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BF85B7-D975-410A-820C-C95251E7D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978C1-042F-4EBA-B4FF-5BE1EFBA0C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0F6AE-1C1D-440C-B6B4-4CD4904D6E0E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EBAF8-6A2F-46F2-A760-CD6F96415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984F0-F383-49F9-A048-C16A7E97B4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627B1-2F3D-4AF7-871D-16441048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2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0E174-7E01-4F85-AC37-FFFE002CCAC6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AA5F1-2C9B-4268-A0A8-C555626E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1563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A5F1-2C9B-4268-A0A8-C555626ED0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A5F1-2C9B-4268-A0A8-C555626ED0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A5F1-2C9B-4268-A0A8-C555626ED0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A5F1-2C9B-4268-A0A8-C555626ED0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0F5B-86BA-4817-882C-DD1D54A37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40044-529C-4B28-BAA7-CA73F06E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ABCB-9AB8-44B1-A153-4748B683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626A-A5BD-4EC7-A80D-597E67DE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10B9-935A-44F7-A604-3E79D7F7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4CD-E6BB-4ED4-AA6A-16D1DC9D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2A9D-0AAB-491A-9F9C-4C8E4ACC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D11E-C2B7-4629-A918-F54D0C71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1EC2-863E-45E6-9E60-B719C2F7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450D-2439-4CA1-B16C-7426614D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8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79CFA-73FB-4913-A6F0-113476B21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B0C15-D03F-4F07-8DE0-F21251FC4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CAEE-3E0E-4C94-A430-CEEE145D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D9AA-3218-4F00-A19E-4A55A8B3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AE55-4867-4F3E-8125-3664669C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BED5-0747-44BA-88BB-DAB393BA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7E65-9C54-4AC7-AFDF-F133B11A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0057-9516-45B0-A5C4-29102E8C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4070-D2F0-4236-893D-02833741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A0B2-EB44-4BB1-A5A9-C07AFD5B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5E23-4DD2-4CAB-A19B-5051FD38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7F705-B32C-4BB3-A6BE-568CE50F4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BCA1-3E2E-49FA-9C58-47E3FC7A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96BD-47BB-4CD7-9A03-102C11FA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0037E-DC4D-41EB-8B12-F39CB580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9D3B-15DA-4831-AB91-5A3069FB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6083-A567-4215-AFBC-F604DE78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07538-F480-4AE3-AD52-8DA92111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CF7E-56F2-4364-AD4F-DD8201BD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A21B5-9513-4085-91A7-C7ACBC63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18BD4-80F8-4143-913C-EE323D88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BA02-61FB-4494-95AB-E4D025FD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56AFC-5B38-493F-9677-044CB01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BA94A-DC22-4BD5-9C9A-F66B66C6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C0D74-4AFF-4DC6-A66E-4EF01E1F1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6B9F9-13B2-41E9-BFD7-356CF309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50C3C-A1D8-4B56-B573-FB7C91CE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F52A0-C3FC-4A33-B52B-04362413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68A2F-193C-4F47-B03C-41CF651A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CB20-056C-4D34-9B9E-588ED2E3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5377B-176B-4ACB-8E08-B5D19E6F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262CD-1345-4250-B3C2-C5CEB329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F7C6-BCB0-4796-B0E8-75D9B317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715D6-5F21-46F2-91F4-1FFFF839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D8783-94F7-4A2F-BD1F-CF907E7E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F822-F34E-4B76-948E-AAD7FA5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7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F5E0-4D3A-4F66-AD11-753BFF61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79E2-59CD-4F89-8F2A-D977B038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1A15-0B9F-4164-AAC5-3A20DE57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CDAC8-10B7-4D40-BA4F-E405645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348D-22B3-46E1-9A51-CB5C82ED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F3A9-5B4E-4AA3-BDAD-B2E5E0F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93C3-0138-4DEA-A61B-D2812CD5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35C3D-8619-444C-BD5F-782ACF644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0A9D-D873-4048-B338-E2A78BC68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2C33-7E16-41C5-9B86-977FB653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E6F9F-9E66-4C26-9584-AF603BC1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46228-DC29-4825-A9F0-04E46E04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035BA-75F8-4BA2-BD67-A52EE149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8A75-043B-4AFF-B387-8288D155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ADD0-DB75-44FA-957C-7F7F4DFDE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FF88-A0E9-4FA6-A0A3-21329F203E45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C530-3649-44AC-A67E-3DD230146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6E06-88C1-40AB-B009-D47DDF578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4C35-C48F-49A3-AEEA-0174880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18" Type="http://schemas.openxmlformats.org/officeDocument/2006/relationships/image" Target="../media/image15.jpeg"/><Relationship Id="rId3" Type="http://schemas.openxmlformats.org/officeDocument/2006/relationships/image" Target="../media/image1.jpeg"/><Relationship Id="rId21" Type="http://schemas.openxmlformats.org/officeDocument/2006/relationships/image" Target="../media/image18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microsoft.com/office/2007/relationships/hdphoto" Target="../media/hdphoto1.wdp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1.jpeg"/><Relationship Id="rId2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6E5E-DC8E-4C53-A1F1-82DF6D932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159" y="253171"/>
            <a:ext cx="9144000" cy="431276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One stop complete packaging solution</a:t>
            </a:r>
            <a:br>
              <a:rPr lang="en-US" sz="2400" b="1" dirty="0"/>
            </a:br>
            <a:r>
              <a:rPr lang="en-US" sz="2400" b="1" dirty="0"/>
              <a:t>Packaging cost reduction </a:t>
            </a:r>
          </a:p>
        </p:txBody>
      </p:sp>
      <p:pic>
        <p:nvPicPr>
          <p:cNvPr id="1026" name="Picture 2" descr="Mono Cartons, Metalized Carton, Mono Carton Boxes, Printed Mono Carton,  मोनो कार्टन - The Packaging Solutions, Noida | ID: 12250621697">
            <a:extLst>
              <a:ext uri="{FF2B5EF4-FFF2-40B4-BE49-F238E27FC236}">
                <a16:creationId xmlns:a16="http://schemas.microsoft.com/office/drawing/2014/main" id="{6783D60E-6B57-4190-B7AA-6549C89E3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6" b="11316"/>
          <a:stretch/>
        </p:blipFill>
        <p:spPr bwMode="auto">
          <a:xfrm>
            <a:off x="125243" y="1279141"/>
            <a:ext cx="1769775" cy="141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78091-9809-428D-8939-F7862F5BA6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7232" r="45549" b="31073"/>
          <a:stretch/>
        </p:blipFill>
        <p:spPr>
          <a:xfrm>
            <a:off x="2109427" y="1248304"/>
            <a:ext cx="2023743" cy="1644928"/>
          </a:xfrm>
          <a:prstGeom prst="rect">
            <a:avLst/>
          </a:prstGeom>
        </p:spPr>
      </p:pic>
      <p:pic>
        <p:nvPicPr>
          <p:cNvPr id="1028" name="Picture 4" descr="Barcode Labels, Printed Barcode Stickers, बारकोड लेबल in Surajpur  Industrial Area, Greater Noida , Holosafe Security Labels Private Limited |  ID: 15780840097">
            <a:extLst>
              <a:ext uri="{FF2B5EF4-FFF2-40B4-BE49-F238E27FC236}">
                <a16:creationId xmlns:a16="http://schemas.microsoft.com/office/drawing/2014/main" id="{916F493C-3638-4B72-AC36-006839B66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 b="11089"/>
          <a:stretch/>
        </p:blipFill>
        <p:spPr bwMode="auto">
          <a:xfrm>
            <a:off x="2478296" y="5554323"/>
            <a:ext cx="1196502" cy="123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Thermal Printer Ribbon, Rs 240 /roll Apex Marketing Corporation | ID:  19352038048">
            <a:extLst>
              <a:ext uri="{FF2B5EF4-FFF2-40B4-BE49-F238E27FC236}">
                <a16:creationId xmlns:a16="http://schemas.microsoft.com/office/drawing/2014/main" id="{387577FA-2964-442A-91E1-0C5CB14E7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5379"/>
          <a:stretch/>
        </p:blipFill>
        <p:spPr bwMode="auto">
          <a:xfrm>
            <a:off x="440750" y="5525713"/>
            <a:ext cx="1507787" cy="12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PP Tape, BOPP Adhesive Tapes, Colored Bopp Tape, BOPP Packing Tapes, BOPP  Transparent Tape, Plain Bopp Tape - Shree Sadguru Packaging, Pune | ID:  7532177873">
            <a:extLst>
              <a:ext uri="{FF2B5EF4-FFF2-40B4-BE49-F238E27FC236}">
                <a16:creationId xmlns:a16="http://schemas.microsoft.com/office/drawing/2014/main" id="{B542D1AC-7BEC-439E-A3D4-82AE515DA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 bwMode="auto">
          <a:xfrm>
            <a:off x="125243" y="2919621"/>
            <a:ext cx="1207446" cy="12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ina Food Grade BOPP Film/BOPP Film Roll/Stretch Film Manufacturer on  Global Sources,stretch film">
            <a:extLst>
              <a:ext uri="{FF2B5EF4-FFF2-40B4-BE49-F238E27FC236}">
                <a16:creationId xmlns:a16="http://schemas.microsoft.com/office/drawing/2014/main" id="{F778A0CF-399A-4082-9C13-7C709B10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59" y="2919621"/>
            <a:ext cx="1018756" cy="122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cking Seals for P.P./Pet/Iron Strapping &amp; Wire Buckles at Rs 100/kg |  VKIA | Jaipur| ID: 22217851962">
            <a:extLst>
              <a:ext uri="{FF2B5EF4-FFF2-40B4-BE49-F238E27FC236}">
                <a16:creationId xmlns:a16="http://schemas.microsoft.com/office/drawing/2014/main" id="{C1CB6F0C-6CF9-425E-A830-B9A66061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19" y="2893232"/>
            <a:ext cx="1449552" cy="125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lor Bubble Wrap Roll at Rs 180/kilogram(s) | Sector 88 | Noida| ID:  9580058130">
            <a:extLst>
              <a:ext uri="{FF2B5EF4-FFF2-40B4-BE49-F238E27FC236}">
                <a16:creationId xmlns:a16="http://schemas.microsoft.com/office/drawing/2014/main" id="{B3C00130-8810-4D0C-AE96-06A372EF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3" y="4536857"/>
            <a:ext cx="1207446" cy="8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oam Packaging &amp; Cushion Packaging | UFP Technologies">
            <a:extLst>
              <a:ext uri="{FF2B5EF4-FFF2-40B4-BE49-F238E27FC236}">
                <a16:creationId xmlns:a16="http://schemas.microsoft.com/office/drawing/2014/main" id="{AB18FD49-A878-4EE2-A945-60E373268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" t="20397" r="3361" b="7045"/>
          <a:stretch/>
        </p:blipFill>
        <p:spPr bwMode="auto">
          <a:xfrm>
            <a:off x="1467268" y="4472096"/>
            <a:ext cx="1373210" cy="93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hree Kias Pack">
            <a:extLst>
              <a:ext uri="{FF2B5EF4-FFF2-40B4-BE49-F238E27FC236}">
                <a16:creationId xmlns:a16="http://schemas.microsoft.com/office/drawing/2014/main" id="{E0936846-9F19-4294-8CFB-88BF23423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57" y="4412637"/>
            <a:ext cx="1277363" cy="98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uy Aero 5 Ply Corrugated Brown Box, 25x15x10 inch (Pack of 100) Online At  Best Price On Moglix">
            <a:extLst>
              <a:ext uri="{FF2B5EF4-FFF2-40B4-BE49-F238E27FC236}">
                <a16:creationId xmlns:a16="http://schemas.microsoft.com/office/drawing/2014/main" id="{0EA38903-42DC-4BB7-A1CF-7B1DE2E3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02" y="1484095"/>
            <a:ext cx="2150095" cy="215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uidance: Hexagon / Octagon Shaped Cardboard Box / Heart Shaped Box |  Packaging template design, Hexagon box, Box packaging design">
            <a:extLst>
              <a:ext uri="{FF2B5EF4-FFF2-40B4-BE49-F238E27FC236}">
                <a16:creationId xmlns:a16="http://schemas.microsoft.com/office/drawing/2014/main" id="{6E8E782B-D463-451D-8F4A-65769DCB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85" y="5856518"/>
            <a:ext cx="1379839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3*9.5*9cm Triangle Cake Box With Handle Brown Cake Box Food Packaging From  Honestar_ltd, $0.71 | DHgate.Com">
            <a:extLst>
              <a:ext uri="{FF2B5EF4-FFF2-40B4-BE49-F238E27FC236}">
                <a16:creationId xmlns:a16="http://schemas.microsoft.com/office/drawing/2014/main" id="{FBF0F36B-62CF-4CB9-9AE4-315F37574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13801" r="12804" b="10650"/>
          <a:stretch/>
        </p:blipFill>
        <p:spPr bwMode="auto">
          <a:xfrm>
            <a:off x="4759041" y="5437334"/>
            <a:ext cx="1380341" cy="13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ermite Resistant Rectangle Packaging Plywood Boxes, Box Capacity: 60-70  Kg, Upto 5 mm, Rs 350 /cubic feet | ID: 20096982397">
            <a:extLst>
              <a:ext uri="{FF2B5EF4-FFF2-40B4-BE49-F238E27FC236}">
                <a16:creationId xmlns:a16="http://schemas.microsoft.com/office/drawing/2014/main" id="{AA2536C3-4E1C-4E0C-B686-5E5C4447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275" y="3147020"/>
            <a:ext cx="1549237" cy="172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inewood Boxes at Rs 2200/box(s) | Pinewood Box | ID: 4888917712">
            <a:extLst>
              <a:ext uri="{FF2B5EF4-FFF2-40B4-BE49-F238E27FC236}">
                <a16:creationId xmlns:a16="http://schemas.microsoft.com/office/drawing/2014/main" id="{E442B005-B90F-472B-997F-42D863CF6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474" y="3107263"/>
            <a:ext cx="1488320" cy="17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eavy Duty Gaylord Boxes – AK Packaging">
            <a:extLst>
              <a:ext uri="{FF2B5EF4-FFF2-40B4-BE49-F238E27FC236}">
                <a16:creationId xmlns:a16="http://schemas.microsoft.com/office/drawing/2014/main" id="{880CB11B-F4D1-4776-90CA-314DAA25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328" y="1385778"/>
            <a:ext cx="1993754" cy="174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Gaylord Boxes Manufacturers in UP | DNA Packaging System">
            <a:extLst>
              <a:ext uri="{FF2B5EF4-FFF2-40B4-BE49-F238E27FC236}">
                <a16:creationId xmlns:a16="http://schemas.microsoft.com/office/drawing/2014/main" id="{9CE31F82-3F08-4964-9426-64FF9178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572" y="1243355"/>
            <a:ext cx="1993754" cy="19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mart box 321">
            <a:extLst>
              <a:ext uri="{FF2B5EF4-FFF2-40B4-BE49-F238E27FC236}">
                <a16:creationId xmlns:a16="http://schemas.microsoft.com/office/drawing/2014/main" id="{A1CFEE4C-7366-43C7-BB1A-EFDE4BA90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t="15825" r="9752" b="6868"/>
          <a:stretch/>
        </p:blipFill>
        <p:spPr bwMode="auto">
          <a:xfrm>
            <a:off x="8603968" y="4977586"/>
            <a:ext cx="2957209" cy="17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C8AC044-2567-4656-829C-6D93A933149E}"/>
              </a:ext>
            </a:extLst>
          </p:cNvPr>
          <p:cNvSpPr txBox="1">
            <a:spLocks/>
          </p:cNvSpPr>
          <p:nvPr/>
        </p:nvSpPr>
        <p:spPr>
          <a:xfrm>
            <a:off x="309446" y="835869"/>
            <a:ext cx="2865142" cy="431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Primary Packaging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40907D6-1CE6-410C-AE34-741A937D9C39}"/>
              </a:ext>
            </a:extLst>
          </p:cNvPr>
          <p:cNvSpPr txBox="1">
            <a:spLocks/>
          </p:cNvSpPr>
          <p:nvPr/>
        </p:nvSpPr>
        <p:spPr>
          <a:xfrm>
            <a:off x="4479724" y="837891"/>
            <a:ext cx="2865142" cy="431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Secondary Packaging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7E6D7B9-974A-4CDD-A61A-EF5A201F488F}"/>
              </a:ext>
            </a:extLst>
          </p:cNvPr>
          <p:cNvSpPr txBox="1">
            <a:spLocks/>
          </p:cNvSpPr>
          <p:nvPr/>
        </p:nvSpPr>
        <p:spPr>
          <a:xfrm>
            <a:off x="8946893" y="842044"/>
            <a:ext cx="2865142" cy="431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Tertiary Packaging</a:t>
            </a:r>
          </a:p>
        </p:txBody>
      </p:sp>
      <p:pic>
        <p:nvPicPr>
          <p:cNvPr id="1060" name="Picture 36" descr="Polypropylene Corrugated Boxes by Shreeraj Packaging, Polypropylene  Corrugated Boxes | ID - 3691081">
            <a:extLst>
              <a:ext uri="{FF2B5EF4-FFF2-40B4-BE49-F238E27FC236}">
                <a16:creationId xmlns:a16="http://schemas.microsoft.com/office/drawing/2014/main" id="{42C90D62-FD82-47F8-90B3-B2B271C6F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526" y="3609492"/>
            <a:ext cx="2382394" cy="172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79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Value Analysis and Value Engineering Service in Pune, KBR Manufacturing  Private Limited | ID: 21430535933">
            <a:extLst>
              <a:ext uri="{FF2B5EF4-FFF2-40B4-BE49-F238E27FC236}">
                <a16:creationId xmlns:a16="http://schemas.microsoft.com/office/drawing/2014/main" id="{AE97201B-9E8D-4B33-BCC0-967B0C3BA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3399" r="2749" b="6721"/>
          <a:stretch/>
        </p:blipFill>
        <p:spPr bwMode="auto">
          <a:xfrm>
            <a:off x="3240932" y="963038"/>
            <a:ext cx="6039256" cy="574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EA89812-38F3-4236-986B-8EF4620B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713"/>
            <a:ext cx="9144000" cy="431276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r>
              <a:rPr lang="en-US" sz="2400" b="1" dirty="0"/>
              <a:t>Packaging cost reduction </a:t>
            </a:r>
          </a:p>
        </p:txBody>
      </p:sp>
      <p:pic>
        <p:nvPicPr>
          <p:cNvPr id="3078" name="Picture 6" descr="Reduce Your Packaging Costs in 2020 | Dollard Packaging">
            <a:extLst>
              <a:ext uri="{FF2B5EF4-FFF2-40B4-BE49-F238E27FC236}">
                <a16:creationId xmlns:a16="http://schemas.microsoft.com/office/drawing/2014/main" id="{02114076-F2DC-42C2-A31A-E586C2A1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173" y="138955"/>
            <a:ext cx="1310869" cy="11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4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DA53703-DCA1-4E95-BBA7-6D3A30743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051" y="43757"/>
            <a:ext cx="4289898" cy="431276"/>
          </a:xfrm>
        </p:spPr>
        <p:txBody>
          <a:bodyPr>
            <a:normAutofit/>
          </a:bodyPr>
          <a:lstStyle/>
          <a:p>
            <a:r>
              <a:rPr lang="en-US" sz="2400" b="1" dirty="0"/>
              <a:t>Sustainable Packaging </a:t>
            </a:r>
          </a:p>
        </p:txBody>
      </p:sp>
      <p:pic>
        <p:nvPicPr>
          <p:cNvPr id="1062" name="Picture 38" descr="New Sustainable Packaging Arriving Now">
            <a:extLst>
              <a:ext uri="{FF2B5EF4-FFF2-40B4-BE49-F238E27FC236}">
                <a16:creationId xmlns:a16="http://schemas.microsoft.com/office/drawing/2014/main" id="{33CB69DF-82B2-4110-8947-08460D697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" t="2021" r="9748" b="3511"/>
          <a:stretch/>
        </p:blipFill>
        <p:spPr bwMode="auto">
          <a:xfrm>
            <a:off x="3334965" y="599430"/>
            <a:ext cx="4905984" cy="35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0" descr="Ranpak's First Annual E-Commerce and Packaging Trends Survey Reveals That  E-Commerce Will Rise in 2021 and Shows the Demand for Sustainable Packaging">
            <a:extLst>
              <a:ext uri="{FF2B5EF4-FFF2-40B4-BE49-F238E27FC236}">
                <a16:creationId xmlns:a16="http://schemas.microsoft.com/office/drawing/2014/main" id="{9F467F19-4696-4425-B439-13CDDA7CB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2" descr="Ranpak's First Annual E-Commerce and Packaging Trends Survey Reveals That  E-Commerce Will Rise in 2021 and Shows the Demand for Sustainable Packaging">
            <a:extLst>
              <a:ext uri="{FF2B5EF4-FFF2-40B4-BE49-F238E27FC236}">
                <a16:creationId xmlns:a16="http://schemas.microsoft.com/office/drawing/2014/main" id="{04758D06-B5DC-4CFF-A504-25080455AB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68" name="Picture 44" descr="VAS Industrial Solutions - Adhesive Tapes &amp; Packaging">
            <a:extLst>
              <a:ext uri="{FF2B5EF4-FFF2-40B4-BE49-F238E27FC236}">
                <a16:creationId xmlns:a16="http://schemas.microsoft.com/office/drawing/2014/main" id="{221540E4-1FB6-45EE-9070-74880D44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94" y="4710193"/>
            <a:ext cx="2896640" cy="18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Four Highly Innovative Sustainable Packaging Designs | CuCo Creative">
            <a:extLst>
              <a:ext uri="{FF2B5EF4-FFF2-40B4-BE49-F238E27FC236}">
                <a16:creationId xmlns:a16="http://schemas.microsoft.com/office/drawing/2014/main" id="{C78C3C2F-5CFA-43A8-8007-5AFC07464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9" t="10529" r="5930" b="15160"/>
          <a:stretch/>
        </p:blipFill>
        <p:spPr bwMode="auto">
          <a:xfrm>
            <a:off x="6893892" y="4459994"/>
            <a:ext cx="1663431" cy="235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9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0" descr="Ranpak's First Annual E-Commerce and Packaging Trends Survey Reveals That  E-Commerce Will Rise in 2021 and Shows the Demand for Sustainable Packaging">
            <a:extLst>
              <a:ext uri="{FF2B5EF4-FFF2-40B4-BE49-F238E27FC236}">
                <a16:creationId xmlns:a16="http://schemas.microsoft.com/office/drawing/2014/main" id="{9F467F19-4696-4425-B439-13CDDA7CB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2" descr="Ranpak's First Annual E-Commerce and Packaging Trends Survey Reveals That  E-Commerce Will Rise in 2021 and Shows the Demand for Sustainable Packaging">
            <a:extLst>
              <a:ext uri="{FF2B5EF4-FFF2-40B4-BE49-F238E27FC236}">
                <a16:creationId xmlns:a16="http://schemas.microsoft.com/office/drawing/2014/main" id="{04758D06-B5DC-4CFF-A504-25080455AB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AD21AFD-588F-431B-B0D4-F2482A526E22}"/>
              </a:ext>
            </a:extLst>
          </p:cNvPr>
          <p:cNvSpPr txBox="1">
            <a:spLocks/>
          </p:cNvSpPr>
          <p:nvPr/>
        </p:nvSpPr>
        <p:spPr>
          <a:xfrm>
            <a:off x="3547616" y="273978"/>
            <a:ext cx="4289898" cy="431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 Transit damage reduction</a:t>
            </a:r>
          </a:p>
          <a:p>
            <a:endParaRPr lang="en-US" sz="2400" b="1" dirty="0"/>
          </a:p>
        </p:txBody>
      </p:sp>
      <p:pic>
        <p:nvPicPr>
          <p:cNvPr id="1072" name="Picture 48" descr="Prevent Transit Damage With Quality Packaging – News Anyway">
            <a:extLst>
              <a:ext uri="{FF2B5EF4-FFF2-40B4-BE49-F238E27FC236}">
                <a16:creationId xmlns:a16="http://schemas.microsoft.com/office/drawing/2014/main" id="{43A2C4D7-40FB-47D8-9105-8CB542E2C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t="6005" r="15819" b="18156"/>
          <a:stretch/>
        </p:blipFill>
        <p:spPr bwMode="auto">
          <a:xfrm>
            <a:off x="3662354" y="420514"/>
            <a:ext cx="4289898" cy="21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ow you can reduce cargo damage in container shipping - 🌐 Dockflow blog">
            <a:extLst>
              <a:ext uri="{FF2B5EF4-FFF2-40B4-BE49-F238E27FC236}">
                <a16:creationId xmlns:a16="http://schemas.microsoft.com/office/drawing/2014/main" id="{B1C7CBD2-D98C-4EF3-BA47-27932A433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7915" r="12045" b="6468"/>
          <a:stretch/>
        </p:blipFill>
        <p:spPr bwMode="auto">
          <a:xfrm>
            <a:off x="4468534" y="5181104"/>
            <a:ext cx="2677538" cy="14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2FA0CC-09F2-49F6-9FB5-51CD9783A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41" r="839"/>
          <a:stretch/>
        </p:blipFill>
        <p:spPr>
          <a:xfrm>
            <a:off x="3662354" y="2916532"/>
            <a:ext cx="4618648" cy="21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2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18fbfd49-c8e6-4618-a77f-5ef25245836c" origin="userSelected">
  <element uid="1239ecc3-00e0-482b-a8a4-82e46943bfcc" value=""/>
  <element uid="588104ae-2895-48f0-94e0-4417fcf0f7f0" value=""/>
</sisl>
</file>

<file path=customXml/itemProps1.xml><?xml version="1.0" encoding="utf-8"?>
<ds:datastoreItem xmlns:ds="http://schemas.openxmlformats.org/officeDocument/2006/customXml" ds:itemID="{758A9FCF-23FB-4C41-805F-4A780992023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One stop complete packaging solution Packaging cost reduction </vt:lpstr>
      <vt:lpstr> Packaging cost reduction </vt:lpstr>
      <vt:lpstr>Sustainable Packaging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stop complete packaging solution</dc:title>
  <dc:creator>BAKSHI Samarth (CNH Industrial)</dc:creator>
  <cp:lastModifiedBy>BAKSHI Samarth (CNH Industrial)</cp:lastModifiedBy>
  <cp:revision>9</cp:revision>
  <dcterms:created xsi:type="dcterms:W3CDTF">2021-04-21T21:22:31Z</dcterms:created>
  <dcterms:modified xsi:type="dcterms:W3CDTF">2021-04-21T22:32:48Z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c285e6b6-8b4f-4c56-8dc2-d7945edbf8d8</vt:lpwstr>
  </property>
  <property fmtid="{D5CDD505-2E9C-101B-9397-08002B2CF9AE}" pid="3" name="bjSaver">
    <vt:lpwstr>is25p0w89cawPy0LIFb4f9oI7lxPb1dP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policy="18fbfd49-c8e6-4618-a77f-5ef25245836c" origin="userSelected" xmlns="http://www.boldonj</vt:lpwstr>
  </property>
  <property fmtid="{D5CDD505-2E9C-101B-9397-08002B2CF9AE}" pid="5" name="bjDocumentLabelXML-0">
    <vt:lpwstr>ames.com/2008/01/sie/internal/label"&gt;&lt;element uid="1239ecc3-00e0-482b-a8a4-82e46943bfcc" value="" /&gt;&lt;element uid="588104ae-2895-48f0-94e0-4417fcf0f7f0" value="" /&gt;&lt;/sisl&gt;</vt:lpwstr>
  </property>
  <property fmtid="{D5CDD505-2E9C-101B-9397-08002B2CF9AE}" pid="6" name="bjDocumentSecurityLabel">
    <vt:lpwstr>CNH Industrial: PUBLIC  Contains no personal data</vt:lpwstr>
  </property>
  <property fmtid="{D5CDD505-2E9C-101B-9397-08002B2CF9AE}" pid="7" name="CNH-Classification">
    <vt:lpwstr>[PUBLIC - Contains no personal data]</vt:lpwstr>
  </property>
  <property fmtid="{D5CDD505-2E9C-101B-9397-08002B2CF9AE}" pid="8" name="CNH-LabelledBy:">
    <vt:lpwstr>F07898D,22-Apr-21 4:02:48 AM,PUBLIC</vt:lpwstr>
  </property>
</Properties>
</file>