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wmf" ContentType="image/x-wmf"/>
  <Override PartName="/ppt/media/image22.wmf" ContentType="image/x-wmf"/>
  <Override PartName="/ppt/media/image21.wmf" ContentType="image/x-wmf"/>
  <Override PartName="/ppt/media/image19.wmf" ContentType="image/x-wmf"/>
  <Override PartName="/ppt/media/image20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24.wmf" ContentType="image/x-wmf"/>
  <Override PartName="/ppt/media/image1.wmf" ContentType="image/x-wmf"/>
  <Override PartName="/ppt/media/image31.wmf" ContentType="image/x-wmf"/>
  <Override PartName="/ppt/media/image25.wmf" ContentType="image/x-wmf"/>
  <Override PartName="/ppt/media/image2.wmf" ContentType="image/x-wmf"/>
  <Override PartName="/ppt/media/image32.wmf" ContentType="image/x-wmf"/>
  <Override PartName="/ppt/media/image26.wmf" ContentType="image/x-wmf"/>
  <Override PartName="/ppt/media/image3.wmf" ContentType="image/x-wmf"/>
  <Override PartName="/ppt/media/image33.wmf" ContentType="image/x-wmf"/>
  <Override PartName="/ppt/media/image27.wmf" ContentType="image/x-wmf"/>
  <Override PartName="/ppt/media/image4.wmf" ContentType="image/x-wmf"/>
  <Override PartName="/ppt/media/image34.wmf" ContentType="image/x-wmf"/>
  <Override PartName="/ppt/media/image28.wmf" ContentType="image/x-wmf"/>
  <Override PartName="/ppt/media/image30.wmf" ContentType="image/x-wmf"/>
  <Override PartName="/ppt/media/image42.wmf" ContentType="image/x-wmf"/>
  <Override PartName="/ppt/media/image43.wmf" ContentType="image/x-wmf"/>
  <Override PartName="/ppt/media/image44.wmf" ContentType="image/x-wmf"/>
  <Override PartName="/ppt/media/image45.wmf" ContentType="image/x-wmf"/>
  <Override PartName="/ppt/media/image46.wmf" ContentType="image/x-wmf"/>
  <Override PartName="/ppt/media/image41.wmf" ContentType="image/x-wmf"/>
  <Override PartName="/ppt/media/image50.wmf" ContentType="image/x-wmf"/>
  <Override PartName="/ppt/media/image13.wmf" ContentType="image/x-wmf"/>
  <Override PartName="/ppt/media/image11.wmf" ContentType="image/x-wmf"/>
  <Override PartName="/ppt/media/image48.wmf" ContentType="image/x-wmf"/>
  <Override PartName="/ppt/media/image51.wmf" ContentType="image/x-wmf"/>
  <Override PartName="/ppt/media/image40.wmf" ContentType="image/x-wmf"/>
  <Override PartName="/ppt/media/image52.wmf" ContentType="image/x-wmf"/>
  <Override PartName="/ppt/media/image53.wmf" ContentType="image/x-wmf"/>
  <Override PartName="/ppt/media/image39.wmf" ContentType="image/x-wmf"/>
  <Override PartName="/ppt/media/image9.wmf" ContentType="image/x-wmf"/>
  <Override PartName="/ppt/media/image38.wmf" ContentType="image/x-wmf"/>
  <Override PartName="/ppt/media/image8.wmf" ContentType="image/x-wmf"/>
  <Override PartName="/ppt/media/image49.wmf" ContentType="image/x-wmf"/>
  <Override PartName="/ppt/media/image12.wmf" ContentType="image/x-wmf"/>
  <Override PartName="/ppt/media/image10.wmf" ContentType="image/x-wmf"/>
  <Override PartName="/ppt/media/image47.wmf" ContentType="image/x-wmf"/>
  <Override PartName="/ppt/media/image37.wmf" ContentType="image/x-wmf"/>
  <Override PartName="/ppt/media/image7.wmf" ContentType="image/x-wmf"/>
  <Override PartName="/ppt/media/image36.wmf" ContentType="image/x-wmf"/>
  <Override PartName="/ppt/media/image6.wmf" ContentType="image/x-wmf"/>
  <Override PartName="/ppt/media/image29.wmf" ContentType="image/x-wmf"/>
  <Override PartName="/ppt/media/image5.wmf" ContentType="image/x-wmf"/>
  <Override PartName="/ppt/media/image35.wmf" ContentType="image/x-wmf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D11174-FA75-4032-9408-99BA0F74AE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B4E9ED-F6FA-4CB4-8543-04B68EC348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0900D-C6D2-46EE-B863-91533BC944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93E903-53CA-4074-992A-2F053DCEEF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6141A7-89A3-46C8-8DC7-EFBD8071BE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32840" y="177840"/>
            <a:ext cx="3308400" cy="13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9475F9-D125-48AA-90F9-9CE3B4B2C1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ACEE05-2448-40F2-AC8A-037FBFCB17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9F78F9-36C2-452C-BD64-24F21CDC50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988C77-2FB2-4B22-80D9-E39CDAA509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780FAA-E739-41C3-BDB1-362E025493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8BC731-3A85-42B1-B453-63F05AE023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C51611-366B-4F69-90F5-81681CE0619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032840" y="177840"/>
            <a:ext cx="3308400" cy="13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32840" y="177840"/>
            <a:ext cx="3308400" cy="13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AutoShape 3"/>
          <p:cNvSpPr/>
          <p:nvPr/>
        </p:nvSpPr>
        <p:spPr>
          <a:xfrm>
            <a:off x="139680" y="104760"/>
            <a:ext cx="11912400" cy="6648120"/>
          </a:xfrm>
          <a:prstGeom prst="roundRect">
            <a:avLst>
              <a:gd name="adj" fmla="val 12495"/>
            </a:avLst>
          </a:prstGeom>
          <a:noFill/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4"/>
          <p:cNvSpPr/>
          <p:nvPr/>
        </p:nvSpPr>
        <p:spPr>
          <a:xfrm>
            <a:off x="8588520" y="38160"/>
            <a:ext cx="2360520" cy="477000"/>
          </a:xfrm>
          <a:prstGeom prst="rect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Contemporary Logic Design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Finite State Machine Design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7367400" y="6578640"/>
            <a:ext cx="3139200" cy="227520"/>
          </a:xfrm>
          <a:prstGeom prst="rect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97000"/>
              </a:lnSpc>
            </a:pPr>
            <a:r>
              <a:rPr b="0" lang="th-TH" sz="1200" spc="-1" strike="noStrike">
                <a:solidFill>
                  <a:srgbClr val="000000"/>
                </a:solidFill>
                <a:latin typeface="Arial"/>
                <a:cs typeface="Angsana New"/>
              </a:rPr>
              <a:t>ฉ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R.H. Katz   Transparency No. 8-</a:t>
            </a:r>
            <a:fld id="{7B19DA67-8FE9-4BBB-B87B-39C818313986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32840" y="177840"/>
            <a:ext cx="3308400" cy="28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Click to edit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Master title style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7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541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541"/>
              </a:spcBef>
              <a:buClr>
                <a:srgbClr val="000000"/>
              </a:buClr>
              <a:buFont typeface="StarSymbol"/>
              <a:buChar char="ป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542960" indent="-171360">
              <a:lnSpc>
                <a:spcPct val="9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000160" indent="-171360">
              <a:lnSpc>
                <a:spcPct val="90000"/>
              </a:lnSpc>
              <a:spcBef>
                <a:spcPts val="420"/>
              </a:spcBef>
              <a:buClr>
                <a:srgbClr val="000000"/>
              </a:buClr>
              <a:buFont typeface="Symbol" charset="2"/>
              <a:buChar char="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2D7B79-81F7-449B-AD5E-DAA3C33BF7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3"/>
          <p:cNvSpPr/>
          <p:nvPr/>
        </p:nvSpPr>
        <p:spPr>
          <a:xfrm>
            <a:off x="139680" y="104760"/>
            <a:ext cx="11912400" cy="6648120"/>
          </a:xfrm>
          <a:prstGeom prst="roundRect">
            <a:avLst>
              <a:gd name="adj" fmla="val 12495"/>
            </a:avLst>
          </a:prstGeom>
          <a:noFill/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8588520" y="38160"/>
            <a:ext cx="2360520" cy="477000"/>
          </a:xfrm>
          <a:prstGeom prst="rect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Contemporary Logic Design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Finite State Machine Design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5"/>
          <p:cNvSpPr/>
          <p:nvPr/>
        </p:nvSpPr>
        <p:spPr>
          <a:xfrm>
            <a:off x="7367400" y="6578640"/>
            <a:ext cx="3139200" cy="227520"/>
          </a:xfrm>
          <a:prstGeom prst="rect">
            <a:avLst/>
          </a:prstGeom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97000"/>
              </a:lnSpc>
            </a:pPr>
            <a:r>
              <a:rPr b="0" lang="th-TH" sz="1200" spc="-1" strike="noStrike">
                <a:solidFill>
                  <a:srgbClr val="000000"/>
                </a:solidFill>
                <a:latin typeface="Arial"/>
                <a:cs typeface="Angsana New"/>
              </a:rPr>
              <a:t>ฉ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R.H. Katz   Transparency No. 8-</a:t>
            </a:r>
            <a:fld id="{EAC86082-5997-4982-AE9C-0A5211D487C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2673720"/>
            <a:ext cx="10728360" cy="83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b">
            <a:noAutofit/>
          </a:bodyPr>
          <a:p>
            <a:pPr indent="0" algn="ctr">
              <a:lnSpc>
                <a:spcPct val="85000"/>
              </a:lnSpc>
              <a:buNone/>
            </a:pPr>
            <a:r>
              <a:rPr b="1" lang="en-US" sz="6000" spc="-1" strike="noStrike" u="sng">
                <a:solidFill>
                  <a:srgbClr val="ff0000"/>
                </a:solidFill>
                <a:uFillTx/>
                <a:latin typeface="Arial"/>
              </a:rPr>
              <a:t>Click to </a:t>
            </a:r>
            <a:r>
              <a:rPr b="1" lang="en-US" sz="6000" spc="-1" strike="noStrike" u="sng">
                <a:solidFill>
                  <a:srgbClr val="ff0000"/>
                </a:solidFill>
                <a:uFillTx/>
                <a:latin typeface="Arial"/>
              </a:rPr>
              <a:t>edit </a:t>
            </a:r>
            <a:r>
              <a:rPr b="1" lang="en-US" sz="6000" spc="-1" strike="noStrike" u="sng">
                <a:solidFill>
                  <a:srgbClr val="ff0000"/>
                </a:solidFill>
                <a:uFillTx/>
                <a:latin typeface="Arial"/>
              </a:rPr>
              <a:t>Master </a:t>
            </a:r>
            <a:r>
              <a:rPr b="1" lang="en-US" sz="6000" spc="-1" strike="noStrike" u="sng">
                <a:solidFill>
                  <a:srgbClr val="ff0000"/>
                </a:solidFill>
                <a:uFillTx/>
                <a:latin typeface="Arial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wmf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8.wmf"/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5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9.wmf"/><Relationship Id="rId2" Type="http://schemas.openxmlformats.org/officeDocument/2006/relationships/image" Target="../media/image40.wmf"/><Relationship Id="rId3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image" Target="../media/image42.wmf"/><Relationship Id="rId3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4.wmf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46.wmf"/><Relationship Id="rId2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51.wmf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78320" y="1587600"/>
            <a:ext cx="8821080" cy="3115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 algn="ctr">
              <a:lnSpc>
                <a:spcPct val="87000"/>
              </a:lnSpc>
              <a:buNone/>
            </a:pP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r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#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8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: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F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S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D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s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g</a:t>
            </a:r>
            <a:r>
              <a:rPr b="1" lang="en-US" sz="36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br>
              <a:rPr sz="3600"/>
            </a:br>
            <a:br>
              <a:rPr sz="2400"/>
            </a:b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br>
              <a:rPr sz="2400"/>
            </a:b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</a:t>
            </a: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y</a:t>
            </a:r>
            <a:br>
              <a:rPr sz="2400"/>
            </a:br>
            <a:br>
              <a:rPr sz="2400"/>
            </a:b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9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9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3595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Concept of the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State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tangle 3"/>
          <p:cNvSpPr/>
          <p:nvPr/>
        </p:nvSpPr>
        <p:spPr>
          <a:xfrm>
            <a:off x="2493000" y="482760"/>
            <a:ext cx="35827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Communicating State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ectangle 4"/>
          <p:cNvSpPr/>
          <p:nvPr/>
        </p:nvSpPr>
        <p:spPr>
          <a:xfrm>
            <a:off x="2736000" y="5854680"/>
            <a:ext cx="371988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Machines advance in lock step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Initial inputs/outputs: X = 0, Y =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ectangle 5"/>
          <p:cNvSpPr/>
          <p:nvPr/>
        </p:nvSpPr>
        <p:spPr>
          <a:xfrm>
            <a:off x="2803680" y="863640"/>
            <a:ext cx="54756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One machine's output is another machine's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6" descr=""/>
          <p:cNvPicPr/>
          <p:nvPr/>
        </p:nvPicPr>
        <p:blipFill>
          <a:blip r:embed="rId1"/>
          <a:stretch/>
        </p:blipFill>
        <p:spPr>
          <a:xfrm>
            <a:off x="6654960" y="1517760"/>
            <a:ext cx="3695400" cy="303480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7" descr=""/>
          <p:cNvPicPr/>
          <p:nvPr/>
        </p:nvPicPr>
        <p:blipFill>
          <a:blip r:embed="rId2"/>
          <a:stretch/>
        </p:blipFill>
        <p:spPr>
          <a:xfrm>
            <a:off x="2774880" y="1521000"/>
            <a:ext cx="3276360" cy="3970080"/>
          </a:xfrm>
          <a:prstGeom prst="rect">
            <a:avLst/>
          </a:prstGeom>
          <a:ln w="0">
            <a:noFill/>
          </a:ln>
        </p:spPr>
      </p:pic>
      <p:grpSp>
        <p:nvGrpSpPr>
          <p:cNvPr id="218" name="Group 1127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19" name="Group 1128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20" name="Group 1129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21" name="Group 1130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22" name="Group 1130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23" name="Group 1130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24" name="Group 1131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25" name="Group 1131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26" name="Group 1132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27" name="Group 1132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Chapter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8: 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Finite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State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Machine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Design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ic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0" name="Group 1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31" name="Group 1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27097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Basic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Design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tangle 3"/>
          <p:cNvSpPr/>
          <p:nvPr/>
        </p:nvSpPr>
        <p:spPr>
          <a:xfrm>
            <a:off x="2600280" y="533520"/>
            <a:ext cx="19810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Six Step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Rectangle 4"/>
          <p:cNvSpPr/>
          <p:nvPr/>
        </p:nvSpPr>
        <p:spPr>
          <a:xfrm>
            <a:off x="2617920" y="990720"/>
            <a:ext cx="5818680" cy="37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  Understand the statement of the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2.  Obtain an abstract specification of the FSM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3.  Perform a state mininimization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4.  Perform state assignment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5.  Choose FF types to implement FSM state register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6.  Implement the FSM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Rectangle 5"/>
          <p:cNvSpPr/>
          <p:nvPr/>
        </p:nvSpPr>
        <p:spPr>
          <a:xfrm>
            <a:off x="2667240" y="5295960"/>
            <a:ext cx="56934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1, 2 covered now;  3, 4, 5 covered later;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4, 5 generalized from the counter design procedure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6" name="Group 1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27097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Basic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Desig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Appro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Rectangle 3"/>
          <p:cNvSpPr/>
          <p:nvPr/>
        </p:nvSpPr>
        <p:spPr>
          <a:xfrm>
            <a:off x="2542320" y="558720"/>
            <a:ext cx="36882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Example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Vending Machine FSM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Rectangle 4"/>
          <p:cNvSpPr/>
          <p:nvPr/>
        </p:nvSpPr>
        <p:spPr>
          <a:xfrm>
            <a:off x="2578680" y="990720"/>
            <a:ext cx="30114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General Machine Concept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tangle 5"/>
          <p:cNvSpPr/>
          <p:nvPr/>
        </p:nvSpPr>
        <p:spPr>
          <a:xfrm>
            <a:off x="2908440" y="1295280"/>
            <a:ext cx="534744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deliver package of gum after 15 cents deposited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single coin slot for dimes, nickels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no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tangle 6"/>
          <p:cNvSpPr/>
          <p:nvPr/>
        </p:nvSpPr>
        <p:spPr>
          <a:xfrm>
            <a:off x="2790000" y="3708360"/>
            <a:ext cx="1726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Block Diagram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ctangle 7"/>
          <p:cNvSpPr/>
          <p:nvPr/>
        </p:nvSpPr>
        <p:spPr>
          <a:xfrm>
            <a:off x="2556360" y="2870280"/>
            <a:ext cx="36590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Step 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Understand the problem: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8" descr=""/>
          <p:cNvPicPr/>
          <p:nvPr/>
        </p:nvPicPr>
        <p:blipFill>
          <a:blip r:embed="rId1"/>
          <a:stretch/>
        </p:blipFill>
        <p:spPr>
          <a:xfrm>
            <a:off x="4851360" y="3657600"/>
            <a:ext cx="5003280" cy="1688760"/>
          </a:xfrm>
          <a:prstGeom prst="rect">
            <a:avLst/>
          </a:prstGeom>
          <a:ln w="0">
            <a:noFill/>
          </a:ln>
        </p:spPr>
      </p:pic>
      <p:sp>
        <p:nvSpPr>
          <p:cNvPr id="244" name="Rectangle 9"/>
          <p:cNvSpPr/>
          <p:nvPr/>
        </p:nvSpPr>
        <p:spPr>
          <a:xfrm>
            <a:off x="3018960" y="3200400"/>
            <a:ext cx="17769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Draw a picture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5" name="Group 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46" name="Group 1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47" name="Group 2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48" name="Group 1332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49" name="Group 1332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50" name="Group 1333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02616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Vending Machine Example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Rectangle 3"/>
          <p:cNvSpPr/>
          <p:nvPr/>
        </p:nvSpPr>
        <p:spPr>
          <a:xfrm>
            <a:off x="2505240" y="1092240"/>
            <a:ext cx="37933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Tabulate typical input sequences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tangle 4"/>
          <p:cNvSpPr/>
          <p:nvPr/>
        </p:nvSpPr>
        <p:spPr>
          <a:xfrm>
            <a:off x="2725920" y="1409760"/>
            <a:ext cx="202212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three nickels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nickel, dime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dime, nickel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two dimes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two nickels, dime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ectangle 5"/>
          <p:cNvSpPr/>
          <p:nvPr/>
        </p:nvSpPr>
        <p:spPr>
          <a:xfrm>
            <a:off x="2488680" y="2857680"/>
            <a:ext cx="23086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Draw state diagram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ectangle 6"/>
          <p:cNvSpPr/>
          <p:nvPr/>
        </p:nvSpPr>
        <p:spPr>
          <a:xfrm>
            <a:off x="2651400" y="3263760"/>
            <a:ext cx="208296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Inputs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N, D, reset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Output: open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tangle 7"/>
          <p:cNvSpPr/>
          <p:nvPr/>
        </p:nvSpPr>
        <p:spPr>
          <a:xfrm>
            <a:off x="2478600" y="571680"/>
            <a:ext cx="60350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Step 2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Map into more suitable abstract representation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Picture 8" descr=""/>
          <p:cNvPicPr/>
          <p:nvPr/>
        </p:nvPicPr>
        <p:blipFill>
          <a:blip r:embed="rId1"/>
          <a:stretch/>
        </p:blipFill>
        <p:spPr>
          <a:xfrm>
            <a:off x="5273640" y="1768320"/>
            <a:ext cx="4920840" cy="4501800"/>
          </a:xfrm>
          <a:prstGeom prst="rect">
            <a:avLst/>
          </a:prstGeom>
          <a:ln w="0">
            <a:noFill/>
          </a:ln>
        </p:spPr>
      </p:pic>
      <p:grpSp>
        <p:nvGrpSpPr>
          <p:cNvPr id="258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59" name="Group 2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0" name="Group 1435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1" name="Group 1436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2" name="Group 1437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3" name="Group 1438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4" name="Group 1439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5" name="Group 1440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6" name="Group 1440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7" name="Group 1440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8" name="Group 1442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69" name="Group 1443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70" name="Group 1444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71" name="Group 1445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72" name="Group 1445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73" name="Group 1446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74" name="Group 1447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02616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V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d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g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x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l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ectangle 3"/>
          <p:cNvSpPr/>
          <p:nvPr/>
        </p:nvSpPr>
        <p:spPr>
          <a:xfrm>
            <a:off x="2464200" y="546120"/>
            <a:ext cx="29610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Step 3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State Minimization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Picture 4" descr=""/>
          <p:cNvPicPr/>
          <p:nvPr/>
        </p:nvPicPr>
        <p:blipFill>
          <a:blip r:embed="rId1"/>
          <a:stretch/>
        </p:blipFill>
        <p:spPr>
          <a:xfrm>
            <a:off x="2679840" y="939960"/>
            <a:ext cx="1688760" cy="3288960"/>
          </a:xfrm>
          <a:prstGeom prst="rect">
            <a:avLst/>
          </a:prstGeom>
          <a:ln w="0">
            <a:noFill/>
          </a:ln>
        </p:spPr>
      </p:pic>
      <p:sp>
        <p:nvSpPr>
          <p:cNvPr id="278" name="Rectangle 5"/>
          <p:cNvSpPr/>
          <p:nvPr/>
        </p:nvSpPr>
        <p:spPr>
          <a:xfrm>
            <a:off x="2782800" y="4419720"/>
            <a:ext cx="145836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reuse states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whenever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tangle 6"/>
          <p:cNvSpPr/>
          <p:nvPr/>
        </p:nvSpPr>
        <p:spPr>
          <a:xfrm>
            <a:off x="6665400" y="4724280"/>
            <a:ext cx="2410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Symbolic State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Picture 7" descr=""/>
          <p:cNvPicPr/>
          <p:nvPr/>
        </p:nvPicPr>
        <p:blipFill>
          <a:blip r:embed="rId2"/>
          <a:stretch/>
        </p:blipFill>
        <p:spPr>
          <a:xfrm>
            <a:off x="5435640" y="870120"/>
            <a:ext cx="4762080" cy="3822480"/>
          </a:xfrm>
          <a:prstGeom prst="rect">
            <a:avLst/>
          </a:prstGeom>
          <a:ln w="0">
            <a:noFill/>
          </a:ln>
        </p:spPr>
      </p:pic>
      <p:grpSp>
        <p:nvGrpSpPr>
          <p:cNvPr id="281" name="Group 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82" name="Group 2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83" name="Group 2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84" name="Group 2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85" name="Group 1536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86" name="Group 1536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87" name="Group 1537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88" name="Group 1537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89" name="Group 1537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90" name="Group 1538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91" name="Group 1538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02616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V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d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g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x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l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tangle 3"/>
          <p:cNvSpPr/>
          <p:nvPr/>
        </p:nvSpPr>
        <p:spPr>
          <a:xfrm>
            <a:off x="2462400" y="558720"/>
            <a:ext cx="26182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Step 4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State Encoding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Picture 4" descr=""/>
          <p:cNvPicPr/>
          <p:nvPr/>
        </p:nvPicPr>
        <p:blipFill>
          <a:blip r:embed="rId1"/>
          <a:stretch/>
        </p:blipFill>
        <p:spPr>
          <a:xfrm>
            <a:off x="3581280" y="958680"/>
            <a:ext cx="4838400" cy="5524200"/>
          </a:xfrm>
          <a:prstGeom prst="rect">
            <a:avLst/>
          </a:prstGeom>
          <a:ln w="0">
            <a:noFill/>
          </a:ln>
        </p:spPr>
      </p:pic>
      <p:grpSp>
        <p:nvGrpSpPr>
          <p:cNvPr id="295" name="Group 2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96" name="Group 2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97" name="Group 2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98" name="Group 2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2756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r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y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k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r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x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l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ectangle 3"/>
          <p:cNvSpPr/>
          <p:nvPr/>
        </p:nvSpPr>
        <p:spPr>
          <a:xfrm>
            <a:off x="2343240" y="584280"/>
            <a:ext cx="43722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Step 5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Choose FFs for implementation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tangle 4"/>
          <p:cNvSpPr/>
          <p:nvPr/>
        </p:nvSpPr>
        <p:spPr>
          <a:xfrm>
            <a:off x="2676600" y="977760"/>
            <a:ext cx="22111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 FF easiest to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Rectangle 5"/>
          <p:cNvSpPr/>
          <p:nvPr/>
        </p:nvSpPr>
        <p:spPr>
          <a:xfrm>
            <a:off x="6292800" y="4483080"/>
            <a:ext cx="398376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= Q1 + D + Q0 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D0 = N Q0  +  Q0 N  +  Q1 N  +  Q1 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OPEN = Q1 Q0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Line 6"/>
          <p:cNvSpPr/>
          <p:nvPr/>
        </p:nvSpPr>
        <p:spPr>
          <a:xfrm>
            <a:off x="7365960" y="4902120"/>
            <a:ext cx="24120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Line 7"/>
          <p:cNvSpPr/>
          <p:nvPr/>
        </p:nvSpPr>
        <p:spPr>
          <a:xfrm>
            <a:off x="8394480" y="4902120"/>
            <a:ext cx="20340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tangle 8"/>
          <p:cNvSpPr/>
          <p:nvPr/>
        </p:nvSpPr>
        <p:spPr>
          <a:xfrm>
            <a:off x="5503680" y="6222960"/>
            <a:ext cx="9522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8 Gates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Picture 9" descr=""/>
          <p:cNvPicPr/>
          <p:nvPr/>
        </p:nvPicPr>
        <p:blipFill>
          <a:blip r:embed="rId1"/>
          <a:stretch/>
        </p:blipFill>
        <p:spPr>
          <a:xfrm>
            <a:off x="2065320" y="4094280"/>
            <a:ext cx="3833280" cy="2530080"/>
          </a:xfrm>
          <a:prstGeom prst="rect">
            <a:avLst/>
          </a:prstGeom>
          <a:ln w="0">
            <a:noFill/>
          </a:ln>
        </p:spPr>
      </p:pic>
      <p:sp>
        <p:nvSpPr>
          <p:cNvPr id="307" name="Rectangle 14"/>
          <p:cNvSpPr/>
          <p:nvPr/>
        </p:nvSpPr>
        <p:spPr>
          <a:xfrm>
            <a:off x="8538840" y="3691080"/>
            <a:ext cx="152964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Arial"/>
              </a:rPr>
              <a:t>K-map for Open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tangle 15"/>
          <p:cNvSpPr/>
          <p:nvPr/>
        </p:nvSpPr>
        <p:spPr>
          <a:xfrm>
            <a:off x="5618160" y="3675240"/>
            <a:ext cx="132696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Arial"/>
              </a:rPr>
              <a:t>K-map for D0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ctangle 138"/>
          <p:cNvSpPr/>
          <p:nvPr/>
        </p:nvSpPr>
        <p:spPr>
          <a:xfrm>
            <a:off x="2778120" y="3675240"/>
            <a:ext cx="127080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i="1" lang="en-US" sz="1600" spc="-1" strike="noStrike">
                <a:solidFill>
                  <a:srgbClr val="000000"/>
                </a:solidFill>
                <a:latin typeface="Arial"/>
              </a:rPr>
              <a:t>K-map for D1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298"/>
          <p:cNvGrpSpPr/>
          <p:nvPr/>
        </p:nvGrpSpPr>
        <p:grpSpPr>
          <a:xfrm>
            <a:off x="2134800" y="1309680"/>
            <a:ext cx="8190000" cy="2419560"/>
            <a:chOff x="2134800" y="1309680"/>
            <a:chExt cx="8190000" cy="2419560"/>
          </a:xfrm>
        </p:grpSpPr>
        <p:sp>
          <p:nvSpPr>
            <p:cNvPr id="311" name="Rectangle 16"/>
            <p:cNvSpPr/>
            <p:nvPr/>
          </p:nvSpPr>
          <p:spPr>
            <a:xfrm>
              <a:off x="5470560" y="1859040"/>
              <a:ext cx="1698120" cy="154440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Line 62"/>
            <p:cNvSpPr/>
            <p:nvPr/>
          </p:nvSpPr>
          <p:spPr>
            <a:xfrm>
              <a:off x="5462280" y="2655720"/>
              <a:ext cx="169884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Line 63"/>
            <p:cNvSpPr/>
            <p:nvPr/>
          </p:nvSpPr>
          <p:spPr>
            <a:xfrm>
              <a:off x="5462280" y="2244600"/>
              <a:ext cx="169884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Line 64"/>
            <p:cNvSpPr/>
            <p:nvPr/>
          </p:nvSpPr>
          <p:spPr>
            <a:xfrm>
              <a:off x="5462280" y="3033360"/>
              <a:ext cx="169884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Line 65"/>
            <p:cNvSpPr/>
            <p:nvPr/>
          </p:nvSpPr>
          <p:spPr>
            <a:xfrm>
              <a:off x="6319800" y="1866600"/>
              <a:ext cx="1440" cy="1528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Line 66"/>
            <p:cNvSpPr/>
            <p:nvPr/>
          </p:nvSpPr>
          <p:spPr>
            <a:xfrm>
              <a:off x="6748200" y="1850760"/>
              <a:ext cx="1800" cy="15271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Line 67"/>
            <p:cNvSpPr/>
            <p:nvPr/>
          </p:nvSpPr>
          <p:spPr>
            <a:xfrm>
              <a:off x="5891040" y="1850760"/>
              <a:ext cx="1440" cy="15271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Line 68"/>
            <p:cNvSpPr/>
            <p:nvPr/>
          </p:nvSpPr>
          <p:spPr>
            <a:xfrm flipH="1" flipV="1">
              <a:off x="5165640" y="1571400"/>
              <a:ext cx="296640" cy="279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19" name="Group 81"/>
            <p:cNvGrpSpPr/>
            <p:nvPr/>
          </p:nvGrpSpPr>
          <p:grpSpPr>
            <a:xfrm>
              <a:off x="5891040" y="3444840"/>
              <a:ext cx="858960" cy="83880"/>
              <a:chOff x="5891040" y="3444840"/>
              <a:chExt cx="858960" cy="83880"/>
            </a:xfrm>
          </p:grpSpPr>
          <p:sp>
            <p:nvSpPr>
              <p:cNvPr id="320" name="Line 78"/>
              <p:cNvSpPr/>
              <p:nvPr/>
            </p:nvSpPr>
            <p:spPr>
              <a:xfrm>
                <a:off x="5891040" y="3444840"/>
                <a:ext cx="144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1" name="Line 79"/>
              <p:cNvSpPr/>
              <p:nvPr/>
            </p:nvSpPr>
            <p:spPr>
              <a:xfrm>
                <a:off x="5891040" y="3527280"/>
                <a:ext cx="85716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2" name="Line 80"/>
              <p:cNvSpPr/>
              <p:nvPr/>
            </p:nvSpPr>
            <p:spPr>
              <a:xfrm>
                <a:off x="6748200" y="3444840"/>
                <a:ext cx="180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23" name="Group 85"/>
            <p:cNvGrpSpPr/>
            <p:nvPr/>
          </p:nvGrpSpPr>
          <p:grpSpPr>
            <a:xfrm>
              <a:off x="6319800" y="1571400"/>
              <a:ext cx="858600" cy="82440"/>
              <a:chOff x="6319800" y="1571400"/>
              <a:chExt cx="858600" cy="82440"/>
            </a:xfrm>
          </p:grpSpPr>
          <p:sp>
            <p:nvSpPr>
              <p:cNvPr id="324" name="Line 82"/>
              <p:cNvSpPr/>
              <p:nvPr/>
            </p:nvSpPr>
            <p:spPr>
              <a:xfrm flipV="1">
                <a:off x="7176960" y="1589040"/>
                <a:ext cx="144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5" name="Line 83"/>
              <p:cNvSpPr/>
              <p:nvPr/>
            </p:nvSpPr>
            <p:spPr>
              <a:xfrm flipH="1">
                <a:off x="6319800" y="1571400"/>
                <a:ext cx="85716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6" name="Line 84"/>
              <p:cNvSpPr/>
              <p:nvPr/>
            </p:nvSpPr>
            <p:spPr>
              <a:xfrm flipV="1">
                <a:off x="6319800" y="1589040"/>
                <a:ext cx="144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27" name="Group 89"/>
            <p:cNvGrpSpPr/>
            <p:nvPr/>
          </p:nvGrpSpPr>
          <p:grpSpPr>
            <a:xfrm>
              <a:off x="7210080" y="2244600"/>
              <a:ext cx="84240" cy="790560"/>
              <a:chOff x="7210080" y="2244600"/>
              <a:chExt cx="84240" cy="790560"/>
            </a:xfrm>
          </p:grpSpPr>
          <p:sp>
            <p:nvSpPr>
              <p:cNvPr id="328" name="Line 86"/>
              <p:cNvSpPr/>
              <p:nvPr/>
            </p:nvSpPr>
            <p:spPr>
              <a:xfrm>
                <a:off x="7210080" y="3033360"/>
                <a:ext cx="6516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9" name="Line 87"/>
              <p:cNvSpPr/>
              <p:nvPr/>
            </p:nvSpPr>
            <p:spPr>
              <a:xfrm flipV="1">
                <a:off x="7292880" y="2244600"/>
                <a:ext cx="1440" cy="78876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0" name="Line 88"/>
              <p:cNvSpPr/>
              <p:nvPr/>
            </p:nvSpPr>
            <p:spPr>
              <a:xfrm>
                <a:off x="7210080" y="2244600"/>
                <a:ext cx="6516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31" name="Group 93"/>
            <p:cNvGrpSpPr/>
            <p:nvPr/>
          </p:nvGrpSpPr>
          <p:grpSpPr>
            <a:xfrm>
              <a:off x="5165640" y="2655720"/>
              <a:ext cx="82440" cy="790560"/>
              <a:chOff x="5165640" y="2655720"/>
              <a:chExt cx="82440" cy="790560"/>
            </a:xfrm>
          </p:grpSpPr>
          <p:sp>
            <p:nvSpPr>
              <p:cNvPr id="332" name="Line 90"/>
              <p:cNvSpPr/>
              <p:nvPr/>
            </p:nvSpPr>
            <p:spPr>
              <a:xfrm flipH="1">
                <a:off x="5182920" y="3444840"/>
                <a:ext cx="6516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3" name="Line 91"/>
              <p:cNvSpPr/>
              <p:nvPr/>
            </p:nvSpPr>
            <p:spPr>
              <a:xfrm flipV="1">
                <a:off x="5165640" y="2655720"/>
                <a:ext cx="1440" cy="78912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4" name="Line 92"/>
              <p:cNvSpPr/>
              <p:nvPr/>
            </p:nvSpPr>
            <p:spPr>
              <a:xfrm flipH="1">
                <a:off x="5182920" y="2655720"/>
                <a:ext cx="6516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35" name="Rectangle 100"/>
            <p:cNvSpPr/>
            <p:nvPr/>
          </p:nvSpPr>
          <p:spPr>
            <a:xfrm>
              <a:off x="8305920" y="1859040"/>
              <a:ext cx="1698120" cy="154440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Line 101"/>
            <p:cNvSpPr/>
            <p:nvPr/>
          </p:nvSpPr>
          <p:spPr>
            <a:xfrm>
              <a:off x="8297640" y="2655720"/>
              <a:ext cx="169884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Line 102"/>
            <p:cNvSpPr/>
            <p:nvPr/>
          </p:nvSpPr>
          <p:spPr>
            <a:xfrm>
              <a:off x="8297640" y="2244600"/>
              <a:ext cx="169884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Line 103"/>
            <p:cNvSpPr/>
            <p:nvPr/>
          </p:nvSpPr>
          <p:spPr>
            <a:xfrm>
              <a:off x="8297640" y="3033360"/>
              <a:ext cx="169884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Line 104"/>
            <p:cNvSpPr/>
            <p:nvPr/>
          </p:nvSpPr>
          <p:spPr>
            <a:xfrm>
              <a:off x="9154800" y="1866600"/>
              <a:ext cx="1800" cy="1528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Line 105"/>
            <p:cNvSpPr/>
            <p:nvPr/>
          </p:nvSpPr>
          <p:spPr>
            <a:xfrm>
              <a:off x="9583560" y="1850760"/>
              <a:ext cx="1440" cy="15271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Line 106"/>
            <p:cNvSpPr/>
            <p:nvPr/>
          </p:nvSpPr>
          <p:spPr>
            <a:xfrm>
              <a:off x="8726400" y="1850760"/>
              <a:ext cx="1440" cy="15271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Line 107"/>
            <p:cNvSpPr/>
            <p:nvPr/>
          </p:nvSpPr>
          <p:spPr>
            <a:xfrm flipH="1" flipV="1">
              <a:off x="8001000" y="1571400"/>
              <a:ext cx="296640" cy="279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43" name="Group 120"/>
            <p:cNvGrpSpPr/>
            <p:nvPr/>
          </p:nvGrpSpPr>
          <p:grpSpPr>
            <a:xfrm>
              <a:off x="8726400" y="3444840"/>
              <a:ext cx="858600" cy="83880"/>
              <a:chOff x="8726400" y="3444840"/>
              <a:chExt cx="858600" cy="83880"/>
            </a:xfrm>
          </p:grpSpPr>
          <p:sp>
            <p:nvSpPr>
              <p:cNvPr id="344" name="Line 117"/>
              <p:cNvSpPr/>
              <p:nvPr/>
            </p:nvSpPr>
            <p:spPr>
              <a:xfrm>
                <a:off x="8726400" y="3444840"/>
                <a:ext cx="144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5" name="Line 118"/>
              <p:cNvSpPr/>
              <p:nvPr/>
            </p:nvSpPr>
            <p:spPr>
              <a:xfrm>
                <a:off x="8726400" y="3527280"/>
                <a:ext cx="85716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6" name="Line 119"/>
              <p:cNvSpPr/>
              <p:nvPr/>
            </p:nvSpPr>
            <p:spPr>
              <a:xfrm>
                <a:off x="9583560" y="3444840"/>
                <a:ext cx="144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47" name="Group 124"/>
            <p:cNvGrpSpPr/>
            <p:nvPr/>
          </p:nvGrpSpPr>
          <p:grpSpPr>
            <a:xfrm>
              <a:off x="9154800" y="1571400"/>
              <a:ext cx="858960" cy="82440"/>
              <a:chOff x="9154800" y="1571400"/>
              <a:chExt cx="858960" cy="82440"/>
            </a:xfrm>
          </p:grpSpPr>
          <p:sp>
            <p:nvSpPr>
              <p:cNvPr id="348" name="Line 121"/>
              <p:cNvSpPr/>
              <p:nvPr/>
            </p:nvSpPr>
            <p:spPr>
              <a:xfrm flipV="1">
                <a:off x="10012320" y="1589040"/>
                <a:ext cx="144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9" name="Line 122"/>
              <p:cNvSpPr/>
              <p:nvPr/>
            </p:nvSpPr>
            <p:spPr>
              <a:xfrm flipH="1">
                <a:off x="9154800" y="1571400"/>
                <a:ext cx="85752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0" name="Line 123"/>
              <p:cNvSpPr/>
              <p:nvPr/>
            </p:nvSpPr>
            <p:spPr>
              <a:xfrm flipV="1">
                <a:off x="9154800" y="1589040"/>
                <a:ext cx="180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51" name="Group 128"/>
            <p:cNvGrpSpPr/>
            <p:nvPr/>
          </p:nvGrpSpPr>
          <p:grpSpPr>
            <a:xfrm>
              <a:off x="10045440" y="2244600"/>
              <a:ext cx="84240" cy="790560"/>
              <a:chOff x="10045440" y="2244600"/>
              <a:chExt cx="84240" cy="790560"/>
            </a:xfrm>
          </p:grpSpPr>
          <p:sp>
            <p:nvSpPr>
              <p:cNvPr id="352" name="Line 125"/>
              <p:cNvSpPr/>
              <p:nvPr/>
            </p:nvSpPr>
            <p:spPr>
              <a:xfrm>
                <a:off x="10045440" y="3033360"/>
                <a:ext cx="6516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3" name="Line 126"/>
              <p:cNvSpPr/>
              <p:nvPr/>
            </p:nvSpPr>
            <p:spPr>
              <a:xfrm flipV="1">
                <a:off x="10128240" y="2244600"/>
                <a:ext cx="1440" cy="78876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4" name="Line 127"/>
              <p:cNvSpPr/>
              <p:nvPr/>
            </p:nvSpPr>
            <p:spPr>
              <a:xfrm>
                <a:off x="10045440" y="2244600"/>
                <a:ext cx="6516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55" name="Group 132"/>
            <p:cNvGrpSpPr/>
            <p:nvPr/>
          </p:nvGrpSpPr>
          <p:grpSpPr>
            <a:xfrm>
              <a:off x="8001000" y="2655720"/>
              <a:ext cx="82440" cy="790560"/>
              <a:chOff x="8001000" y="2655720"/>
              <a:chExt cx="82440" cy="790560"/>
            </a:xfrm>
          </p:grpSpPr>
          <p:sp>
            <p:nvSpPr>
              <p:cNvPr id="356" name="Line 129"/>
              <p:cNvSpPr/>
              <p:nvPr/>
            </p:nvSpPr>
            <p:spPr>
              <a:xfrm flipH="1">
                <a:off x="8018280" y="3444840"/>
                <a:ext cx="6516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7" name="Line 130"/>
              <p:cNvSpPr/>
              <p:nvPr/>
            </p:nvSpPr>
            <p:spPr>
              <a:xfrm flipV="1">
                <a:off x="8001000" y="2655720"/>
                <a:ext cx="1440" cy="78912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8" name="Line 131"/>
              <p:cNvSpPr/>
              <p:nvPr/>
            </p:nvSpPr>
            <p:spPr>
              <a:xfrm flipH="1">
                <a:off x="8018280" y="2655720"/>
                <a:ext cx="6516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59" name="Rectangle 142"/>
            <p:cNvSpPr/>
            <p:nvPr/>
          </p:nvSpPr>
          <p:spPr>
            <a:xfrm>
              <a:off x="3372120" y="3510000"/>
              <a:ext cx="27072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Q0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Rectangle 145"/>
            <p:cNvSpPr/>
            <p:nvPr/>
          </p:nvSpPr>
          <p:spPr>
            <a:xfrm>
              <a:off x="5145840" y="1424160"/>
              <a:ext cx="59544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Q1 Q0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Rectangle 146"/>
            <p:cNvSpPr/>
            <p:nvPr/>
          </p:nvSpPr>
          <p:spPr>
            <a:xfrm>
              <a:off x="4952520" y="1670040"/>
              <a:ext cx="34992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D 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Rectangle 147"/>
            <p:cNvSpPr/>
            <p:nvPr/>
          </p:nvSpPr>
          <p:spPr>
            <a:xfrm>
              <a:off x="6595560" y="1309680"/>
              <a:ext cx="26928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Q1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Rectangle 148"/>
            <p:cNvSpPr/>
            <p:nvPr/>
          </p:nvSpPr>
          <p:spPr>
            <a:xfrm>
              <a:off x="6166800" y="3510000"/>
              <a:ext cx="26928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Q0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Rectangle 149"/>
            <p:cNvSpPr/>
            <p:nvPr/>
          </p:nvSpPr>
          <p:spPr>
            <a:xfrm>
              <a:off x="4984920" y="2854440"/>
              <a:ext cx="14724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D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Rectangle 150"/>
            <p:cNvSpPr/>
            <p:nvPr/>
          </p:nvSpPr>
          <p:spPr>
            <a:xfrm>
              <a:off x="7315200" y="2514600"/>
              <a:ext cx="14724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Rectangle 151"/>
            <p:cNvSpPr/>
            <p:nvPr/>
          </p:nvSpPr>
          <p:spPr>
            <a:xfrm>
              <a:off x="7981200" y="1424160"/>
              <a:ext cx="59544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Q1 Q0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Rectangle 152"/>
            <p:cNvSpPr/>
            <p:nvPr/>
          </p:nvSpPr>
          <p:spPr>
            <a:xfrm>
              <a:off x="7787880" y="1670040"/>
              <a:ext cx="34992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D 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8" name="Rectangle 153"/>
            <p:cNvSpPr/>
            <p:nvPr/>
          </p:nvSpPr>
          <p:spPr>
            <a:xfrm>
              <a:off x="9430560" y="1309680"/>
              <a:ext cx="26928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Q1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9" name="Rectangle 154"/>
            <p:cNvSpPr/>
            <p:nvPr/>
          </p:nvSpPr>
          <p:spPr>
            <a:xfrm>
              <a:off x="9002160" y="3510000"/>
              <a:ext cx="26928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Q0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0" name="Rectangle 155"/>
            <p:cNvSpPr/>
            <p:nvPr/>
          </p:nvSpPr>
          <p:spPr>
            <a:xfrm>
              <a:off x="7819920" y="2854440"/>
              <a:ext cx="14724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D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1" name="Rectangle 156"/>
            <p:cNvSpPr/>
            <p:nvPr/>
          </p:nvSpPr>
          <p:spPr>
            <a:xfrm>
              <a:off x="10177560" y="2525760"/>
              <a:ext cx="14724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2" name="Rectangle 172"/>
            <p:cNvSpPr/>
            <p:nvPr/>
          </p:nvSpPr>
          <p:spPr>
            <a:xfrm>
              <a:off x="6443640" y="2730600"/>
              <a:ext cx="659880" cy="5742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3" name="Rectangle 174"/>
            <p:cNvSpPr/>
            <p:nvPr/>
          </p:nvSpPr>
          <p:spPr>
            <a:xfrm>
              <a:off x="6410160" y="2335320"/>
              <a:ext cx="725040" cy="64116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74" name="Group 178"/>
            <p:cNvGrpSpPr/>
            <p:nvPr/>
          </p:nvGrpSpPr>
          <p:grpSpPr>
            <a:xfrm>
              <a:off x="5940360" y="1768320"/>
              <a:ext cx="726840" cy="379440"/>
              <a:chOff x="5940360" y="1768320"/>
              <a:chExt cx="726840" cy="379440"/>
            </a:xfrm>
          </p:grpSpPr>
          <p:sp>
            <p:nvSpPr>
              <p:cNvPr id="375" name="Line 175"/>
              <p:cNvSpPr/>
              <p:nvPr/>
            </p:nvSpPr>
            <p:spPr>
              <a:xfrm>
                <a:off x="5940360" y="1768320"/>
                <a:ext cx="1440" cy="3776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6" name="Line 176"/>
              <p:cNvSpPr/>
              <p:nvPr/>
            </p:nvSpPr>
            <p:spPr>
              <a:xfrm>
                <a:off x="6665760" y="1768320"/>
                <a:ext cx="1440" cy="3776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7" name="Line 177"/>
              <p:cNvSpPr/>
              <p:nvPr/>
            </p:nvSpPr>
            <p:spPr>
              <a:xfrm>
                <a:off x="5940360" y="2145960"/>
                <a:ext cx="72540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78" name="Group 182"/>
            <p:cNvGrpSpPr/>
            <p:nvPr/>
          </p:nvGrpSpPr>
          <p:grpSpPr>
            <a:xfrm>
              <a:off x="5989320" y="3082680"/>
              <a:ext cx="711360" cy="395280"/>
              <a:chOff x="5989320" y="3082680"/>
              <a:chExt cx="711360" cy="395280"/>
            </a:xfrm>
          </p:grpSpPr>
          <p:sp>
            <p:nvSpPr>
              <p:cNvPr id="379" name="Line 179"/>
              <p:cNvSpPr/>
              <p:nvPr/>
            </p:nvSpPr>
            <p:spPr>
              <a:xfrm flipV="1">
                <a:off x="5989320" y="3100320"/>
                <a:ext cx="1800" cy="3776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0" name="Line 180"/>
              <p:cNvSpPr/>
              <p:nvPr/>
            </p:nvSpPr>
            <p:spPr>
              <a:xfrm flipV="1">
                <a:off x="6699240" y="3100320"/>
                <a:ext cx="1440" cy="3776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1" name="Line 181"/>
              <p:cNvSpPr/>
              <p:nvPr/>
            </p:nvSpPr>
            <p:spPr>
              <a:xfrm>
                <a:off x="5989320" y="3082680"/>
                <a:ext cx="70992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82" name="Group 186"/>
            <p:cNvGrpSpPr/>
            <p:nvPr/>
          </p:nvGrpSpPr>
          <p:grpSpPr>
            <a:xfrm>
              <a:off x="5413320" y="2261880"/>
              <a:ext cx="380880" cy="708120"/>
              <a:chOff x="5413320" y="2261880"/>
              <a:chExt cx="380880" cy="708120"/>
            </a:xfrm>
          </p:grpSpPr>
          <p:sp>
            <p:nvSpPr>
              <p:cNvPr id="383" name="Line 183"/>
              <p:cNvSpPr/>
              <p:nvPr/>
            </p:nvSpPr>
            <p:spPr>
              <a:xfrm>
                <a:off x="5413320" y="2968560"/>
                <a:ext cx="37944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4" name="Line 184"/>
              <p:cNvSpPr/>
              <p:nvPr/>
            </p:nvSpPr>
            <p:spPr>
              <a:xfrm>
                <a:off x="5413320" y="2261880"/>
                <a:ext cx="37944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5" name="Line 185"/>
              <p:cNvSpPr/>
              <p:nvPr/>
            </p:nvSpPr>
            <p:spPr>
              <a:xfrm flipV="1">
                <a:off x="5792760" y="2261880"/>
                <a:ext cx="1440" cy="70668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86" name="Group 190"/>
            <p:cNvGrpSpPr/>
            <p:nvPr/>
          </p:nvGrpSpPr>
          <p:grpSpPr>
            <a:xfrm>
              <a:off x="6814800" y="2277720"/>
              <a:ext cx="395280" cy="708120"/>
              <a:chOff x="6814800" y="2277720"/>
              <a:chExt cx="395280" cy="708120"/>
            </a:xfrm>
          </p:grpSpPr>
          <p:sp>
            <p:nvSpPr>
              <p:cNvPr id="387" name="Line 187"/>
              <p:cNvSpPr/>
              <p:nvPr/>
            </p:nvSpPr>
            <p:spPr>
              <a:xfrm flipH="1">
                <a:off x="6831000" y="2277720"/>
                <a:ext cx="37908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8" name="Line 188"/>
              <p:cNvSpPr/>
              <p:nvPr/>
            </p:nvSpPr>
            <p:spPr>
              <a:xfrm flipH="1">
                <a:off x="6831000" y="2984400"/>
                <a:ext cx="37908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9" name="Line 189"/>
              <p:cNvSpPr/>
              <p:nvPr/>
            </p:nvSpPr>
            <p:spPr>
              <a:xfrm>
                <a:off x="6814800" y="2277720"/>
                <a:ext cx="1800" cy="70668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90" name="Rectangle 202"/>
            <p:cNvSpPr/>
            <p:nvPr/>
          </p:nvSpPr>
          <p:spPr>
            <a:xfrm>
              <a:off x="9279000" y="1941480"/>
              <a:ext cx="213840" cy="13968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1" name="Rectangle 18"/>
            <p:cNvSpPr/>
            <p:nvPr/>
          </p:nvSpPr>
          <p:spPr>
            <a:xfrm>
              <a:off x="2652840" y="1859040"/>
              <a:ext cx="1698120" cy="154440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2" name="Line 19"/>
            <p:cNvSpPr/>
            <p:nvPr/>
          </p:nvSpPr>
          <p:spPr>
            <a:xfrm>
              <a:off x="2644560" y="2655720"/>
              <a:ext cx="169704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Line 20"/>
            <p:cNvSpPr/>
            <p:nvPr/>
          </p:nvSpPr>
          <p:spPr>
            <a:xfrm>
              <a:off x="2644560" y="2244600"/>
              <a:ext cx="169704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4" name="Line 21"/>
            <p:cNvSpPr/>
            <p:nvPr/>
          </p:nvSpPr>
          <p:spPr>
            <a:xfrm>
              <a:off x="2644560" y="3033360"/>
              <a:ext cx="169704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5" name="Line 22"/>
            <p:cNvSpPr/>
            <p:nvPr/>
          </p:nvSpPr>
          <p:spPr>
            <a:xfrm>
              <a:off x="3501720" y="1866600"/>
              <a:ext cx="1800" cy="15289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6" name="Line 23"/>
            <p:cNvSpPr/>
            <p:nvPr/>
          </p:nvSpPr>
          <p:spPr>
            <a:xfrm>
              <a:off x="3930480" y="1850760"/>
              <a:ext cx="1440" cy="15271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Line 24"/>
            <p:cNvSpPr/>
            <p:nvPr/>
          </p:nvSpPr>
          <p:spPr>
            <a:xfrm>
              <a:off x="3073320" y="1850760"/>
              <a:ext cx="1440" cy="15271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8" name="Line 25"/>
            <p:cNvSpPr/>
            <p:nvPr/>
          </p:nvSpPr>
          <p:spPr>
            <a:xfrm flipH="1" flipV="1">
              <a:off x="2347560" y="1571400"/>
              <a:ext cx="297000" cy="27936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99" name="Group 38"/>
            <p:cNvGrpSpPr/>
            <p:nvPr/>
          </p:nvGrpSpPr>
          <p:grpSpPr>
            <a:xfrm>
              <a:off x="3073320" y="3444840"/>
              <a:ext cx="858600" cy="83880"/>
              <a:chOff x="3073320" y="3444840"/>
              <a:chExt cx="858600" cy="83880"/>
            </a:xfrm>
          </p:grpSpPr>
          <p:sp>
            <p:nvSpPr>
              <p:cNvPr id="400" name="Line 35"/>
              <p:cNvSpPr/>
              <p:nvPr/>
            </p:nvSpPr>
            <p:spPr>
              <a:xfrm>
                <a:off x="3073320" y="3444840"/>
                <a:ext cx="144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1" name="Line 36"/>
              <p:cNvSpPr/>
              <p:nvPr/>
            </p:nvSpPr>
            <p:spPr>
              <a:xfrm>
                <a:off x="3073320" y="3527280"/>
                <a:ext cx="85716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2" name="Line 37"/>
              <p:cNvSpPr/>
              <p:nvPr/>
            </p:nvSpPr>
            <p:spPr>
              <a:xfrm>
                <a:off x="3930480" y="3444840"/>
                <a:ext cx="144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03" name="Group 42"/>
            <p:cNvGrpSpPr/>
            <p:nvPr/>
          </p:nvGrpSpPr>
          <p:grpSpPr>
            <a:xfrm>
              <a:off x="3501720" y="1571400"/>
              <a:ext cx="858960" cy="82440"/>
              <a:chOff x="3501720" y="1571400"/>
              <a:chExt cx="858960" cy="82440"/>
            </a:xfrm>
          </p:grpSpPr>
          <p:sp>
            <p:nvSpPr>
              <p:cNvPr id="404" name="Line 39"/>
              <p:cNvSpPr/>
              <p:nvPr/>
            </p:nvSpPr>
            <p:spPr>
              <a:xfrm flipV="1">
                <a:off x="4359240" y="1589040"/>
                <a:ext cx="144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5" name="Line 40"/>
              <p:cNvSpPr/>
              <p:nvPr/>
            </p:nvSpPr>
            <p:spPr>
              <a:xfrm flipH="1">
                <a:off x="3501720" y="1571400"/>
                <a:ext cx="85752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6" name="Line 41"/>
              <p:cNvSpPr/>
              <p:nvPr/>
            </p:nvSpPr>
            <p:spPr>
              <a:xfrm flipV="1">
                <a:off x="3501720" y="1589040"/>
                <a:ext cx="1800" cy="64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07" name="Group 46"/>
            <p:cNvGrpSpPr/>
            <p:nvPr/>
          </p:nvGrpSpPr>
          <p:grpSpPr>
            <a:xfrm>
              <a:off x="4390920" y="2244600"/>
              <a:ext cx="84240" cy="790560"/>
              <a:chOff x="4390920" y="2244600"/>
              <a:chExt cx="84240" cy="790560"/>
            </a:xfrm>
          </p:grpSpPr>
          <p:sp>
            <p:nvSpPr>
              <p:cNvPr id="408" name="Line 43"/>
              <p:cNvSpPr/>
              <p:nvPr/>
            </p:nvSpPr>
            <p:spPr>
              <a:xfrm>
                <a:off x="4390920" y="3033360"/>
                <a:ext cx="66600" cy="180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9" name="Line 44"/>
              <p:cNvSpPr/>
              <p:nvPr/>
            </p:nvSpPr>
            <p:spPr>
              <a:xfrm flipV="1">
                <a:off x="4473360" y="2244600"/>
                <a:ext cx="1800" cy="78876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0" name="Line 45"/>
              <p:cNvSpPr/>
              <p:nvPr/>
            </p:nvSpPr>
            <p:spPr>
              <a:xfrm>
                <a:off x="4390920" y="2244600"/>
                <a:ext cx="6660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11" name="Group 50"/>
            <p:cNvGrpSpPr/>
            <p:nvPr/>
          </p:nvGrpSpPr>
          <p:grpSpPr>
            <a:xfrm>
              <a:off x="2347560" y="2655720"/>
              <a:ext cx="82800" cy="790560"/>
              <a:chOff x="2347560" y="2655720"/>
              <a:chExt cx="82800" cy="790560"/>
            </a:xfrm>
          </p:grpSpPr>
          <p:sp>
            <p:nvSpPr>
              <p:cNvPr id="412" name="Line 47"/>
              <p:cNvSpPr/>
              <p:nvPr/>
            </p:nvSpPr>
            <p:spPr>
              <a:xfrm flipH="1">
                <a:off x="2363760" y="3444840"/>
                <a:ext cx="6660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3" name="Line 48"/>
              <p:cNvSpPr/>
              <p:nvPr/>
            </p:nvSpPr>
            <p:spPr>
              <a:xfrm flipV="1">
                <a:off x="2347560" y="2655720"/>
                <a:ext cx="1800" cy="78912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4" name="Line 49"/>
              <p:cNvSpPr/>
              <p:nvPr/>
            </p:nvSpPr>
            <p:spPr>
              <a:xfrm flipH="1">
                <a:off x="2363760" y="2655720"/>
                <a:ext cx="66600" cy="14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15" name="Rectangle 139"/>
            <p:cNvSpPr/>
            <p:nvPr/>
          </p:nvSpPr>
          <p:spPr>
            <a:xfrm>
              <a:off x="2328120" y="1424160"/>
              <a:ext cx="59544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Q1 Q0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Rectangle 140"/>
            <p:cNvSpPr/>
            <p:nvPr/>
          </p:nvSpPr>
          <p:spPr>
            <a:xfrm>
              <a:off x="2134800" y="1670040"/>
              <a:ext cx="34992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D 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Rectangle 141"/>
            <p:cNvSpPr/>
            <p:nvPr/>
          </p:nvSpPr>
          <p:spPr>
            <a:xfrm>
              <a:off x="3776040" y="1309680"/>
              <a:ext cx="26928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Q1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Rectangle 143"/>
            <p:cNvSpPr/>
            <p:nvPr/>
          </p:nvSpPr>
          <p:spPr>
            <a:xfrm>
              <a:off x="2166840" y="2854440"/>
              <a:ext cx="14724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D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Rectangle 144"/>
            <p:cNvSpPr/>
            <p:nvPr/>
          </p:nvSpPr>
          <p:spPr>
            <a:xfrm>
              <a:off x="4522680" y="2525760"/>
              <a:ext cx="147240" cy="21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</a:rPr>
                <a:t>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Rectangle 162"/>
            <p:cNvSpPr/>
            <p:nvPr/>
          </p:nvSpPr>
          <p:spPr>
            <a:xfrm>
              <a:off x="3608280" y="1925640"/>
              <a:ext cx="676080" cy="1395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Rectangle 163"/>
            <p:cNvSpPr/>
            <p:nvPr/>
          </p:nvSpPr>
          <p:spPr>
            <a:xfrm>
              <a:off x="2784600" y="2712960"/>
              <a:ext cx="1533240" cy="64116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Rectangle 164"/>
            <p:cNvSpPr/>
            <p:nvPr/>
          </p:nvSpPr>
          <p:spPr>
            <a:xfrm>
              <a:off x="3195720" y="2335320"/>
              <a:ext cx="676080" cy="64116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3" name="Text Box 203"/>
            <p:cNvSpPr/>
            <p:nvPr/>
          </p:nvSpPr>
          <p:spPr>
            <a:xfrm>
              <a:off x="5946120" y="18288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4" name="Text Box 204"/>
            <p:cNvSpPr/>
            <p:nvPr/>
          </p:nvSpPr>
          <p:spPr>
            <a:xfrm>
              <a:off x="3126600" y="1905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5" name="Text Box 206"/>
            <p:cNvSpPr/>
            <p:nvPr/>
          </p:nvSpPr>
          <p:spPr>
            <a:xfrm>
              <a:off x="3583800" y="1905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6" name="Text Box 207"/>
            <p:cNvSpPr/>
            <p:nvPr/>
          </p:nvSpPr>
          <p:spPr>
            <a:xfrm>
              <a:off x="3965040" y="1905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7" name="Text Box 209"/>
            <p:cNvSpPr/>
            <p:nvPr/>
          </p:nvSpPr>
          <p:spPr>
            <a:xfrm>
              <a:off x="2745720" y="22860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8" name="Text Box 210"/>
            <p:cNvSpPr/>
            <p:nvPr/>
          </p:nvSpPr>
          <p:spPr>
            <a:xfrm>
              <a:off x="3126600" y="22860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9" name="Text Box 211"/>
            <p:cNvSpPr/>
            <p:nvPr/>
          </p:nvSpPr>
          <p:spPr>
            <a:xfrm>
              <a:off x="3583800" y="22860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0" name="Text Box 212"/>
            <p:cNvSpPr/>
            <p:nvPr/>
          </p:nvSpPr>
          <p:spPr>
            <a:xfrm>
              <a:off x="3965040" y="22860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31" name="Group 253"/>
            <p:cNvGrpSpPr/>
            <p:nvPr/>
          </p:nvGrpSpPr>
          <p:grpSpPr>
            <a:xfrm>
              <a:off x="2745360" y="2666880"/>
              <a:ext cx="1552680" cy="336240"/>
              <a:chOff x="2745360" y="2666880"/>
              <a:chExt cx="1552680" cy="336240"/>
            </a:xfrm>
          </p:grpSpPr>
          <p:sp>
            <p:nvSpPr>
              <p:cNvPr id="432" name="Text Box 214"/>
              <p:cNvSpPr/>
              <p:nvPr/>
            </p:nvSpPr>
            <p:spPr>
              <a:xfrm>
                <a:off x="2745360" y="2666880"/>
                <a:ext cx="3333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X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3" name="Text Box 215"/>
              <p:cNvSpPr/>
              <p:nvPr/>
            </p:nvSpPr>
            <p:spPr>
              <a:xfrm>
                <a:off x="3126240" y="2666880"/>
                <a:ext cx="3333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X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4" name="Text Box 216"/>
              <p:cNvSpPr/>
              <p:nvPr/>
            </p:nvSpPr>
            <p:spPr>
              <a:xfrm>
                <a:off x="3583440" y="2666880"/>
                <a:ext cx="3333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X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5" name="Text Box 217"/>
              <p:cNvSpPr/>
              <p:nvPr/>
            </p:nvSpPr>
            <p:spPr>
              <a:xfrm>
                <a:off x="3964680" y="2666880"/>
                <a:ext cx="3333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X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36" name="Group 239"/>
            <p:cNvGrpSpPr/>
            <p:nvPr/>
          </p:nvGrpSpPr>
          <p:grpSpPr>
            <a:xfrm>
              <a:off x="2289240" y="1905120"/>
              <a:ext cx="434160" cy="1444320"/>
              <a:chOff x="2289240" y="1905120"/>
              <a:chExt cx="434160" cy="1444320"/>
            </a:xfrm>
          </p:grpSpPr>
          <p:sp>
            <p:nvSpPr>
              <p:cNvPr id="437" name="Text Box 205"/>
              <p:cNvSpPr/>
              <p:nvPr/>
            </p:nvSpPr>
            <p:spPr>
              <a:xfrm>
                <a:off x="2289240" y="190512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8" name="Text Box 208"/>
              <p:cNvSpPr/>
              <p:nvPr/>
            </p:nvSpPr>
            <p:spPr>
              <a:xfrm>
                <a:off x="2289240" y="228600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9" name="Text Box 213"/>
              <p:cNvSpPr/>
              <p:nvPr/>
            </p:nvSpPr>
            <p:spPr>
              <a:xfrm>
                <a:off x="2289240" y="2666880"/>
                <a:ext cx="42192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0" name="Text Box 218"/>
              <p:cNvSpPr/>
              <p:nvPr/>
            </p:nvSpPr>
            <p:spPr>
              <a:xfrm>
                <a:off x="2289240" y="301320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41" name="Text Box 219"/>
            <p:cNvSpPr/>
            <p:nvPr/>
          </p:nvSpPr>
          <p:spPr>
            <a:xfrm>
              <a:off x="2745720" y="3048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2" name="Text Box 220"/>
            <p:cNvSpPr/>
            <p:nvPr/>
          </p:nvSpPr>
          <p:spPr>
            <a:xfrm>
              <a:off x="3583800" y="3048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3" name="Text Box 221"/>
            <p:cNvSpPr/>
            <p:nvPr/>
          </p:nvSpPr>
          <p:spPr>
            <a:xfrm>
              <a:off x="3126600" y="3048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4" name="Text Box 222"/>
            <p:cNvSpPr/>
            <p:nvPr/>
          </p:nvSpPr>
          <p:spPr>
            <a:xfrm>
              <a:off x="3965040" y="3048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45" name="Group 228"/>
            <p:cNvGrpSpPr/>
            <p:nvPr/>
          </p:nvGrpSpPr>
          <p:grpSpPr>
            <a:xfrm>
              <a:off x="2594160" y="1523880"/>
              <a:ext cx="1729440" cy="336240"/>
              <a:chOff x="2594160" y="1523880"/>
              <a:chExt cx="1729440" cy="336240"/>
            </a:xfrm>
          </p:grpSpPr>
          <p:sp>
            <p:nvSpPr>
              <p:cNvPr id="446" name="Text Box 223"/>
              <p:cNvSpPr/>
              <p:nvPr/>
            </p:nvSpPr>
            <p:spPr>
              <a:xfrm>
                <a:off x="2594160" y="152388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7" name="Text Box 224"/>
              <p:cNvSpPr/>
              <p:nvPr/>
            </p:nvSpPr>
            <p:spPr>
              <a:xfrm>
                <a:off x="3051360" y="152388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8" name="Text Box 225"/>
              <p:cNvSpPr/>
              <p:nvPr/>
            </p:nvSpPr>
            <p:spPr>
              <a:xfrm>
                <a:off x="3508560" y="1523880"/>
                <a:ext cx="42192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9" name="Text Box 226"/>
              <p:cNvSpPr/>
              <p:nvPr/>
            </p:nvSpPr>
            <p:spPr>
              <a:xfrm>
                <a:off x="3889440" y="152388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0" name="Group 229"/>
            <p:cNvGrpSpPr/>
            <p:nvPr/>
          </p:nvGrpSpPr>
          <p:grpSpPr>
            <a:xfrm>
              <a:off x="5489640" y="1523880"/>
              <a:ext cx="1729440" cy="336240"/>
              <a:chOff x="5489640" y="1523880"/>
              <a:chExt cx="1729440" cy="336240"/>
            </a:xfrm>
          </p:grpSpPr>
          <p:sp>
            <p:nvSpPr>
              <p:cNvPr id="451" name="Text Box 230"/>
              <p:cNvSpPr/>
              <p:nvPr/>
            </p:nvSpPr>
            <p:spPr>
              <a:xfrm>
                <a:off x="5489640" y="152388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2" name="Text Box 231"/>
              <p:cNvSpPr/>
              <p:nvPr/>
            </p:nvSpPr>
            <p:spPr>
              <a:xfrm>
                <a:off x="5946840" y="152388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3" name="Text Box 232"/>
              <p:cNvSpPr/>
              <p:nvPr/>
            </p:nvSpPr>
            <p:spPr>
              <a:xfrm>
                <a:off x="6404040" y="1523880"/>
                <a:ext cx="42192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4" name="Text Box 233"/>
              <p:cNvSpPr/>
              <p:nvPr/>
            </p:nvSpPr>
            <p:spPr>
              <a:xfrm>
                <a:off x="6784920" y="152388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55" name="Group 240"/>
            <p:cNvGrpSpPr/>
            <p:nvPr/>
          </p:nvGrpSpPr>
          <p:grpSpPr>
            <a:xfrm>
              <a:off x="5108760" y="1905120"/>
              <a:ext cx="434160" cy="1444320"/>
              <a:chOff x="5108760" y="1905120"/>
              <a:chExt cx="434160" cy="1444320"/>
            </a:xfrm>
          </p:grpSpPr>
          <p:sp>
            <p:nvSpPr>
              <p:cNvPr id="456" name="Text Box 241"/>
              <p:cNvSpPr/>
              <p:nvPr/>
            </p:nvSpPr>
            <p:spPr>
              <a:xfrm>
                <a:off x="5108760" y="190512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7" name="Text Box 242"/>
              <p:cNvSpPr/>
              <p:nvPr/>
            </p:nvSpPr>
            <p:spPr>
              <a:xfrm>
                <a:off x="5108760" y="228600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8" name="Text Box 243"/>
              <p:cNvSpPr/>
              <p:nvPr/>
            </p:nvSpPr>
            <p:spPr>
              <a:xfrm>
                <a:off x="5108760" y="2666880"/>
                <a:ext cx="42192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9" name="Text Box 244"/>
              <p:cNvSpPr/>
              <p:nvPr/>
            </p:nvSpPr>
            <p:spPr>
              <a:xfrm>
                <a:off x="5108760" y="301320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60" name="Text Box 245"/>
            <p:cNvSpPr/>
            <p:nvPr/>
          </p:nvSpPr>
          <p:spPr>
            <a:xfrm>
              <a:off x="5488920" y="18288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1" name="Text Box 246"/>
            <p:cNvSpPr/>
            <p:nvPr/>
          </p:nvSpPr>
          <p:spPr>
            <a:xfrm>
              <a:off x="2745720" y="1905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2" name="Text Box 247"/>
            <p:cNvSpPr/>
            <p:nvPr/>
          </p:nvSpPr>
          <p:spPr>
            <a:xfrm>
              <a:off x="6784200" y="18288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3" name="Text Box 248"/>
            <p:cNvSpPr/>
            <p:nvPr/>
          </p:nvSpPr>
          <p:spPr>
            <a:xfrm>
              <a:off x="6403320" y="18288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4" name="Text Box 249"/>
            <p:cNvSpPr/>
            <p:nvPr/>
          </p:nvSpPr>
          <p:spPr>
            <a:xfrm>
              <a:off x="5488920" y="22860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5" name="Text Box 250"/>
            <p:cNvSpPr/>
            <p:nvPr/>
          </p:nvSpPr>
          <p:spPr>
            <a:xfrm>
              <a:off x="6403320" y="22860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6" name="Text Box 251"/>
            <p:cNvSpPr/>
            <p:nvPr/>
          </p:nvSpPr>
          <p:spPr>
            <a:xfrm>
              <a:off x="6784200" y="22860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7" name="Text Box 252"/>
            <p:cNvSpPr/>
            <p:nvPr/>
          </p:nvSpPr>
          <p:spPr>
            <a:xfrm>
              <a:off x="5946120" y="22860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8" name="Text Box 255"/>
            <p:cNvSpPr/>
            <p:nvPr/>
          </p:nvSpPr>
          <p:spPr>
            <a:xfrm>
              <a:off x="5488560" y="2666880"/>
              <a:ext cx="3333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9" name="Text Box 256"/>
            <p:cNvSpPr/>
            <p:nvPr/>
          </p:nvSpPr>
          <p:spPr>
            <a:xfrm>
              <a:off x="5945760" y="2666880"/>
              <a:ext cx="3333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0" name="Text Box 257"/>
            <p:cNvSpPr/>
            <p:nvPr/>
          </p:nvSpPr>
          <p:spPr>
            <a:xfrm>
              <a:off x="6402960" y="2666880"/>
              <a:ext cx="3333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1" name="Text Box 258"/>
            <p:cNvSpPr/>
            <p:nvPr/>
          </p:nvSpPr>
          <p:spPr>
            <a:xfrm>
              <a:off x="6783840" y="2666880"/>
              <a:ext cx="3333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2" name="Text Box 259"/>
            <p:cNvSpPr/>
            <p:nvPr/>
          </p:nvSpPr>
          <p:spPr>
            <a:xfrm>
              <a:off x="6784200" y="3048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3" name="Text Box 260"/>
            <p:cNvSpPr/>
            <p:nvPr/>
          </p:nvSpPr>
          <p:spPr>
            <a:xfrm>
              <a:off x="6403320" y="3048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4" name="Text Box 261"/>
            <p:cNvSpPr/>
            <p:nvPr/>
          </p:nvSpPr>
          <p:spPr>
            <a:xfrm>
              <a:off x="5946120" y="3048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5" name="Text Box 262"/>
            <p:cNvSpPr/>
            <p:nvPr/>
          </p:nvSpPr>
          <p:spPr>
            <a:xfrm>
              <a:off x="5488920" y="30481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76" name="Group 263"/>
            <p:cNvGrpSpPr/>
            <p:nvPr/>
          </p:nvGrpSpPr>
          <p:grpSpPr>
            <a:xfrm>
              <a:off x="8309160" y="1523880"/>
              <a:ext cx="1729440" cy="336240"/>
              <a:chOff x="8309160" y="1523880"/>
              <a:chExt cx="1729440" cy="336240"/>
            </a:xfrm>
          </p:grpSpPr>
          <p:sp>
            <p:nvSpPr>
              <p:cNvPr id="477" name="Text Box 264"/>
              <p:cNvSpPr/>
              <p:nvPr/>
            </p:nvSpPr>
            <p:spPr>
              <a:xfrm>
                <a:off x="8309160" y="152388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8" name="Text Box 265"/>
              <p:cNvSpPr/>
              <p:nvPr/>
            </p:nvSpPr>
            <p:spPr>
              <a:xfrm>
                <a:off x="8766360" y="152388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9" name="Text Box 266"/>
              <p:cNvSpPr/>
              <p:nvPr/>
            </p:nvSpPr>
            <p:spPr>
              <a:xfrm>
                <a:off x="9223560" y="1523880"/>
                <a:ext cx="42192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0" name="Text Box 267"/>
              <p:cNvSpPr/>
              <p:nvPr/>
            </p:nvSpPr>
            <p:spPr>
              <a:xfrm>
                <a:off x="9604440" y="152388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1" name="Group 273"/>
            <p:cNvGrpSpPr/>
            <p:nvPr/>
          </p:nvGrpSpPr>
          <p:grpSpPr>
            <a:xfrm>
              <a:off x="7927920" y="1905120"/>
              <a:ext cx="434160" cy="1444320"/>
              <a:chOff x="7927920" y="1905120"/>
              <a:chExt cx="434160" cy="1444320"/>
            </a:xfrm>
          </p:grpSpPr>
          <p:sp>
            <p:nvSpPr>
              <p:cNvPr id="482" name="Text Box 274"/>
              <p:cNvSpPr/>
              <p:nvPr/>
            </p:nvSpPr>
            <p:spPr>
              <a:xfrm>
                <a:off x="7927920" y="190512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3" name="Text Box 275"/>
              <p:cNvSpPr/>
              <p:nvPr/>
            </p:nvSpPr>
            <p:spPr>
              <a:xfrm>
                <a:off x="7927920" y="228600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4" name="Text Box 276"/>
              <p:cNvSpPr/>
              <p:nvPr/>
            </p:nvSpPr>
            <p:spPr>
              <a:xfrm>
                <a:off x="7927920" y="2666880"/>
                <a:ext cx="42192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5" name="Text Box 277"/>
              <p:cNvSpPr/>
              <p:nvPr/>
            </p:nvSpPr>
            <p:spPr>
              <a:xfrm>
                <a:off x="7927920" y="3013200"/>
                <a:ext cx="43416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86" name="Text Box 278"/>
            <p:cNvSpPr/>
            <p:nvPr/>
          </p:nvSpPr>
          <p:spPr>
            <a:xfrm>
              <a:off x="8378280" y="18702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7" name="Text Box 279"/>
            <p:cNvSpPr/>
            <p:nvPr/>
          </p:nvSpPr>
          <p:spPr>
            <a:xfrm>
              <a:off x="8765640" y="18702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8" name="Text Box 280"/>
            <p:cNvSpPr/>
            <p:nvPr/>
          </p:nvSpPr>
          <p:spPr>
            <a:xfrm>
              <a:off x="9680040" y="18702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9" name="Text Box 281"/>
            <p:cNvSpPr/>
            <p:nvPr/>
          </p:nvSpPr>
          <p:spPr>
            <a:xfrm>
              <a:off x="9222840" y="18702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90" name="Group 287"/>
            <p:cNvGrpSpPr/>
            <p:nvPr/>
          </p:nvGrpSpPr>
          <p:grpSpPr>
            <a:xfrm>
              <a:off x="8384400" y="2286000"/>
              <a:ext cx="1609200" cy="336240"/>
              <a:chOff x="8384400" y="2286000"/>
              <a:chExt cx="1609200" cy="336240"/>
            </a:xfrm>
          </p:grpSpPr>
          <p:sp>
            <p:nvSpPr>
              <p:cNvPr id="491" name="Text Box 283"/>
              <p:cNvSpPr/>
              <p:nvPr/>
            </p:nvSpPr>
            <p:spPr>
              <a:xfrm>
                <a:off x="8384400" y="2286000"/>
                <a:ext cx="30744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2" name="Text Box 284"/>
              <p:cNvSpPr/>
              <p:nvPr/>
            </p:nvSpPr>
            <p:spPr>
              <a:xfrm>
                <a:off x="8771760" y="2286000"/>
                <a:ext cx="30744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3" name="Text Box 285"/>
              <p:cNvSpPr/>
              <p:nvPr/>
            </p:nvSpPr>
            <p:spPr>
              <a:xfrm>
                <a:off x="9686160" y="2286000"/>
                <a:ext cx="30744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4" name="Text Box 286"/>
              <p:cNvSpPr/>
              <p:nvPr/>
            </p:nvSpPr>
            <p:spPr>
              <a:xfrm>
                <a:off x="9228960" y="2286000"/>
                <a:ext cx="30744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95" name="Text Box 288"/>
            <p:cNvSpPr/>
            <p:nvPr/>
          </p:nvSpPr>
          <p:spPr>
            <a:xfrm>
              <a:off x="8352360" y="2666880"/>
              <a:ext cx="3333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6" name="Text Box 289"/>
            <p:cNvSpPr/>
            <p:nvPr/>
          </p:nvSpPr>
          <p:spPr>
            <a:xfrm>
              <a:off x="8809560" y="2666880"/>
              <a:ext cx="3333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7" name="Text Box 290"/>
            <p:cNvSpPr/>
            <p:nvPr/>
          </p:nvSpPr>
          <p:spPr>
            <a:xfrm>
              <a:off x="9222480" y="2666880"/>
              <a:ext cx="3333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8" name="Text Box 291"/>
            <p:cNvSpPr/>
            <p:nvPr/>
          </p:nvSpPr>
          <p:spPr>
            <a:xfrm>
              <a:off x="9647640" y="2666880"/>
              <a:ext cx="3333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99" name="Group 293"/>
            <p:cNvGrpSpPr/>
            <p:nvPr/>
          </p:nvGrpSpPr>
          <p:grpSpPr>
            <a:xfrm>
              <a:off x="8371800" y="3048120"/>
              <a:ext cx="1609200" cy="336240"/>
              <a:chOff x="8371800" y="3048120"/>
              <a:chExt cx="1609200" cy="336240"/>
            </a:xfrm>
          </p:grpSpPr>
          <p:sp>
            <p:nvSpPr>
              <p:cNvPr id="500" name="Text Box 294"/>
              <p:cNvSpPr/>
              <p:nvPr/>
            </p:nvSpPr>
            <p:spPr>
              <a:xfrm>
                <a:off x="8371800" y="3048120"/>
                <a:ext cx="30744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1" name="Text Box 295"/>
              <p:cNvSpPr/>
              <p:nvPr/>
            </p:nvSpPr>
            <p:spPr>
              <a:xfrm>
                <a:off x="8759160" y="3048120"/>
                <a:ext cx="30744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2" name="Text Box 296"/>
              <p:cNvSpPr/>
              <p:nvPr/>
            </p:nvSpPr>
            <p:spPr>
              <a:xfrm>
                <a:off x="9673560" y="3048120"/>
                <a:ext cx="30744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3" name="Text Box 297"/>
              <p:cNvSpPr/>
              <p:nvPr/>
            </p:nvSpPr>
            <p:spPr>
              <a:xfrm>
                <a:off x="9216360" y="3048120"/>
                <a:ext cx="307440" cy="336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90000"/>
                  </a:lnSpc>
                </a:pPr>
                <a:r>
                  <a:rPr b="1" lang="en-US" sz="1800" spc="-1" strike="noStrike">
                    <a:solidFill>
                      <a:srgbClr val="000000"/>
                    </a:solidFill>
                    <a:latin typeface="Arial"/>
                  </a:rPr>
                  <a:t>1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504" name="Group 1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2756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Parity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Checker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Example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Rectangle 3"/>
          <p:cNvSpPr/>
          <p:nvPr/>
        </p:nvSpPr>
        <p:spPr>
          <a:xfrm>
            <a:off x="2355480" y="749160"/>
            <a:ext cx="45273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Step 5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Choosing FF for Implementation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Rectangle 4"/>
          <p:cNvSpPr/>
          <p:nvPr/>
        </p:nvSpPr>
        <p:spPr>
          <a:xfrm>
            <a:off x="2607480" y="1130400"/>
            <a:ext cx="8380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-K FF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Rectangle 5"/>
          <p:cNvSpPr/>
          <p:nvPr/>
        </p:nvSpPr>
        <p:spPr>
          <a:xfrm>
            <a:off x="3945600" y="6127920"/>
            <a:ext cx="45993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Remapped encoded state transition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9" name="Picture 6" descr=""/>
          <p:cNvPicPr/>
          <p:nvPr/>
        </p:nvPicPr>
        <p:blipFill>
          <a:blip r:embed="rId1"/>
          <a:stretch/>
        </p:blipFill>
        <p:spPr>
          <a:xfrm>
            <a:off x="3251160" y="1479600"/>
            <a:ext cx="5651280" cy="4711320"/>
          </a:xfrm>
          <a:prstGeom prst="rect">
            <a:avLst/>
          </a:prstGeom>
          <a:ln w="0">
            <a:noFill/>
          </a:ln>
        </p:spPr>
      </p:pic>
      <p:grpSp>
        <p:nvGrpSpPr>
          <p:cNvPr id="510" name="Group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511" name="Group 1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512" name="Group 1843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513" name="Group 1843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02616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Vendin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g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Machin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Exampl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Rectangle 3"/>
          <p:cNvSpPr/>
          <p:nvPr/>
        </p:nvSpPr>
        <p:spPr>
          <a:xfrm>
            <a:off x="2459880" y="546120"/>
            <a:ext cx="18928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Implementation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Rectangle 5"/>
          <p:cNvSpPr/>
          <p:nvPr/>
        </p:nvSpPr>
        <p:spPr>
          <a:xfrm>
            <a:off x="6995880" y="1181160"/>
            <a:ext cx="2098440" cy="19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= D  +  Q0 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K1 =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J0 = Q0 N  +  Q1 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K0 = Q1 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Line 6"/>
          <p:cNvSpPr/>
          <p:nvPr/>
        </p:nvSpPr>
        <p:spPr>
          <a:xfrm>
            <a:off x="7696080" y="2311200"/>
            <a:ext cx="25380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Line 7"/>
          <p:cNvSpPr/>
          <p:nvPr/>
        </p:nvSpPr>
        <p:spPr>
          <a:xfrm>
            <a:off x="7696080" y="2743200"/>
            <a:ext cx="2919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Rectangle 8"/>
          <p:cNvSpPr/>
          <p:nvPr/>
        </p:nvSpPr>
        <p:spPr>
          <a:xfrm>
            <a:off x="9294840" y="6121440"/>
            <a:ext cx="9522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7 Gates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0" name="Picture 9" descr=""/>
          <p:cNvPicPr/>
          <p:nvPr/>
        </p:nvPicPr>
        <p:blipFill>
          <a:blip r:embed="rId1"/>
          <a:stretch/>
        </p:blipFill>
        <p:spPr>
          <a:xfrm>
            <a:off x="6278400" y="3873600"/>
            <a:ext cx="4308120" cy="2653920"/>
          </a:xfrm>
          <a:prstGeom prst="rect">
            <a:avLst/>
          </a:prstGeom>
          <a:ln w="0">
            <a:noFill/>
          </a:ln>
        </p:spPr>
      </p:pic>
      <p:sp>
        <p:nvSpPr>
          <p:cNvPr id="521" name="Rectangle 13"/>
          <p:cNvSpPr/>
          <p:nvPr/>
        </p:nvSpPr>
        <p:spPr>
          <a:xfrm>
            <a:off x="4712040" y="2798640"/>
            <a:ext cx="10342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i="1" lang="en-US" sz="1300" spc="-1" strike="noStrike">
                <a:solidFill>
                  <a:srgbClr val="000000"/>
                </a:solidFill>
                <a:latin typeface="Arial"/>
              </a:rPr>
              <a:t>K-map for K1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Rectangle 14"/>
          <p:cNvSpPr/>
          <p:nvPr/>
        </p:nvSpPr>
        <p:spPr>
          <a:xfrm>
            <a:off x="4568760" y="1370160"/>
            <a:ext cx="1339560" cy="121104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Rectangle 15"/>
          <p:cNvSpPr/>
          <p:nvPr/>
        </p:nvSpPr>
        <p:spPr>
          <a:xfrm>
            <a:off x="2357280" y="1370160"/>
            <a:ext cx="1339560" cy="121104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Line 16"/>
          <p:cNvSpPr/>
          <p:nvPr/>
        </p:nvSpPr>
        <p:spPr>
          <a:xfrm>
            <a:off x="2349360" y="1992240"/>
            <a:ext cx="1339920" cy="144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Line 17"/>
          <p:cNvSpPr/>
          <p:nvPr/>
        </p:nvSpPr>
        <p:spPr>
          <a:xfrm>
            <a:off x="2349360" y="1668240"/>
            <a:ext cx="1339920" cy="18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Line 18"/>
          <p:cNvSpPr/>
          <p:nvPr/>
        </p:nvSpPr>
        <p:spPr>
          <a:xfrm>
            <a:off x="2349360" y="2282760"/>
            <a:ext cx="1339920" cy="144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Line 19"/>
          <p:cNvSpPr/>
          <p:nvPr/>
        </p:nvSpPr>
        <p:spPr>
          <a:xfrm>
            <a:off x="3027240" y="1361880"/>
            <a:ext cx="1440" cy="12114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Line 20"/>
          <p:cNvSpPr/>
          <p:nvPr/>
        </p:nvSpPr>
        <p:spPr>
          <a:xfrm>
            <a:off x="3367080" y="1361880"/>
            <a:ext cx="1440" cy="1193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Line 21"/>
          <p:cNvSpPr/>
          <p:nvPr/>
        </p:nvSpPr>
        <p:spPr>
          <a:xfrm>
            <a:off x="2689200" y="1361880"/>
            <a:ext cx="1440" cy="1193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Line 22"/>
          <p:cNvSpPr/>
          <p:nvPr/>
        </p:nvSpPr>
        <p:spPr>
          <a:xfrm flipH="1" flipV="1">
            <a:off x="2124000" y="1136520"/>
            <a:ext cx="225360" cy="2253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1" name="Group 35"/>
          <p:cNvGrpSpPr/>
          <p:nvPr/>
        </p:nvGrpSpPr>
        <p:grpSpPr>
          <a:xfrm>
            <a:off x="2689200" y="2604960"/>
            <a:ext cx="679320" cy="66600"/>
            <a:chOff x="2689200" y="2604960"/>
            <a:chExt cx="679320" cy="66600"/>
          </a:xfrm>
        </p:grpSpPr>
        <p:sp>
          <p:nvSpPr>
            <p:cNvPr id="532" name="Line 32"/>
            <p:cNvSpPr/>
            <p:nvPr/>
          </p:nvSpPr>
          <p:spPr>
            <a:xfrm>
              <a:off x="2689200" y="2604960"/>
              <a:ext cx="1440" cy="47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3" name="Line 33"/>
            <p:cNvSpPr/>
            <p:nvPr/>
          </p:nvSpPr>
          <p:spPr>
            <a:xfrm>
              <a:off x="2689200" y="2670120"/>
              <a:ext cx="67788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4" name="Line 34"/>
            <p:cNvSpPr/>
            <p:nvPr/>
          </p:nvSpPr>
          <p:spPr>
            <a:xfrm>
              <a:off x="3367080" y="2604960"/>
              <a:ext cx="1440" cy="47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5" name="Group 39"/>
          <p:cNvGrpSpPr/>
          <p:nvPr/>
        </p:nvGrpSpPr>
        <p:grpSpPr>
          <a:xfrm>
            <a:off x="3027240" y="1136520"/>
            <a:ext cx="679320" cy="65160"/>
            <a:chOff x="3027240" y="1136520"/>
            <a:chExt cx="679320" cy="65160"/>
          </a:xfrm>
        </p:grpSpPr>
        <p:sp>
          <p:nvSpPr>
            <p:cNvPr id="536" name="Line 36"/>
            <p:cNvSpPr/>
            <p:nvPr/>
          </p:nvSpPr>
          <p:spPr>
            <a:xfrm flipV="1">
              <a:off x="3705120" y="1152360"/>
              <a:ext cx="1440" cy="49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Line 37"/>
            <p:cNvSpPr/>
            <p:nvPr/>
          </p:nvSpPr>
          <p:spPr>
            <a:xfrm flipH="1">
              <a:off x="3027240" y="1136520"/>
              <a:ext cx="67788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8" name="Line 38"/>
            <p:cNvSpPr/>
            <p:nvPr/>
          </p:nvSpPr>
          <p:spPr>
            <a:xfrm flipV="1">
              <a:off x="3027240" y="1152360"/>
              <a:ext cx="1440" cy="49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9" name="Group 43"/>
          <p:cNvGrpSpPr/>
          <p:nvPr/>
        </p:nvGrpSpPr>
        <p:grpSpPr>
          <a:xfrm>
            <a:off x="3720960" y="1668240"/>
            <a:ext cx="66600" cy="615960"/>
            <a:chOff x="3720960" y="1668240"/>
            <a:chExt cx="66600" cy="615960"/>
          </a:xfrm>
        </p:grpSpPr>
        <p:sp>
          <p:nvSpPr>
            <p:cNvPr id="540" name="Line 40"/>
            <p:cNvSpPr/>
            <p:nvPr/>
          </p:nvSpPr>
          <p:spPr>
            <a:xfrm>
              <a:off x="3720960" y="2282760"/>
              <a:ext cx="493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1" name="Line 41"/>
            <p:cNvSpPr/>
            <p:nvPr/>
          </p:nvSpPr>
          <p:spPr>
            <a:xfrm flipV="1">
              <a:off x="3786120" y="1668240"/>
              <a:ext cx="1440" cy="614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2" name="Line 42"/>
            <p:cNvSpPr/>
            <p:nvPr/>
          </p:nvSpPr>
          <p:spPr>
            <a:xfrm>
              <a:off x="3720960" y="1668240"/>
              <a:ext cx="4932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3" name="Group 47"/>
          <p:cNvGrpSpPr/>
          <p:nvPr/>
        </p:nvGrpSpPr>
        <p:grpSpPr>
          <a:xfrm>
            <a:off x="2124000" y="1992240"/>
            <a:ext cx="65160" cy="614160"/>
            <a:chOff x="2124000" y="1992240"/>
            <a:chExt cx="65160" cy="614160"/>
          </a:xfrm>
        </p:grpSpPr>
        <p:sp>
          <p:nvSpPr>
            <p:cNvPr id="544" name="Line 44"/>
            <p:cNvSpPr/>
            <p:nvPr/>
          </p:nvSpPr>
          <p:spPr>
            <a:xfrm flipH="1">
              <a:off x="2139840" y="2604960"/>
              <a:ext cx="493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5" name="Line 45"/>
            <p:cNvSpPr/>
            <p:nvPr/>
          </p:nvSpPr>
          <p:spPr>
            <a:xfrm flipV="1">
              <a:off x="2124000" y="1992240"/>
              <a:ext cx="1440" cy="6127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6" name="Line 46"/>
            <p:cNvSpPr/>
            <p:nvPr/>
          </p:nvSpPr>
          <p:spPr>
            <a:xfrm flipH="1">
              <a:off x="2139840" y="1992240"/>
              <a:ext cx="493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7" name="Line 57"/>
          <p:cNvSpPr/>
          <p:nvPr/>
        </p:nvSpPr>
        <p:spPr>
          <a:xfrm>
            <a:off x="4560840" y="1992240"/>
            <a:ext cx="1339560" cy="144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Line 58"/>
          <p:cNvSpPr/>
          <p:nvPr/>
        </p:nvSpPr>
        <p:spPr>
          <a:xfrm>
            <a:off x="4560840" y="1668240"/>
            <a:ext cx="1339560" cy="18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Line 59"/>
          <p:cNvSpPr/>
          <p:nvPr/>
        </p:nvSpPr>
        <p:spPr>
          <a:xfrm>
            <a:off x="4560840" y="2282760"/>
            <a:ext cx="1339560" cy="144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Line 60"/>
          <p:cNvSpPr/>
          <p:nvPr/>
        </p:nvSpPr>
        <p:spPr>
          <a:xfrm>
            <a:off x="5238720" y="1361880"/>
            <a:ext cx="1440" cy="12114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Line 61"/>
          <p:cNvSpPr/>
          <p:nvPr/>
        </p:nvSpPr>
        <p:spPr>
          <a:xfrm>
            <a:off x="5576760" y="1361880"/>
            <a:ext cx="1440" cy="1193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Line 62"/>
          <p:cNvSpPr/>
          <p:nvPr/>
        </p:nvSpPr>
        <p:spPr>
          <a:xfrm>
            <a:off x="4898880" y="1361880"/>
            <a:ext cx="1440" cy="1193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Line 63"/>
          <p:cNvSpPr/>
          <p:nvPr/>
        </p:nvSpPr>
        <p:spPr>
          <a:xfrm flipH="1" flipV="1">
            <a:off x="4335120" y="1137960"/>
            <a:ext cx="223920" cy="22392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4" name="Group 75"/>
          <p:cNvGrpSpPr/>
          <p:nvPr/>
        </p:nvGrpSpPr>
        <p:grpSpPr>
          <a:xfrm>
            <a:off x="4898880" y="2604960"/>
            <a:ext cx="679320" cy="66600"/>
            <a:chOff x="4898880" y="2604960"/>
            <a:chExt cx="679320" cy="66600"/>
          </a:xfrm>
        </p:grpSpPr>
        <p:sp>
          <p:nvSpPr>
            <p:cNvPr id="555" name="Line 72"/>
            <p:cNvSpPr/>
            <p:nvPr/>
          </p:nvSpPr>
          <p:spPr>
            <a:xfrm>
              <a:off x="4898880" y="2604960"/>
              <a:ext cx="1440" cy="47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6" name="Line 73"/>
            <p:cNvSpPr/>
            <p:nvPr/>
          </p:nvSpPr>
          <p:spPr>
            <a:xfrm>
              <a:off x="4898880" y="2670120"/>
              <a:ext cx="67788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7" name="Line 74"/>
            <p:cNvSpPr/>
            <p:nvPr/>
          </p:nvSpPr>
          <p:spPr>
            <a:xfrm>
              <a:off x="5576760" y="2604960"/>
              <a:ext cx="1440" cy="47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8" name="Group 79"/>
          <p:cNvGrpSpPr/>
          <p:nvPr/>
        </p:nvGrpSpPr>
        <p:grpSpPr>
          <a:xfrm>
            <a:off x="5238720" y="1136520"/>
            <a:ext cx="679320" cy="65160"/>
            <a:chOff x="5238720" y="1136520"/>
            <a:chExt cx="679320" cy="65160"/>
          </a:xfrm>
        </p:grpSpPr>
        <p:sp>
          <p:nvSpPr>
            <p:cNvPr id="559" name="Line 76"/>
            <p:cNvSpPr/>
            <p:nvPr/>
          </p:nvSpPr>
          <p:spPr>
            <a:xfrm flipV="1">
              <a:off x="5916600" y="1152360"/>
              <a:ext cx="1440" cy="49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0" name="Line 77"/>
            <p:cNvSpPr/>
            <p:nvPr/>
          </p:nvSpPr>
          <p:spPr>
            <a:xfrm flipH="1">
              <a:off x="5238720" y="1136520"/>
              <a:ext cx="67788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1" name="Line 78"/>
            <p:cNvSpPr/>
            <p:nvPr/>
          </p:nvSpPr>
          <p:spPr>
            <a:xfrm flipV="1">
              <a:off x="5238720" y="1152360"/>
              <a:ext cx="1440" cy="49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2" name="Group 83"/>
          <p:cNvGrpSpPr/>
          <p:nvPr/>
        </p:nvGrpSpPr>
        <p:grpSpPr>
          <a:xfrm>
            <a:off x="5932440" y="1668240"/>
            <a:ext cx="66600" cy="615960"/>
            <a:chOff x="5932440" y="1668240"/>
            <a:chExt cx="66600" cy="615960"/>
          </a:xfrm>
        </p:grpSpPr>
        <p:sp>
          <p:nvSpPr>
            <p:cNvPr id="563" name="Line 80"/>
            <p:cNvSpPr/>
            <p:nvPr/>
          </p:nvSpPr>
          <p:spPr>
            <a:xfrm>
              <a:off x="5932440" y="2282760"/>
              <a:ext cx="4896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4" name="Line 81"/>
            <p:cNvSpPr/>
            <p:nvPr/>
          </p:nvSpPr>
          <p:spPr>
            <a:xfrm flipV="1">
              <a:off x="5997240" y="1668240"/>
              <a:ext cx="1800" cy="614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5" name="Line 82"/>
            <p:cNvSpPr/>
            <p:nvPr/>
          </p:nvSpPr>
          <p:spPr>
            <a:xfrm>
              <a:off x="5932440" y="1668240"/>
              <a:ext cx="4896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6" name="Group 87"/>
          <p:cNvGrpSpPr/>
          <p:nvPr/>
        </p:nvGrpSpPr>
        <p:grpSpPr>
          <a:xfrm>
            <a:off x="4335120" y="1992240"/>
            <a:ext cx="63720" cy="614160"/>
            <a:chOff x="4335120" y="1992240"/>
            <a:chExt cx="63720" cy="614160"/>
          </a:xfrm>
        </p:grpSpPr>
        <p:sp>
          <p:nvSpPr>
            <p:cNvPr id="567" name="Line 84"/>
            <p:cNvSpPr/>
            <p:nvPr/>
          </p:nvSpPr>
          <p:spPr>
            <a:xfrm flipH="1">
              <a:off x="4351320" y="2604960"/>
              <a:ext cx="475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8" name="Line 85"/>
            <p:cNvSpPr/>
            <p:nvPr/>
          </p:nvSpPr>
          <p:spPr>
            <a:xfrm flipV="1">
              <a:off x="4335120" y="1992240"/>
              <a:ext cx="1800" cy="6127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9" name="Line 86"/>
            <p:cNvSpPr/>
            <p:nvPr/>
          </p:nvSpPr>
          <p:spPr>
            <a:xfrm flipH="1">
              <a:off x="4351320" y="1992240"/>
              <a:ext cx="475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70" name="Rectangle 90"/>
          <p:cNvSpPr/>
          <p:nvPr/>
        </p:nvSpPr>
        <p:spPr>
          <a:xfrm>
            <a:off x="2468160" y="2798640"/>
            <a:ext cx="10054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i="1" lang="en-US" sz="1300" spc="-1" strike="noStrike">
                <a:solidFill>
                  <a:srgbClr val="000000"/>
                </a:solidFill>
                <a:latin typeface="Arial"/>
              </a:rPr>
              <a:t>K-map for J1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Rectangle 91"/>
          <p:cNvSpPr/>
          <p:nvPr/>
        </p:nvSpPr>
        <p:spPr>
          <a:xfrm>
            <a:off x="2111400" y="1006560"/>
            <a:ext cx="48420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Q1 Q0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Rectangle 92"/>
          <p:cNvSpPr/>
          <p:nvPr/>
        </p:nvSpPr>
        <p:spPr>
          <a:xfrm>
            <a:off x="1963080" y="1200240"/>
            <a:ext cx="28440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D 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Rectangle 93"/>
          <p:cNvSpPr/>
          <p:nvPr/>
        </p:nvSpPr>
        <p:spPr>
          <a:xfrm>
            <a:off x="3236760" y="927000"/>
            <a:ext cx="2192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Q1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Rectangle 94"/>
          <p:cNvSpPr/>
          <p:nvPr/>
        </p:nvSpPr>
        <p:spPr>
          <a:xfrm>
            <a:off x="2912760" y="2652840"/>
            <a:ext cx="2192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Rectangle 95"/>
          <p:cNvSpPr/>
          <p:nvPr/>
        </p:nvSpPr>
        <p:spPr>
          <a:xfrm>
            <a:off x="1978200" y="2136600"/>
            <a:ext cx="1198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Rectangle 96"/>
          <p:cNvSpPr/>
          <p:nvPr/>
        </p:nvSpPr>
        <p:spPr>
          <a:xfrm>
            <a:off x="3835440" y="1878120"/>
            <a:ext cx="1198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Rectangle 97"/>
          <p:cNvSpPr/>
          <p:nvPr/>
        </p:nvSpPr>
        <p:spPr>
          <a:xfrm>
            <a:off x="4370040" y="1006560"/>
            <a:ext cx="4856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Q1 Q0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Rectangle 98"/>
          <p:cNvSpPr/>
          <p:nvPr/>
        </p:nvSpPr>
        <p:spPr>
          <a:xfrm>
            <a:off x="4174560" y="1200240"/>
            <a:ext cx="28440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D 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Rectangle 99"/>
          <p:cNvSpPr/>
          <p:nvPr/>
        </p:nvSpPr>
        <p:spPr>
          <a:xfrm>
            <a:off x="5446440" y="927000"/>
            <a:ext cx="2192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Q1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Rectangle 100"/>
          <p:cNvSpPr/>
          <p:nvPr/>
        </p:nvSpPr>
        <p:spPr>
          <a:xfrm>
            <a:off x="5124240" y="2652840"/>
            <a:ext cx="2192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Rectangle 101"/>
          <p:cNvSpPr/>
          <p:nvPr/>
        </p:nvSpPr>
        <p:spPr>
          <a:xfrm>
            <a:off x="4189320" y="2136600"/>
            <a:ext cx="1198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Rectangle 102"/>
          <p:cNvSpPr/>
          <p:nvPr/>
        </p:nvSpPr>
        <p:spPr>
          <a:xfrm>
            <a:off x="6045120" y="1878120"/>
            <a:ext cx="1198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Rectangle 108"/>
          <p:cNvSpPr/>
          <p:nvPr/>
        </p:nvSpPr>
        <p:spPr>
          <a:xfrm>
            <a:off x="4693680" y="4879800"/>
            <a:ext cx="10328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i="1" lang="en-US" sz="1300" spc="-1" strike="noStrike">
                <a:solidFill>
                  <a:srgbClr val="000000"/>
                </a:solidFill>
                <a:latin typeface="Arial"/>
              </a:rPr>
              <a:t>K-map for K0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Rectangle 109"/>
          <p:cNvSpPr/>
          <p:nvPr/>
        </p:nvSpPr>
        <p:spPr>
          <a:xfrm>
            <a:off x="4568760" y="3451320"/>
            <a:ext cx="1339560" cy="121104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Rectangle 110"/>
          <p:cNvSpPr/>
          <p:nvPr/>
        </p:nvSpPr>
        <p:spPr>
          <a:xfrm>
            <a:off x="2357280" y="3451320"/>
            <a:ext cx="1339560" cy="121104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Line 111"/>
          <p:cNvSpPr/>
          <p:nvPr/>
        </p:nvSpPr>
        <p:spPr>
          <a:xfrm>
            <a:off x="2349360" y="4073400"/>
            <a:ext cx="1339920" cy="144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Line 112"/>
          <p:cNvSpPr/>
          <p:nvPr/>
        </p:nvSpPr>
        <p:spPr>
          <a:xfrm>
            <a:off x="2349360" y="3749400"/>
            <a:ext cx="1339920" cy="18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Line 113"/>
          <p:cNvSpPr/>
          <p:nvPr/>
        </p:nvSpPr>
        <p:spPr>
          <a:xfrm>
            <a:off x="2349360" y="4363920"/>
            <a:ext cx="1339920" cy="144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Line 114"/>
          <p:cNvSpPr/>
          <p:nvPr/>
        </p:nvSpPr>
        <p:spPr>
          <a:xfrm>
            <a:off x="3027240" y="3443040"/>
            <a:ext cx="1440" cy="12096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Line 115"/>
          <p:cNvSpPr/>
          <p:nvPr/>
        </p:nvSpPr>
        <p:spPr>
          <a:xfrm>
            <a:off x="3367080" y="3443040"/>
            <a:ext cx="1440" cy="1193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Line 116"/>
          <p:cNvSpPr/>
          <p:nvPr/>
        </p:nvSpPr>
        <p:spPr>
          <a:xfrm>
            <a:off x="2689200" y="3443040"/>
            <a:ext cx="1440" cy="1193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Line 117"/>
          <p:cNvSpPr/>
          <p:nvPr/>
        </p:nvSpPr>
        <p:spPr>
          <a:xfrm flipH="1" flipV="1">
            <a:off x="2124000" y="3217680"/>
            <a:ext cx="225360" cy="2253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3" name="Group 130"/>
          <p:cNvGrpSpPr/>
          <p:nvPr/>
        </p:nvGrpSpPr>
        <p:grpSpPr>
          <a:xfrm>
            <a:off x="2689200" y="4686120"/>
            <a:ext cx="679320" cy="65160"/>
            <a:chOff x="2689200" y="4686120"/>
            <a:chExt cx="679320" cy="65160"/>
          </a:xfrm>
        </p:grpSpPr>
        <p:sp>
          <p:nvSpPr>
            <p:cNvPr id="594" name="Line 127"/>
            <p:cNvSpPr/>
            <p:nvPr/>
          </p:nvSpPr>
          <p:spPr>
            <a:xfrm>
              <a:off x="2689200" y="4686120"/>
              <a:ext cx="1440" cy="47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5" name="Line 128"/>
            <p:cNvSpPr/>
            <p:nvPr/>
          </p:nvSpPr>
          <p:spPr>
            <a:xfrm>
              <a:off x="2689200" y="4749480"/>
              <a:ext cx="67788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6" name="Line 129"/>
            <p:cNvSpPr/>
            <p:nvPr/>
          </p:nvSpPr>
          <p:spPr>
            <a:xfrm>
              <a:off x="3367080" y="4686120"/>
              <a:ext cx="1440" cy="47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97" name="Group 134"/>
          <p:cNvGrpSpPr/>
          <p:nvPr/>
        </p:nvGrpSpPr>
        <p:grpSpPr>
          <a:xfrm>
            <a:off x="3027240" y="3217680"/>
            <a:ext cx="679320" cy="65160"/>
            <a:chOff x="3027240" y="3217680"/>
            <a:chExt cx="679320" cy="65160"/>
          </a:xfrm>
        </p:grpSpPr>
        <p:sp>
          <p:nvSpPr>
            <p:cNvPr id="598" name="Line 131"/>
            <p:cNvSpPr/>
            <p:nvPr/>
          </p:nvSpPr>
          <p:spPr>
            <a:xfrm flipV="1">
              <a:off x="3705120" y="3233520"/>
              <a:ext cx="1440" cy="49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9" name="Line 132"/>
            <p:cNvSpPr/>
            <p:nvPr/>
          </p:nvSpPr>
          <p:spPr>
            <a:xfrm flipH="1">
              <a:off x="3027240" y="3217680"/>
              <a:ext cx="67788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0" name="Line 133"/>
            <p:cNvSpPr/>
            <p:nvPr/>
          </p:nvSpPr>
          <p:spPr>
            <a:xfrm flipV="1">
              <a:off x="3027240" y="3233520"/>
              <a:ext cx="1440" cy="49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01" name="Group 138"/>
          <p:cNvGrpSpPr/>
          <p:nvPr/>
        </p:nvGrpSpPr>
        <p:grpSpPr>
          <a:xfrm>
            <a:off x="3720960" y="3749400"/>
            <a:ext cx="66600" cy="615960"/>
            <a:chOff x="3720960" y="3749400"/>
            <a:chExt cx="66600" cy="615960"/>
          </a:xfrm>
        </p:grpSpPr>
        <p:sp>
          <p:nvSpPr>
            <p:cNvPr id="602" name="Line 135"/>
            <p:cNvSpPr/>
            <p:nvPr/>
          </p:nvSpPr>
          <p:spPr>
            <a:xfrm>
              <a:off x="3720960" y="4363920"/>
              <a:ext cx="493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3" name="Line 136"/>
            <p:cNvSpPr/>
            <p:nvPr/>
          </p:nvSpPr>
          <p:spPr>
            <a:xfrm flipV="1">
              <a:off x="3786120" y="3749400"/>
              <a:ext cx="1440" cy="614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4" name="Line 137"/>
            <p:cNvSpPr/>
            <p:nvPr/>
          </p:nvSpPr>
          <p:spPr>
            <a:xfrm>
              <a:off x="3720960" y="3749400"/>
              <a:ext cx="4932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05" name="Group 142"/>
          <p:cNvGrpSpPr/>
          <p:nvPr/>
        </p:nvGrpSpPr>
        <p:grpSpPr>
          <a:xfrm>
            <a:off x="2124000" y="4073400"/>
            <a:ext cx="65160" cy="614160"/>
            <a:chOff x="2124000" y="4073400"/>
            <a:chExt cx="65160" cy="614160"/>
          </a:xfrm>
        </p:grpSpPr>
        <p:sp>
          <p:nvSpPr>
            <p:cNvPr id="606" name="Line 139"/>
            <p:cNvSpPr/>
            <p:nvPr/>
          </p:nvSpPr>
          <p:spPr>
            <a:xfrm flipH="1">
              <a:off x="2139840" y="4686120"/>
              <a:ext cx="493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7" name="Line 140"/>
            <p:cNvSpPr/>
            <p:nvPr/>
          </p:nvSpPr>
          <p:spPr>
            <a:xfrm flipV="1">
              <a:off x="2124000" y="4073400"/>
              <a:ext cx="1440" cy="6127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8" name="Line 141"/>
            <p:cNvSpPr/>
            <p:nvPr/>
          </p:nvSpPr>
          <p:spPr>
            <a:xfrm flipH="1">
              <a:off x="2139840" y="4073400"/>
              <a:ext cx="493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09" name="Line 150"/>
          <p:cNvSpPr/>
          <p:nvPr/>
        </p:nvSpPr>
        <p:spPr>
          <a:xfrm>
            <a:off x="4560840" y="4073400"/>
            <a:ext cx="1339560" cy="144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Line 151"/>
          <p:cNvSpPr/>
          <p:nvPr/>
        </p:nvSpPr>
        <p:spPr>
          <a:xfrm>
            <a:off x="4560840" y="3749400"/>
            <a:ext cx="1339560" cy="18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Line 152"/>
          <p:cNvSpPr/>
          <p:nvPr/>
        </p:nvSpPr>
        <p:spPr>
          <a:xfrm>
            <a:off x="4560840" y="4363920"/>
            <a:ext cx="1339560" cy="144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Line 153"/>
          <p:cNvSpPr/>
          <p:nvPr/>
        </p:nvSpPr>
        <p:spPr>
          <a:xfrm>
            <a:off x="5238720" y="3443040"/>
            <a:ext cx="1440" cy="12096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Line 154"/>
          <p:cNvSpPr/>
          <p:nvPr/>
        </p:nvSpPr>
        <p:spPr>
          <a:xfrm>
            <a:off x="5576760" y="3443040"/>
            <a:ext cx="1440" cy="1193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Line 155"/>
          <p:cNvSpPr/>
          <p:nvPr/>
        </p:nvSpPr>
        <p:spPr>
          <a:xfrm>
            <a:off x="4898880" y="3443040"/>
            <a:ext cx="1440" cy="119376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Line 156"/>
          <p:cNvSpPr/>
          <p:nvPr/>
        </p:nvSpPr>
        <p:spPr>
          <a:xfrm flipH="1" flipV="1">
            <a:off x="4335120" y="3219120"/>
            <a:ext cx="223920" cy="22392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6" name="Group 168"/>
          <p:cNvGrpSpPr/>
          <p:nvPr/>
        </p:nvGrpSpPr>
        <p:grpSpPr>
          <a:xfrm>
            <a:off x="4898880" y="4686120"/>
            <a:ext cx="679320" cy="65160"/>
            <a:chOff x="4898880" y="4686120"/>
            <a:chExt cx="679320" cy="65160"/>
          </a:xfrm>
        </p:grpSpPr>
        <p:sp>
          <p:nvSpPr>
            <p:cNvPr id="617" name="Line 165"/>
            <p:cNvSpPr/>
            <p:nvPr/>
          </p:nvSpPr>
          <p:spPr>
            <a:xfrm>
              <a:off x="4898880" y="4686120"/>
              <a:ext cx="1440" cy="47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8" name="Line 166"/>
            <p:cNvSpPr/>
            <p:nvPr/>
          </p:nvSpPr>
          <p:spPr>
            <a:xfrm>
              <a:off x="4898880" y="4749480"/>
              <a:ext cx="67788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9" name="Line 167"/>
            <p:cNvSpPr/>
            <p:nvPr/>
          </p:nvSpPr>
          <p:spPr>
            <a:xfrm>
              <a:off x="5576760" y="4686120"/>
              <a:ext cx="1440" cy="47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0" name="Group 172"/>
          <p:cNvGrpSpPr/>
          <p:nvPr/>
        </p:nvGrpSpPr>
        <p:grpSpPr>
          <a:xfrm>
            <a:off x="5238720" y="3217680"/>
            <a:ext cx="679320" cy="65160"/>
            <a:chOff x="5238720" y="3217680"/>
            <a:chExt cx="679320" cy="65160"/>
          </a:xfrm>
        </p:grpSpPr>
        <p:sp>
          <p:nvSpPr>
            <p:cNvPr id="621" name="Line 169"/>
            <p:cNvSpPr/>
            <p:nvPr/>
          </p:nvSpPr>
          <p:spPr>
            <a:xfrm flipV="1">
              <a:off x="5916600" y="3233520"/>
              <a:ext cx="1440" cy="49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2" name="Line 170"/>
            <p:cNvSpPr/>
            <p:nvPr/>
          </p:nvSpPr>
          <p:spPr>
            <a:xfrm flipH="1">
              <a:off x="5238720" y="3217680"/>
              <a:ext cx="67788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3" name="Line 171"/>
            <p:cNvSpPr/>
            <p:nvPr/>
          </p:nvSpPr>
          <p:spPr>
            <a:xfrm flipV="1">
              <a:off x="5238720" y="3233520"/>
              <a:ext cx="1440" cy="493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4" name="Group 176"/>
          <p:cNvGrpSpPr/>
          <p:nvPr/>
        </p:nvGrpSpPr>
        <p:grpSpPr>
          <a:xfrm>
            <a:off x="5932440" y="3749400"/>
            <a:ext cx="66600" cy="615960"/>
            <a:chOff x="5932440" y="3749400"/>
            <a:chExt cx="66600" cy="615960"/>
          </a:xfrm>
        </p:grpSpPr>
        <p:sp>
          <p:nvSpPr>
            <p:cNvPr id="625" name="Line 173"/>
            <p:cNvSpPr/>
            <p:nvPr/>
          </p:nvSpPr>
          <p:spPr>
            <a:xfrm>
              <a:off x="5932440" y="4363920"/>
              <a:ext cx="4896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6" name="Line 174"/>
            <p:cNvSpPr/>
            <p:nvPr/>
          </p:nvSpPr>
          <p:spPr>
            <a:xfrm flipV="1">
              <a:off x="5997240" y="3749400"/>
              <a:ext cx="1800" cy="6145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7" name="Line 175"/>
            <p:cNvSpPr/>
            <p:nvPr/>
          </p:nvSpPr>
          <p:spPr>
            <a:xfrm>
              <a:off x="5932440" y="3749400"/>
              <a:ext cx="4896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28" name="Group 180"/>
          <p:cNvGrpSpPr/>
          <p:nvPr/>
        </p:nvGrpSpPr>
        <p:grpSpPr>
          <a:xfrm>
            <a:off x="4335120" y="4073400"/>
            <a:ext cx="63720" cy="614160"/>
            <a:chOff x="4335120" y="4073400"/>
            <a:chExt cx="63720" cy="614160"/>
          </a:xfrm>
        </p:grpSpPr>
        <p:sp>
          <p:nvSpPr>
            <p:cNvPr id="629" name="Line 177"/>
            <p:cNvSpPr/>
            <p:nvPr/>
          </p:nvSpPr>
          <p:spPr>
            <a:xfrm flipH="1">
              <a:off x="4351320" y="4686120"/>
              <a:ext cx="475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0" name="Line 178"/>
            <p:cNvSpPr/>
            <p:nvPr/>
          </p:nvSpPr>
          <p:spPr>
            <a:xfrm flipV="1">
              <a:off x="4335120" y="4073400"/>
              <a:ext cx="1800" cy="61272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1" name="Line 179"/>
            <p:cNvSpPr/>
            <p:nvPr/>
          </p:nvSpPr>
          <p:spPr>
            <a:xfrm flipH="1">
              <a:off x="4351320" y="4073400"/>
              <a:ext cx="475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32" name="Rectangle 185"/>
          <p:cNvSpPr/>
          <p:nvPr/>
        </p:nvSpPr>
        <p:spPr>
          <a:xfrm>
            <a:off x="2486520" y="4879800"/>
            <a:ext cx="100692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i="1" lang="en-US" sz="1300" spc="-1" strike="noStrike">
                <a:solidFill>
                  <a:srgbClr val="000000"/>
                </a:solidFill>
                <a:latin typeface="Arial"/>
              </a:rPr>
              <a:t>K-map for J0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Rectangle 186"/>
          <p:cNvSpPr/>
          <p:nvPr/>
        </p:nvSpPr>
        <p:spPr>
          <a:xfrm>
            <a:off x="2158560" y="3087720"/>
            <a:ext cx="4856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Q1 Q0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Rectangle 187"/>
          <p:cNvSpPr/>
          <p:nvPr/>
        </p:nvSpPr>
        <p:spPr>
          <a:xfrm>
            <a:off x="1963080" y="3281400"/>
            <a:ext cx="28440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D 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Rectangle 188"/>
          <p:cNvSpPr/>
          <p:nvPr/>
        </p:nvSpPr>
        <p:spPr>
          <a:xfrm>
            <a:off x="3236760" y="3008160"/>
            <a:ext cx="2192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Q1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Rectangle 189"/>
          <p:cNvSpPr/>
          <p:nvPr/>
        </p:nvSpPr>
        <p:spPr>
          <a:xfrm>
            <a:off x="2912760" y="4734000"/>
            <a:ext cx="2192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Rectangle 190"/>
          <p:cNvSpPr/>
          <p:nvPr/>
        </p:nvSpPr>
        <p:spPr>
          <a:xfrm>
            <a:off x="1978200" y="4218120"/>
            <a:ext cx="1198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Rectangle 191"/>
          <p:cNvSpPr/>
          <p:nvPr/>
        </p:nvSpPr>
        <p:spPr>
          <a:xfrm>
            <a:off x="3835440" y="3959280"/>
            <a:ext cx="1198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Rectangle 192"/>
          <p:cNvSpPr/>
          <p:nvPr/>
        </p:nvSpPr>
        <p:spPr>
          <a:xfrm>
            <a:off x="4322880" y="3087720"/>
            <a:ext cx="48420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Q1 Q0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Rectangle 193"/>
          <p:cNvSpPr/>
          <p:nvPr/>
        </p:nvSpPr>
        <p:spPr>
          <a:xfrm>
            <a:off x="4174560" y="3281400"/>
            <a:ext cx="28440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D 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Rectangle 194"/>
          <p:cNvSpPr/>
          <p:nvPr/>
        </p:nvSpPr>
        <p:spPr>
          <a:xfrm>
            <a:off x="5464800" y="3008160"/>
            <a:ext cx="2206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Q1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Rectangle 195"/>
          <p:cNvSpPr/>
          <p:nvPr/>
        </p:nvSpPr>
        <p:spPr>
          <a:xfrm>
            <a:off x="5124240" y="4734000"/>
            <a:ext cx="21924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Q0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Rectangle 196"/>
          <p:cNvSpPr/>
          <p:nvPr/>
        </p:nvSpPr>
        <p:spPr>
          <a:xfrm>
            <a:off x="4189320" y="4218120"/>
            <a:ext cx="1198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Rectangle 197"/>
          <p:cNvSpPr/>
          <p:nvPr/>
        </p:nvSpPr>
        <p:spPr>
          <a:xfrm>
            <a:off x="6045120" y="3959280"/>
            <a:ext cx="119880" cy="1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Rectangle 208"/>
          <p:cNvSpPr/>
          <p:nvPr/>
        </p:nvSpPr>
        <p:spPr>
          <a:xfrm>
            <a:off x="2422440" y="2016000"/>
            <a:ext cx="1226880" cy="515520"/>
          </a:xfrm>
          <a:prstGeom prst="rect">
            <a:avLst/>
          </a:prstGeom>
          <a:noFill/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Rectangle 228"/>
          <p:cNvSpPr/>
          <p:nvPr/>
        </p:nvSpPr>
        <p:spPr>
          <a:xfrm>
            <a:off x="3147840" y="4113360"/>
            <a:ext cx="485280" cy="483840"/>
          </a:xfrm>
          <a:prstGeom prst="rect">
            <a:avLst/>
          </a:prstGeom>
          <a:noFill/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7" name="Group 232"/>
          <p:cNvGrpSpPr/>
          <p:nvPr/>
        </p:nvGrpSpPr>
        <p:grpSpPr>
          <a:xfrm>
            <a:off x="2349360" y="3767040"/>
            <a:ext cx="291960" cy="565200"/>
            <a:chOff x="2349360" y="3767040"/>
            <a:chExt cx="291960" cy="565200"/>
          </a:xfrm>
        </p:grpSpPr>
        <p:sp>
          <p:nvSpPr>
            <p:cNvPr id="648" name="Line 229"/>
            <p:cNvSpPr/>
            <p:nvPr/>
          </p:nvSpPr>
          <p:spPr>
            <a:xfrm>
              <a:off x="2349360" y="4330440"/>
              <a:ext cx="29052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9" name="Line 230"/>
            <p:cNvSpPr/>
            <p:nvPr/>
          </p:nvSpPr>
          <p:spPr>
            <a:xfrm>
              <a:off x="2349360" y="3767040"/>
              <a:ext cx="2905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0" name="Line 231"/>
            <p:cNvSpPr/>
            <p:nvPr/>
          </p:nvSpPr>
          <p:spPr>
            <a:xfrm flipV="1">
              <a:off x="2639880" y="3767040"/>
              <a:ext cx="1440" cy="5634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1" name="Group 236"/>
          <p:cNvGrpSpPr/>
          <p:nvPr/>
        </p:nvGrpSpPr>
        <p:grpSpPr>
          <a:xfrm>
            <a:off x="3414600" y="3782880"/>
            <a:ext cx="306360" cy="565200"/>
            <a:chOff x="3414600" y="3782880"/>
            <a:chExt cx="306360" cy="565200"/>
          </a:xfrm>
        </p:grpSpPr>
        <p:sp>
          <p:nvSpPr>
            <p:cNvPr id="652" name="Line 233"/>
            <p:cNvSpPr/>
            <p:nvPr/>
          </p:nvSpPr>
          <p:spPr>
            <a:xfrm flipH="1">
              <a:off x="3430440" y="3782880"/>
              <a:ext cx="29052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3" name="Line 234"/>
            <p:cNvSpPr/>
            <p:nvPr/>
          </p:nvSpPr>
          <p:spPr>
            <a:xfrm flipH="1">
              <a:off x="3430440" y="4346280"/>
              <a:ext cx="29052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4" name="Line 235"/>
            <p:cNvSpPr/>
            <p:nvPr/>
          </p:nvSpPr>
          <p:spPr>
            <a:xfrm>
              <a:off x="3414600" y="3782880"/>
              <a:ext cx="1440" cy="5634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55" name="Rectangle 247"/>
          <p:cNvSpPr/>
          <p:nvPr/>
        </p:nvSpPr>
        <p:spPr>
          <a:xfrm>
            <a:off x="4665600" y="3807000"/>
            <a:ext cx="533160" cy="515520"/>
          </a:xfrm>
          <a:prstGeom prst="rect">
            <a:avLst/>
          </a:prstGeom>
          <a:noFill/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6" name="Group 253"/>
          <p:cNvGrpSpPr/>
          <p:nvPr/>
        </p:nvGrpSpPr>
        <p:grpSpPr>
          <a:xfrm>
            <a:off x="2362320" y="1143000"/>
            <a:ext cx="1352520" cy="281160"/>
            <a:chOff x="2362320" y="1143000"/>
            <a:chExt cx="1352520" cy="281160"/>
          </a:xfrm>
        </p:grpSpPr>
        <p:sp>
          <p:nvSpPr>
            <p:cNvPr id="657" name="Text Box 248"/>
            <p:cNvSpPr/>
            <p:nvPr/>
          </p:nvSpPr>
          <p:spPr>
            <a:xfrm>
              <a:off x="2362320" y="11430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8" name="Text Box 250"/>
            <p:cNvSpPr/>
            <p:nvPr/>
          </p:nvSpPr>
          <p:spPr>
            <a:xfrm>
              <a:off x="3353760" y="11430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9" name="Text Box 251"/>
            <p:cNvSpPr/>
            <p:nvPr/>
          </p:nvSpPr>
          <p:spPr>
            <a:xfrm>
              <a:off x="2968920" y="1143000"/>
              <a:ext cx="3596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0" name="Text Box 252"/>
            <p:cNvSpPr/>
            <p:nvPr/>
          </p:nvSpPr>
          <p:spPr>
            <a:xfrm>
              <a:off x="2667960" y="11430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1" name="Group 254"/>
          <p:cNvGrpSpPr/>
          <p:nvPr/>
        </p:nvGrpSpPr>
        <p:grpSpPr>
          <a:xfrm>
            <a:off x="4572000" y="1143000"/>
            <a:ext cx="1352880" cy="281160"/>
            <a:chOff x="4572000" y="1143000"/>
            <a:chExt cx="1352880" cy="281160"/>
          </a:xfrm>
        </p:grpSpPr>
        <p:sp>
          <p:nvSpPr>
            <p:cNvPr id="662" name="Text Box 255"/>
            <p:cNvSpPr/>
            <p:nvPr/>
          </p:nvSpPr>
          <p:spPr>
            <a:xfrm>
              <a:off x="4572000" y="11430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3" name="Text Box 256"/>
            <p:cNvSpPr/>
            <p:nvPr/>
          </p:nvSpPr>
          <p:spPr>
            <a:xfrm>
              <a:off x="5563800" y="11430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4" name="Text Box 257"/>
            <p:cNvSpPr/>
            <p:nvPr/>
          </p:nvSpPr>
          <p:spPr>
            <a:xfrm>
              <a:off x="5178600" y="1143000"/>
              <a:ext cx="3596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5" name="Text Box 258"/>
            <p:cNvSpPr/>
            <p:nvPr/>
          </p:nvSpPr>
          <p:spPr>
            <a:xfrm>
              <a:off x="4878000" y="11430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6" name="Group 259"/>
          <p:cNvGrpSpPr/>
          <p:nvPr/>
        </p:nvGrpSpPr>
        <p:grpSpPr>
          <a:xfrm>
            <a:off x="2362320" y="3200400"/>
            <a:ext cx="1352520" cy="281160"/>
            <a:chOff x="2362320" y="3200400"/>
            <a:chExt cx="1352520" cy="281160"/>
          </a:xfrm>
        </p:grpSpPr>
        <p:sp>
          <p:nvSpPr>
            <p:cNvPr id="667" name="Text Box 260"/>
            <p:cNvSpPr/>
            <p:nvPr/>
          </p:nvSpPr>
          <p:spPr>
            <a:xfrm>
              <a:off x="2362320" y="32004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8" name="Text Box 261"/>
            <p:cNvSpPr/>
            <p:nvPr/>
          </p:nvSpPr>
          <p:spPr>
            <a:xfrm>
              <a:off x="3353760" y="32004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9" name="Text Box 262"/>
            <p:cNvSpPr/>
            <p:nvPr/>
          </p:nvSpPr>
          <p:spPr>
            <a:xfrm>
              <a:off x="2968920" y="3200400"/>
              <a:ext cx="3596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0" name="Text Box 263"/>
            <p:cNvSpPr/>
            <p:nvPr/>
          </p:nvSpPr>
          <p:spPr>
            <a:xfrm>
              <a:off x="2667960" y="32004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1" name="Group 264"/>
          <p:cNvGrpSpPr/>
          <p:nvPr/>
        </p:nvGrpSpPr>
        <p:grpSpPr>
          <a:xfrm>
            <a:off x="4572000" y="3200400"/>
            <a:ext cx="1352880" cy="281160"/>
            <a:chOff x="4572000" y="3200400"/>
            <a:chExt cx="1352880" cy="281160"/>
          </a:xfrm>
        </p:grpSpPr>
        <p:sp>
          <p:nvSpPr>
            <p:cNvPr id="672" name="Text Box 265"/>
            <p:cNvSpPr/>
            <p:nvPr/>
          </p:nvSpPr>
          <p:spPr>
            <a:xfrm>
              <a:off x="4572000" y="32004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3" name="Text Box 266"/>
            <p:cNvSpPr/>
            <p:nvPr/>
          </p:nvSpPr>
          <p:spPr>
            <a:xfrm>
              <a:off x="5563800" y="32004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4" name="Text Box 267"/>
            <p:cNvSpPr/>
            <p:nvPr/>
          </p:nvSpPr>
          <p:spPr>
            <a:xfrm>
              <a:off x="5178600" y="3200400"/>
              <a:ext cx="3596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5" name="Text Box 268"/>
            <p:cNvSpPr/>
            <p:nvPr/>
          </p:nvSpPr>
          <p:spPr>
            <a:xfrm>
              <a:off x="4878000" y="32004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76" name="Group 274"/>
          <p:cNvGrpSpPr/>
          <p:nvPr/>
        </p:nvGrpSpPr>
        <p:grpSpPr>
          <a:xfrm>
            <a:off x="2054520" y="1371600"/>
            <a:ext cx="365040" cy="1195560"/>
            <a:chOff x="2054520" y="1371600"/>
            <a:chExt cx="365040" cy="1195560"/>
          </a:xfrm>
        </p:grpSpPr>
        <p:sp>
          <p:nvSpPr>
            <p:cNvPr id="677" name="Text Box 270"/>
            <p:cNvSpPr/>
            <p:nvPr/>
          </p:nvSpPr>
          <p:spPr>
            <a:xfrm>
              <a:off x="2057400" y="1371600"/>
              <a:ext cx="3614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8" name="Text Box 271"/>
            <p:cNvSpPr/>
            <p:nvPr/>
          </p:nvSpPr>
          <p:spPr>
            <a:xfrm>
              <a:off x="2058480" y="22860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9" name="Text Box 272"/>
            <p:cNvSpPr/>
            <p:nvPr/>
          </p:nvSpPr>
          <p:spPr>
            <a:xfrm>
              <a:off x="2054520" y="1981080"/>
              <a:ext cx="3596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0" name="Text Box 273"/>
            <p:cNvSpPr/>
            <p:nvPr/>
          </p:nvSpPr>
          <p:spPr>
            <a:xfrm>
              <a:off x="2058480" y="167652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81" name="Group 275"/>
          <p:cNvGrpSpPr/>
          <p:nvPr/>
        </p:nvGrpSpPr>
        <p:grpSpPr>
          <a:xfrm>
            <a:off x="4283280" y="1371600"/>
            <a:ext cx="365040" cy="1195560"/>
            <a:chOff x="4283280" y="1371600"/>
            <a:chExt cx="365040" cy="1195560"/>
          </a:xfrm>
        </p:grpSpPr>
        <p:sp>
          <p:nvSpPr>
            <p:cNvPr id="682" name="Text Box 276"/>
            <p:cNvSpPr/>
            <p:nvPr/>
          </p:nvSpPr>
          <p:spPr>
            <a:xfrm>
              <a:off x="4286160" y="1371600"/>
              <a:ext cx="3614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3" name="Text Box 277"/>
            <p:cNvSpPr/>
            <p:nvPr/>
          </p:nvSpPr>
          <p:spPr>
            <a:xfrm>
              <a:off x="4287240" y="22860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4" name="Text Box 278"/>
            <p:cNvSpPr/>
            <p:nvPr/>
          </p:nvSpPr>
          <p:spPr>
            <a:xfrm>
              <a:off x="4283280" y="1981080"/>
              <a:ext cx="3596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5" name="Text Box 279"/>
            <p:cNvSpPr/>
            <p:nvPr/>
          </p:nvSpPr>
          <p:spPr>
            <a:xfrm>
              <a:off x="4287240" y="167652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86" name="Group 280"/>
          <p:cNvGrpSpPr/>
          <p:nvPr/>
        </p:nvGrpSpPr>
        <p:grpSpPr>
          <a:xfrm>
            <a:off x="4264200" y="3429000"/>
            <a:ext cx="365040" cy="1195560"/>
            <a:chOff x="4264200" y="3429000"/>
            <a:chExt cx="365040" cy="1195560"/>
          </a:xfrm>
        </p:grpSpPr>
        <p:sp>
          <p:nvSpPr>
            <p:cNvPr id="687" name="Text Box 281"/>
            <p:cNvSpPr/>
            <p:nvPr/>
          </p:nvSpPr>
          <p:spPr>
            <a:xfrm>
              <a:off x="4267080" y="3429000"/>
              <a:ext cx="3614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8" name="Text Box 282"/>
            <p:cNvSpPr/>
            <p:nvPr/>
          </p:nvSpPr>
          <p:spPr>
            <a:xfrm>
              <a:off x="4268160" y="43434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9" name="Text Box 283"/>
            <p:cNvSpPr/>
            <p:nvPr/>
          </p:nvSpPr>
          <p:spPr>
            <a:xfrm>
              <a:off x="4264200" y="4038480"/>
              <a:ext cx="3596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0" name="Text Box 284"/>
            <p:cNvSpPr/>
            <p:nvPr/>
          </p:nvSpPr>
          <p:spPr>
            <a:xfrm>
              <a:off x="4268160" y="373392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1" name="Group 285"/>
          <p:cNvGrpSpPr/>
          <p:nvPr/>
        </p:nvGrpSpPr>
        <p:grpSpPr>
          <a:xfrm>
            <a:off x="2054520" y="3429000"/>
            <a:ext cx="365040" cy="1195560"/>
            <a:chOff x="2054520" y="3429000"/>
            <a:chExt cx="365040" cy="1195560"/>
          </a:xfrm>
        </p:grpSpPr>
        <p:sp>
          <p:nvSpPr>
            <p:cNvPr id="692" name="Text Box 286"/>
            <p:cNvSpPr/>
            <p:nvPr/>
          </p:nvSpPr>
          <p:spPr>
            <a:xfrm>
              <a:off x="2057400" y="3429000"/>
              <a:ext cx="3614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3" name="Text Box 287"/>
            <p:cNvSpPr/>
            <p:nvPr/>
          </p:nvSpPr>
          <p:spPr>
            <a:xfrm>
              <a:off x="2058480" y="434340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4" name="Text Box 288"/>
            <p:cNvSpPr/>
            <p:nvPr/>
          </p:nvSpPr>
          <p:spPr>
            <a:xfrm>
              <a:off x="2054520" y="4038480"/>
              <a:ext cx="3596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5" name="Text Box 289"/>
            <p:cNvSpPr/>
            <p:nvPr/>
          </p:nvSpPr>
          <p:spPr>
            <a:xfrm>
              <a:off x="2058480" y="3733920"/>
              <a:ext cx="361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0</a:t>
              </a:r>
              <a:r>
                <a:rPr b="1" lang="en-US" sz="14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6" name="Text Box 290"/>
          <p:cNvSpPr/>
          <p:nvPr/>
        </p:nvSpPr>
        <p:spPr>
          <a:xfrm>
            <a:off x="2363760" y="137160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Text Box 291"/>
          <p:cNvSpPr/>
          <p:nvPr/>
        </p:nvSpPr>
        <p:spPr>
          <a:xfrm>
            <a:off x="2744640" y="137160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Text Box 292"/>
          <p:cNvSpPr/>
          <p:nvPr/>
        </p:nvSpPr>
        <p:spPr>
          <a:xfrm>
            <a:off x="3373560" y="13716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Text Box 293"/>
          <p:cNvSpPr/>
          <p:nvPr/>
        </p:nvSpPr>
        <p:spPr>
          <a:xfrm>
            <a:off x="3049920" y="13716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Text Box 294"/>
          <p:cNvSpPr/>
          <p:nvPr/>
        </p:nvSpPr>
        <p:spPr>
          <a:xfrm>
            <a:off x="3354480" y="172404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Text Box 295"/>
          <p:cNvSpPr/>
          <p:nvPr/>
        </p:nvSpPr>
        <p:spPr>
          <a:xfrm>
            <a:off x="3030840" y="172404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Text Box 296"/>
          <p:cNvSpPr/>
          <p:nvPr/>
        </p:nvSpPr>
        <p:spPr>
          <a:xfrm>
            <a:off x="2363760" y="172404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Text Box 297"/>
          <p:cNvSpPr/>
          <p:nvPr/>
        </p:nvSpPr>
        <p:spPr>
          <a:xfrm>
            <a:off x="2743200" y="1724040"/>
            <a:ext cx="2678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Text Box 298"/>
          <p:cNvSpPr/>
          <p:nvPr/>
        </p:nvSpPr>
        <p:spPr>
          <a:xfrm>
            <a:off x="3049920" y="19810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Text Box 299"/>
          <p:cNvSpPr/>
          <p:nvPr/>
        </p:nvSpPr>
        <p:spPr>
          <a:xfrm>
            <a:off x="2745000" y="19810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Text Box 300"/>
          <p:cNvSpPr/>
          <p:nvPr/>
        </p:nvSpPr>
        <p:spPr>
          <a:xfrm>
            <a:off x="3354480" y="19810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Text Box 301"/>
          <p:cNvSpPr/>
          <p:nvPr/>
        </p:nvSpPr>
        <p:spPr>
          <a:xfrm>
            <a:off x="2364120" y="19810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Text Box 302"/>
          <p:cNvSpPr/>
          <p:nvPr/>
        </p:nvSpPr>
        <p:spPr>
          <a:xfrm>
            <a:off x="3373560" y="22860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Text Box 303"/>
          <p:cNvSpPr/>
          <p:nvPr/>
        </p:nvSpPr>
        <p:spPr>
          <a:xfrm>
            <a:off x="3049920" y="22860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Text Box 304"/>
          <p:cNvSpPr/>
          <p:nvPr/>
        </p:nvSpPr>
        <p:spPr>
          <a:xfrm>
            <a:off x="2762280" y="2286000"/>
            <a:ext cx="2678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Text Box 305"/>
          <p:cNvSpPr/>
          <p:nvPr/>
        </p:nvSpPr>
        <p:spPr>
          <a:xfrm>
            <a:off x="2362320" y="2286000"/>
            <a:ext cx="2678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Rectangle 306"/>
          <p:cNvSpPr/>
          <p:nvPr/>
        </p:nvSpPr>
        <p:spPr>
          <a:xfrm>
            <a:off x="2743200" y="1676520"/>
            <a:ext cx="533160" cy="533160"/>
          </a:xfrm>
          <a:prstGeom prst="rect">
            <a:avLst/>
          </a:prstGeom>
          <a:noFill/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Text Box 307"/>
          <p:cNvSpPr/>
          <p:nvPr/>
        </p:nvSpPr>
        <p:spPr>
          <a:xfrm>
            <a:off x="4878720" y="13716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Text Box 308"/>
          <p:cNvSpPr/>
          <p:nvPr/>
        </p:nvSpPr>
        <p:spPr>
          <a:xfrm>
            <a:off x="4554720" y="13716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Text Box 309"/>
          <p:cNvSpPr/>
          <p:nvPr/>
        </p:nvSpPr>
        <p:spPr>
          <a:xfrm>
            <a:off x="5259240" y="137160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Text Box 310"/>
          <p:cNvSpPr/>
          <p:nvPr/>
        </p:nvSpPr>
        <p:spPr>
          <a:xfrm>
            <a:off x="5640120" y="137160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Text Box 311"/>
          <p:cNvSpPr/>
          <p:nvPr/>
        </p:nvSpPr>
        <p:spPr>
          <a:xfrm>
            <a:off x="4878720" y="167652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Text Box 312"/>
          <p:cNvSpPr/>
          <p:nvPr/>
        </p:nvSpPr>
        <p:spPr>
          <a:xfrm>
            <a:off x="4554720" y="167652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Text Box 313"/>
          <p:cNvSpPr/>
          <p:nvPr/>
        </p:nvSpPr>
        <p:spPr>
          <a:xfrm>
            <a:off x="5259240" y="167652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Text Box 314"/>
          <p:cNvSpPr/>
          <p:nvPr/>
        </p:nvSpPr>
        <p:spPr>
          <a:xfrm>
            <a:off x="5640120" y="167652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Text Box 315"/>
          <p:cNvSpPr/>
          <p:nvPr/>
        </p:nvSpPr>
        <p:spPr>
          <a:xfrm>
            <a:off x="5259600" y="19810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Text Box 316"/>
          <p:cNvSpPr/>
          <p:nvPr/>
        </p:nvSpPr>
        <p:spPr>
          <a:xfrm>
            <a:off x="4878720" y="19810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Text Box 317"/>
          <p:cNvSpPr/>
          <p:nvPr/>
        </p:nvSpPr>
        <p:spPr>
          <a:xfrm>
            <a:off x="5583600" y="19810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Text Box 318"/>
          <p:cNvSpPr/>
          <p:nvPr/>
        </p:nvSpPr>
        <p:spPr>
          <a:xfrm>
            <a:off x="4573800" y="19810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Text Box 323"/>
          <p:cNvSpPr/>
          <p:nvPr/>
        </p:nvSpPr>
        <p:spPr>
          <a:xfrm>
            <a:off x="4878720" y="22860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Text Box 324"/>
          <p:cNvSpPr/>
          <p:nvPr/>
        </p:nvSpPr>
        <p:spPr>
          <a:xfrm>
            <a:off x="4554720" y="22860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Text Box 325"/>
          <p:cNvSpPr/>
          <p:nvPr/>
        </p:nvSpPr>
        <p:spPr>
          <a:xfrm>
            <a:off x="5259240" y="228600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Text Box 326"/>
          <p:cNvSpPr/>
          <p:nvPr/>
        </p:nvSpPr>
        <p:spPr>
          <a:xfrm>
            <a:off x="5640120" y="228600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Text Box 327"/>
          <p:cNvSpPr/>
          <p:nvPr/>
        </p:nvSpPr>
        <p:spPr>
          <a:xfrm>
            <a:off x="2420640" y="350532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Text Box 328"/>
          <p:cNvSpPr/>
          <p:nvPr/>
        </p:nvSpPr>
        <p:spPr>
          <a:xfrm>
            <a:off x="3049920" y="350532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Text Box 329"/>
          <p:cNvSpPr/>
          <p:nvPr/>
        </p:nvSpPr>
        <p:spPr>
          <a:xfrm>
            <a:off x="2725920" y="350532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Text Box 330"/>
          <p:cNvSpPr/>
          <p:nvPr/>
        </p:nvSpPr>
        <p:spPr>
          <a:xfrm>
            <a:off x="3430440" y="350532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Text Box 331"/>
          <p:cNvSpPr/>
          <p:nvPr/>
        </p:nvSpPr>
        <p:spPr>
          <a:xfrm>
            <a:off x="3069000" y="38098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Text Box 332"/>
          <p:cNvSpPr/>
          <p:nvPr/>
        </p:nvSpPr>
        <p:spPr>
          <a:xfrm>
            <a:off x="2745000" y="38098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Text Box 333"/>
          <p:cNvSpPr/>
          <p:nvPr/>
        </p:nvSpPr>
        <p:spPr>
          <a:xfrm>
            <a:off x="2381400" y="3809880"/>
            <a:ext cx="2678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Text Box 334"/>
          <p:cNvSpPr/>
          <p:nvPr/>
        </p:nvSpPr>
        <p:spPr>
          <a:xfrm>
            <a:off x="3429000" y="3809880"/>
            <a:ext cx="2678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Text Box 335"/>
          <p:cNvSpPr/>
          <p:nvPr/>
        </p:nvSpPr>
        <p:spPr>
          <a:xfrm>
            <a:off x="3069000" y="41148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Text Box 336"/>
          <p:cNvSpPr/>
          <p:nvPr/>
        </p:nvSpPr>
        <p:spPr>
          <a:xfrm>
            <a:off x="2745000" y="41148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Text Box 337"/>
          <p:cNvSpPr/>
          <p:nvPr/>
        </p:nvSpPr>
        <p:spPr>
          <a:xfrm>
            <a:off x="3373560" y="41148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Text Box 338"/>
          <p:cNvSpPr/>
          <p:nvPr/>
        </p:nvSpPr>
        <p:spPr>
          <a:xfrm>
            <a:off x="2383200" y="41148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Text Box 340"/>
          <p:cNvSpPr/>
          <p:nvPr/>
        </p:nvSpPr>
        <p:spPr>
          <a:xfrm>
            <a:off x="5335920" y="408636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Text Box 341"/>
          <p:cNvSpPr/>
          <p:nvPr/>
        </p:nvSpPr>
        <p:spPr>
          <a:xfrm>
            <a:off x="4954680" y="408636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Text Box 342"/>
          <p:cNvSpPr/>
          <p:nvPr/>
        </p:nvSpPr>
        <p:spPr>
          <a:xfrm>
            <a:off x="5640480" y="408636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Text Box 343"/>
          <p:cNvSpPr/>
          <p:nvPr/>
        </p:nvSpPr>
        <p:spPr>
          <a:xfrm>
            <a:off x="4650120" y="40384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Text Box 344"/>
          <p:cNvSpPr/>
          <p:nvPr/>
        </p:nvSpPr>
        <p:spPr>
          <a:xfrm>
            <a:off x="2420640" y="434340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Text Box 345"/>
          <p:cNvSpPr/>
          <p:nvPr/>
        </p:nvSpPr>
        <p:spPr>
          <a:xfrm>
            <a:off x="3069000" y="43434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Text Box 346"/>
          <p:cNvSpPr/>
          <p:nvPr/>
        </p:nvSpPr>
        <p:spPr>
          <a:xfrm>
            <a:off x="2725920" y="43434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Text Box 347"/>
          <p:cNvSpPr/>
          <p:nvPr/>
        </p:nvSpPr>
        <p:spPr>
          <a:xfrm>
            <a:off x="3389400" y="4343400"/>
            <a:ext cx="2678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Text Box 348"/>
          <p:cNvSpPr/>
          <p:nvPr/>
        </p:nvSpPr>
        <p:spPr>
          <a:xfrm>
            <a:off x="4954680" y="347652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Text Box 349"/>
          <p:cNvSpPr/>
          <p:nvPr/>
        </p:nvSpPr>
        <p:spPr>
          <a:xfrm>
            <a:off x="4631040" y="347652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1" name="Text Box 350"/>
          <p:cNvSpPr/>
          <p:nvPr/>
        </p:nvSpPr>
        <p:spPr>
          <a:xfrm>
            <a:off x="5335560" y="347652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Text Box 351"/>
          <p:cNvSpPr/>
          <p:nvPr/>
        </p:nvSpPr>
        <p:spPr>
          <a:xfrm>
            <a:off x="5640120" y="347652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Text Box 352"/>
          <p:cNvSpPr/>
          <p:nvPr/>
        </p:nvSpPr>
        <p:spPr>
          <a:xfrm>
            <a:off x="4629240" y="38098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Text Box 353"/>
          <p:cNvSpPr/>
          <p:nvPr/>
        </p:nvSpPr>
        <p:spPr>
          <a:xfrm>
            <a:off x="4952880" y="3809880"/>
            <a:ext cx="26784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Text Box 354"/>
          <p:cNvSpPr/>
          <p:nvPr/>
        </p:nvSpPr>
        <p:spPr>
          <a:xfrm>
            <a:off x="5335560" y="380988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Text Box 355"/>
          <p:cNvSpPr/>
          <p:nvPr/>
        </p:nvSpPr>
        <p:spPr>
          <a:xfrm>
            <a:off x="5640480" y="380988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Text Box 356"/>
          <p:cNvSpPr/>
          <p:nvPr/>
        </p:nvSpPr>
        <p:spPr>
          <a:xfrm>
            <a:off x="4650120" y="43434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Text Box 357"/>
          <p:cNvSpPr/>
          <p:nvPr/>
        </p:nvSpPr>
        <p:spPr>
          <a:xfrm>
            <a:off x="4954320" y="434340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Text Box 358"/>
          <p:cNvSpPr/>
          <p:nvPr/>
        </p:nvSpPr>
        <p:spPr>
          <a:xfrm>
            <a:off x="5335560" y="4343400"/>
            <a:ext cx="26640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Text Box 359"/>
          <p:cNvSpPr/>
          <p:nvPr/>
        </p:nvSpPr>
        <p:spPr>
          <a:xfrm>
            <a:off x="5640480" y="4343400"/>
            <a:ext cx="283320" cy="2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1" name="Group 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8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: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" name="Group 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27" name="Group 2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28" name="Group 2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8085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Alternative State Machine Representations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Rectangle 3"/>
          <p:cNvSpPr/>
          <p:nvPr/>
        </p:nvSpPr>
        <p:spPr>
          <a:xfrm>
            <a:off x="2558880" y="558720"/>
            <a:ext cx="41342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Why State Diagrams Are Not Enough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Rectangle 4"/>
          <p:cNvSpPr/>
          <p:nvPr/>
        </p:nvSpPr>
        <p:spPr>
          <a:xfrm>
            <a:off x="2841120" y="977760"/>
            <a:ext cx="7688520" cy="42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Not flexible enough for describing very complex finite state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Not suitable for gradual refinement of finite state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Do not obviously describe an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algorithm: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that is, well specified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sequence of actions based on input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algorithm = sequencing + data manipulation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separation of control and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Gradual shift towards program-like representations: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Algorithmic State Machine (ASM) Notation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Hardware Description Languages (e.g., VHDL)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5" name="Group 1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8085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Alternative State Machine Representations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Rectangle 3"/>
          <p:cNvSpPr/>
          <p:nvPr/>
        </p:nvSpPr>
        <p:spPr>
          <a:xfrm>
            <a:off x="2561400" y="571680"/>
            <a:ext cx="47134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Algorithmic State Machine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(ASM) Notation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Rectangle 4"/>
          <p:cNvSpPr/>
          <p:nvPr/>
        </p:nvSpPr>
        <p:spPr>
          <a:xfrm>
            <a:off x="2782800" y="990720"/>
            <a:ext cx="2933640" cy="16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Three Primitive Elements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Decision 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Output 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Rectangle 5"/>
          <p:cNvSpPr/>
          <p:nvPr/>
        </p:nvSpPr>
        <p:spPr>
          <a:xfrm>
            <a:off x="2011680" y="3035160"/>
            <a:ext cx="3220200" cy="28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 Machine in one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block per state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Single Entry Point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Unambiguous Exit Path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for each combination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of inputs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Outputs asserted high (.H)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or low (.L);  Immediate (I)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or delayed til next clock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0" name="Picture 6" descr=""/>
          <p:cNvPicPr/>
          <p:nvPr/>
        </p:nvPicPr>
        <p:blipFill>
          <a:blip r:embed="rId1"/>
          <a:stretch/>
        </p:blipFill>
        <p:spPr>
          <a:xfrm>
            <a:off x="5664240" y="1917720"/>
            <a:ext cx="4393800" cy="3885840"/>
          </a:xfrm>
          <a:prstGeom prst="rect">
            <a:avLst/>
          </a:prstGeom>
          <a:ln w="0">
            <a:noFill/>
          </a:ln>
        </p:spPr>
      </p:pic>
      <p:grpSp>
        <p:nvGrpSpPr>
          <p:cNvPr id="771" name="Group 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772" name="Group 2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8085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Alternative State Machine Representations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Rectangle 3"/>
          <p:cNvSpPr/>
          <p:nvPr/>
        </p:nvSpPr>
        <p:spPr>
          <a:xfrm>
            <a:off x="2584800" y="546120"/>
            <a:ext cx="1627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ASM Notation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Rectangle 4"/>
          <p:cNvSpPr/>
          <p:nvPr/>
        </p:nvSpPr>
        <p:spPr>
          <a:xfrm>
            <a:off x="2879280" y="927000"/>
            <a:ext cx="20206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Condition Boxes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Rectangle 5"/>
          <p:cNvSpPr/>
          <p:nvPr/>
        </p:nvSpPr>
        <p:spPr>
          <a:xfrm>
            <a:off x="3282120" y="1231920"/>
            <a:ext cx="446364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Ordering has no effect on final outcome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Equivalent ASM charts: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 exits to B on (I0 • I1) else exit to 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7" name="Picture 6" descr=""/>
          <p:cNvPicPr/>
          <p:nvPr/>
        </p:nvPicPr>
        <p:blipFill>
          <a:blip r:embed="rId1"/>
          <a:stretch/>
        </p:blipFill>
        <p:spPr>
          <a:xfrm>
            <a:off x="3073320" y="2330280"/>
            <a:ext cx="2628720" cy="417780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7" descr=""/>
          <p:cNvPicPr/>
          <p:nvPr/>
        </p:nvPicPr>
        <p:blipFill>
          <a:blip r:embed="rId2"/>
          <a:stretch/>
        </p:blipFill>
        <p:spPr>
          <a:xfrm>
            <a:off x="6502320" y="2349360"/>
            <a:ext cx="2628720" cy="41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8085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Alternative State Machine Representations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Rectangle 3"/>
          <p:cNvSpPr/>
          <p:nvPr/>
        </p:nvSpPr>
        <p:spPr>
          <a:xfrm>
            <a:off x="2415600" y="507960"/>
            <a:ext cx="28026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Example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 Parity Checker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Rectangle 4"/>
          <p:cNvSpPr/>
          <p:nvPr/>
        </p:nvSpPr>
        <p:spPr>
          <a:xfrm>
            <a:off x="5454720" y="1486080"/>
            <a:ext cx="49114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Nothing in output list implies Z not asserted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Rectangle 5"/>
          <p:cNvSpPr/>
          <p:nvPr/>
        </p:nvSpPr>
        <p:spPr>
          <a:xfrm>
            <a:off x="5485320" y="1981080"/>
            <a:ext cx="26820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Z asserted in State Odd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Rectangle 6"/>
          <p:cNvSpPr/>
          <p:nvPr/>
        </p:nvSpPr>
        <p:spPr>
          <a:xfrm>
            <a:off x="5441400" y="914400"/>
            <a:ext cx="19886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Input X, Output 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Line 7"/>
          <p:cNvSpPr/>
          <p:nvPr/>
        </p:nvSpPr>
        <p:spPr>
          <a:xfrm flipV="1">
            <a:off x="4203360" y="1612800"/>
            <a:ext cx="1130400" cy="381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Line 8"/>
          <p:cNvSpPr/>
          <p:nvPr/>
        </p:nvSpPr>
        <p:spPr>
          <a:xfrm flipV="1">
            <a:off x="4025880" y="2184120"/>
            <a:ext cx="1434960" cy="160020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Rectangle 9"/>
          <p:cNvSpPr/>
          <p:nvPr/>
        </p:nvSpPr>
        <p:spPr>
          <a:xfrm>
            <a:off x="6043680" y="3073320"/>
            <a:ext cx="68868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Rectangle 10"/>
          <p:cNvSpPr/>
          <p:nvPr/>
        </p:nvSpPr>
        <p:spPr>
          <a:xfrm>
            <a:off x="6756480" y="2870280"/>
            <a:ext cx="9644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Present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Even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Even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Rectangle 11"/>
          <p:cNvSpPr/>
          <p:nvPr/>
        </p:nvSpPr>
        <p:spPr>
          <a:xfrm>
            <a:off x="7810560" y="2870280"/>
            <a:ext cx="6854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Next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Even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Even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9" name="Rectangle 12"/>
          <p:cNvSpPr/>
          <p:nvPr/>
        </p:nvSpPr>
        <p:spPr>
          <a:xfrm>
            <a:off x="8570880" y="3086280"/>
            <a:ext cx="87912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—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—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Line 13"/>
          <p:cNvSpPr/>
          <p:nvPr/>
        </p:nvSpPr>
        <p:spPr>
          <a:xfrm>
            <a:off x="5956200" y="3288960"/>
            <a:ext cx="355608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Line 14"/>
          <p:cNvSpPr/>
          <p:nvPr/>
        </p:nvSpPr>
        <p:spPr>
          <a:xfrm>
            <a:off x="6769080" y="2831760"/>
            <a:ext cx="360" cy="14605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Line 15"/>
          <p:cNvSpPr/>
          <p:nvPr/>
        </p:nvSpPr>
        <p:spPr>
          <a:xfrm>
            <a:off x="7734240" y="2793960"/>
            <a:ext cx="360" cy="14857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Line 16"/>
          <p:cNvSpPr/>
          <p:nvPr/>
        </p:nvSpPr>
        <p:spPr>
          <a:xfrm>
            <a:off x="8572320" y="2793960"/>
            <a:ext cx="360" cy="14983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Rectangle 17"/>
          <p:cNvSpPr/>
          <p:nvPr/>
        </p:nvSpPr>
        <p:spPr>
          <a:xfrm>
            <a:off x="5472720" y="2451240"/>
            <a:ext cx="24858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Symbolic State Table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Rectangle 18"/>
          <p:cNvSpPr/>
          <p:nvPr/>
        </p:nvSpPr>
        <p:spPr>
          <a:xfrm>
            <a:off x="6056280" y="5130720"/>
            <a:ext cx="68868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Rectangle 19"/>
          <p:cNvSpPr/>
          <p:nvPr/>
        </p:nvSpPr>
        <p:spPr>
          <a:xfrm>
            <a:off x="6769080" y="4927680"/>
            <a:ext cx="9644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Present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Rectangle 20"/>
          <p:cNvSpPr/>
          <p:nvPr/>
        </p:nvSpPr>
        <p:spPr>
          <a:xfrm>
            <a:off x="7823160" y="4927680"/>
            <a:ext cx="68544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Next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Rectangle 21"/>
          <p:cNvSpPr/>
          <p:nvPr/>
        </p:nvSpPr>
        <p:spPr>
          <a:xfrm>
            <a:off x="8583480" y="5143680"/>
            <a:ext cx="87912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Line 22"/>
          <p:cNvSpPr/>
          <p:nvPr/>
        </p:nvSpPr>
        <p:spPr>
          <a:xfrm>
            <a:off x="5968800" y="5346360"/>
            <a:ext cx="355608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Line 23"/>
          <p:cNvSpPr/>
          <p:nvPr/>
        </p:nvSpPr>
        <p:spPr>
          <a:xfrm>
            <a:off x="6781680" y="4889160"/>
            <a:ext cx="360" cy="14605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Line 24"/>
          <p:cNvSpPr/>
          <p:nvPr/>
        </p:nvSpPr>
        <p:spPr>
          <a:xfrm>
            <a:off x="7746840" y="4851360"/>
            <a:ext cx="360" cy="14857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Line 25"/>
          <p:cNvSpPr/>
          <p:nvPr/>
        </p:nvSpPr>
        <p:spPr>
          <a:xfrm>
            <a:off x="8584920" y="4851360"/>
            <a:ext cx="360" cy="14983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Rectangle 26"/>
          <p:cNvSpPr/>
          <p:nvPr/>
        </p:nvSpPr>
        <p:spPr>
          <a:xfrm>
            <a:off x="5484600" y="4508640"/>
            <a:ext cx="24354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Encoded State Table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Rectangle 27"/>
          <p:cNvSpPr/>
          <p:nvPr/>
        </p:nvSpPr>
        <p:spPr>
          <a:xfrm>
            <a:off x="2520360" y="5365800"/>
            <a:ext cx="2490120" cy="53316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  <a:effectLst>
            <a:outerShdw algn="ctr" dir="2700000" dist="107423" rotWithShape="0">
              <a:srgbClr val="cecece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8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Trace paths to derive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transition tables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5" name="Picture 28" descr=""/>
          <p:cNvPicPr/>
          <p:nvPr/>
        </p:nvPicPr>
        <p:blipFill>
          <a:blip r:embed="rId1"/>
          <a:stretch/>
        </p:blipFill>
        <p:spPr>
          <a:xfrm>
            <a:off x="2394000" y="857160"/>
            <a:ext cx="2730240" cy="40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8085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Alternative State Machine Representations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Rectangle 3"/>
          <p:cNvSpPr/>
          <p:nvPr/>
        </p:nvSpPr>
        <p:spPr>
          <a:xfrm>
            <a:off x="2529720" y="520560"/>
            <a:ext cx="36025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ASM Chart for Vending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8" name="Picture 4" descr=""/>
          <p:cNvPicPr/>
          <p:nvPr/>
        </p:nvPicPr>
        <p:blipFill>
          <a:blip r:embed="rId1"/>
          <a:stretch/>
        </p:blipFill>
        <p:spPr>
          <a:xfrm>
            <a:off x="3765600" y="1130400"/>
            <a:ext cx="4787640" cy="540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Chapter 8: 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Finite State Machine Design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Mealy and Moore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1" name="Group 1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12" name="Group 2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13" name="Group 3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14" name="Group 3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50266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 Design Procedure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Rectangle 3"/>
          <p:cNvSpPr/>
          <p:nvPr/>
        </p:nvSpPr>
        <p:spPr>
          <a:xfrm>
            <a:off x="2532240" y="533520"/>
            <a:ext cx="13104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Rectangle 4"/>
          <p:cNvSpPr/>
          <p:nvPr/>
        </p:nvSpPr>
        <p:spPr>
          <a:xfrm>
            <a:off x="7814520" y="876240"/>
            <a:ext cx="237888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Moore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Outputs are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solely of the current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Outputs change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synchronously with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Rectangle 5"/>
          <p:cNvSpPr/>
          <p:nvPr/>
        </p:nvSpPr>
        <p:spPr>
          <a:xfrm>
            <a:off x="7815960" y="3975120"/>
            <a:ext cx="2579760" cy="23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Mealy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Outputs depend 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 AND inputs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Input change causes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an immediate 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Asynchronous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9" name="Picture 6" descr=""/>
          <p:cNvPicPr/>
          <p:nvPr/>
        </p:nvPicPr>
        <p:blipFill>
          <a:blip r:embed="rId1"/>
          <a:stretch/>
        </p:blipFill>
        <p:spPr>
          <a:xfrm>
            <a:off x="2298600" y="3684960"/>
            <a:ext cx="4681080" cy="2441160"/>
          </a:xfrm>
          <a:prstGeom prst="rect">
            <a:avLst/>
          </a:prstGeom>
          <a:ln w="0">
            <a:noFill/>
          </a:ln>
        </p:spPr>
      </p:pic>
      <p:pic>
        <p:nvPicPr>
          <p:cNvPr id="820" name="Picture 7" descr=""/>
          <p:cNvPicPr/>
          <p:nvPr/>
        </p:nvPicPr>
        <p:blipFill>
          <a:blip r:embed="rId2"/>
          <a:stretch/>
        </p:blipFill>
        <p:spPr>
          <a:xfrm>
            <a:off x="2102400" y="888840"/>
            <a:ext cx="5419440" cy="2777760"/>
          </a:xfrm>
          <a:prstGeom prst="rect">
            <a:avLst/>
          </a:prstGeom>
          <a:ln w="0">
            <a:noFill/>
          </a:ln>
        </p:spPr>
      </p:pic>
      <p:grpSp>
        <p:nvGrpSpPr>
          <p:cNvPr id="821" name="Group 2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Rectangle 3"/>
          <p:cNvSpPr/>
          <p:nvPr/>
        </p:nvSpPr>
        <p:spPr>
          <a:xfrm>
            <a:off x="2516400" y="558720"/>
            <a:ext cx="30096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 Diagram Equivalents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Rectangle 4"/>
          <p:cNvSpPr/>
          <p:nvPr/>
        </p:nvSpPr>
        <p:spPr>
          <a:xfrm>
            <a:off x="2983680" y="5308560"/>
            <a:ext cx="271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Outputs are associated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with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Rectangle 5"/>
          <p:cNvSpPr/>
          <p:nvPr/>
        </p:nvSpPr>
        <p:spPr>
          <a:xfrm>
            <a:off x="6412680" y="5308560"/>
            <a:ext cx="2718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Outputs are associated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with Transitions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6" name="Picture 6" descr=""/>
          <p:cNvPicPr/>
          <p:nvPr/>
        </p:nvPicPr>
        <p:blipFill>
          <a:blip r:embed="rId1"/>
          <a:stretch/>
        </p:blipFill>
        <p:spPr>
          <a:xfrm>
            <a:off x="6324840" y="1028880"/>
            <a:ext cx="2590560" cy="4000320"/>
          </a:xfrm>
          <a:prstGeom prst="rect">
            <a:avLst/>
          </a:prstGeom>
          <a:ln w="0">
            <a:noFill/>
          </a:ln>
        </p:spPr>
      </p:pic>
      <p:sp>
        <p:nvSpPr>
          <p:cNvPr id="827" name="Rectangle 7"/>
          <p:cNvSpPr/>
          <p:nvPr/>
        </p:nvSpPr>
        <p:spPr>
          <a:xfrm>
            <a:off x="1871280" y="1155600"/>
            <a:ext cx="1042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Moore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8" name="Picture 8" descr=""/>
          <p:cNvPicPr/>
          <p:nvPr/>
        </p:nvPicPr>
        <p:blipFill>
          <a:blip r:embed="rId2"/>
          <a:stretch/>
        </p:blipFill>
        <p:spPr>
          <a:xfrm>
            <a:off x="3200400" y="1092240"/>
            <a:ext cx="2323800" cy="4025520"/>
          </a:xfrm>
          <a:prstGeom prst="rect">
            <a:avLst/>
          </a:prstGeom>
          <a:ln w="0">
            <a:noFill/>
          </a:ln>
        </p:spPr>
      </p:pic>
      <p:sp>
        <p:nvSpPr>
          <p:cNvPr id="829" name="Rectangle 9"/>
          <p:cNvSpPr/>
          <p:nvPr/>
        </p:nvSpPr>
        <p:spPr>
          <a:xfrm>
            <a:off x="9046800" y="1193760"/>
            <a:ext cx="1042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Mealy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0" name="Group 1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31" name="Group 2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32" name="Group 2868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33" name="Group 2869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34" name="Group 2869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35" name="Group 2869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36" name="Group 2870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37" name="Group 2871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38" name="Group 2871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839" name="Group 2871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Rectangle 3"/>
          <p:cNvSpPr/>
          <p:nvPr/>
        </p:nvSpPr>
        <p:spPr>
          <a:xfrm>
            <a:off x="2653920" y="520560"/>
            <a:ext cx="24840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States vs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. Transitions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Rectangle 4"/>
          <p:cNvSpPr/>
          <p:nvPr/>
        </p:nvSpPr>
        <p:spPr>
          <a:xfrm>
            <a:off x="2953800" y="863640"/>
            <a:ext cx="68335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Mealy Machine typically has fewer states than Moore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 same output sequence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Rectangle 5"/>
          <p:cNvSpPr/>
          <p:nvPr/>
        </p:nvSpPr>
        <p:spPr>
          <a:xfrm>
            <a:off x="6217560" y="5016600"/>
            <a:ext cx="1421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Equivalent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ASM Charts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Rectangle 6"/>
          <p:cNvSpPr/>
          <p:nvPr/>
        </p:nvSpPr>
        <p:spPr>
          <a:xfrm>
            <a:off x="2487600" y="2197080"/>
            <a:ext cx="225972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Same I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/O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Different # of states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5" name="Picture 7" descr=""/>
          <p:cNvPicPr/>
          <p:nvPr/>
        </p:nvPicPr>
        <p:blipFill>
          <a:blip r:embed="rId1"/>
          <a:stretch/>
        </p:blipFill>
        <p:spPr>
          <a:xfrm>
            <a:off x="5384880" y="1371600"/>
            <a:ext cx="4051080" cy="2692080"/>
          </a:xfrm>
          <a:prstGeom prst="rect">
            <a:avLst/>
          </a:prstGeom>
          <a:ln w="0">
            <a:noFill/>
          </a:ln>
        </p:spPr>
      </p:pic>
      <p:grpSp>
        <p:nvGrpSpPr>
          <p:cNvPr id="846" name="Group 151"/>
          <p:cNvGrpSpPr/>
          <p:nvPr/>
        </p:nvGrpSpPr>
        <p:grpSpPr>
          <a:xfrm>
            <a:off x="2184120" y="3822840"/>
            <a:ext cx="3365280" cy="2769840"/>
            <a:chOff x="2184120" y="3822840"/>
            <a:chExt cx="3365280" cy="2769840"/>
          </a:xfrm>
        </p:grpSpPr>
        <p:sp>
          <p:nvSpPr>
            <p:cNvPr id="847" name="Oval 11"/>
            <p:cNvSpPr/>
            <p:nvPr/>
          </p:nvSpPr>
          <p:spPr>
            <a:xfrm>
              <a:off x="4695840" y="5991120"/>
              <a:ext cx="442440" cy="18864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8" name="Rectangle 12"/>
            <p:cNvSpPr/>
            <p:nvPr/>
          </p:nvSpPr>
          <p:spPr>
            <a:xfrm>
              <a:off x="2379600" y="4157640"/>
              <a:ext cx="721800" cy="201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49" name="Group 15"/>
            <p:cNvGrpSpPr/>
            <p:nvPr/>
          </p:nvGrpSpPr>
          <p:grpSpPr>
            <a:xfrm>
              <a:off x="3095280" y="4632480"/>
              <a:ext cx="226800" cy="74160"/>
              <a:chOff x="3095280" y="4632480"/>
              <a:chExt cx="226800" cy="74160"/>
            </a:xfrm>
          </p:grpSpPr>
          <p:sp>
            <p:nvSpPr>
              <p:cNvPr id="850" name="Freeform 13"/>
              <p:cNvSpPr/>
              <p:nvPr/>
            </p:nvSpPr>
            <p:spPr>
              <a:xfrm>
                <a:off x="3197160" y="4632480"/>
                <a:ext cx="124920" cy="74160"/>
              </a:xfrm>
              <a:custGeom>
                <a:avLst/>
                <a:gdLst>
                  <a:gd name="textAreaLeft" fmla="*/ 0 w 124920"/>
                  <a:gd name="textAreaRight" fmla="*/ 125280 w 124920"/>
                  <a:gd name="textAreaTop" fmla="*/ 0 h 74160"/>
                  <a:gd name="textAreaBottom" fmla="*/ 74520 h 74160"/>
                </a:gdLst>
                <a:ahLst/>
                <a:rect l="textAreaLeft" t="textAreaTop" r="textAreaRight" b="textAreaBottom"/>
                <a:pathLst>
                  <a:path w="79" h="47">
                    <a:moveTo>
                      <a:pt x="79" y="24"/>
                    </a:moveTo>
                    <a:lnTo>
                      <a:pt x="0" y="47"/>
                    </a:lnTo>
                    <a:lnTo>
                      <a:pt x="24" y="24"/>
                    </a:lnTo>
                    <a:lnTo>
                      <a:pt x="0" y="0"/>
                    </a:lnTo>
                    <a:lnTo>
                      <a:pt x="79" y="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1" name="Line 14"/>
              <p:cNvSpPr/>
              <p:nvPr/>
            </p:nvSpPr>
            <p:spPr>
              <a:xfrm>
                <a:off x="3095280" y="4670280"/>
                <a:ext cx="14004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52" name="Group 18"/>
            <p:cNvGrpSpPr/>
            <p:nvPr/>
          </p:nvGrpSpPr>
          <p:grpSpPr>
            <a:xfrm>
              <a:off x="2690640" y="4782960"/>
              <a:ext cx="88560" cy="302760"/>
              <a:chOff x="2690640" y="4782960"/>
              <a:chExt cx="88560" cy="302760"/>
            </a:xfrm>
          </p:grpSpPr>
          <p:sp>
            <p:nvSpPr>
              <p:cNvPr id="853" name="Freeform 16"/>
              <p:cNvSpPr/>
              <p:nvPr/>
            </p:nvSpPr>
            <p:spPr>
              <a:xfrm>
                <a:off x="2690640" y="4960800"/>
                <a:ext cx="88560" cy="12492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124920"/>
                  <a:gd name="textAreaBottom" fmla="*/ 125280 h 124920"/>
                </a:gdLst>
                <a:ahLst/>
                <a:rect l="textAreaLeft" t="textAreaTop" r="textAreaRight" b="textAreaBottom"/>
                <a:pathLst>
                  <a:path w="56" h="79">
                    <a:moveTo>
                      <a:pt x="32" y="79"/>
                    </a:moveTo>
                    <a:lnTo>
                      <a:pt x="0" y="0"/>
                    </a:lnTo>
                    <a:lnTo>
                      <a:pt x="32" y="24"/>
                    </a:lnTo>
                    <a:lnTo>
                      <a:pt x="56" y="0"/>
                    </a:lnTo>
                    <a:lnTo>
                      <a:pt x="32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4" name="Line 17"/>
              <p:cNvSpPr/>
              <p:nvPr/>
            </p:nvSpPr>
            <p:spPr>
              <a:xfrm>
                <a:off x="2741400" y="4782960"/>
                <a:ext cx="1800" cy="2160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55" name="Group 22"/>
            <p:cNvGrpSpPr/>
            <p:nvPr/>
          </p:nvGrpSpPr>
          <p:grpSpPr>
            <a:xfrm>
              <a:off x="2690640" y="3848040"/>
              <a:ext cx="75960" cy="303120"/>
              <a:chOff x="2690640" y="3848040"/>
              <a:chExt cx="75960" cy="303120"/>
            </a:xfrm>
          </p:grpSpPr>
          <p:sp>
            <p:nvSpPr>
              <p:cNvPr id="856" name="Freeform 20"/>
              <p:cNvSpPr/>
              <p:nvPr/>
            </p:nvSpPr>
            <p:spPr>
              <a:xfrm>
                <a:off x="2690640" y="4024440"/>
                <a:ext cx="75960" cy="1267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48" h="80">
                    <a:moveTo>
                      <a:pt x="24" y="80"/>
                    </a:moveTo>
                    <a:lnTo>
                      <a:pt x="0" y="0"/>
                    </a:lnTo>
                    <a:lnTo>
                      <a:pt x="24" y="32"/>
                    </a:lnTo>
                    <a:lnTo>
                      <a:pt x="48" y="0"/>
                    </a:lnTo>
                    <a:lnTo>
                      <a:pt x="24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7" name="Line 21"/>
              <p:cNvSpPr/>
              <p:nvPr/>
            </p:nvSpPr>
            <p:spPr>
              <a:xfrm>
                <a:off x="2728800" y="3848040"/>
                <a:ext cx="1440" cy="226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58" name="Group 25"/>
            <p:cNvGrpSpPr/>
            <p:nvPr/>
          </p:nvGrpSpPr>
          <p:grpSpPr>
            <a:xfrm>
              <a:off x="2690640" y="4365360"/>
              <a:ext cx="88560" cy="216000"/>
              <a:chOff x="2690640" y="4365360"/>
              <a:chExt cx="88560" cy="216000"/>
            </a:xfrm>
          </p:grpSpPr>
          <p:sp>
            <p:nvSpPr>
              <p:cNvPr id="859" name="Freeform 23"/>
              <p:cNvSpPr/>
              <p:nvPr/>
            </p:nvSpPr>
            <p:spPr>
              <a:xfrm>
                <a:off x="2690640" y="4454640"/>
                <a:ext cx="88560" cy="12672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56" h="80">
                    <a:moveTo>
                      <a:pt x="32" y="80"/>
                    </a:moveTo>
                    <a:lnTo>
                      <a:pt x="0" y="0"/>
                    </a:lnTo>
                    <a:lnTo>
                      <a:pt x="32" y="24"/>
                    </a:lnTo>
                    <a:lnTo>
                      <a:pt x="56" y="0"/>
                    </a:lnTo>
                    <a:lnTo>
                      <a:pt x="32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0" name="Line 24"/>
              <p:cNvSpPr/>
              <p:nvPr/>
            </p:nvSpPr>
            <p:spPr>
              <a:xfrm>
                <a:off x="2741400" y="4365360"/>
                <a:ext cx="1800" cy="1270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61" name="Line 27"/>
            <p:cNvSpPr/>
            <p:nvPr/>
          </p:nvSpPr>
          <p:spPr>
            <a:xfrm>
              <a:off x="2538360" y="4581360"/>
              <a:ext cx="39204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2" name="Line 28"/>
            <p:cNvSpPr/>
            <p:nvPr/>
          </p:nvSpPr>
          <p:spPr>
            <a:xfrm>
              <a:off x="2538360" y="4782960"/>
              <a:ext cx="39204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3" name="Line 29"/>
            <p:cNvSpPr/>
            <p:nvPr/>
          </p:nvSpPr>
          <p:spPr>
            <a:xfrm>
              <a:off x="2931840" y="4581360"/>
              <a:ext cx="163440" cy="87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4" name="Line 30"/>
            <p:cNvSpPr/>
            <p:nvPr/>
          </p:nvSpPr>
          <p:spPr>
            <a:xfrm flipV="1">
              <a:off x="2931840" y="4670280"/>
              <a:ext cx="150840" cy="112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5" name="Line 31"/>
            <p:cNvSpPr/>
            <p:nvPr/>
          </p:nvSpPr>
          <p:spPr>
            <a:xfrm flipH="1">
              <a:off x="2373120" y="4581360"/>
              <a:ext cx="163440" cy="87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6" name="Line 32"/>
            <p:cNvSpPr/>
            <p:nvPr/>
          </p:nvSpPr>
          <p:spPr>
            <a:xfrm flipH="1" flipV="1">
              <a:off x="2385720" y="4670280"/>
              <a:ext cx="150840" cy="112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7" name="Line 33"/>
            <p:cNvSpPr/>
            <p:nvPr/>
          </p:nvSpPr>
          <p:spPr>
            <a:xfrm>
              <a:off x="2538360" y="5491080"/>
              <a:ext cx="39204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8" name="Line 34"/>
            <p:cNvSpPr/>
            <p:nvPr/>
          </p:nvSpPr>
          <p:spPr>
            <a:xfrm>
              <a:off x="2538360" y="5694120"/>
              <a:ext cx="392040" cy="18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9" name="Line 35"/>
            <p:cNvSpPr/>
            <p:nvPr/>
          </p:nvSpPr>
          <p:spPr>
            <a:xfrm>
              <a:off x="2931840" y="5491080"/>
              <a:ext cx="163440" cy="87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0" name="Line 36"/>
            <p:cNvSpPr/>
            <p:nvPr/>
          </p:nvSpPr>
          <p:spPr>
            <a:xfrm flipV="1">
              <a:off x="2930400" y="5581440"/>
              <a:ext cx="152280" cy="112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1" name="Line 37"/>
            <p:cNvSpPr/>
            <p:nvPr/>
          </p:nvSpPr>
          <p:spPr>
            <a:xfrm flipH="1">
              <a:off x="2373120" y="5491080"/>
              <a:ext cx="165240" cy="889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2" name="Line 38"/>
            <p:cNvSpPr/>
            <p:nvPr/>
          </p:nvSpPr>
          <p:spPr>
            <a:xfrm flipH="1" flipV="1">
              <a:off x="2385720" y="5581440"/>
              <a:ext cx="152640" cy="112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73" name="Group 41"/>
            <p:cNvGrpSpPr/>
            <p:nvPr/>
          </p:nvGrpSpPr>
          <p:grpSpPr>
            <a:xfrm>
              <a:off x="3284640" y="4683240"/>
              <a:ext cx="88560" cy="896760"/>
              <a:chOff x="3284640" y="4683240"/>
              <a:chExt cx="88560" cy="896760"/>
            </a:xfrm>
          </p:grpSpPr>
          <p:sp>
            <p:nvSpPr>
              <p:cNvPr id="874" name="Freeform 39"/>
              <p:cNvSpPr/>
              <p:nvPr/>
            </p:nvSpPr>
            <p:spPr>
              <a:xfrm>
                <a:off x="3284640" y="4683240"/>
                <a:ext cx="88560" cy="11232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56" h="71">
                    <a:moveTo>
                      <a:pt x="32" y="0"/>
                    </a:moveTo>
                    <a:lnTo>
                      <a:pt x="56" y="71"/>
                    </a:lnTo>
                    <a:lnTo>
                      <a:pt x="32" y="47"/>
                    </a:lnTo>
                    <a:lnTo>
                      <a:pt x="0" y="7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5" name="Line 40"/>
              <p:cNvSpPr/>
              <p:nvPr/>
            </p:nvSpPr>
            <p:spPr>
              <a:xfrm flipV="1">
                <a:off x="3335040" y="4757400"/>
                <a:ext cx="1800" cy="8226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76" name="Line 43"/>
            <p:cNvSpPr/>
            <p:nvPr/>
          </p:nvSpPr>
          <p:spPr>
            <a:xfrm flipV="1">
              <a:off x="3335040" y="3860640"/>
              <a:ext cx="1800" cy="809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7" name="Line 44"/>
            <p:cNvSpPr/>
            <p:nvPr/>
          </p:nvSpPr>
          <p:spPr>
            <a:xfrm flipH="1">
              <a:off x="2728800" y="3848040"/>
              <a:ext cx="60624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8" name="Rectangle 45"/>
            <p:cNvSpPr/>
            <p:nvPr/>
          </p:nvSpPr>
          <p:spPr>
            <a:xfrm>
              <a:off x="2392200" y="5092560"/>
              <a:ext cx="721800" cy="1900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79" name="Group 48"/>
            <p:cNvGrpSpPr/>
            <p:nvPr/>
          </p:nvGrpSpPr>
          <p:grpSpPr>
            <a:xfrm>
              <a:off x="2690640" y="5276520"/>
              <a:ext cx="75960" cy="214200"/>
              <a:chOff x="2690640" y="5276520"/>
              <a:chExt cx="75960" cy="214200"/>
            </a:xfrm>
          </p:grpSpPr>
          <p:sp>
            <p:nvSpPr>
              <p:cNvPr id="880" name="Freeform 46"/>
              <p:cNvSpPr/>
              <p:nvPr/>
            </p:nvSpPr>
            <p:spPr>
              <a:xfrm>
                <a:off x="2690640" y="5378400"/>
                <a:ext cx="75960" cy="1123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8" h="71">
                    <a:moveTo>
                      <a:pt x="24" y="71"/>
                    </a:moveTo>
                    <a:lnTo>
                      <a:pt x="0" y="0"/>
                    </a:lnTo>
                    <a:lnTo>
                      <a:pt x="24" y="23"/>
                    </a:lnTo>
                    <a:lnTo>
                      <a:pt x="48" y="0"/>
                    </a:lnTo>
                    <a:lnTo>
                      <a:pt x="24" y="7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81" name="Line 47"/>
              <p:cNvSpPr/>
              <p:nvPr/>
            </p:nvSpPr>
            <p:spPr>
              <a:xfrm>
                <a:off x="2728800" y="5276520"/>
                <a:ext cx="1440" cy="138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82" name="Line 49"/>
            <p:cNvSpPr/>
            <p:nvPr/>
          </p:nvSpPr>
          <p:spPr>
            <a:xfrm>
              <a:off x="3095280" y="5580000"/>
              <a:ext cx="23976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3" name="Rectangle 50"/>
            <p:cNvSpPr/>
            <p:nvPr/>
          </p:nvSpPr>
          <p:spPr>
            <a:xfrm>
              <a:off x="2372760" y="3998880"/>
              <a:ext cx="15372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S0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4" name="Rectangle 51"/>
            <p:cNvSpPr/>
            <p:nvPr/>
          </p:nvSpPr>
          <p:spPr>
            <a:xfrm>
              <a:off x="2385360" y="4933800"/>
              <a:ext cx="15372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S1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5" name="Rectangle 52"/>
            <p:cNvSpPr/>
            <p:nvPr/>
          </p:nvSpPr>
          <p:spPr>
            <a:xfrm>
              <a:off x="2691000" y="4592520"/>
              <a:ext cx="12744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IN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6" name="Rectangle 53"/>
            <p:cNvSpPr/>
            <p:nvPr/>
          </p:nvSpPr>
          <p:spPr>
            <a:xfrm>
              <a:off x="2678400" y="5504040"/>
              <a:ext cx="12744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IN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7" name="Line 55"/>
            <p:cNvSpPr/>
            <p:nvPr/>
          </p:nvSpPr>
          <p:spPr>
            <a:xfrm>
              <a:off x="2538360" y="6389640"/>
              <a:ext cx="39204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8" name="Line 56"/>
            <p:cNvSpPr/>
            <p:nvPr/>
          </p:nvSpPr>
          <p:spPr>
            <a:xfrm>
              <a:off x="2538360" y="6591240"/>
              <a:ext cx="39204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9" name="Line 57"/>
            <p:cNvSpPr/>
            <p:nvPr/>
          </p:nvSpPr>
          <p:spPr>
            <a:xfrm>
              <a:off x="2931840" y="6389640"/>
              <a:ext cx="163440" cy="997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0" name="Line 58"/>
            <p:cNvSpPr/>
            <p:nvPr/>
          </p:nvSpPr>
          <p:spPr>
            <a:xfrm flipV="1">
              <a:off x="2931840" y="6491160"/>
              <a:ext cx="150840" cy="100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1" name="Line 59"/>
            <p:cNvSpPr/>
            <p:nvPr/>
          </p:nvSpPr>
          <p:spPr>
            <a:xfrm flipH="1">
              <a:off x="2373120" y="6389640"/>
              <a:ext cx="163440" cy="997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2" name="Line 60"/>
            <p:cNvSpPr/>
            <p:nvPr/>
          </p:nvSpPr>
          <p:spPr>
            <a:xfrm flipH="1" flipV="1">
              <a:off x="2385720" y="6491160"/>
              <a:ext cx="150840" cy="100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3" name="Line 61"/>
            <p:cNvSpPr/>
            <p:nvPr/>
          </p:nvSpPr>
          <p:spPr>
            <a:xfrm flipH="1">
              <a:off x="2184120" y="6489360"/>
              <a:ext cx="201600" cy="18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4" name="Rectangle 64"/>
            <p:cNvSpPr/>
            <p:nvPr/>
          </p:nvSpPr>
          <p:spPr>
            <a:xfrm>
              <a:off x="2392200" y="5991120"/>
              <a:ext cx="721800" cy="1886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895" name="Group 67"/>
            <p:cNvGrpSpPr/>
            <p:nvPr/>
          </p:nvGrpSpPr>
          <p:grpSpPr>
            <a:xfrm>
              <a:off x="2690640" y="6186240"/>
              <a:ext cx="75960" cy="203400"/>
              <a:chOff x="2690640" y="6186240"/>
              <a:chExt cx="75960" cy="203400"/>
            </a:xfrm>
          </p:grpSpPr>
          <p:sp>
            <p:nvSpPr>
              <p:cNvPr id="896" name="Freeform 65"/>
              <p:cNvSpPr/>
              <p:nvPr/>
            </p:nvSpPr>
            <p:spPr>
              <a:xfrm>
                <a:off x="2690640" y="6275520"/>
                <a:ext cx="75960" cy="1141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14120"/>
                  <a:gd name="textAreaBottom" fmla="*/ 114480 h 114120"/>
                </a:gdLst>
                <a:ahLst/>
                <a:rect l="textAreaLeft" t="textAreaTop" r="textAreaRight" b="textAreaBottom"/>
                <a:pathLst>
                  <a:path w="48" h="72">
                    <a:moveTo>
                      <a:pt x="24" y="72"/>
                    </a:moveTo>
                    <a:lnTo>
                      <a:pt x="0" y="0"/>
                    </a:lnTo>
                    <a:lnTo>
                      <a:pt x="24" y="24"/>
                    </a:lnTo>
                    <a:lnTo>
                      <a:pt x="48" y="0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7" name="Line 66"/>
              <p:cNvSpPr/>
              <p:nvPr/>
            </p:nvSpPr>
            <p:spPr>
              <a:xfrm>
                <a:off x="2728800" y="6186240"/>
                <a:ext cx="1440" cy="1270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98" name="Line 68"/>
            <p:cNvSpPr/>
            <p:nvPr/>
          </p:nvSpPr>
          <p:spPr>
            <a:xfrm>
              <a:off x="3095280" y="6489360"/>
              <a:ext cx="239760" cy="18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9" name="Rectangle 69"/>
            <p:cNvSpPr/>
            <p:nvPr/>
          </p:nvSpPr>
          <p:spPr>
            <a:xfrm>
              <a:off x="2385360" y="5832360"/>
              <a:ext cx="15372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S2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0" name="Rectangle 70"/>
            <p:cNvSpPr/>
            <p:nvPr/>
          </p:nvSpPr>
          <p:spPr>
            <a:xfrm>
              <a:off x="2678400" y="6413400"/>
              <a:ext cx="12744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IN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1" name="Rectangle 71"/>
            <p:cNvSpPr/>
            <p:nvPr/>
          </p:nvSpPr>
          <p:spPr>
            <a:xfrm>
              <a:off x="2924640" y="5791320"/>
              <a:ext cx="282960" cy="27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10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2" name="Rectangle 72"/>
            <p:cNvSpPr/>
            <p:nvPr/>
          </p:nvSpPr>
          <p:spPr>
            <a:xfrm>
              <a:off x="2912040" y="4876920"/>
              <a:ext cx="282960" cy="27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01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3" name="Rectangle 73"/>
            <p:cNvSpPr/>
            <p:nvPr/>
          </p:nvSpPr>
          <p:spPr>
            <a:xfrm>
              <a:off x="2915280" y="3886200"/>
              <a:ext cx="282960" cy="27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00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04" name="Group 76"/>
            <p:cNvGrpSpPr/>
            <p:nvPr/>
          </p:nvGrpSpPr>
          <p:grpSpPr>
            <a:xfrm>
              <a:off x="2690640" y="5694120"/>
              <a:ext cx="75960" cy="290520"/>
              <a:chOff x="2690640" y="5694120"/>
              <a:chExt cx="75960" cy="290520"/>
            </a:xfrm>
          </p:grpSpPr>
          <p:sp>
            <p:nvSpPr>
              <p:cNvPr id="905" name="Freeform 74"/>
              <p:cNvSpPr/>
              <p:nvPr/>
            </p:nvSpPr>
            <p:spPr>
              <a:xfrm>
                <a:off x="2690640" y="5857920"/>
                <a:ext cx="75960" cy="1267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48" h="80">
                    <a:moveTo>
                      <a:pt x="24" y="80"/>
                    </a:moveTo>
                    <a:lnTo>
                      <a:pt x="0" y="0"/>
                    </a:lnTo>
                    <a:lnTo>
                      <a:pt x="24" y="24"/>
                    </a:lnTo>
                    <a:lnTo>
                      <a:pt x="48" y="0"/>
                    </a:lnTo>
                    <a:lnTo>
                      <a:pt x="24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6" name="Line 75"/>
              <p:cNvSpPr/>
              <p:nvPr/>
            </p:nvSpPr>
            <p:spPr>
              <a:xfrm>
                <a:off x="2728800" y="5694120"/>
                <a:ext cx="1440" cy="2016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07" name="Rectangle 77"/>
            <p:cNvSpPr/>
            <p:nvPr/>
          </p:nvSpPr>
          <p:spPr>
            <a:xfrm>
              <a:off x="2565000" y="6008760"/>
              <a:ext cx="39564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H.OUT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8" name="Line 78"/>
            <p:cNvSpPr/>
            <p:nvPr/>
          </p:nvSpPr>
          <p:spPr>
            <a:xfrm flipV="1">
              <a:off x="2184120" y="3873240"/>
              <a:ext cx="1800" cy="261612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09" name="Group 81"/>
            <p:cNvGrpSpPr/>
            <p:nvPr/>
          </p:nvGrpSpPr>
          <p:grpSpPr>
            <a:xfrm>
              <a:off x="2184120" y="3822840"/>
              <a:ext cx="557280" cy="75960"/>
              <a:chOff x="2184120" y="3822840"/>
              <a:chExt cx="557280" cy="75960"/>
            </a:xfrm>
          </p:grpSpPr>
          <p:sp>
            <p:nvSpPr>
              <p:cNvPr id="910" name="Freeform 79"/>
              <p:cNvSpPr/>
              <p:nvPr/>
            </p:nvSpPr>
            <p:spPr>
              <a:xfrm>
                <a:off x="2614680" y="3822840"/>
                <a:ext cx="126720" cy="75960"/>
              </a:xfrm>
              <a:custGeom>
                <a:avLst/>
                <a:gdLst>
                  <a:gd name="textAreaLeft" fmla="*/ 0 w 126720"/>
                  <a:gd name="textAreaRight" fmla="*/ 127080 w 126720"/>
                  <a:gd name="textAreaTop" fmla="*/ 0 h 75960"/>
                  <a:gd name="textAreaBottom" fmla="*/ 76320 h 75960"/>
                </a:gdLst>
                <a:ahLst/>
                <a:rect l="textAreaLeft" t="textAreaTop" r="textAreaRight" b="textAreaBottom"/>
                <a:pathLst>
                  <a:path w="80" h="48">
                    <a:moveTo>
                      <a:pt x="80" y="24"/>
                    </a:moveTo>
                    <a:lnTo>
                      <a:pt x="0" y="48"/>
                    </a:lnTo>
                    <a:lnTo>
                      <a:pt x="24" y="24"/>
                    </a:lnTo>
                    <a:lnTo>
                      <a:pt x="0" y="0"/>
                    </a:lnTo>
                    <a:lnTo>
                      <a:pt x="8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1" name="Line 80"/>
              <p:cNvSpPr/>
              <p:nvPr/>
            </p:nvSpPr>
            <p:spPr>
              <a:xfrm>
                <a:off x="2184120" y="3860640"/>
                <a:ext cx="46836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12" name="Line 82"/>
            <p:cNvSpPr/>
            <p:nvPr/>
          </p:nvSpPr>
          <p:spPr>
            <a:xfrm flipV="1">
              <a:off x="3348000" y="5832360"/>
              <a:ext cx="1440" cy="657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13" name="Group 85"/>
            <p:cNvGrpSpPr/>
            <p:nvPr/>
          </p:nvGrpSpPr>
          <p:grpSpPr>
            <a:xfrm>
              <a:off x="2741760" y="5781600"/>
              <a:ext cx="606240" cy="88560"/>
              <a:chOff x="2741760" y="5781600"/>
              <a:chExt cx="606240" cy="88560"/>
            </a:xfrm>
          </p:grpSpPr>
          <p:sp>
            <p:nvSpPr>
              <p:cNvPr id="914" name="Freeform 83"/>
              <p:cNvSpPr/>
              <p:nvPr/>
            </p:nvSpPr>
            <p:spPr>
              <a:xfrm>
                <a:off x="2741760" y="5781600"/>
                <a:ext cx="112320" cy="88560"/>
              </a:xfrm>
              <a:custGeom>
                <a:avLst/>
                <a:gdLst>
                  <a:gd name="textAreaLeft" fmla="*/ 0 w 112320"/>
                  <a:gd name="textAreaRight" fmla="*/ 112680 w 112320"/>
                  <a:gd name="textAreaTop" fmla="*/ 0 h 88560"/>
                  <a:gd name="textAreaBottom" fmla="*/ 88920 h 88560"/>
                </a:gdLst>
                <a:ahLst/>
                <a:rect l="textAreaLeft" t="textAreaTop" r="textAreaRight" b="textAreaBottom"/>
                <a:pathLst>
                  <a:path w="71" h="56">
                    <a:moveTo>
                      <a:pt x="0" y="32"/>
                    </a:moveTo>
                    <a:lnTo>
                      <a:pt x="71" y="0"/>
                    </a:lnTo>
                    <a:lnTo>
                      <a:pt x="48" y="32"/>
                    </a:lnTo>
                    <a:lnTo>
                      <a:pt x="71" y="56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5" name="Line 84"/>
              <p:cNvSpPr/>
              <p:nvPr/>
            </p:nvSpPr>
            <p:spPr>
              <a:xfrm flipH="1">
                <a:off x="2817720" y="5832360"/>
                <a:ext cx="530280" cy="14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16" name="Rectangle 86"/>
            <p:cNvSpPr/>
            <p:nvPr/>
          </p:nvSpPr>
          <p:spPr>
            <a:xfrm>
              <a:off x="4557600" y="4170240"/>
              <a:ext cx="720360" cy="2012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17" name="Group 89"/>
            <p:cNvGrpSpPr/>
            <p:nvPr/>
          </p:nvGrpSpPr>
          <p:grpSpPr>
            <a:xfrm>
              <a:off x="5284440" y="4632480"/>
              <a:ext cx="216000" cy="87120"/>
              <a:chOff x="5284440" y="4632480"/>
              <a:chExt cx="216000" cy="87120"/>
            </a:xfrm>
          </p:grpSpPr>
          <p:sp>
            <p:nvSpPr>
              <p:cNvPr id="918" name="Freeform 87"/>
              <p:cNvSpPr/>
              <p:nvPr/>
            </p:nvSpPr>
            <p:spPr>
              <a:xfrm>
                <a:off x="5386320" y="4632480"/>
                <a:ext cx="114120" cy="8712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87120"/>
                  <a:gd name="textAreaBottom" fmla="*/ 87480 h 87120"/>
                </a:gdLst>
                <a:ahLst/>
                <a:rect l="textAreaLeft" t="textAreaTop" r="textAreaRight" b="textAreaBottom"/>
                <a:pathLst>
                  <a:path w="72" h="55">
                    <a:moveTo>
                      <a:pt x="72" y="32"/>
                    </a:moveTo>
                    <a:lnTo>
                      <a:pt x="0" y="55"/>
                    </a:lnTo>
                    <a:lnTo>
                      <a:pt x="24" y="32"/>
                    </a:lnTo>
                    <a:lnTo>
                      <a:pt x="0" y="0"/>
                    </a:lnTo>
                    <a:lnTo>
                      <a:pt x="72" y="3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9" name="Line 88"/>
              <p:cNvSpPr/>
              <p:nvPr/>
            </p:nvSpPr>
            <p:spPr>
              <a:xfrm>
                <a:off x="5284440" y="4682880"/>
                <a:ext cx="14004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20" name="Group 92"/>
            <p:cNvGrpSpPr/>
            <p:nvPr/>
          </p:nvGrpSpPr>
          <p:grpSpPr>
            <a:xfrm>
              <a:off x="4879800" y="4782960"/>
              <a:ext cx="75960" cy="303120"/>
              <a:chOff x="4879800" y="4782960"/>
              <a:chExt cx="75960" cy="303120"/>
            </a:xfrm>
          </p:grpSpPr>
          <p:sp>
            <p:nvSpPr>
              <p:cNvPr id="921" name="Freeform 90"/>
              <p:cNvSpPr/>
              <p:nvPr/>
            </p:nvSpPr>
            <p:spPr>
              <a:xfrm>
                <a:off x="4879800" y="4973760"/>
                <a:ext cx="75960" cy="1123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12320"/>
                  <a:gd name="textAreaBottom" fmla="*/ 112680 h 112320"/>
                </a:gdLst>
                <a:ahLst/>
                <a:rect l="textAreaLeft" t="textAreaTop" r="textAreaRight" b="textAreaBottom"/>
                <a:pathLst>
                  <a:path w="48" h="71">
                    <a:moveTo>
                      <a:pt x="24" y="71"/>
                    </a:moveTo>
                    <a:lnTo>
                      <a:pt x="0" y="0"/>
                    </a:lnTo>
                    <a:lnTo>
                      <a:pt x="24" y="24"/>
                    </a:lnTo>
                    <a:lnTo>
                      <a:pt x="48" y="0"/>
                    </a:lnTo>
                    <a:lnTo>
                      <a:pt x="24" y="7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2" name="Line 91"/>
              <p:cNvSpPr/>
              <p:nvPr/>
            </p:nvSpPr>
            <p:spPr>
              <a:xfrm>
                <a:off x="4917960" y="4782960"/>
                <a:ext cx="1440" cy="2286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23" name="Group 96"/>
            <p:cNvGrpSpPr/>
            <p:nvPr/>
          </p:nvGrpSpPr>
          <p:grpSpPr>
            <a:xfrm>
              <a:off x="4867200" y="3860640"/>
              <a:ext cx="75960" cy="303120"/>
              <a:chOff x="4867200" y="3860640"/>
              <a:chExt cx="75960" cy="303120"/>
            </a:xfrm>
          </p:grpSpPr>
          <p:sp>
            <p:nvSpPr>
              <p:cNvPr id="924" name="Freeform 94"/>
              <p:cNvSpPr/>
              <p:nvPr/>
            </p:nvSpPr>
            <p:spPr>
              <a:xfrm>
                <a:off x="4867200" y="4037040"/>
                <a:ext cx="75960" cy="1267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48" h="80">
                    <a:moveTo>
                      <a:pt x="24" y="80"/>
                    </a:moveTo>
                    <a:lnTo>
                      <a:pt x="0" y="0"/>
                    </a:lnTo>
                    <a:lnTo>
                      <a:pt x="24" y="24"/>
                    </a:lnTo>
                    <a:lnTo>
                      <a:pt x="48" y="0"/>
                    </a:lnTo>
                    <a:lnTo>
                      <a:pt x="24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5" name="Line 95"/>
              <p:cNvSpPr/>
              <p:nvPr/>
            </p:nvSpPr>
            <p:spPr>
              <a:xfrm>
                <a:off x="4905360" y="3860640"/>
                <a:ext cx="1440" cy="2142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26" name="Group 99"/>
            <p:cNvGrpSpPr/>
            <p:nvPr/>
          </p:nvGrpSpPr>
          <p:grpSpPr>
            <a:xfrm>
              <a:off x="4879800" y="4378320"/>
              <a:ext cx="75960" cy="203040"/>
              <a:chOff x="4879800" y="4378320"/>
              <a:chExt cx="75960" cy="203040"/>
            </a:xfrm>
          </p:grpSpPr>
          <p:sp>
            <p:nvSpPr>
              <p:cNvPr id="927" name="Freeform 97"/>
              <p:cNvSpPr/>
              <p:nvPr/>
            </p:nvSpPr>
            <p:spPr>
              <a:xfrm>
                <a:off x="4879800" y="4467240"/>
                <a:ext cx="75960" cy="1141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14120"/>
                  <a:gd name="textAreaBottom" fmla="*/ 114480 h 114120"/>
                </a:gdLst>
                <a:ahLst/>
                <a:rect l="textAreaLeft" t="textAreaTop" r="textAreaRight" b="textAreaBottom"/>
                <a:pathLst>
                  <a:path w="48" h="72">
                    <a:moveTo>
                      <a:pt x="24" y="72"/>
                    </a:moveTo>
                    <a:lnTo>
                      <a:pt x="0" y="0"/>
                    </a:lnTo>
                    <a:lnTo>
                      <a:pt x="24" y="24"/>
                    </a:lnTo>
                    <a:lnTo>
                      <a:pt x="48" y="0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8" name="Line 98"/>
              <p:cNvSpPr/>
              <p:nvPr/>
            </p:nvSpPr>
            <p:spPr>
              <a:xfrm>
                <a:off x="4917960" y="4378320"/>
                <a:ext cx="1440" cy="12672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29" name="Line 101"/>
            <p:cNvSpPr/>
            <p:nvPr/>
          </p:nvSpPr>
          <p:spPr>
            <a:xfrm>
              <a:off x="4714560" y="4581360"/>
              <a:ext cx="40500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0" name="Line 102"/>
            <p:cNvSpPr/>
            <p:nvPr/>
          </p:nvSpPr>
          <p:spPr>
            <a:xfrm>
              <a:off x="4714560" y="4782960"/>
              <a:ext cx="40500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1" name="Line 103"/>
            <p:cNvSpPr/>
            <p:nvPr/>
          </p:nvSpPr>
          <p:spPr>
            <a:xfrm>
              <a:off x="5121000" y="4581360"/>
              <a:ext cx="163440" cy="100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2" name="Line 104"/>
            <p:cNvSpPr/>
            <p:nvPr/>
          </p:nvSpPr>
          <p:spPr>
            <a:xfrm flipV="1">
              <a:off x="5121000" y="4682880"/>
              <a:ext cx="150840" cy="1000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3" name="Line 105"/>
            <p:cNvSpPr/>
            <p:nvPr/>
          </p:nvSpPr>
          <p:spPr>
            <a:xfrm flipH="1">
              <a:off x="4551120" y="4581360"/>
              <a:ext cx="162000" cy="982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4" name="Line 106"/>
            <p:cNvSpPr/>
            <p:nvPr/>
          </p:nvSpPr>
          <p:spPr>
            <a:xfrm flipH="1" flipV="1">
              <a:off x="4563720" y="4684680"/>
              <a:ext cx="149400" cy="982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5" name="Line 107"/>
            <p:cNvSpPr/>
            <p:nvPr/>
          </p:nvSpPr>
          <p:spPr>
            <a:xfrm>
              <a:off x="4714560" y="5503680"/>
              <a:ext cx="40500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6" name="Line 108"/>
            <p:cNvSpPr/>
            <p:nvPr/>
          </p:nvSpPr>
          <p:spPr>
            <a:xfrm>
              <a:off x="4714560" y="5706720"/>
              <a:ext cx="405000" cy="18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7" name="Line 109"/>
            <p:cNvSpPr/>
            <p:nvPr/>
          </p:nvSpPr>
          <p:spPr>
            <a:xfrm>
              <a:off x="5121000" y="5503680"/>
              <a:ext cx="163440" cy="87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8" name="Line 110"/>
            <p:cNvSpPr/>
            <p:nvPr/>
          </p:nvSpPr>
          <p:spPr>
            <a:xfrm flipV="1">
              <a:off x="5119560" y="5594040"/>
              <a:ext cx="152280" cy="112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9" name="Line 111"/>
            <p:cNvSpPr/>
            <p:nvPr/>
          </p:nvSpPr>
          <p:spPr>
            <a:xfrm flipH="1">
              <a:off x="4551120" y="5503680"/>
              <a:ext cx="163440" cy="874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0" name="Line 112"/>
            <p:cNvSpPr/>
            <p:nvPr/>
          </p:nvSpPr>
          <p:spPr>
            <a:xfrm flipH="1" flipV="1">
              <a:off x="4563720" y="5594040"/>
              <a:ext cx="150840" cy="1126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41" name="Group 115"/>
            <p:cNvGrpSpPr/>
            <p:nvPr/>
          </p:nvGrpSpPr>
          <p:grpSpPr>
            <a:xfrm>
              <a:off x="5475240" y="4683240"/>
              <a:ext cx="74160" cy="909360"/>
              <a:chOff x="5475240" y="4683240"/>
              <a:chExt cx="74160" cy="909360"/>
            </a:xfrm>
          </p:grpSpPr>
          <p:sp>
            <p:nvSpPr>
              <p:cNvPr id="942" name="Freeform 113"/>
              <p:cNvSpPr/>
              <p:nvPr/>
            </p:nvSpPr>
            <p:spPr>
              <a:xfrm>
                <a:off x="5475240" y="4683240"/>
                <a:ext cx="74160" cy="124920"/>
              </a:xfrm>
              <a:custGeom>
                <a:avLst/>
                <a:gdLst>
                  <a:gd name="textAreaLeft" fmla="*/ 0 w 74160"/>
                  <a:gd name="textAreaRight" fmla="*/ 74520 w 74160"/>
                  <a:gd name="textAreaTop" fmla="*/ 0 h 124920"/>
                  <a:gd name="textAreaBottom" fmla="*/ 125280 h 124920"/>
                </a:gdLst>
                <a:ahLst/>
                <a:rect l="textAreaLeft" t="textAreaTop" r="textAreaRight" b="textAreaBottom"/>
                <a:pathLst>
                  <a:path w="47" h="79">
                    <a:moveTo>
                      <a:pt x="24" y="0"/>
                    </a:moveTo>
                    <a:lnTo>
                      <a:pt x="47" y="79"/>
                    </a:lnTo>
                    <a:lnTo>
                      <a:pt x="24" y="55"/>
                    </a:lnTo>
                    <a:lnTo>
                      <a:pt x="0" y="7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3" name="Line 114"/>
              <p:cNvSpPr/>
              <p:nvPr/>
            </p:nvSpPr>
            <p:spPr>
              <a:xfrm flipV="1">
                <a:off x="5513040" y="4770360"/>
                <a:ext cx="1800" cy="82224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44" name="Line 117"/>
            <p:cNvSpPr/>
            <p:nvPr/>
          </p:nvSpPr>
          <p:spPr>
            <a:xfrm flipV="1">
              <a:off x="5513040" y="3873240"/>
              <a:ext cx="1800" cy="8096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5" name="Line 118"/>
            <p:cNvSpPr/>
            <p:nvPr/>
          </p:nvSpPr>
          <p:spPr>
            <a:xfrm flipH="1">
              <a:off x="4905360" y="3860640"/>
              <a:ext cx="60768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6" name="Rectangle 119"/>
            <p:cNvSpPr/>
            <p:nvPr/>
          </p:nvSpPr>
          <p:spPr>
            <a:xfrm>
              <a:off x="4570560" y="5092560"/>
              <a:ext cx="720360" cy="2026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47" name="Group 122"/>
            <p:cNvGrpSpPr/>
            <p:nvPr/>
          </p:nvGrpSpPr>
          <p:grpSpPr>
            <a:xfrm>
              <a:off x="4867200" y="5289480"/>
              <a:ext cx="75960" cy="213840"/>
              <a:chOff x="4867200" y="5289480"/>
              <a:chExt cx="75960" cy="213840"/>
            </a:xfrm>
          </p:grpSpPr>
          <p:sp>
            <p:nvSpPr>
              <p:cNvPr id="948" name="Freeform 120"/>
              <p:cNvSpPr/>
              <p:nvPr/>
            </p:nvSpPr>
            <p:spPr>
              <a:xfrm>
                <a:off x="4867200" y="5378400"/>
                <a:ext cx="75960" cy="1249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24920"/>
                  <a:gd name="textAreaBottom" fmla="*/ 125280 h 124920"/>
                </a:gdLst>
                <a:ahLst/>
                <a:rect l="textAreaLeft" t="textAreaTop" r="textAreaRight" b="textAreaBottom"/>
                <a:pathLst>
                  <a:path w="48" h="79">
                    <a:moveTo>
                      <a:pt x="24" y="79"/>
                    </a:moveTo>
                    <a:lnTo>
                      <a:pt x="0" y="0"/>
                    </a:lnTo>
                    <a:lnTo>
                      <a:pt x="24" y="31"/>
                    </a:lnTo>
                    <a:lnTo>
                      <a:pt x="48" y="0"/>
                    </a:lnTo>
                    <a:lnTo>
                      <a:pt x="24" y="7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9" name="Line 121"/>
              <p:cNvSpPr/>
              <p:nvPr/>
            </p:nvSpPr>
            <p:spPr>
              <a:xfrm>
                <a:off x="4905360" y="5289480"/>
                <a:ext cx="1440" cy="13788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50" name="Line 123"/>
            <p:cNvSpPr/>
            <p:nvPr/>
          </p:nvSpPr>
          <p:spPr>
            <a:xfrm>
              <a:off x="5284440" y="5592600"/>
              <a:ext cx="228600" cy="14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1" name="Rectangle 124"/>
            <p:cNvSpPr/>
            <p:nvPr/>
          </p:nvSpPr>
          <p:spPr>
            <a:xfrm>
              <a:off x="4563360" y="4011480"/>
              <a:ext cx="15372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S0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2" name="Rectangle 125"/>
            <p:cNvSpPr/>
            <p:nvPr/>
          </p:nvSpPr>
          <p:spPr>
            <a:xfrm>
              <a:off x="4576320" y="4946760"/>
              <a:ext cx="15372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S1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3" name="Rectangle 126"/>
            <p:cNvSpPr/>
            <p:nvPr/>
          </p:nvSpPr>
          <p:spPr>
            <a:xfrm>
              <a:off x="4867560" y="4605480"/>
              <a:ext cx="12744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IN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4" name="Rectangle 127"/>
            <p:cNvSpPr/>
            <p:nvPr/>
          </p:nvSpPr>
          <p:spPr>
            <a:xfrm>
              <a:off x="4854960" y="5516640"/>
              <a:ext cx="12744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IN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5" name="Rectangle 129"/>
            <p:cNvSpPr/>
            <p:nvPr/>
          </p:nvSpPr>
          <p:spPr>
            <a:xfrm>
              <a:off x="5193360" y="4830840"/>
              <a:ext cx="141480" cy="27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6" name="Rectangle 130"/>
            <p:cNvSpPr/>
            <p:nvPr/>
          </p:nvSpPr>
          <p:spPr>
            <a:xfrm>
              <a:off x="5153400" y="3886200"/>
              <a:ext cx="141480" cy="27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0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57" name="Group 133"/>
            <p:cNvGrpSpPr/>
            <p:nvPr/>
          </p:nvGrpSpPr>
          <p:grpSpPr>
            <a:xfrm>
              <a:off x="4867200" y="5706720"/>
              <a:ext cx="75960" cy="277920"/>
              <a:chOff x="4867200" y="5706720"/>
              <a:chExt cx="75960" cy="277920"/>
            </a:xfrm>
          </p:grpSpPr>
          <p:sp>
            <p:nvSpPr>
              <p:cNvPr id="958" name="Freeform 131"/>
              <p:cNvSpPr/>
              <p:nvPr/>
            </p:nvSpPr>
            <p:spPr>
              <a:xfrm>
                <a:off x="4867200" y="5870520"/>
                <a:ext cx="75960" cy="1141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14120"/>
                  <a:gd name="textAreaBottom" fmla="*/ 114480 h 114120"/>
                </a:gdLst>
                <a:ahLst/>
                <a:rect l="textAreaLeft" t="textAreaTop" r="textAreaRight" b="textAreaBottom"/>
                <a:pathLst>
                  <a:path w="48" h="72">
                    <a:moveTo>
                      <a:pt x="24" y="72"/>
                    </a:moveTo>
                    <a:lnTo>
                      <a:pt x="0" y="0"/>
                    </a:lnTo>
                    <a:lnTo>
                      <a:pt x="24" y="24"/>
                    </a:lnTo>
                    <a:lnTo>
                      <a:pt x="48" y="0"/>
                    </a:lnTo>
                    <a:lnTo>
                      <a:pt x="24" y="7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9" name="Line 132"/>
              <p:cNvSpPr/>
              <p:nvPr/>
            </p:nvSpPr>
            <p:spPr>
              <a:xfrm>
                <a:off x="4905360" y="5706720"/>
                <a:ext cx="1440" cy="2016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60" name="Rectangle 134"/>
            <p:cNvSpPr/>
            <p:nvPr/>
          </p:nvSpPr>
          <p:spPr>
            <a:xfrm>
              <a:off x="4728600" y="6008760"/>
              <a:ext cx="395640" cy="13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H.OUT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1" name="Line 135"/>
            <p:cNvSpPr/>
            <p:nvPr/>
          </p:nvSpPr>
          <p:spPr>
            <a:xfrm flipV="1">
              <a:off x="4360680" y="4910040"/>
              <a:ext cx="1440" cy="13269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62" name="Group 138"/>
            <p:cNvGrpSpPr/>
            <p:nvPr/>
          </p:nvGrpSpPr>
          <p:grpSpPr>
            <a:xfrm>
              <a:off x="4360680" y="4859280"/>
              <a:ext cx="557280" cy="75960"/>
              <a:chOff x="4360680" y="4859280"/>
              <a:chExt cx="557280" cy="75960"/>
            </a:xfrm>
          </p:grpSpPr>
          <p:sp>
            <p:nvSpPr>
              <p:cNvPr id="963" name="Freeform 136"/>
              <p:cNvSpPr/>
              <p:nvPr/>
            </p:nvSpPr>
            <p:spPr>
              <a:xfrm>
                <a:off x="4791240" y="4859280"/>
                <a:ext cx="126720" cy="75960"/>
              </a:xfrm>
              <a:custGeom>
                <a:avLst/>
                <a:gdLst>
                  <a:gd name="textAreaLeft" fmla="*/ 0 w 126720"/>
                  <a:gd name="textAreaRight" fmla="*/ 127080 w 126720"/>
                  <a:gd name="textAreaTop" fmla="*/ 0 h 75960"/>
                  <a:gd name="textAreaBottom" fmla="*/ 76320 h 75960"/>
                </a:gdLst>
                <a:ahLst/>
                <a:rect l="textAreaLeft" t="textAreaTop" r="textAreaRight" b="textAreaBottom"/>
                <a:pathLst>
                  <a:path w="80" h="48">
                    <a:moveTo>
                      <a:pt x="80" y="24"/>
                    </a:moveTo>
                    <a:lnTo>
                      <a:pt x="0" y="48"/>
                    </a:lnTo>
                    <a:lnTo>
                      <a:pt x="32" y="24"/>
                    </a:lnTo>
                    <a:lnTo>
                      <a:pt x="0" y="0"/>
                    </a:lnTo>
                    <a:lnTo>
                      <a:pt x="8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4" name="Line 137"/>
              <p:cNvSpPr/>
              <p:nvPr/>
            </p:nvSpPr>
            <p:spPr>
              <a:xfrm>
                <a:off x="4360680" y="4897080"/>
                <a:ext cx="480960" cy="1800"/>
              </a:xfrm>
              <a:prstGeom prst="line">
                <a:avLst/>
              </a:prstGeom>
              <a:ln w="127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65" name="Line 139"/>
            <p:cNvSpPr/>
            <p:nvPr/>
          </p:nvSpPr>
          <p:spPr>
            <a:xfrm>
              <a:off x="4917960" y="6186240"/>
              <a:ext cx="1440" cy="507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6" name="Line 140"/>
            <p:cNvSpPr/>
            <p:nvPr/>
          </p:nvSpPr>
          <p:spPr>
            <a:xfrm flipH="1">
              <a:off x="4360680" y="6237000"/>
              <a:ext cx="557280" cy="18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7" name="Text Box 141"/>
            <p:cNvSpPr/>
            <p:nvPr/>
          </p:nvSpPr>
          <p:spPr>
            <a:xfrm>
              <a:off x="3050280" y="533412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8" name="Text Box 142"/>
            <p:cNvSpPr/>
            <p:nvPr/>
          </p:nvSpPr>
          <p:spPr>
            <a:xfrm>
              <a:off x="3050280" y="434340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9" name="Text Box 143"/>
            <p:cNvSpPr/>
            <p:nvPr/>
          </p:nvSpPr>
          <p:spPr>
            <a:xfrm>
              <a:off x="2516760" y="571500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0" name="Text Box 144"/>
            <p:cNvSpPr/>
            <p:nvPr/>
          </p:nvSpPr>
          <p:spPr>
            <a:xfrm>
              <a:off x="2745360" y="480060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1" name="Text Box 145"/>
            <p:cNvSpPr/>
            <p:nvPr/>
          </p:nvSpPr>
          <p:spPr>
            <a:xfrm>
              <a:off x="2211840" y="624852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2" name="Text Box 146"/>
            <p:cNvSpPr/>
            <p:nvPr/>
          </p:nvSpPr>
          <p:spPr>
            <a:xfrm>
              <a:off x="3050280" y="624852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3" name="Text Box 147"/>
            <p:cNvSpPr/>
            <p:nvPr/>
          </p:nvSpPr>
          <p:spPr>
            <a:xfrm>
              <a:off x="5259960" y="533412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4" name="Text Box 148"/>
            <p:cNvSpPr/>
            <p:nvPr/>
          </p:nvSpPr>
          <p:spPr>
            <a:xfrm>
              <a:off x="4955040" y="571500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5" name="Text Box 149"/>
            <p:cNvSpPr/>
            <p:nvPr/>
          </p:nvSpPr>
          <p:spPr>
            <a:xfrm>
              <a:off x="5183640" y="441972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F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6" name="Text Box 150"/>
            <p:cNvSpPr/>
            <p:nvPr/>
          </p:nvSpPr>
          <p:spPr>
            <a:xfrm>
              <a:off x="4955040" y="4800600"/>
              <a:ext cx="258840" cy="22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000" spc="-1" strike="noStrike">
                  <a:solidFill>
                    <a:srgbClr val="000000"/>
                  </a:solidFill>
                  <a:latin typeface="Arial"/>
                </a:rPr>
                <a:t>T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77" name="Group 2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978" name="Group 2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979" name="Group 2979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980" name="Group 2985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981" name="Group 2985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982" name="Group 2969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983" name="Group 2973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984" name="Group 2986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6" name="Rectangle 3"/>
          <p:cNvSpPr/>
          <p:nvPr/>
        </p:nvSpPr>
        <p:spPr>
          <a:xfrm>
            <a:off x="2469960" y="533520"/>
            <a:ext cx="4048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Timing Behavior of Moore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7" name="Rectangle 4"/>
          <p:cNvSpPr/>
          <p:nvPr/>
        </p:nvSpPr>
        <p:spPr>
          <a:xfrm>
            <a:off x="2746080" y="888840"/>
            <a:ext cx="35845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Reverse engineer the following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8" name="Rectangle 5"/>
          <p:cNvSpPr/>
          <p:nvPr/>
        </p:nvSpPr>
        <p:spPr>
          <a:xfrm>
            <a:off x="7958160" y="1676520"/>
            <a:ext cx="160020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Input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Output 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A, B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= Z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Rectangle 6"/>
          <p:cNvSpPr/>
          <p:nvPr/>
        </p:nvSpPr>
        <p:spPr>
          <a:xfrm>
            <a:off x="2842920" y="5346720"/>
            <a:ext cx="670536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Two Techniques for Reverse Engineering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 Hoc: Try input combinations to derive transition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Formal:  Derive transition by analyzing the circuit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0" name="Picture 7" descr=""/>
          <p:cNvPicPr/>
          <p:nvPr/>
        </p:nvPicPr>
        <p:blipFill>
          <a:blip r:embed="rId1"/>
          <a:stretch/>
        </p:blipFill>
        <p:spPr>
          <a:xfrm>
            <a:off x="3111480" y="1434960"/>
            <a:ext cx="3771720" cy="3593880"/>
          </a:xfrm>
          <a:prstGeom prst="rect">
            <a:avLst/>
          </a:prstGeom>
          <a:ln w="0">
            <a:noFill/>
          </a:ln>
        </p:spPr>
      </p:pic>
      <p:grpSp>
        <p:nvGrpSpPr>
          <p:cNvPr id="991" name="Group 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128196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v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3"/>
          <p:cNvSpPr/>
          <p:nvPr/>
        </p:nvSpPr>
        <p:spPr>
          <a:xfrm>
            <a:off x="2616840" y="952560"/>
            <a:ext cx="6321240" cy="33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Counters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Sequential Circuits where State = 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Generalizes to Finite State Machines: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Outputs are Function of State (and Inputs)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Next States are Functions of State and Inputs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Used to implement circuits that control other circuits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"Decision Making" logic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Application of Sequential Logic Design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Mapping into formal representations of FSM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Case Studies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Rectangle 3"/>
          <p:cNvSpPr/>
          <p:nvPr/>
        </p:nvSpPr>
        <p:spPr>
          <a:xfrm>
            <a:off x="2504520" y="571680"/>
            <a:ext cx="32641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Ad Hoc Reverse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4" name="Rectangle 4"/>
          <p:cNvSpPr/>
          <p:nvPr/>
        </p:nvSpPr>
        <p:spPr>
          <a:xfrm>
            <a:off x="2743200" y="952560"/>
            <a:ext cx="56923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Behavior in response to input sequence 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0 1 0 1 0: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5" name="Rectangle 5"/>
          <p:cNvSpPr/>
          <p:nvPr/>
        </p:nvSpPr>
        <p:spPr>
          <a:xfrm>
            <a:off x="3226680" y="5054760"/>
            <a:ext cx="191700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Partially Derived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 Transition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6" name="Picture 6" descr=""/>
          <p:cNvPicPr/>
          <p:nvPr/>
        </p:nvPicPr>
        <p:blipFill>
          <a:blip r:embed="rId1"/>
          <a:stretch/>
        </p:blipFill>
        <p:spPr>
          <a:xfrm>
            <a:off x="6108840" y="4191120"/>
            <a:ext cx="2793600" cy="2400120"/>
          </a:xfrm>
          <a:prstGeom prst="rect">
            <a:avLst/>
          </a:prstGeom>
          <a:ln w="0">
            <a:noFill/>
          </a:ln>
        </p:spPr>
      </p:pic>
      <p:pic>
        <p:nvPicPr>
          <p:cNvPr id="997" name="Picture 7" descr=""/>
          <p:cNvPicPr/>
          <p:nvPr/>
        </p:nvPicPr>
        <p:blipFill>
          <a:blip r:embed="rId2"/>
          <a:stretch/>
        </p:blipFill>
        <p:spPr>
          <a:xfrm>
            <a:off x="2266920" y="1320840"/>
            <a:ext cx="7429320" cy="2806200"/>
          </a:xfrm>
          <a:prstGeom prst="rect">
            <a:avLst/>
          </a:prstGeom>
          <a:ln w="0">
            <a:noFill/>
          </a:ln>
        </p:spPr>
      </p:pic>
      <p:grpSp>
        <p:nvGrpSpPr>
          <p:cNvPr id="998" name="Group 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999" name="Group 2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Rectangle 3"/>
          <p:cNvSpPr/>
          <p:nvPr/>
        </p:nvSpPr>
        <p:spPr>
          <a:xfrm>
            <a:off x="2479320" y="507960"/>
            <a:ext cx="32259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Formal Reverse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Rectangle 4"/>
          <p:cNvSpPr/>
          <p:nvPr/>
        </p:nvSpPr>
        <p:spPr>
          <a:xfrm>
            <a:off x="2787120" y="888840"/>
            <a:ext cx="7092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Derive transition table from next state and output combinational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functions presented to the flipflops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Rectangle 5"/>
          <p:cNvSpPr/>
          <p:nvPr/>
        </p:nvSpPr>
        <p:spPr>
          <a:xfrm>
            <a:off x="3166920" y="1714680"/>
            <a:ext cx="8074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=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Jb =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4" name="Rectangle 6"/>
          <p:cNvSpPr/>
          <p:nvPr/>
        </p:nvSpPr>
        <p:spPr>
          <a:xfrm>
            <a:off x="4909680" y="1701720"/>
            <a:ext cx="1485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Ka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= X •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Kb = X xor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5" name="Line 7"/>
          <p:cNvSpPr/>
          <p:nvPr/>
        </p:nvSpPr>
        <p:spPr>
          <a:xfrm>
            <a:off x="5905440" y="1676160"/>
            <a:ext cx="1904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6" name="Line 8"/>
          <p:cNvSpPr/>
          <p:nvPr/>
        </p:nvSpPr>
        <p:spPr>
          <a:xfrm>
            <a:off x="6197400" y="1904760"/>
            <a:ext cx="1652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Rectangle 9"/>
          <p:cNvSpPr/>
          <p:nvPr/>
        </p:nvSpPr>
        <p:spPr>
          <a:xfrm>
            <a:off x="7369920" y="1689120"/>
            <a:ext cx="6933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Z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=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Rectangle 10"/>
          <p:cNvSpPr/>
          <p:nvPr/>
        </p:nvSpPr>
        <p:spPr>
          <a:xfrm>
            <a:off x="2723400" y="2489040"/>
            <a:ext cx="43873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FF excitation equations for J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-K flipflop: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Rectangle 11"/>
          <p:cNvSpPr/>
          <p:nvPr/>
        </p:nvSpPr>
        <p:spPr>
          <a:xfrm>
            <a:off x="2878560" y="2870280"/>
            <a:ext cx="56448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+ = Ja • A  +  Ka • A  =  X • A  +  (X  +  B) •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B+ = Jb • B  +  Kb • B  =  X • B  +  (X • A  +  X • A) •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0" name="Line 12"/>
          <p:cNvSpPr/>
          <p:nvPr/>
        </p:nvSpPr>
        <p:spPr>
          <a:xfrm>
            <a:off x="4241520" y="3085920"/>
            <a:ext cx="1904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Line 13"/>
          <p:cNvSpPr/>
          <p:nvPr/>
        </p:nvSpPr>
        <p:spPr>
          <a:xfrm>
            <a:off x="4800600" y="3085920"/>
            <a:ext cx="34272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Line 14"/>
          <p:cNvSpPr/>
          <p:nvPr/>
        </p:nvSpPr>
        <p:spPr>
          <a:xfrm>
            <a:off x="6235560" y="3085920"/>
            <a:ext cx="1904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Line 15"/>
          <p:cNvSpPr/>
          <p:nvPr/>
        </p:nvSpPr>
        <p:spPr>
          <a:xfrm>
            <a:off x="7226280" y="3085920"/>
            <a:ext cx="16488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Line 16"/>
          <p:cNvSpPr/>
          <p:nvPr/>
        </p:nvSpPr>
        <p:spPr>
          <a:xfrm>
            <a:off x="7759440" y="3085920"/>
            <a:ext cx="20340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Line 17"/>
          <p:cNvSpPr/>
          <p:nvPr/>
        </p:nvSpPr>
        <p:spPr>
          <a:xfrm>
            <a:off x="6845040" y="2857320"/>
            <a:ext cx="1904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Line 18"/>
          <p:cNvSpPr/>
          <p:nvPr/>
        </p:nvSpPr>
        <p:spPr>
          <a:xfrm>
            <a:off x="6235560" y="2857320"/>
            <a:ext cx="1652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Line 19"/>
          <p:cNvSpPr/>
          <p:nvPr/>
        </p:nvSpPr>
        <p:spPr>
          <a:xfrm>
            <a:off x="4800600" y="2857320"/>
            <a:ext cx="3171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Line 20"/>
          <p:cNvSpPr/>
          <p:nvPr/>
        </p:nvSpPr>
        <p:spPr>
          <a:xfrm>
            <a:off x="4241520" y="2857320"/>
            <a:ext cx="1778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Rectangle 21"/>
          <p:cNvSpPr/>
          <p:nvPr/>
        </p:nvSpPr>
        <p:spPr>
          <a:xfrm>
            <a:off x="2717280" y="3568680"/>
            <a:ext cx="22068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Next State 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-Maps: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0" name="Rectangle 23"/>
          <p:cNvSpPr/>
          <p:nvPr/>
        </p:nvSpPr>
        <p:spPr>
          <a:xfrm>
            <a:off x="6427800" y="4635360"/>
            <a:ext cx="30938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00, Input 0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-&gt; State 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01, Input 1 -&gt; State 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Oval 24"/>
          <p:cNvSpPr/>
          <p:nvPr/>
        </p:nvSpPr>
        <p:spPr>
          <a:xfrm>
            <a:off x="3625920" y="5746680"/>
            <a:ext cx="304560" cy="291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2" name="Line 28"/>
          <p:cNvSpPr/>
          <p:nvPr/>
        </p:nvSpPr>
        <p:spPr>
          <a:xfrm flipV="1">
            <a:off x="3848040" y="3924000"/>
            <a:ext cx="355320" cy="4572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3" name="Line 29"/>
          <p:cNvSpPr/>
          <p:nvPr/>
        </p:nvSpPr>
        <p:spPr>
          <a:xfrm>
            <a:off x="4203360" y="3924000"/>
            <a:ext cx="12956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4" name="Line 30"/>
          <p:cNvSpPr/>
          <p:nvPr/>
        </p:nvSpPr>
        <p:spPr>
          <a:xfrm>
            <a:off x="5499000" y="3924000"/>
            <a:ext cx="965160" cy="762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Line 31"/>
          <p:cNvSpPr/>
          <p:nvPr/>
        </p:nvSpPr>
        <p:spPr>
          <a:xfrm flipV="1">
            <a:off x="3886200" y="5371920"/>
            <a:ext cx="266400" cy="3808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6" name="Line 32"/>
          <p:cNvSpPr/>
          <p:nvPr/>
        </p:nvSpPr>
        <p:spPr>
          <a:xfrm>
            <a:off x="4152600" y="5371920"/>
            <a:ext cx="148608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7" name="Line 33"/>
          <p:cNvSpPr/>
          <p:nvPr/>
        </p:nvSpPr>
        <p:spPr>
          <a:xfrm flipV="1">
            <a:off x="5638680" y="4686120"/>
            <a:ext cx="825480" cy="6858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8" name="Line 34"/>
          <p:cNvSpPr/>
          <p:nvPr/>
        </p:nvSpPr>
        <p:spPr>
          <a:xfrm>
            <a:off x="4279680" y="5029200"/>
            <a:ext cx="190440" cy="2156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9" name="Line 35"/>
          <p:cNvSpPr/>
          <p:nvPr/>
        </p:nvSpPr>
        <p:spPr>
          <a:xfrm>
            <a:off x="4470120" y="5244840"/>
            <a:ext cx="18417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Line 36"/>
          <p:cNvSpPr/>
          <p:nvPr/>
        </p:nvSpPr>
        <p:spPr>
          <a:xfrm flipV="1">
            <a:off x="6311880" y="5067000"/>
            <a:ext cx="228600" cy="17784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Line 37"/>
          <p:cNvSpPr/>
          <p:nvPr/>
        </p:nvSpPr>
        <p:spPr>
          <a:xfrm flipH="1">
            <a:off x="5956200" y="5067000"/>
            <a:ext cx="584280" cy="15876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Line 38"/>
          <p:cNvSpPr/>
          <p:nvPr/>
        </p:nvSpPr>
        <p:spPr>
          <a:xfrm flipH="1">
            <a:off x="4431960" y="6654600"/>
            <a:ext cx="15242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Line 39"/>
          <p:cNvSpPr/>
          <p:nvPr/>
        </p:nvSpPr>
        <p:spPr>
          <a:xfrm flipH="1" flipV="1">
            <a:off x="4279680" y="6426000"/>
            <a:ext cx="152280" cy="2286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Rectangle 40"/>
          <p:cNvSpPr/>
          <p:nvPr/>
        </p:nvSpPr>
        <p:spPr>
          <a:xfrm>
            <a:off x="5358960" y="4552920"/>
            <a:ext cx="412200" cy="279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Rectangle 41"/>
          <p:cNvSpPr/>
          <p:nvPr/>
        </p:nvSpPr>
        <p:spPr>
          <a:xfrm>
            <a:off x="5358960" y="5924520"/>
            <a:ext cx="412200" cy="279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45"/>
          <p:cNvSpPr/>
          <p:nvPr/>
        </p:nvSpPr>
        <p:spPr>
          <a:xfrm>
            <a:off x="3573360" y="4297320"/>
            <a:ext cx="1712520" cy="772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7" name="Rectangle 46"/>
          <p:cNvSpPr/>
          <p:nvPr/>
        </p:nvSpPr>
        <p:spPr>
          <a:xfrm>
            <a:off x="3565440" y="4289400"/>
            <a:ext cx="1728360" cy="790200"/>
          </a:xfrm>
          <a:prstGeom prst="rect">
            <a:avLst/>
          </a:prstGeom>
          <a:noFill/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8" name="Line 47"/>
          <p:cNvSpPr/>
          <p:nvPr/>
        </p:nvSpPr>
        <p:spPr>
          <a:xfrm>
            <a:off x="3557520" y="4692600"/>
            <a:ext cx="1728720" cy="144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9" name="Line 48"/>
          <p:cNvSpPr/>
          <p:nvPr/>
        </p:nvSpPr>
        <p:spPr>
          <a:xfrm>
            <a:off x="3971880" y="4297320"/>
            <a:ext cx="1440" cy="77292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0" name="Line 49"/>
          <p:cNvSpPr/>
          <p:nvPr/>
        </p:nvSpPr>
        <p:spPr>
          <a:xfrm flipH="1" flipV="1">
            <a:off x="3323880" y="4051080"/>
            <a:ext cx="249480" cy="2304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54"/>
          <p:cNvSpPr/>
          <p:nvPr/>
        </p:nvSpPr>
        <p:spPr>
          <a:xfrm>
            <a:off x="4404960" y="4297320"/>
            <a:ext cx="1800" cy="77292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Line 55"/>
          <p:cNvSpPr/>
          <p:nvPr/>
        </p:nvSpPr>
        <p:spPr>
          <a:xfrm>
            <a:off x="4852800" y="4281480"/>
            <a:ext cx="1440" cy="77292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3" name="Rectangle 68"/>
          <p:cNvSpPr/>
          <p:nvPr/>
        </p:nvSpPr>
        <p:spPr>
          <a:xfrm>
            <a:off x="3573360" y="5680080"/>
            <a:ext cx="1712520" cy="772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4" name="Rectangle 69"/>
          <p:cNvSpPr/>
          <p:nvPr/>
        </p:nvSpPr>
        <p:spPr>
          <a:xfrm>
            <a:off x="3565440" y="5670720"/>
            <a:ext cx="1728360" cy="790200"/>
          </a:xfrm>
          <a:prstGeom prst="rect">
            <a:avLst/>
          </a:prstGeom>
          <a:noFill/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5" name="Line 70"/>
          <p:cNvSpPr/>
          <p:nvPr/>
        </p:nvSpPr>
        <p:spPr>
          <a:xfrm>
            <a:off x="3581280" y="6094080"/>
            <a:ext cx="1728720" cy="18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Line 71"/>
          <p:cNvSpPr/>
          <p:nvPr/>
        </p:nvSpPr>
        <p:spPr>
          <a:xfrm>
            <a:off x="3971880" y="5679720"/>
            <a:ext cx="1440" cy="77328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Line 72"/>
          <p:cNvSpPr/>
          <p:nvPr/>
        </p:nvSpPr>
        <p:spPr>
          <a:xfrm flipH="1" flipV="1">
            <a:off x="3308040" y="5416200"/>
            <a:ext cx="249480" cy="23040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" name="Line 77"/>
          <p:cNvSpPr/>
          <p:nvPr/>
        </p:nvSpPr>
        <p:spPr>
          <a:xfrm>
            <a:off x="4404960" y="5679720"/>
            <a:ext cx="1800" cy="77328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9" name="Line 78"/>
          <p:cNvSpPr/>
          <p:nvPr/>
        </p:nvSpPr>
        <p:spPr>
          <a:xfrm>
            <a:off x="4852800" y="5662440"/>
            <a:ext cx="1440" cy="774720"/>
          </a:xfrm>
          <a:prstGeom prst="line">
            <a:avLst/>
          </a:prstGeom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0" name="Text Box 92"/>
          <p:cNvSpPr/>
          <p:nvPr/>
        </p:nvSpPr>
        <p:spPr>
          <a:xfrm>
            <a:off x="3355920" y="3886200"/>
            <a:ext cx="437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AB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1" name="Text Box 93"/>
          <p:cNvSpPr/>
          <p:nvPr/>
        </p:nvSpPr>
        <p:spPr>
          <a:xfrm>
            <a:off x="3126240" y="4038480"/>
            <a:ext cx="2998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2" name="Text Box 94"/>
          <p:cNvSpPr/>
          <p:nvPr/>
        </p:nvSpPr>
        <p:spPr>
          <a:xfrm>
            <a:off x="3583080" y="4038480"/>
            <a:ext cx="379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3" name="Text Box 95"/>
          <p:cNvSpPr/>
          <p:nvPr/>
        </p:nvSpPr>
        <p:spPr>
          <a:xfrm>
            <a:off x="3964320" y="4038480"/>
            <a:ext cx="379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4" name="Text Box 96"/>
          <p:cNvSpPr/>
          <p:nvPr/>
        </p:nvSpPr>
        <p:spPr>
          <a:xfrm>
            <a:off x="4421160" y="4038480"/>
            <a:ext cx="370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5" name="Text Box 97"/>
          <p:cNvSpPr/>
          <p:nvPr/>
        </p:nvSpPr>
        <p:spPr>
          <a:xfrm>
            <a:off x="4878720" y="4038480"/>
            <a:ext cx="379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6" name="Text Box 98"/>
          <p:cNvSpPr/>
          <p:nvPr/>
        </p:nvSpPr>
        <p:spPr>
          <a:xfrm>
            <a:off x="3200400" y="434340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7" name="Text Box 99"/>
          <p:cNvSpPr/>
          <p:nvPr/>
        </p:nvSpPr>
        <p:spPr>
          <a:xfrm>
            <a:off x="3200400" y="472428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8" name="Group 101"/>
          <p:cNvGrpSpPr/>
          <p:nvPr/>
        </p:nvGrpSpPr>
        <p:grpSpPr>
          <a:xfrm>
            <a:off x="3126240" y="5257800"/>
            <a:ext cx="2131920" cy="1119240"/>
            <a:chOff x="3126240" y="5257800"/>
            <a:chExt cx="2131920" cy="1119240"/>
          </a:xfrm>
        </p:grpSpPr>
        <p:sp>
          <p:nvSpPr>
            <p:cNvPr id="1059" name="Text Box 102"/>
            <p:cNvSpPr/>
            <p:nvPr/>
          </p:nvSpPr>
          <p:spPr>
            <a:xfrm>
              <a:off x="3356280" y="5257800"/>
              <a:ext cx="4370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AB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0" name="Text Box 103"/>
            <p:cNvSpPr/>
            <p:nvPr/>
          </p:nvSpPr>
          <p:spPr>
            <a:xfrm>
              <a:off x="3126240" y="5410080"/>
              <a:ext cx="2998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1" name="Text Box 104"/>
            <p:cNvSpPr/>
            <p:nvPr/>
          </p:nvSpPr>
          <p:spPr>
            <a:xfrm>
              <a:off x="3583440" y="5410080"/>
              <a:ext cx="379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00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2" name="Text Box 105"/>
            <p:cNvSpPr/>
            <p:nvPr/>
          </p:nvSpPr>
          <p:spPr>
            <a:xfrm>
              <a:off x="3964680" y="5410080"/>
              <a:ext cx="379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01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3" name="Text Box 106"/>
            <p:cNvSpPr/>
            <p:nvPr/>
          </p:nvSpPr>
          <p:spPr>
            <a:xfrm>
              <a:off x="4420800" y="5410080"/>
              <a:ext cx="370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11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4" name="Text Box 107"/>
            <p:cNvSpPr/>
            <p:nvPr/>
          </p:nvSpPr>
          <p:spPr>
            <a:xfrm>
              <a:off x="4879080" y="5410080"/>
              <a:ext cx="37908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10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5" name="Text Box 108"/>
            <p:cNvSpPr/>
            <p:nvPr/>
          </p:nvSpPr>
          <p:spPr>
            <a:xfrm>
              <a:off x="3200400" y="5715000"/>
              <a:ext cx="2822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6" name="Text Box 109"/>
            <p:cNvSpPr/>
            <p:nvPr/>
          </p:nvSpPr>
          <p:spPr>
            <a:xfrm>
              <a:off x="3200400" y="6095880"/>
              <a:ext cx="282240" cy="28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67" name="Text Box 111"/>
          <p:cNvSpPr/>
          <p:nvPr/>
        </p:nvSpPr>
        <p:spPr>
          <a:xfrm>
            <a:off x="3657600" y="434340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8" name="Text Box 112"/>
          <p:cNvSpPr/>
          <p:nvPr/>
        </p:nvSpPr>
        <p:spPr>
          <a:xfrm>
            <a:off x="4038480" y="434340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9" name="Text Box 113"/>
          <p:cNvSpPr/>
          <p:nvPr/>
        </p:nvSpPr>
        <p:spPr>
          <a:xfrm>
            <a:off x="4952880" y="434340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Text Box 114"/>
          <p:cNvSpPr/>
          <p:nvPr/>
        </p:nvSpPr>
        <p:spPr>
          <a:xfrm>
            <a:off x="4495680" y="434340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Oval 115"/>
          <p:cNvSpPr/>
          <p:nvPr/>
        </p:nvSpPr>
        <p:spPr>
          <a:xfrm>
            <a:off x="3657600" y="4343400"/>
            <a:ext cx="304560" cy="30456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Text Box 116"/>
          <p:cNvSpPr/>
          <p:nvPr/>
        </p:nvSpPr>
        <p:spPr>
          <a:xfrm>
            <a:off x="4038480" y="474516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3" name="Text Box 117"/>
          <p:cNvSpPr/>
          <p:nvPr/>
        </p:nvSpPr>
        <p:spPr>
          <a:xfrm>
            <a:off x="3657600" y="474516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4" name="Text Box 118"/>
          <p:cNvSpPr/>
          <p:nvPr/>
        </p:nvSpPr>
        <p:spPr>
          <a:xfrm>
            <a:off x="4495680" y="474516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5" name="Text Box 119"/>
          <p:cNvSpPr/>
          <p:nvPr/>
        </p:nvSpPr>
        <p:spPr>
          <a:xfrm>
            <a:off x="4975200" y="474516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6" name="Oval 120"/>
          <p:cNvSpPr/>
          <p:nvPr/>
        </p:nvSpPr>
        <p:spPr>
          <a:xfrm>
            <a:off x="4038480" y="4724280"/>
            <a:ext cx="304560" cy="30456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7" name="Text Box 121"/>
          <p:cNvSpPr/>
          <p:nvPr/>
        </p:nvSpPr>
        <p:spPr>
          <a:xfrm>
            <a:off x="3657600" y="573552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8" name="Text Box 122"/>
          <p:cNvSpPr/>
          <p:nvPr/>
        </p:nvSpPr>
        <p:spPr>
          <a:xfrm>
            <a:off x="4038480" y="573552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9" name="Text Box 123"/>
          <p:cNvSpPr/>
          <p:nvPr/>
        </p:nvSpPr>
        <p:spPr>
          <a:xfrm>
            <a:off x="4952880" y="573552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Text Box 124"/>
          <p:cNvSpPr/>
          <p:nvPr/>
        </p:nvSpPr>
        <p:spPr>
          <a:xfrm>
            <a:off x="4495680" y="573552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Text Box 125"/>
          <p:cNvSpPr/>
          <p:nvPr/>
        </p:nvSpPr>
        <p:spPr>
          <a:xfrm>
            <a:off x="4038480" y="611676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Text Box 126"/>
          <p:cNvSpPr/>
          <p:nvPr/>
        </p:nvSpPr>
        <p:spPr>
          <a:xfrm>
            <a:off x="3657600" y="611676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Text Box 127"/>
          <p:cNvSpPr/>
          <p:nvPr/>
        </p:nvSpPr>
        <p:spPr>
          <a:xfrm>
            <a:off x="4495680" y="611676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4" name="Text Box 128"/>
          <p:cNvSpPr/>
          <p:nvPr/>
        </p:nvSpPr>
        <p:spPr>
          <a:xfrm>
            <a:off x="4975200" y="6116760"/>
            <a:ext cx="2822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" name="Oval 129"/>
          <p:cNvSpPr/>
          <p:nvPr/>
        </p:nvSpPr>
        <p:spPr>
          <a:xfrm>
            <a:off x="3657600" y="5715000"/>
            <a:ext cx="304560" cy="30456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6" name="Oval 130"/>
          <p:cNvSpPr/>
          <p:nvPr/>
        </p:nvSpPr>
        <p:spPr>
          <a:xfrm>
            <a:off x="4038480" y="6095880"/>
            <a:ext cx="304560" cy="30456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7" name="Group 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088" name="Group 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089" name="Group 2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090" name="Group 3279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091" name="Group 3281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092" name="Group 3282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093" name="Group 3282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5" name="Rectangle 3"/>
          <p:cNvSpPr/>
          <p:nvPr/>
        </p:nvSpPr>
        <p:spPr>
          <a:xfrm>
            <a:off x="2453400" y="495360"/>
            <a:ext cx="5821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Complete ASM Chart for the Mystery Moore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6" name="Rectangle 4"/>
          <p:cNvSpPr/>
          <p:nvPr/>
        </p:nvSpPr>
        <p:spPr>
          <a:xfrm>
            <a:off x="2917800" y="5403960"/>
            <a:ext cx="63928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Note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 All Outputs Associated With State Boxes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No Separate Output Boxes — Intrinsic in Moore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7" name="Picture 5" descr=""/>
          <p:cNvPicPr/>
          <p:nvPr/>
        </p:nvPicPr>
        <p:blipFill>
          <a:blip r:embed="rId1"/>
          <a:stretch/>
        </p:blipFill>
        <p:spPr>
          <a:xfrm>
            <a:off x="3098880" y="1467000"/>
            <a:ext cx="5955840" cy="389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9" name="Rectangle 3"/>
          <p:cNvSpPr/>
          <p:nvPr/>
        </p:nvSpPr>
        <p:spPr>
          <a:xfrm>
            <a:off x="2471760" y="469800"/>
            <a:ext cx="42670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Reverse Engineering a Mealy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0" name="Rectangle 4"/>
          <p:cNvSpPr/>
          <p:nvPr/>
        </p:nvSpPr>
        <p:spPr>
          <a:xfrm>
            <a:off x="3573000" y="5746680"/>
            <a:ext cx="31881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Input X, Output Z, State A,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1" name="Rectangle 5"/>
          <p:cNvSpPr/>
          <p:nvPr/>
        </p:nvSpPr>
        <p:spPr>
          <a:xfrm>
            <a:off x="3557520" y="6153120"/>
            <a:ext cx="46771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register consists of D FF and J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-K FF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2" name="Picture 6" descr=""/>
          <p:cNvPicPr/>
          <p:nvPr/>
        </p:nvPicPr>
        <p:blipFill>
          <a:blip r:embed="rId1"/>
          <a:stretch/>
        </p:blipFill>
        <p:spPr>
          <a:xfrm>
            <a:off x="2711520" y="1168560"/>
            <a:ext cx="6743520" cy="4482720"/>
          </a:xfrm>
          <a:prstGeom prst="rect">
            <a:avLst/>
          </a:prstGeom>
          <a:ln w="0">
            <a:noFill/>
          </a:ln>
        </p:spPr>
      </p:pic>
      <p:grpSp>
        <p:nvGrpSpPr>
          <p:cNvPr id="1103" name="Group 10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104" name="Group 1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105" name="Group 3482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298764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Rectangle 3"/>
          <p:cNvSpPr/>
          <p:nvPr/>
        </p:nvSpPr>
        <p:spPr>
          <a:xfrm>
            <a:off x="2458440" y="507960"/>
            <a:ext cx="18057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Ad Hoc Method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8" name="Rectangle 4"/>
          <p:cNvSpPr/>
          <p:nvPr/>
        </p:nvSpPr>
        <p:spPr>
          <a:xfrm>
            <a:off x="2776320" y="812880"/>
            <a:ext cx="4408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Signal Trace of Input Sequence 101011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9" name="Rectangle 5"/>
          <p:cNvSpPr/>
          <p:nvPr/>
        </p:nvSpPr>
        <p:spPr>
          <a:xfrm>
            <a:off x="8593920" y="1600200"/>
            <a:ext cx="187416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Note glitches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in Z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Outputs valid 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following falling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clock 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Rectangle 6"/>
          <p:cNvSpPr/>
          <p:nvPr/>
        </p:nvSpPr>
        <p:spPr>
          <a:xfrm>
            <a:off x="3136320" y="4927680"/>
            <a:ext cx="236340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Partially completed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 transition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based on the signal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1" name="Picture 7" descr=""/>
          <p:cNvPicPr/>
          <p:nvPr/>
        </p:nvPicPr>
        <p:blipFill>
          <a:blip r:embed="rId1"/>
          <a:stretch/>
        </p:blipFill>
        <p:spPr>
          <a:xfrm>
            <a:off x="5873760" y="4343400"/>
            <a:ext cx="2971440" cy="2400120"/>
          </a:xfrm>
          <a:prstGeom prst="rect">
            <a:avLst/>
          </a:prstGeom>
          <a:ln w="0">
            <a:noFill/>
          </a:ln>
        </p:spPr>
      </p:pic>
      <p:pic>
        <p:nvPicPr>
          <p:cNvPr id="1112" name="Picture 8" descr=""/>
          <p:cNvPicPr/>
          <p:nvPr/>
        </p:nvPicPr>
        <p:blipFill>
          <a:blip r:embed="rId2"/>
          <a:stretch/>
        </p:blipFill>
        <p:spPr>
          <a:xfrm>
            <a:off x="1827360" y="1100160"/>
            <a:ext cx="6810120" cy="3311280"/>
          </a:xfrm>
          <a:prstGeom prst="rect">
            <a:avLst/>
          </a:prstGeom>
          <a:ln w="0">
            <a:noFill/>
          </a:ln>
        </p:spPr>
      </p:pic>
      <p:grpSp>
        <p:nvGrpSpPr>
          <p:cNvPr id="1113" name="Group 1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5" name="Rectangle 3"/>
          <p:cNvSpPr/>
          <p:nvPr/>
        </p:nvSpPr>
        <p:spPr>
          <a:xfrm>
            <a:off x="2534400" y="507960"/>
            <a:ext cx="17676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Formal Method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Rectangle 4"/>
          <p:cNvSpPr/>
          <p:nvPr/>
        </p:nvSpPr>
        <p:spPr>
          <a:xfrm>
            <a:off x="2522880" y="952560"/>
            <a:ext cx="5019840" cy="16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+ = B • (A  +  X)  =  A • B  +  B •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B+ = Jb • B  +  Kb • B  =  (A xor X) • B  +  X •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= A • B • X  +  A • B • X  +  B •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Z    = A • X  +  B • 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7" name="Line 5"/>
          <p:cNvSpPr/>
          <p:nvPr/>
        </p:nvSpPr>
        <p:spPr>
          <a:xfrm>
            <a:off x="3848040" y="1371600"/>
            <a:ext cx="1904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8" name="Line 6"/>
          <p:cNvSpPr/>
          <p:nvPr/>
        </p:nvSpPr>
        <p:spPr>
          <a:xfrm>
            <a:off x="4394160" y="1371600"/>
            <a:ext cx="33012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Line 7"/>
          <p:cNvSpPr/>
          <p:nvPr/>
        </p:nvSpPr>
        <p:spPr>
          <a:xfrm>
            <a:off x="5537160" y="1384200"/>
            <a:ext cx="1778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0" name="Line 8"/>
          <p:cNvSpPr/>
          <p:nvPr/>
        </p:nvSpPr>
        <p:spPr>
          <a:xfrm>
            <a:off x="6629400" y="1371600"/>
            <a:ext cx="1904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1" name="Line 9"/>
          <p:cNvSpPr/>
          <p:nvPr/>
        </p:nvSpPr>
        <p:spPr>
          <a:xfrm>
            <a:off x="3771720" y="1828800"/>
            <a:ext cx="1904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Line 10"/>
          <p:cNvSpPr/>
          <p:nvPr/>
        </p:nvSpPr>
        <p:spPr>
          <a:xfrm>
            <a:off x="4686120" y="1828800"/>
            <a:ext cx="1652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3" name="Line 11"/>
          <p:cNvSpPr/>
          <p:nvPr/>
        </p:nvSpPr>
        <p:spPr>
          <a:xfrm>
            <a:off x="5029200" y="1828800"/>
            <a:ext cx="2030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4" name="Line 12"/>
          <p:cNvSpPr/>
          <p:nvPr/>
        </p:nvSpPr>
        <p:spPr>
          <a:xfrm>
            <a:off x="5410080" y="1828800"/>
            <a:ext cx="2030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Line 13"/>
          <p:cNvSpPr/>
          <p:nvPr/>
        </p:nvSpPr>
        <p:spPr>
          <a:xfrm>
            <a:off x="4660560" y="2286000"/>
            <a:ext cx="21600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6" name="Picture 14" descr=""/>
          <p:cNvPicPr/>
          <p:nvPr/>
        </p:nvPicPr>
        <p:blipFill>
          <a:blip r:embed="rId1"/>
          <a:stretch/>
        </p:blipFill>
        <p:spPr>
          <a:xfrm>
            <a:off x="2755800" y="2705040"/>
            <a:ext cx="2679480" cy="4000320"/>
          </a:xfrm>
          <a:prstGeom prst="rect">
            <a:avLst/>
          </a:prstGeom>
          <a:ln w="0">
            <a:noFill/>
          </a:ln>
        </p:spPr>
      </p:pic>
      <p:sp>
        <p:nvSpPr>
          <p:cNvPr id="1127" name="Rectangle 15"/>
          <p:cNvSpPr/>
          <p:nvPr/>
        </p:nvSpPr>
        <p:spPr>
          <a:xfrm>
            <a:off x="5806440" y="2552760"/>
            <a:ext cx="3751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Missing Transitions and Outputs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Rectangle 16"/>
          <p:cNvSpPr/>
          <p:nvPr/>
        </p:nvSpPr>
        <p:spPr>
          <a:xfrm>
            <a:off x="6088320" y="2895480"/>
            <a:ext cx="416376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01, Input 0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-&gt; State 01, Output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10, Input 0 -&gt; State 00, Output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11, Input 1 -&gt; State 11, Output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9" name="Oval 17"/>
          <p:cNvSpPr/>
          <p:nvPr/>
        </p:nvSpPr>
        <p:spPr>
          <a:xfrm>
            <a:off x="3625920" y="3143160"/>
            <a:ext cx="291600" cy="279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0" name="Oval 18"/>
          <p:cNvSpPr/>
          <p:nvPr/>
        </p:nvSpPr>
        <p:spPr>
          <a:xfrm>
            <a:off x="3625920" y="4514760"/>
            <a:ext cx="291600" cy="279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Oval 19"/>
          <p:cNvSpPr/>
          <p:nvPr/>
        </p:nvSpPr>
        <p:spPr>
          <a:xfrm>
            <a:off x="3600360" y="5924520"/>
            <a:ext cx="291600" cy="279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2" name="Line 20"/>
          <p:cNvSpPr/>
          <p:nvPr/>
        </p:nvSpPr>
        <p:spPr>
          <a:xfrm flipV="1">
            <a:off x="3898800" y="2984400"/>
            <a:ext cx="2260440" cy="25380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3" name="Line 21"/>
          <p:cNvSpPr/>
          <p:nvPr/>
        </p:nvSpPr>
        <p:spPr>
          <a:xfrm flipH="1">
            <a:off x="3886200" y="2984400"/>
            <a:ext cx="2273040" cy="158760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Line 22"/>
          <p:cNvSpPr/>
          <p:nvPr/>
        </p:nvSpPr>
        <p:spPr>
          <a:xfrm flipH="1">
            <a:off x="3848040" y="3009600"/>
            <a:ext cx="2286000" cy="297180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5" name="Oval 23"/>
          <p:cNvSpPr/>
          <p:nvPr/>
        </p:nvSpPr>
        <p:spPr>
          <a:xfrm>
            <a:off x="4489560" y="3143160"/>
            <a:ext cx="291600" cy="279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6" name="Oval 24"/>
          <p:cNvSpPr/>
          <p:nvPr/>
        </p:nvSpPr>
        <p:spPr>
          <a:xfrm>
            <a:off x="4489560" y="4514760"/>
            <a:ext cx="291600" cy="279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Oval 25"/>
          <p:cNvSpPr/>
          <p:nvPr/>
        </p:nvSpPr>
        <p:spPr>
          <a:xfrm>
            <a:off x="4489560" y="5924520"/>
            <a:ext cx="291600" cy="279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8" name="Line 26"/>
          <p:cNvSpPr/>
          <p:nvPr/>
        </p:nvSpPr>
        <p:spPr>
          <a:xfrm flipV="1">
            <a:off x="4775040" y="3213000"/>
            <a:ext cx="1384200" cy="759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9" name="Line 27"/>
          <p:cNvSpPr/>
          <p:nvPr/>
        </p:nvSpPr>
        <p:spPr>
          <a:xfrm flipH="1">
            <a:off x="4724280" y="3213000"/>
            <a:ext cx="1434960" cy="134604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Line 28"/>
          <p:cNvSpPr/>
          <p:nvPr/>
        </p:nvSpPr>
        <p:spPr>
          <a:xfrm flipH="1">
            <a:off x="4775040" y="3270240"/>
            <a:ext cx="1397160" cy="290808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1" name="Oval 29"/>
          <p:cNvSpPr/>
          <p:nvPr/>
        </p:nvSpPr>
        <p:spPr>
          <a:xfrm>
            <a:off x="4044960" y="3524400"/>
            <a:ext cx="291600" cy="279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2" name="Oval 30"/>
          <p:cNvSpPr/>
          <p:nvPr/>
        </p:nvSpPr>
        <p:spPr>
          <a:xfrm>
            <a:off x="4044960" y="4896000"/>
            <a:ext cx="291600" cy="279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Oval 31"/>
          <p:cNvSpPr/>
          <p:nvPr/>
        </p:nvSpPr>
        <p:spPr>
          <a:xfrm>
            <a:off x="4044960" y="6330960"/>
            <a:ext cx="291600" cy="2790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4" name="Line 32"/>
          <p:cNvSpPr/>
          <p:nvPr/>
        </p:nvSpPr>
        <p:spPr>
          <a:xfrm>
            <a:off x="4267080" y="3797280"/>
            <a:ext cx="1562040" cy="799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Line 33"/>
          <p:cNvSpPr/>
          <p:nvPr/>
        </p:nvSpPr>
        <p:spPr>
          <a:xfrm flipV="1">
            <a:off x="5829120" y="3568680"/>
            <a:ext cx="368280" cy="10285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" name="Line 34"/>
          <p:cNvSpPr/>
          <p:nvPr/>
        </p:nvSpPr>
        <p:spPr>
          <a:xfrm>
            <a:off x="4228920" y="5181480"/>
            <a:ext cx="1498680" cy="495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7" name="Line 35"/>
          <p:cNvSpPr/>
          <p:nvPr/>
        </p:nvSpPr>
        <p:spPr>
          <a:xfrm flipV="1">
            <a:off x="5727600" y="3568680"/>
            <a:ext cx="469800" cy="21081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8" name="Line 36"/>
          <p:cNvSpPr/>
          <p:nvPr/>
        </p:nvSpPr>
        <p:spPr>
          <a:xfrm>
            <a:off x="4343400" y="6514920"/>
            <a:ext cx="1574640" cy="1015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Line 37"/>
          <p:cNvSpPr/>
          <p:nvPr/>
        </p:nvSpPr>
        <p:spPr>
          <a:xfrm flipV="1">
            <a:off x="5918040" y="3530520"/>
            <a:ext cx="279360" cy="30859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0" name="Rectangle 38"/>
          <p:cNvSpPr/>
          <p:nvPr/>
        </p:nvSpPr>
        <p:spPr>
          <a:xfrm>
            <a:off x="4882680" y="3333600"/>
            <a:ext cx="412200" cy="279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1" name="Rectangle 39"/>
          <p:cNvSpPr/>
          <p:nvPr/>
        </p:nvSpPr>
        <p:spPr>
          <a:xfrm>
            <a:off x="4882680" y="4705200"/>
            <a:ext cx="412200" cy="279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Rectangle 40"/>
          <p:cNvSpPr/>
          <p:nvPr/>
        </p:nvSpPr>
        <p:spPr>
          <a:xfrm>
            <a:off x="4861440" y="6153120"/>
            <a:ext cx="290160" cy="279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Z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53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Rectangle 3"/>
          <p:cNvSpPr/>
          <p:nvPr/>
        </p:nvSpPr>
        <p:spPr>
          <a:xfrm>
            <a:off x="2523240" y="507960"/>
            <a:ext cx="42656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ASM Chart for Mystery Mealy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Rectangle 4"/>
          <p:cNvSpPr/>
          <p:nvPr/>
        </p:nvSpPr>
        <p:spPr>
          <a:xfrm>
            <a:off x="2585880" y="851040"/>
            <a:ext cx="36745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S0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= 00, S1 = 01, S2 = 10, S3 = 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Rectangle 5"/>
          <p:cNvSpPr/>
          <p:nvPr/>
        </p:nvSpPr>
        <p:spPr>
          <a:xfrm>
            <a:off x="2830320" y="5765760"/>
            <a:ext cx="67996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NOTE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Some Outputs in Output Boxes as well as State Boxes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This is intrinsic in Mealy Machine implementation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8" name="Picture 6" descr=""/>
          <p:cNvPicPr/>
          <p:nvPr/>
        </p:nvPicPr>
        <p:blipFill>
          <a:blip r:embed="rId1"/>
          <a:stretch/>
        </p:blipFill>
        <p:spPr>
          <a:xfrm>
            <a:off x="2960640" y="1316160"/>
            <a:ext cx="6232320" cy="418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115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0" name="Rectangle 3"/>
          <p:cNvSpPr/>
          <p:nvPr/>
        </p:nvSpPr>
        <p:spPr>
          <a:xfrm>
            <a:off x="2567520" y="507960"/>
            <a:ext cx="3265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Synchronous Mealy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Rectangle 4"/>
          <p:cNvSpPr/>
          <p:nvPr/>
        </p:nvSpPr>
        <p:spPr>
          <a:xfrm>
            <a:off x="4197960" y="5543640"/>
            <a:ext cx="297756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latched state AND outputs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avoids glitchy outputs!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2" name="Picture 5" descr=""/>
          <p:cNvPicPr/>
          <p:nvPr/>
        </p:nvPicPr>
        <p:blipFill>
          <a:blip r:embed="rId1"/>
          <a:stretch/>
        </p:blipFill>
        <p:spPr>
          <a:xfrm>
            <a:off x="2851200" y="1200240"/>
            <a:ext cx="6870240" cy="3924000"/>
          </a:xfrm>
          <a:prstGeom prst="rect">
            <a:avLst/>
          </a:prstGeom>
          <a:ln w="0">
            <a:noFill/>
          </a:ln>
        </p:spPr>
      </p:pic>
      <p:grpSp>
        <p:nvGrpSpPr>
          <p:cNvPr id="1163" name="Group 3891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731520" y="2673720"/>
            <a:ext cx="10728360" cy="835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b">
            <a:normAutofit fontScale="50000"/>
          </a:bodyPr>
          <a:p>
            <a:pPr indent="0" algn="ctr">
              <a:lnSpc>
                <a:spcPct val="85000"/>
              </a:lnSpc>
              <a:buNone/>
            </a:pPr>
            <a:r>
              <a:rPr b="1" lang="en-US" sz="6000" spc="-1" strike="noStrike" u="sng">
                <a:solidFill>
                  <a:srgbClr val="ff0000"/>
                </a:solidFill>
                <a:uFillTx/>
                <a:latin typeface="Arial"/>
              </a:rPr>
              <a:t>Chapter 8: </a:t>
            </a:r>
            <a:br>
              <a:rPr sz="6000"/>
            </a:br>
            <a:r>
              <a:rPr b="1" lang="en-US" sz="60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Design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Word Problems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Rectangle 3"/>
          <p:cNvSpPr/>
          <p:nvPr/>
        </p:nvSpPr>
        <p:spPr>
          <a:xfrm>
            <a:off x="2569680" y="558720"/>
            <a:ext cx="71474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Mapping English Language Description to Formal Specifications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8" name="Rectangle 4"/>
          <p:cNvSpPr/>
          <p:nvPr/>
        </p:nvSpPr>
        <p:spPr>
          <a:xfrm>
            <a:off x="2867040" y="1054080"/>
            <a:ext cx="4853880" cy="28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Four Case Studies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Finite String Pattern Recognizer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Complex Counter with Decision Making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Digital Combination 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We will use state diagrams and ASM Charts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208980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r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v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r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v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ctangle 3"/>
          <p:cNvSpPr/>
          <p:nvPr/>
        </p:nvSpPr>
        <p:spPr>
          <a:xfrm>
            <a:off x="2433600" y="596880"/>
            <a:ext cx="7571160" cy="58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Concept of the State Machine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Partitioning into Datapath and 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When Inputs are Sampled and Outputs Asserted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Basic Design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Six Step Design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Alternative State Machine Representations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 Diagram, ASM Notation, VHDL, ABEL Description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Moore and Mealy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Definitions, Implementation Examples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Case Studies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Rectangle 3"/>
          <p:cNvSpPr/>
          <p:nvPr/>
        </p:nvSpPr>
        <p:spPr>
          <a:xfrm>
            <a:off x="2568600" y="533520"/>
            <a:ext cx="36100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Finite String Pattern Recognizer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1" name="Rectangle 4"/>
          <p:cNvSpPr/>
          <p:nvPr/>
        </p:nvSpPr>
        <p:spPr>
          <a:xfrm>
            <a:off x="2840760" y="914400"/>
            <a:ext cx="713808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 finite string recognizer has one input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(X) and one output (Z).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 output is asserted whenever the input sequence …010…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 been observed, as long as the sequence 100 has never been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seen.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Step 1.  Understanding the problem statement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Sample input/output behavior: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2" name="Rectangle 5"/>
          <p:cNvSpPr/>
          <p:nvPr/>
        </p:nvSpPr>
        <p:spPr>
          <a:xfrm>
            <a:off x="3924000" y="3124080"/>
            <a:ext cx="216684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  00101010010…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Z:   00010101000…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X:   11011010010…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Z:   00000001000…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4" name="Rectangle 3"/>
          <p:cNvSpPr/>
          <p:nvPr/>
        </p:nvSpPr>
        <p:spPr>
          <a:xfrm>
            <a:off x="2538360" y="546120"/>
            <a:ext cx="27597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Finite String Recognizer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5" name="Rectangle 4"/>
          <p:cNvSpPr/>
          <p:nvPr/>
        </p:nvSpPr>
        <p:spPr>
          <a:xfrm>
            <a:off x="2718720" y="990720"/>
            <a:ext cx="76701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Step 2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  Draw State Diagrams/ASM Charts for the strings that must 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recognized.  I.e., 010 and 100.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Rectangle 5"/>
          <p:cNvSpPr/>
          <p:nvPr/>
        </p:nvSpPr>
        <p:spPr>
          <a:xfrm>
            <a:off x="7492320" y="2171880"/>
            <a:ext cx="241236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Moore State Diagram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Reset signal places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FSM in S0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7" name="Rectangle 6"/>
          <p:cNvSpPr/>
          <p:nvPr/>
        </p:nvSpPr>
        <p:spPr>
          <a:xfrm>
            <a:off x="2430000" y="5130720"/>
            <a:ext cx="11962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Outputs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8" name="Rectangle 7"/>
          <p:cNvSpPr/>
          <p:nvPr/>
        </p:nvSpPr>
        <p:spPr>
          <a:xfrm>
            <a:off x="6635520" y="5067360"/>
            <a:ext cx="17053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Loops in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9" name="Group 72"/>
          <p:cNvGrpSpPr/>
          <p:nvPr/>
        </p:nvGrpSpPr>
        <p:grpSpPr>
          <a:xfrm>
            <a:off x="3719520" y="1650960"/>
            <a:ext cx="3258720" cy="3898440"/>
            <a:chOff x="3719520" y="1650960"/>
            <a:chExt cx="3258720" cy="3898440"/>
          </a:xfrm>
        </p:grpSpPr>
        <p:sp>
          <p:nvSpPr>
            <p:cNvPr id="1180" name="Freeform 11"/>
            <p:cNvSpPr/>
            <p:nvPr/>
          </p:nvSpPr>
          <p:spPr>
            <a:xfrm>
              <a:off x="5985000" y="4916520"/>
              <a:ext cx="556920" cy="53136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31360"/>
                <a:gd name="textAreaBottom" fmla="*/ 531720 h 531360"/>
              </a:gdLst>
              <a:ahLst/>
              <a:rect l="textAreaLeft" t="textAreaTop" r="textAreaRight" b="textAreaBottom"/>
              <a:pathLst>
                <a:path w="351" h="335">
                  <a:moveTo>
                    <a:pt x="0" y="48"/>
                  </a:moveTo>
                  <a:lnTo>
                    <a:pt x="32" y="32"/>
                  </a:lnTo>
                  <a:lnTo>
                    <a:pt x="96" y="16"/>
                  </a:lnTo>
                  <a:lnTo>
                    <a:pt x="176" y="0"/>
                  </a:lnTo>
                  <a:lnTo>
                    <a:pt x="224" y="16"/>
                  </a:lnTo>
                  <a:lnTo>
                    <a:pt x="239" y="16"/>
                  </a:lnTo>
                  <a:lnTo>
                    <a:pt x="271" y="32"/>
                  </a:lnTo>
                  <a:lnTo>
                    <a:pt x="303" y="48"/>
                  </a:lnTo>
                  <a:lnTo>
                    <a:pt x="319" y="64"/>
                  </a:lnTo>
                  <a:lnTo>
                    <a:pt x="351" y="96"/>
                  </a:lnTo>
                  <a:lnTo>
                    <a:pt x="351" y="112"/>
                  </a:lnTo>
                  <a:lnTo>
                    <a:pt x="351" y="128"/>
                  </a:lnTo>
                  <a:lnTo>
                    <a:pt x="351" y="176"/>
                  </a:lnTo>
                  <a:lnTo>
                    <a:pt x="351" y="208"/>
                  </a:lnTo>
                  <a:lnTo>
                    <a:pt x="335" y="240"/>
                  </a:lnTo>
                  <a:lnTo>
                    <a:pt x="319" y="272"/>
                  </a:lnTo>
                  <a:lnTo>
                    <a:pt x="319" y="287"/>
                  </a:lnTo>
                  <a:lnTo>
                    <a:pt x="287" y="319"/>
                  </a:lnTo>
                  <a:lnTo>
                    <a:pt x="255" y="335"/>
                  </a:lnTo>
                  <a:lnTo>
                    <a:pt x="239" y="335"/>
                  </a:lnTo>
                  <a:lnTo>
                    <a:pt x="208" y="335"/>
                  </a:lnTo>
                  <a:lnTo>
                    <a:pt x="176" y="335"/>
                  </a:lnTo>
                  <a:lnTo>
                    <a:pt x="96" y="319"/>
                  </a:lnTo>
                  <a:lnTo>
                    <a:pt x="48" y="303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1" name="Oval 13"/>
            <p:cNvSpPr/>
            <p:nvPr/>
          </p:nvSpPr>
          <p:spPr>
            <a:xfrm>
              <a:off x="4605480" y="1739880"/>
              <a:ext cx="658440" cy="657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2" name="Oval 14"/>
            <p:cNvSpPr/>
            <p:nvPr/>
          </p:nvSpPr>
          <p:spPr>
            <a:xfrm>
              <a:off x="3719520" y="262584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3" name="Oval 15"/>
            <p:cNvSpPr/>
            <p:nvPr/>
          </p:nvSpPr>
          <p:spPr>
            <a:xfrm>
              <a:off x="5465880" y="262584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4" name="Oval 16"/>
            <p:cNvSpPr/>
            <p:nvPr/>
          </p:nvSpPr>
          <p:spPr>
            <a:xfrm>
              <a:off x="3719520" y="3765600"/>
              <a:ext cx="658440" cy="657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5" name="Oval 17"/>
            <p:cNvSpPr/>
            <p:nvPr/>
          </p:nvSpPr>
          <p:spPr>
            <a:xfrm>
              <a:off x="3719520" y="487836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6" name="Oval 18"/>
            <p:cNvSpPr/>
            <p:nvPr/>
          </p:nvSpPr>
          <p:spPr>
            <a:xfrm>
              <a:off x="5465880" y="3765600"/>
              <a:ext cx="658440" cy="657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7" name="Oval 19"/>
            <p:cNvSpPr/>
            <p:nvPr/>
          </p:nvSpPr>
          <p:spPr>
            <a:xfrm>
              <a:off x="5465880" y="487836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188" name="Group 22"/>
            <p:cNvGrpSpPr/>
            <p:nvPr/>
          </p:nvGrpSpPr>
          <p:grpSpPr>
            <a:xfrm>
              <a:off x="4314960" y="2309760"/>
              <a:ext cx="404640" cy="404640"/>
              <a:chOff x="4314960" y="2309760"/>
              <a:chExt cx="404640" cy="404640"/>
            </a:xfrm>
          </p:grpSpPr>
          <p:sp>
            <p:nvSpPr>
              <p:cNvPr id="1189" name="Freeform 20"/>
              <p:cNvSpPr/>
              <p:nvPr/>
            </p:nvSpPr>
            <p:spPr>
              <a:xfrm>
                <a:off x="4314960" y="2435400"/>
                <a:ext cx="277560" cy="279000"/>
              </a:xfrm>
              <a:custGeom>
                <a:avLst/>
                <a:gdLst>
                  <a:gd name="textAreaLeft" fmla="*/ 0 w 277560"/>
                  <a:gd name="textAreaRight" fmla="*/ 277920 w 277560"/>
                  <a:gd name="textAreaTop" fmla="*/ 0 h 279000"/>
                  <a:gd name="textAreaBottom" fmla="*/ 279360 h 279000"/>
                </a:gdLst>
                <a:ahLst/>
                <a:rect l="textAreaLeft" t="textAreaTop" r="textAreaRight" b="textAreaBottom"/>
                <a:pathLst>
                  <a:path w="175" h="176">
                    <a:moveTo>
                      <a:pt x="0" y="176"/>
                    </a:moveTo>
                    <a:lnTo>
                      <a:pt x="80" y="0"/>
                    </a:lnTo>
                    <a:lnTo>
                      <a:pt x="80" y="96"/>
                    </a:lnTo>
                    <a:lnTo>
                      <a:pt x="175" y="96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0" name="Line 21"/>
              <p:cNvSpPr/>
              <p:nvPr/>
            </p:nvSpPr>
            <p:spPr>
              <a:xfrm flipH="1">
                <a:off x="4441680" y="2309760"/>
                <a:ext cx="277920" cy="2775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91" name="Group 25"/>
            <p:cNvGrpSpPr/>
            <p:nvPr/>
          </p:nvGrpSpPr>
          <p:grpSpPr>
            <a:xfrm>
              <a:off x="3935520" y="3271680"/>
              <a:ext cx="201240" cy="480960"/>
              <a:chOff x="3935520" y="3271680"/>
              <a:chExt cx="201240" cy="480960"/>
            </a:xfrm>
          </p:grpSpPr>
          <p:sp>
            <p:nvSpPr>
              <p:cNvPr id="1192" name="Freeform 23"/>
              <p:cNvSpPr/>
              <p:nvPr/>
            </p:nvSpPr>
            <p:spPr>
              <a:xfrm>
                <a:off x="3935520" y="3448080"/>
                <a:ext cx="201240" cy="3045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4560"/>
                  <a:gd name="textAreaBottom" fmla="*/ 304920 h 304560"/>
                </a:gdLst>
                <a:ahLst/>
                <a:rect l="textAreaLeft" t="textAreaTop" r="textAreaRight" b="textAreaBottom"/>
                <a:pathLst>
                  <a:path w="127" h="192">
                    <a:moveTo>
                      <a:pt x="63" y="192"/>
                    </a:moveTo>
                    <a:lnTo>
                      <a:pt x="0" y="0"/>
                    </a:lnTo>
                    <a:lnTo>
                      <a:pt x="63" y="64"/>
                    </a:lnTo>
                    <a:lnTo>
                      <a:pt x="127" y="0"/>
                    </a:lnTo>
                    <a:lnTo>
                      <a:pt x="63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3" name="Line 24"/>
              <p:cNvSpPr/>
              <p:nvPr/>
            </p:nvSpPr>
            <p:spPr>
              <a:xfrm>
                <a:off x="4035240" y="3271680"/>
                <a:ext cx="1440" cy="277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94" name="Group 28"/>
            <p:cNvGrpSpPr/>
            <p:nvPr/>
          </p:nvGrpSpPr>
          <p:grpSpPr>
            <a:xfrm>
              <a:off x="3935520" y="4435200"/>
              <a:ext cx="201240" cy="455400"/>
              <a:chOff x="3935520" y="4435200"/>
              <a:chExt cx="201240" cy="455400"/>
            </a:xfrm>
          </p:grpSpPr>
          <p:sp>
            <p:nvSpPr>
              <p:cNvPr id="1195" name="Freeform 26"/>
              <p:cNvSpPr/>
              <p:nvPr/>
            </p:nvSpPr>
            <p:spPr>
              <a:xfrm>
                <a:off x="3935520" y="4587840"/>
                <a:ext cx="201240" cy="3027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2760"/>
                  <a:gd name="textAreaBottom" fmla="*/ 303120 h 302760"/>
                </a:gdLst>
                <a:ahLst/>
                <a:rect l="textAreaLeft" t="textAreaTop" r="textAreaRight" b="textAreaBottom"/>
                <a:pathLst>
                  <a:path w="127" h="191">
                    <a:moveTo>
                      <a:pt x="63" y="191"/>
                    </a:moveTo>
                    <a:lnTo>
                      <a:pt x="0" y="0"/>
                    </a:lnTo>
                    <a:lnTo>
                      <a:pt x="63" y="64"/>
                    </a:lnTo>
                    <a:lnTo>
                      <a:pt x="127" y="0"/>
                    </a:lnTo>
                    <a:lnTo>
                      <a:pt x="63" y="1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6" name="Line 27"/>
              <p:cNvSpPr/>
              <p:nvPr/>
            </p:nvSpPr>
            <p:spPr>
              <a:xfrm>
                <a:off x="4035240" y="4435200"/>
                <a:ext cx="1440" cy="2541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97" name="Group 31"/>
            <p:cNvGrpSpPr/>
            <p:nvPr/>
          </p:nvGrpSpPr>
          <p:grpSpPr>
            <a:xfrm>
              <a:off x="5151240" y="2309760"/>
              <a:ext cx="428400" cy="379080"/>
              <a:chOff x="5151240" y="2309760"/>
              <a:chExt cx="428400" cy="379080"/>
            </a:xfrm>
          </p:grpSpPr>
          <p:sp>
            <p:nvSpPr>
              <p:cNvPr id="1198" name="Freeform 29"/>
              <p:cNvSpPr/>
              <p:nvPr/>
            </p:nvSpPr>
            <p:spPr>
              <a:xfrm>
                <a:off x="5276880" y="2409840"/>
                <a:ext cx="302760" cy="27900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279000"/>
                  <a:gd name="textAreaBottom" fmla="*/ 279360 h 279000"/>
                </a:gdLst>
                <a:ahLst/>
                <a:rect l="textAreaLeft" t="textAreaTop" r="textAreaRight" b="textAreaBottom"/>
                <a:pathLst>
                  <a:path w="191" h="176">
                    <a:moveTo>
                      <a:pt x="191" y="176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79" y="0"/>
                    </a:lnTo>
                    <a:lnTo>
                      <a:pt x="191" y="1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9" name="Line 30"/>
              <p:cNvSpPr/>
              <p:nvPr/>
            </p:nvSpPr>
            <p:spPr>
              <a:xfrm>
                <a:off x="5151240" y="2309760"/>
                <a:ext cx="276120" cy="2505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00" name="Group 34"/>
            <p:cNvGrpSpPr/>
            <p:nvPr/>
          </p:nvGrpSpPr>
          <p:grpSpPr>
            <a:xfrm>
              <a:off x="5681520" y="3271680"/>
              <a:ext cx="201240" cy="480960"/>
              <a:chOff x="5681520" y="3271680"/>
              <a:chExt cx="201240" cy="480960"/>
            </a:xfrm>
          </p:grpSpPr>
          <p:sp>
            <p:nvSpPr>
              <p:cNvPr id="1201" name="Freeform 32"/>
              <p:cNvSpPr/>
              <p:nvPr/>
            </p:nvSpPr>
            <p:spPr>
              <a:xfrm>
                <a:off x="5681520" y="3448080"/>
                <a:ext cx="201240" cy="3045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4560"/>
                  <a:gd name="textAreaBottom" fmla="*/ 304920 h 304560"/>
                </a:gdLst>
                <a:ahLst/>
                <a:rect l="textAreaLeft" t="textAreaTop" r="textAreaRight" b="textAreaBottom"/>
                <a:pathLst>
                  <a:path w="127" h="192">
                    <a:moveTo>
                      <a:pt x="64" y="192"/>
                    </a:moveTo>
                    <a:lnTo>
                      <a:pt x="0" y="0"/>
                    </a:lnTo>
                    <a:lnTo>
                      <a:pt x="64" y="64"/>
                    </a:lnTo>
                    <a:lnTo>
                      <a:pt x="127" y="0"/>
                    </a:lnTo>
                    <a:lnTo>
                      <a:pt x="64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2" name="Line 33"/>
              <p:cNvSpPr/>
              <p:nvPr/>
            </p:nvSpPr>
            <p:spPr>
              <a:xfrm>
                <a:off x="5783040" y="3271680"/>
                <a:ext cx="1800" cy="277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03" name="Group 37"/>
            <p:cNvGrpSpPr/>
            <p:nvPr/>
          </p:nvGrpSpPr>
          <p:grpSpPr>
            <a:xfrm>
              <a:off x="5681520" y="4410000"/>
              <a:ext cx="201240" cy="455400"/>
              <a:chOff x="5681520" y="4410000"/>
              <a:chExt cx="201240" cy="455400"/>
            </a:xfrm>
          </p:grpSpPr>
          <p:sp>
            <p:nvSpPr>
              <p:cNvPr id="1204" name="Freeform 35"/>
              <p:cNvSpPr/>
              <p:nvPr/>
            </p:nvSpPr>
            <p:spPr>
              <a:xfrm>
                <a:off x="5681520" y="4562640"/>
                <a:ext cx="201240" cy="3027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2760"/>
                  <a:gd name="textAreaBottom" fmla="*/ 303120 h 302760"/>
                </a:gdLst>
                <a:ahLst/>
                <a:rect l="textAreaLeft" t="textAreaTop" r="textAreaRight" b="textAreaBottom"/>
                <a:pathLst>
                  <a:path w="127" h="191">
                    <a:moveTo>
                      <a:pt x="64" y="191"/>
                    </a:moveTo>
                    <a:lnTo>
                      <a:pt x="0" y="0"/>
                    </a:lnTo>
                    <a:lnTo>
                      <a:pt x="64" y="64"/>
                    </a:lnTo>
                    <a:lnTo>
                      <a:pt x="127" y="0"/>
                    </a:lnTo>
                    <a:lnTo>
                      <a:pt x="64" y="1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5" name="Line 36"/>
              <p:cNvSpPr/>
              <p:nvPr/>
            </p:nvSpPr>
            <p:spPr>
              <a:xfrm>
                <a:off x="5783040" y="4410000"/>
                <a:ext cx="1800" cy="2538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06" name="Group 46"/>
            <p:cNvGrpSpPr/>
            <p:nvPr/>
          </p:nvGrpSpPr>
          <p:grpSpPr>
            <a:xfrm>
              <a:off x="5276880" y="1903320"/>
              <a:ext cx="1012680" cy="202680"/>
              <a:chOff x="5276880" y="1903320"/>
              <a:chExt cx="1012680" cy="202680"/>
            </a:xfrm>
          </p:grpSpPr>
          <p:sp>
            <p:nvSpPr>
              <p:cNvPr id="1207" name="Freeform 44"/>
              <p:cNvSpPr/>
              <p:nvPr/>
            </p:nvSpPr>
            <p:spPr>
              <a:xfrm>
                <a:off x="5276880" y="1903320"/>
                <a:ext cx="302760" cy="20268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202680"/>
                  <a:gd name="textAreaBottom" fmla="*/ 203040 h 202680"/>
                </a:gdLst>
                <a:ahLst/>
                <a:rect l="textAreaLeft" t="textAreaTop" r="textAreaRight" b="textAreaBottom"/>
                <a:pathLst>
                  <a:path w="191" h="128">
                    <a:moveTo>
                      <a:pt x="0" y="80"/>
                    </a:moveTo>
                    <a:lnTo>
                      <a:pt x="175" y="0"/>
                    </a:lnTo>
                    <a:lnTo>
                      <a:pt x="111" y="64"/>
                    </a:lnTo>
                    <a:lnTo>
                      <a:pt x="191" y="128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8" name="Line 45"/>
              <p:cNvSpPr/>
              <p:nvPr/>
            </p:nvSpPr>
            <p:spPr>
              <a:xfrm flipH="1">
                <a:off x="5452920" y="1954080"/>
                <a:ext cx="836640" cy="493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09" name="Rectangle 47"/>
            <p:cNvSpPr/>
            <p:nvPr/>
          </p:nvSpPr>
          <p:spPr>
            <a:xfrm>
              <a:off x="4759560" y="177624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S0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0" name="Rectangle 48"/>
            <p:cNvSpPr/>
            <p:nvPr/>
          </p:nvSpPr>
          <p:spPr>
            <a:xfrm>
              <a:off x="4726800" y="205596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1" name="Rectangle 49"/>
            <p:cNvSpPr/>
            <p:nvPr/>
          </p:nvSpPr>
          <p:spPr>
            <a:xfrm>
              <a:off x="3873600" y="266220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S1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2" name="Rectangle 50"/>
            <p:cNvSpPr/>
            <p:nvPr/>
          </p:nvSpPr>
          <p:spPr>
            <a:xfrm>
              <a:off x="3840840" y="294156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3" name="Rectangle 51"/>
            <p:cNvSpPr/>
            <p:nvPr/>
          </p:nvSpPr>
          <p:spPr>
            <a:xfrm>
              <a:off x="3873600" y="380196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S2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4" name="Rectangle 52"/>
            <p:cNvSpPr/>
            <p:nvPr/>
          </p:nvSpPr>
          <p:spPr>
            <a:xfrm>
              <a:off x="3840840" y="408132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5" name="Rectangle 53"/>
            <p:cNvSpPr/>
            <p:nvPr/>
          </p:nvSpPr>
          <p:spPr>
            <a:xfrm>
              <a:off x="3910680" y="4890960"/>
              <a:ext cx="34416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S3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6" name="Rectangle 54"/>
            <p:cNvSpPr/>
            <p:nvPr/>
          </p:nvSpPr>
          <p:spPr>
            <a:xfrm>
              <a:off x="3840840" y="516888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[1]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7" name="Rectangle 55"/>
            <p:cNvSpPr/>
            <p:nvPr/>
          </p:nvSpPr>
          <p:spPr>
            <a:xfrm>
              <a:off x="5619960" y="263844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S4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8" name="Rectangle 56"/>
            <p:cNvSpPr/>
            <p:nvPr/>
          </p:nvSpPr>
          <p:spPr>
            <a:xfrm>
              <a:off x="5587200" y="291636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9" name="Rectangle 57"/>
            <p:cNvSpPr/>
            <p:nvPr/>
          </p:nvSpPr>
          <p:spPr>
            <a:xfrm>
              <a:off x="5619960" y="380196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S5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0" name="Rectangle 58"/>
            <p:cNvSpPr/>
            <p:nvPr/>
          </p:nvSpPr>
          <p:spPr>
            <a:xfrm>
              <a:off x="5587200" y="408132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1" name="Rectangle 59"/>
            <p:cNvSpPr/>
            <p:nvPr/>
          </p:nvSpPr>
          <p:spPr>
            <a:xfrm>
              <a:off x="5619960" y="489096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S6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2" name="Rectangle 60"/>
            <p:cNvSpPr/>
            <p:nvPr/>
          </p:nvSpPr>
          <p:spPr>
            <a:xfrm>
              <a:off x="5587200" y="516888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3" name="Rectangle 61"/>
            <p:cNvSpPr/>
            <p:nvPr/>
          </p:nvSpPr>
          <p:spPr>
            <a:xfrm>
              <a:off x="5684760" y="1650960"/>
              <a:ext cx="62136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Reset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24" name="Group 64"/>
            <p:cNvGrpSpPr/>
            <p:nvPr/>
          </p:nvGrpSpPr>
          <p:grpSpPr>
            <a:xfrm>
              <a:off x="6060960" y="5348160"/>
              <a:ext cx="328320" cy="201240"/>
              <a:chOff x="6060960" y="5348160"/>
              <a:chExt cx="328320" cy="201240"/>
            </a:xfrm>
          </p:grpSpPr>
          <p:sp>
            <p:nvSpPr>
              <p:cNvPr id="1225" name="Freeform 62"/>
              <p:cNvSpPr/>
              <p:nvPr/>
            </p:nvSpPr>
            <p:spPr>
              <a:xfrm>
                <a:off x="6060960" y="5348160"/>
                <a:ext cx="328320" cy="201240"/>
              </a:xfrm>
              <a:custGeom>
                <a:avLst/>
                <a:gdLst>
                  <a:gd name="textAreaLeft" fmla="*/ 0 w 328320"/>
                  <a:gd name="textAreaRight" fmla="*/ 328680 w 328320"/>
                  <a:gd name="textAreaTop" fmla="*/ 0 h 201240"/>
                  <a:gd name="textAreaBottom" fmla="*/ 201600 h 201240"/>
                </a:gdLst>
                <a:ahLst/>
                <a:rect l="textAreaLeft" t="textAreaTop" r="textAreaRight" b="textAreaBottom"/>
                <a:pathLst>
                  <a:path w="207" h="127">
                    <a:moveTo>
                      <a:pt x="0" y="15"/>
                    </a:moveTo>
                    <a:lnTo>
                      <a:pt x="207" y="0"/>
                    </a:lnTo>
                    <a:lnTo>
                      <a:pt x="128" y="47"/>
                    </a:lnTo>
                    <a:lnTo>
                      <a:pt x="160" y="12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6" name="Line 63"/>
              <p:cNvSpPr/>
              <p:nvPr/>
            </p:nvSpPr>
            <p:spPr>
              <a:xfrm>
                <a:off x="6162480" y="5397480"/>
                <a:ext cx="101520" cy="252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27" name="Text Box 65"/>
            <p:cNvSpPr/>
            <p:nvPr/>
          </p:nvSpPr>
          <p:spPr>
            <a:xfrm>
              <a:off x="4269600" y="21337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8" name="Text Box 66"/>
            <p:cNvSpPr/>
            <p:nvPr/>
          </p:nvSpPr>
          <p:spPr>
            <a:xfrm>
              <a:off x="5410080" y="2133720"/>
              <a:ext cx="31068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9" name="Text Box 67"/>
            <p:cNvSpPr/>
            <p:nvPr/>
          </p:nvSpPr>
          <p:spPr>
            <a:xfrm>
              <a:off x="5946120" y="32767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0" name="Text Box 68"/>
            <p:cNvSpPr/>
            <p:nvPr/>
          </p:nvSpPr>
          <p:spPr>
            <a:xfrm>
              <a:off x="4191120" y="3276720"/>
              <a:ext cx="31068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1" name="Text Box 69"/>
            <p:cNvSpPr/>
            <p:nvPr/>
          </p:nvSpPr>
          <p:spPr>
            <a:xfrm>
              <a:off x="4193640" y="44197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2" name="Text Box 70"/>
            <p:cNvSpPr/>
            <p:nvPr/>
          </p:nvSpPr>
          <p:spPr>
            <a:xfrm>
              <a:off x="5946120" y="44197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3" name="Text Box 71"/>
            <p:cNvSpPr/>
            <p:nvPr/>
          </p:nvSpPr>
          <p:spPr>
            <a:xfrm>
              <a:off x="6480000" y="4724280"/>
              <a:ext cx="4982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0,1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5" name="Rectangle 3"/>
          <p:cNvSpPr/>
          <p:nvPr/>
        </p:nvSpPr>
        <p:spPr>
          <a:xfrm>
            <a:off x="2538360" y="482760"/>
            <a:ext cx="27597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Finite String Recognizer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6" name="Rectangle 4"/>
          <p:cNvSpPr/>
          <p:nvPr/>
        </p:nvSpPr>
        <p:spPr>
          <a:xfrm>
            <a:off x="2707560" y="876240"/>
            <a:ext cx="601812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Exit conditions from state S3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have recognized …010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if next input is 0 then have …0100!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if next input is 1 then have …0101 = …01 (state S2)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37" name="Group 145"/>
          <p:cNvGrpSpPr/>
          <p:nvPr/>
        </p:nvGrpSpPr>
        <p:grpSpPr>
          <a:xfrm>
            <a:off x="3129480" y="1650960"/>
            <a:ext cx="4524840" cy="4095360"/>
            <a:chOff x="3129480" y="1650960"/>
            <a:chExt cx="4524840" cy="4095360"/>
          </a:xfrm>
        </p:grpSpPr>
        <p:pic>
          <p:nvPicPr>
            <p:cNvPr id="1238" name="Picture 33" descr=""/>
            <p:cNvPicPr/>
            <p:nvPr/>
          </p:nvPicPr>
          <p:blipFill>
            <a:blip r:embed="rId1"/>
            <a:stretch/>
          </p:blipFill>
          <p:spPr>
            <a:xfrm>
              <a:off x="6665760" y="3735360"/>
              <a:ext cx="988560" cy="277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39" name="Picture 63" descr=""/>
            <p:cNvPicPr/>
            <p:nvPr/>
          </p:nvPicPr>
          <p:blipFill>
            <a:blip r:embed="rId2"/>
            <a:stretch/>
          </p:blipFill>
          <p:spPr>
            <a:xfrm>
              <a:off x="6665760" y="3735360"/>
              <a:ext cx="988560" cy="277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0" name="Picture 64" descr=""/>
            <p:cNvPicPr/>
            <p:nvPr/>
          </p:nvPicPr>
          <p:blipFill>
            <a:blip r:embed="rId3"/>
            <a:stretch/>
          </p:blipFill>
          <p:spPr>
            <a:xfrm>
              <a:off x="6566040" y="4848120"/>
              <a:ext cx="987120" cy="279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41" name="Group 74"/>
            <p:cNvGrpSpPr/>
            <p:nvPr/>
          </p:nvGrpSpPr>
          <p:grpSpPr>
            <a:xfrm>
              <a:off x="4191120" y="4343400"/>
              <a:ext cx="201240" cy="657000"/>
              <a:chOff x="4191120" y="4343400"/>
              <a:chExt cx="201240" cy="657000"/>
            </a:xfrm>
          </p:grpSpPr>
          <p:sp>
            <p:nvSpPr>
              <p:cNvPr id="1242" name="Freeform 72"/>
              <p:cNvSpPr/>
              <p:nvPr/>
            </p:nvSpPr>
            <p:spPr>
              <a:xfrm>
                <a:off x="4191120" y="4343400"/>
                <a:ext cx="201240" cy="3027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2760"/>
                  <a:gd name="textAreaBottom" fmla="*/ 303120 h 302760"/>
                </a:gdLst>
                <a:ahLst/>
                <a:rect l="textAreaLeft" t="textAreaTop" r="textAreaRight" b="textAreaBottom"/>
                <a:pathLst>
                  <a:path w="127" h="191">
                    <a:moveTo>
                      <a:pt x="64" y="0"/>
                    </a:moveTo>
                    <a:lnTo>
                      <a:pt x="127" y="191"/>
                    </a:lnTo>
                    <a:lnTo>
                      <a:pt x="64" y="127"/>
                    </a:lnTo>
                    <a:lnTo>
                      <a:pt x="0" y="19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3" name="Line 73"/>
              <p:cNvSpPr/>
              <p:nvPr/>
            </p:nvSpPr>
            <p:spPr>
              <a:xfrm flipV="1">
                <a:off x="4292280" y="4545000"/>
                <a:ext cx="1800" cy="4554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244" name="Picture 76" descr=""/>
            <p:cNvPicPr/>
            <p:nvPr/>
          </p:nvPicPr>
          <p:blipFill>
            <a:blip r:embed="rId4"/>
            <a:stretch/>
          </p:blipFill>
          <p:spPr>
            <a:xfrm>
              <a:off x="6540480" y="4519440"/>
              <a:ext cx="987120" cy="277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45" name="Freeform 81"/>
            <p:cNvSpPr/>
            <p:nvPr/>
          </p:nvSpPr>
          <p:spPr>
            <a:xfrm>
              <a:off x="5985000" y="4916520"/>
              <a:ext cx="556920" cy="53136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31360"/>
                <a:gd name="textAreaBottom" fmla="*/ 531720 h 531360"/>
              </a:gdLst>
              <a:ahLst/>
              <a:rect l="textAreaLeft" t="textAreaTop" r="textAreaRight" b="textAreaBottom"/>
              <a:pathLst>
                <a:path w="351" h="335">
                  <a:moveTo>
                    <a:pt x="0" y="48"/>
                  </a:moveTo>
                  <a:lnTo>
                    <a:pt x="32" y="32"/>
                  </a:lnTo>
                  <a:lnTo>
                    <a:pt x="96" y="16"/>
                  </a:lnTo>
                  <a:lnTo>
                    <a:pt x="176" y="0"/>
                  </a:lnTo>
                  <a:lnTo>
                    <a:pt x="224" y="16"/>
                  </a:lnTo>
                  <a:lnTo>
                    <a:pt x="239" y="16"/>
                  </a:lnTo>
                  <a:lnTo>
                    <a:pt x="271" y="32"/>
                  </a:lnTo>
                  <a:lnTo>
                    <a:pt x="303" y="48"/>
                  </a:lnTo>
                  <a:lnTo>
                    <a:pt x="319" y="64"/>
                  </a:lnTo>
                  <a:lnTo>
                    <a:pt x="351" y="96"/>
                  </a:lnTo>
                  <a:lnTo>
                    <a:pt x="351" y="112"/>
                  </a:lnTo>
                  <a:lnTo>
                    <a:pt x="351" y="128"/>
                  </a:lnTo>
                  <a:lnTo>
                    <a:pt x="351" y="176"/>
                  </a:lnTo>
                  <a:lnTo>
                    <a:pt x="351" y="208"/>
                  </a:lnTo>
                  <a:lnTo>
                    <a:pt x="335" y="240"/>
                  </a:lnTo>
                  <a:lnTo>
                    <a:pt x="319" y="272"/>
                  </a:lnTo>
                  <a:lnTo>
                    <a:pt x="319" y="287"/>
                  </a:lnTo>
                  <a:lnTo>
                    <a:pt x="287" y="319"/>
                  </a:lnTo>
                  <a:lnTo>
                    <a:pt x="255" y="335"/>
                  </a:lnTo>
                  <a:lnTo>
                    <a:pt x="239" y="335"/>
                  </a:lnTo>
                  <a:lnTo>
                    <a:pt x="208" y="335"/>
                  </a:lnTo>
                  <a:lnTo>
                    <a:pt x="176" y="335"/>
                  </a:lnTo>
                  <a:lnTo>
                    <a:pt x="96" y="319"/>
                  </a:lnTo>
                  <a:lnTo>
                    <a:pt x="48" y="303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6" name="Oval 82"/>
            <p:cNvSpPr/>
            <p:nvPr/>
          </p:nvSpPr>
          <p:spPr>
            <a:xfrm>
              <a:off x="4605480" y="1739880"/>
              <a:ext cx="658440" cy="657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7" name="Oval 83"/>
            <p:cNvSpPr/>
            <p:nvPr/>
          </p:nvSpPr>
          <p:spPr>
            <a:xfrm>
              <a:off x="3719520" y="262584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8" name="Oval 84"/>
            <p:cNvSpPr/>
            <p:nvPr/>
          </p:nvSpPr>
          <p:spPr>
            <a:xfrm>
              <a:off x="5465880" y="262584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9" name="Oval 85"/>
            <p:cNvSpPr/>
            <p:nvPr/>
          </p:nvSpPr>
          <p:spPr>
            <a:xfrm>
              <a:off x="3719520" y="3765600"/>
              <a:ext cx="658440" cy="657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0" name="Oval 86"/>
            <p:cNvSpPr/>
            <p:nvPr/>
          </p:nvSpPr>
          <p:spPr>
            <a:xfrm>
              <a:off x="3719520" y="487836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1" name="Oval 87"/>
            <p:cNvSpPr/>
            <p:nvPr/>
          </p:nvSpPr>
          <p:spPr>
            <a:xfrm>
              <a:off x="5465880" y="3765600"/>
              <a:ext cx="658440" cy="657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2" name="Oval 88"/>
            <p:cNvSpPr/>
            <p:nvPr/>
          </p:nvSpPr>
          <p:spPr>
            <a:xfrm>
              <a:off x="5465880" y="487836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53" name="Group 89"/>
            <p:cNvGrpSpPr/>
            <p:nvPr/>
          </p:nvGrpSpPr>
          <p:grpSpPr>
            <a:xfrm>
              <a:off x="4314960" y="2309760"/>
              <a:ext cx="404640" cy="404640"/>
              <a:chOff x="4314960" y="2309760"/>
              <a:chExt cx="404640" cy="404640"/>
            </a:xfrm>
          </p:grpSpPr>
          <p:sp>
            <p:nvSpPr>
              <p:cNvPr id="1254" name="Freeform 90"/>
              <p:cNvSpPr/>
              <p:nvPr/>
            </p:nvSpPr>
            <p:spPr>
              <a:xfrm>
                <a:off x="4314960" y="2435400"/>
                <a:ext cx="277560" cy="279000"/>
              </a:xfrm>
              <a:custGeom>
                <a:avLst/>
                <a:gdLst>
                  <a:gd name="textAreaLeft" fmla="*/ 0 w 277560"/>
                  <a:gd name="textAreaRight" fmla="*/ 277920 w 277560"/>
                  <a:gd name="textAreaTop" fmla="*/ 0 h 279000"/>
                  <a:gd name="textAreaBottom" fmla="*/ 279360 h 279000"/>
                </a:gdLst>
                <a:ahLst/>
                <a:rect l="textAreaLeft" t="textAreaTop" r="textAreaRight" b="textAreaBottom"/>
                <a:pathLst>
                  <a:path w="175" h="176">
                    <a:moveTo>
                      <a:pt x="0" y="176"/>
                    </a:moveTo>
                    <a:lnTo>
                      <a:pt x="80" y="0"/>
                    </a:lnTo>
                    <a:lnTo>
                      <a:pt x="80" y="96"/>
                    </a:lnTo>
                    <a:lnTo>
                      <a:pt x="175" y="96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5" name="Line 91"/>
              <p:cNvSpPr/>
              <p:nvPr/>
            </p:nvSpPr>
            <p:spPr>
              <a:xfrm flipH="1">
                <a:off x="4441680" y="2309760"/>
                <a:ext cx="277920" cy="2775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56" name="Group 92"/>
            <p:cNvGrpSpPr/>
            <p:nvPr/>
          </p:nvGrpSpPr>
          <p:grpSpPr>
            <a:xfrm>
              <a:off x="3935520" y="3271680"/>
              <a:ext cx="201240" cy="480960"/>
              <a:chOff x="3935520" y="3271680"/>
              <a:chExt cx="201240" cy="480960"/>
            </a:xfrm>
          </p:grpSpPr>
          <p:sp>
            <p:nvSpPr>
              <p:cNvPr id="1257" name="Freeform 93"/>
              <p:cNvSpPr/>
              <p:nvPr/>
            </p:nvSpPr>
            <p:spPr>
              <a:xfrm>
                <a:off x="3935520" y="3448080"/>
                <a:ext cx="201240" cy="3045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4560"/>
                  <a:gd name="textAreaBottom" fmla="*/ 304920 h 304560"/>
                </a:gdLst>
                <a:ahLst/>
                <a:rect l="textAreaLeft" t="textAreaTop" r="textAreaRight" b="textAreaBottom"/>
                <a:pathLst>
                  <a:path w="127" h="192">
                    <a:moveTo>
                      <a:pt x="63" y="192"/>
                    </a:moveTo>
                    <a:lnTo>
                      <a:pt x="0" y="0"/>
                    </a:lnTo>
                    <a:lnTo>
                      <a:pt x="63" y="64"/>
                    </a:lnTo>
                    <a:lnTo>
                      <a:pt x="127" y="0"/>
                    </a:lnTo>
                    <a:lnTo>
                      <a:pt x="63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8" name="Line 94"/>
              <p:cNvSpPr/>
              <p:nvPr/>
            </p:nvSpPr>
            <p:spPr>
              <a:xfrm>
                <a:off x="4035240" y="3271680"/>
                <a:ext cx="1440" cy="277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59" name="Group 95"/>
            <p:cNvGrpSpPr/>
            <p:nvPr/>
          </p:nvGrpSpPr>
          <p:grpSpPr>
            <a:xfrm>
              <a:off x="3666960" y="4343400"/>
              <a:ext cx="267840" cy="607680"/>
              <a:chOff x="3666960" y="4343400"/>
              <a:chExt cx="267840" cy="607680"/>
            </a:xfrm>
          </p:grpSpPr>
          <p:sp>
            <p:nvSpPr>
              <p:cNvPr id="1260" name="Freeform 96"/>
              <p:cNvSpPr/>
              <p:nvPr/>
            </p:nvSpPr>
            <p:spPr>
              <a:xfrm>
                <a:off x="3666960" y="4546800"/>
                <a:ext cx="267840" cy="404280"/>
              </a:xfrm>
              <a:custGeom>
                <a:avLst/>
                <a:gdLst>
                  <a:gd name="textAreaLeft" fmla="*/ 0 w 267840"/>
                  <a:gd name="textAreaRight" fmla="*/ 268200 w 267840"/>
                  <a:gd name="textAreaTop" fmla="*/ 0 h 404280"/>
                  <a:gd name="textAreaBottom" fmla="*/ 404640 h 404280"/>
                </a:gdLst>
                <a:ahLst/>
                <a:rect l="textAreaLeft" t="textAreaTop" r="textAreaRight" b="textAreaBottom"/>
                <a:pathLst>
                  <a:path w="127" h="191">
                    <a:moveTo>
                      <a:pt x="63" y="191"/>
                    </a:moveTo>
                    <a:lnTo>
                      <a:pt x="0" y="0"/>
                    </a:lnTo>
                    <a:lnTo>
                      <a:pt x="63" y="64"/>
                    </a:lnTo>
                    <a:lnTo>
                      <a:pt x="127" y="0"/>
                    </a:lnTo>
                    <a:lnTo>
                      <a:pt x="63" y="1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1" name="Line 97"/>
              <p:cNvSpPr/>
              <p:nvPr/>
            </p:nvSpPr>
            <p:spPr>
              <a:xfrm>
                <a:off x="3800160" y="4343400"/>
                <a:ext cx="2160" cy="3387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62" name="Group 98"/>
            <p:cNvGrpSpPr/>
            <p:nvPr/>
          </p:nvGrpSpPr>
          <p:grpSpPr>
            <a:xfrm>
              <a:off x="5151240" y="2309760"/>
              <a:ext cx="428400" cy="379080"/>
              <a:chOff x="5151240" y="2309760"/>
              <a:chExt cx="428400" cy="379080"/>
            </a:xfrm>
          </p:grpSpPr>
          <p:sp>
            <p:nvSpPr>
              <p:cNvPr id="1263" name="Freeform 99"/>
              <p:cNvSpPr/>
              <p:nvPr/>
            </p:nvSpPr>
            <p:spPr>
              <a:xfrm>
                <a:off x="5276880" y="2409840"/>
                <a:ext cx="302760" cy="27900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279000"/>
                  <a:gd name="textAreaBottom" fmla="*/ 279360 h 279000"/>
                </a:gdLst>
                <a:ahLst/>
                <a:rect l="textAreaLeft" t="textAreaTop" r="textAreaRight" b="textAreaBottom"/>
                <a:pathLst>
                  <a:path w="191" h="176">
                    <a:moveTo>
                      <a:pt x="191" y="176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79" y="0"/>
                    </a:lnTo>
                    <a:lnTo>
                      <a:pt x="191" y="1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4" name="Line 100"/>
              <p:cNvSpPr/>
              <p:nvPr/>
            </p:nvSpPr>
            <p:spPr>
              <a:xfrm>
                <a:off x="5151240" y="2309760"/>
                <a:ext cx="276120" cy="2505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65" name="Group 101"/>
            <p:cNvGrpSpPr/>
            <p:nvPr/>
          </p:nvGrpSpPr>
          <p:grpSpPr>
            <a:xfrm>
              <a:off x="5681520" y="3271680"/>
              <a:ext cx="201240" cy="480960"/>
              <a:chOff x="5681520" y="3271680"/>
              <a:chExt cx="201240" cy="480960"/>
            </a:xfrm>
          </p:grpSpPr>
          <p:sp>
            <p:nvSpPr>
              <p:cNvPr id="1266" name="Freeform 102"/>
              <p:cNvSpPr/>
              <p:nvPr/>
            </p:nvSpPr>
            <p:spPr>
              <a:xfrm>
                <a:off x="5681520" y="3448080"/>
                <a:ext cx="201240" cy="3045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4560"/>
                  <a:gd name="textAreaBottom" fmla="*/ 304920 h 304560"/>
                </a:gdLst>
                <a:ahLst/>
                <a:rect l="textAreaLeft" t="textAreaTop" r="textAreaRight" b="textAreaBottom"/>
                <a:pathLst>
                  <a:path w="127" h="192">
                    <a:moveTo>
                      <a:pt x="64" y="192"/>
                    </a:moveTo>
                    <a:lnTo>
                      <a:pt x="0" y="0"/>
                    </a:lnTo>
                    <a:lnTo>
                      <a:pt x="64" y="64"/>
                    </a:lnTo>
                    <a:lnTo>
                      <a:pt x="127" y="0"/>
                    </a:lnTo>
                    <a:lnTo>
                      <a:pt x="64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7" name="Line 103"/>
              <p:cNvSpPr/>
              <p:nvPr/>
            </p:nvSpPr>
            <p:spPr>
              <a:xfrm>
                <a:off x="5783040" y="3271680"/>
                <a:ext cx="1800" cy="277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68" name="Group 104"/>
            <p:cNvGrpSpPr/>
            <p:nvPr/>
          </p:nvGrpSpPr>
          <p:grpSpPr>
            <a:xfrm>
              <a:off x="5681520" y="4410000"/>
              <a:ext cx="201240" cy="455400"/>
              <a:chOff x="5681520" y="4410000"/>
              <a:chExt cx="201240" cy="455400"/>
            </a:xfrm>
          </p:grpSpPr>
          <p:sp>
            <p:nvSpPr>
              <p:cNvPr id="1269" name="Freeform 105"/>
              <p:cNvSpPr/>
              <p:nvPr/>
            </p:nvSpPr>
            <p:spPr>
              <a:xfrm>
                <a:off x="5681520" y="4562640"/>
                <a:ext cx="201240" cy="3027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2760"/>
                  <a:gd name="textAreaBottom" fmla="*/ 303120 h 302760"/>
                </a:gdLst>
                <a:ahLst/>
                <a:rect l="textAreaLeft" t="textAreaTop" r="textAreaRight" b="textAreaBottom"/>
                <a:pathLst>
                  <a:path w="127" h="191">
                    <a:moveTo>
                      <a:pt x="64" y="191"/>
                    </a:moveTo>
                    <a:lnTo>
                      <a:pt x="0" y="0"/>
                    </a:lnTo>
                    <a:lnTo>
                      <a:pt x="64" y="64"/>
                    </a:lnTo>
                    <a:lnTo>
                      <a:pt x="127" y="0"/>
                    </a:lnTo>
                    <a:lnTo>
                      <a:pt x="64" y="1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0" name="Line 106"/>
              <p:cNvSpPr/>
              <p:nvPr/>
            </p:nvSpPr>
            <p:spPr>
              <a:xfrm>
                <a:off x="5783040" y="4410000"/>
                <a:ext cx="1800" cy="2538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1" name="Group 107"/>
            <p:cNvGrpSpPr/>
            <p:nvPr/>
          </p:nvGrpSpPr>
          <p:grpSpPr>
            <a:xfrm>
              <a:off x="5276880" y="1903320"/>
              <a:ext cx="1012680" cy="202680"/>
              <a:chOff x="5276880" y="1903320"/>
              <a:chExt cx="1012680" cy="202680"/>
            </a:xfrm>
          </p:grpSpPr>
          <p:sp>
            <p:nvSpPr>
              <p:cNvPr id="1272" name="Freeform 108"/>
              <p:cNvSpPr/>
              <p:nvPr/>
            </p:nvSpPr>
            <p:spPr>
              <a:xfrm>
                <a:off x="5276880" y="1903320"/>
                <a:ext cx="302760" cy="20268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202680"/>
                  <a:gd name="textAreaBottom" fmla="*/ 203040 h 202680"/>
                </a:gdLst>
                <a:ahLst/>
                <a:rect l="textAreaLeft" t="textAreaTop" r="textAreaRight" b="textAreaBottom"/>
                <a:pathLst>
                  <a:path w="191" h="128">
                    <a:moveTo>
                      <a:pt x="0" y="80"/>
                    </a:moveTo>
                    <a:lnTo>
                      <a:pt x="175" y="0"/>
                    </a:lnTo>
                    <a:lnTo>
                      <a:pt x="111" y="64"/>
                    </a:lnTo>
                    <a:lnTo>
                      <a:pt x="191" y="128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3" name="Line 109"/>
              <p:cNvSpPr/>
              <p:nvPr/>
            </p:nvSpPr>
            <p:spPr>
              <a:xfrm flipH="1">
                <a:off x="5452920" y="1954080"/>
                <a:ext cx="836640" cy="493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74" name="Rectangle 110"/>
            <p:cNvSpPr/>
            <p:nvPr/>
          </p:nvSpPr>
          <p:spPr>
            <a:xfrm>
              <a:off x="4796640" y="1776240"/>
              <a:ext cx="34416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S0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5" name="Rectangle 111"/>
            <p:cNvSpPr/>
            <p:nvPr/>
          </p:nvSpPr>
          <p:spPr>
            <a:xfrm>
              <a:off x="4726800" y="205596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6" name="Rectangle 112"/>
            <p:cNvSpPr/>
            <p:nvPr/>
          </p:nvSpPr>
          <p:spPr>
            <a:xfrm>
              <a:off x="3873600" y="266220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S1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7" name="Rectangle 113"/>
            <p:cNvSpPr/>
            <p:nvPr/>
          </p:nvSpPr>
          <p:spPr>
            <a:xfrm>
              <a:off x="3840840" y="294156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8" name="Rectangle 114"/>
            <p:cNvSpPr/>
            <p:nvPr/>
          </p:nvSpPr>
          <p:spPr>
            <a:xfrm>
              <a:off x="3873600" y="380196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S2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9" name="Rectangle 115"/>
            <p:cNvSpPr/>
            <p:nvPr/>
          </p:nvSpPr>
          <p:spPr>
            <a:xfrm>
              <a:off x="3840840" y="408132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0" name="Rectangle 116"/>
            <p:cNvSpPr/>
            <p:nvPr/>
          </p:nvSpPr>
          <p:spPr>
            <a:xfrm>
              <a:off x="3873600" y="489096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S3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1" name="Rectangle 117"/>
            <p:cNvSpPr/>
            <p:nvPr/>
          </p:nvSpPr>
          <p:spPr>
            <a:xfrm>
              <a:off x="3840840" y="516888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[1]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2" name="Rectangle 118"/>
            <p:cNvSpPr/>
            <p:nvPr/>
          </p:nvSpPr>
          <p:spPr>
            <a:xfrm>
              <a:off x="5657040" y="2638440"/>
              <a:ext cx="34416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S4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3" name="Rectangle 119"/>
            <p:cNvSpPr/>
            <p:nvPr/>
          </p:nvSpPr>
          <p:spPr>
            <a:xfrm>
              <a:off x="5587200" y="291636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4" name="Rectangle 120"/>
            <p:cNvSpPr/>
            <p:nvPr/>
          </p:nvSpPr>
          <p:spPr>
            <a:xfrm>
              <a:off x="5619960" y="380196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S5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5" name="Rectangle 121"/>
            <p:cNvSpPr/>
            <p:nvPr/>
          </p:nvSpPr>
          <p:spPr>
            <a:xfrm>
              <a:off x="5587200" y="408132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6" name="Rectangle 122"/>
            <p:cNvSpPr/>
            <p:nvPr/>
          </p:nvSpPr>
          <p:spPr>
            <a:xfrm>
              <a:off x="5619960" y="489096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S6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7" name="Rectangle 123"/>
            <p:cNvSpPr/>
            <p:nvPr/>
          </p:nvSpPr>
          <p:spPr>
            <a:xfrm>
              <a:off x="5587200" y="516888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8" name="Rectangle 124"/>
            <p:cNvSpPr/>
            <p:nvPr/>
          </p:nvSpPr>
          <p:spPr>
            <a:xfrm>
              <a:off x="5684760" y="1650960"/>
              <a:ext cx="62136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Reset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89" name="Group 125"/>
            <p:cNvGrpSpPr/>
            <p:nvPr/>
          </p:nvGrpSpPr>
          <p:grpSpPr>
            <a:xfrm>
              <a:off x="6060960" y="5348160"/>
              <a:ext cx="328320" cy="201240"/>
              <a:chOff x="6060960" y="5348160"/>
              <a:chExt cx="328320" cy="201240"/>
            </a:xfrm>
          </p:grpSpPr>
          <p:sp>
            <p:nvSpPr>
              <p:cNvPr id="1290" name="Freeform 126"/>
              <p:cNvSpPr/>
              <p:nvPr/>
            </p:nvSpPr>
            <p:spPr>
              <a:xfrm>
                <a:off x="6060960" y="5348160"/>
                <a:ext cx="328320" cy="201240"/>
              </a:xfrm>
              <a:custGeom>
                <a:avLst/>
                <a:gdLst>
                  <a:gd name="textAreaLeft" fmla="*/ 0 w 328320"/>
                  <a:gd name="textAreaRight" fmla="*/ 328680 w 328320"/>
                  <a:gd name="textAreaTop" fmla="*/ 0 h 201240"/>
                  <a:gd name="textAreaBottom" fmla="*/ 201600 h 201240"/>
                </a:gdLst>
                <a:ahLst/>
                <a:rect l="textAreaLeft" t="textAreaTop" r="textAreaRight" b="textAreaBottom"/>
                <a:pathLst>
                  <a:path w="207" h="127">
                    <a:moveTo>
                      <a:pt x="0" y="15"/>
                    </a:moveTo>
                    <a:lnTo>
                      <a:pt x="207" y="0"/>
                    </a:lnTo>
                    <a:lnTo>
                      <a:pt x="128" y="47"/>
                    </a:lnTo>
                    <a:lnTo>
                      <a:pt x="160" y="12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1" name="Line 127"/>
              <p:cNvSpPr/>
              <p:nvPr/>
            </p:nvSpPr>
            <p:spPr>
              <a:xfrm>
                <a:off x="6162480" y="5397480"/>
                <a:ext cx="101520" cy="252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92" name="Text Box 128"/>
            <p:cNvSpPr/>
            <p:nvPr/>
          </p:nvSpPr>
          <p:spPr>
            <a:xfrm>
              <a:off x="4269600" y="21337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3" name="Text Box 129"/>
            <p:cNvSpPr/>
            <p:nvPr/>
          </p:nvSpPr>
          <p:spPr>
            <a:xfrm>
              <a:off x="5410080" y="2133720"/>
              <a:ext cx="31068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4" name="Text Box 130"/>
            <p:cNvSpPr/>
            <p:nvPr/>
          </p:nvSpPr>
          <p:spPr>
            <a:xfrm>
              <a:off x="5946120" y="32767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5" name="Text Box 131"/>
            <p:cNvSpPr/>
            <p:nvPr/>
          </p:nvSpPr>
          <p:spPr>
            <a:xfrm>
              <a:off x="4191120" y="3276720"/>
              <a:ext cx="31068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6" name="Text Box 132"/>
            <p:cNvSpPr/>
            <p:nvPr/>
          </p:nvSpPr>
          <p:spPr>
            <a:xfrm>
              <a:off x="3355200" y="44197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7" name="Text Box 133"/>
            <p:cNvSpPr/>
            <p:nvPr/>
          </p:nvSpPr>
          <p:spPr>
            <a:xfrm>
              <a:off x="5946120" y="44197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8" name="Text Box 134"/>
            <p:cNvSpPr/>
            <p:nvPr/>
          </p:nvSpPr>
          <p:spPr>
            <a:xfrm>
              <a:off x="6480000" y="4724280"/>
              <a:ext cx="4982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0,1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9" name="Text Box 135"/>
            <p:cNvSpPr/>
            <p:nvPr/>
          </p:nvSpPr>
          <p:spPr>
            <a:xfrm>
              <a:off x="4419720" y="4495680"/>
              <a:ext cx="31068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00" name="Group 136"/>
            <p:cNvGrpSpPr/>
            <p:nvPr/>
          </p:nvGrpSpPr>
          <p:grpSpPr>
            <a:xfrm>
              <a:off x="4419360" y="5105520"/>
              <a:ext cx="1037880" cy="202680"/>
              <a:chOff x="4419360" y="5105520"/>
              <a:chExt cx="1037880" cy="202680"/>
            </a:xfrm>
          </p:grpSpPr>
          <p:sp>
            <p:nvSpPr>
              <p:cNvPr id="1301" name="Freeform 137"/>
              <p:cNvSpPr/>
              <p:nvPr/>
            </p:nvSpPr>
            <p:spPr>
              <a:xfrm>
                <a:off x="5154480" y="5105520"/>
                <a:ext cx="302760" cy="20268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202680"/>
                  <a:gd name="textAreaBottom" fmla="*/ 203040 h 202680"/>
                </a:gdLst>
                <a:ahLst/>
                <a:rect l="textAreaLeft" t="textAreaTop" r="textAreaRight" b="textAreaBottom"/>
                <a:pathLst>
                  <a:path w="191" h="128">
                    <a:moveTo>
                      <a:pt x="191" y="64"/>
                    </a:moveTo>
                    <a:lnTo>
                      <a:pt x="0" y="128"/>
                    </a:lnTo>
                    <a:lnTo>
                      <a:pt x="64" y="64"/>
                    </a:lnTo>
                    <a:lnTo>
                      <a:pt x="0" y="0"/>
                    </a:lnTo>
                    <a:lnTo>
                      <a:pt x="191" y="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2" name="Line 138"/>
              <p:cNvSpPr/>
              <p:nvPr/>
            </p:nvSpPr>
            <p:spPr>
              <a:xfrm>
                <a:off x="4419360" y="5206680"/>
                <a:ext cx="836640" cy="18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303" name="Text Box 142"/>
            <p:cNvSpPr/>
            <p:nvPr/>
          </p:nvSpPr>
          <p:spPr>
            <a:xfrm>
              <a:off x="4803120" y="480060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4" name="Text Box 143"/>
            <p:cNvSpPr/>
            <p:nvPr/>
          </p:nvSpPr>
          <p:spPr>
            <a:xfrm>
              <a:off x="3129480" y="5410080"/>
              <a:ext cx="78912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…</a:t>
              </a: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010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5" name="Text Box 144"/>
            <p:cNvSpPr/>
            <p:nvPr/>
          </p:nvSpPr>
          <p:spPr>
            <a:xfrm>
              <a:off x="4806000" y="5334120"/>
              <a:ext cx="78912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…</a:t>
              </a: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100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Rectangle 3"/>
          <p:cNvSpPr/>
          <p:nvPr/>
        </p:nvSpPr>
        <p:spPr>
          <a:xfrm>
            <a:off x="2500200" y="495360"/>
            <a:ext cx="27597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Finite String Recognizer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Rectangle 4"/>
          <p:cNvSpPr/>
          <p:nvPr/>
        </p:nvSpPr>
        <p:spPr>
          <a:xfrm>
            <a:off x="2700000" y="888840"/>
            <a:ext cx="738360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Exit conditions from S1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recognizes strings of form …0 (no 1 seen)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loop back to S1 if input is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Exit conditions from S4: recognizes strings of form …1 (no 0 seen)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loop back to S4 if input is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9" name="Group 168"/>
          <p:cNvGrpSpPr/>
          <p:nvPr/>
        </p:nvGrpSpPr>
        <p:grpSpPr>
          <a:xfrm>
            <a:off x="3347280" y="2209680"/>
            <a:ext cx="4424760" cy="4095720"/>
            <a:chOff x="3347280" y="2209680"/>
            <a:chExt cx="4424760" cy="4095720"/>
          </a:xfrm>
        </p:grpSpPr>
        <p:pic>
          <p:nvPicPr>
            <p:cNvPr id="1310" name="Picture 9" descr=""/>
            <p:cNvPicPr/>
            <p:nvPr/>
          </p:nvPicPr>
          <p:blipFill>
            <a:blip r:embed="rId1"/>
            <a:stretch/>
          </p:blipFill>
          <p:spPr>
            <a:xfrm>
              <a:off x="6784920" y="5407200"/>
              <a:ext cx="987120" cy="279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11" name="Group 10"/>
            <p:cNvGrpSpPr/>
            <p:nvPr/>
          </p:nvGrpSpPr>
          <p:grpSpPr>
            <a:xfrm>
              <a:off x="4410000" y="4902120"/>
              <a:ext cx="201240" cy="657000"/>
              <a:chOff x="4410000" y="4902120"/>
              <a:chExt cx="201240" cy="657000"/>
            </a:xfrm>
          </p:grpSpPr>
          <p:sp>
            <p:nvSpPr>
              <p:cNvPr id="1312" name="Freeform 11"/>
              <p:cNvSpPr/>
              <p:nvPr/>
            </p:nvSpPr>
            <p:spPr>
              <a:xfrm>
                <a:off x="4410000" y="4902120"/>
                <a:ext cx="201240" cy="3027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2760"/>
                  <a:gd name="textAreaBottom" fmla="*/ 303120 h 302760"/>
                </a:gdLst>
                <a:ahLst/>
                <a:rect l="textAreaLeft" t="textAreaTop" r="textAreaRight" b="textAreaBottom"/>
                <a:pathLst>
                  <a:path w="127" h="191">
                    <a:moveTo>
                      <a:pt x="64" y="0"/>
                    </a:moveTo>
                    <a:lnTo>
                      <a:pt x="127" y="191"/>
                    </a:lnTo>
                    <a:lnTo>
                      <a:pt x="64" y="127"/>
                    </a:lnTo>
                    <a:lnTo>
                      <a:pt x="0" y="19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3" name="Line 12"/>
              <p:cNvSpPr/>
              <p:nvPr/>
            </p:nvSpPr>
            <p:spPr>
              <a:xfrm flipV="1">
                <a:off x="4511520" y="5103720"/>
                <a:ext cx="1440" cy="4554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314" name="Picture 13" descr=""/>
            <p:cNvPicPr/>
            <p:nvPr/>
          </p:nvPicPr>
          <p:blipFill>
            <a:blip r:embed="rId2"/>
            <a:stretch/>
          </p:blipFill>
          <p:spPr>
            <a:xfrm>
              <a:off x="6759720" y="5078520"/>
              <a:ext cx="987120" cy="277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15" name="Freeform 14"/>
            <p:cNvSpPr/>
            <p:nvPr/>
          </p:nvSpPr>
          <p:spPr>
            <a:xfrm>
              <a:off x="6203880" y="5475240"/>
              <a:ext cx="556920" cy="53136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31360"/>
                <a:gd name="textAreaBottom" fmla="*/ 531720 h 531360"/>
              </a:gdLst>
              <a:ahLst/>
              <a:rect l="textAreaLeft" t="textAreaTop" r="textAreaRight" b="textAreaBottom"/>
              <a:pathLst>
                <a:path w="351" h="335">
                  <a:moveTo>
                    <a:pt x="0" y="48"/>
                  </a:moveTo>
                  <a:lnTo>
                    <a:pt x="32" y="32"/>
                  </a:lnTo>
                  <a:lnTo>
                    <a:pt x="96" y="16"/>
                  </a:lnTo>
                  <a:lnTo>
                    <a:pt x="176" y="0"/>
                  </a:lnTo>
                  <a:lnTo>
                    <a:pt x="224" y="16"/>
                  </a:lnTo>
                  <a:lnTo>
                    <a:pt x="239" y="16"/>
                  </a:lnTo>
                  <a:lnTo>
                    <a:pt x="271" y="32"/>
                  </a:lnTo>
                  <a:lnTo>
                    <a:pt x="303" y="48"/>
                  </a:lnTo>
                  <a:lnTo>
                    <a:pt x="319" y="64"/>
                  </a:lnTo>
                  <a:lnTo>
                    <a:pt x="351" y="96"/>
                  </a:lnTo>
                  <a:lnTo>
                    <a:pt x="351" y="112"/>
                  </a:lnTo>
                  <a:lnTo>
                    <a:pt x="351" y="128"/>
                  </a:lnTo>
                  <a:lnTo>
                    <a:pt x="351" y="176"/>
                  </a:lnTo>
                  <a:lnTo>
                    <a:pt x="351" y="208"/>
                  </a:lnTo>
                  <a:lnTo>
                    <a:pt x="335" y="240"/>
                  </a:lnTo>
                  <a:lnTo>
                    <a:pt x="319" y="272"/>
                  </a:lnTo>
                  <a:lnTo>
                    <a:pt x="319" y="287"/>
                  </a:lnTo>
                  <a:lnTo>
                    <a:pt x="287" y="319"/>
                  </a:lnTo>
                  <a:lnTo>
                    <a:pt x="255" y="335"/>
                  </a:lnTo>
                  <a:lnTo>
                    <a:pt x="239" y="335"/>
                  </a:lnTo>
                  <a:lnTo>
                    <a:pt x="208" y="335"/>
                  </a:lnTo>
                  <a:lnTo>
                    <a:pt x="176" y="335"/>
                  </a:lnTo>
                  <a:lnTo>
                    <a:pt x="96" y="319"/>
                  </a:lnTo>
                  <a:lnTo>
                    <a:pt x="48" y="303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6" name="Oval 15"/>
            <p:cNvSpPr/>
            <p:nvPr/>
          </p:nvSpPr>
          <p:spPr>
            <a:xfrm>
              <a:off x="4824360" y="2298600"/>
              <a:ext cx="658440" cy="657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7" name="Oval 16"/>
            <p:cNvSpPr/>
            <p:nvPr/>
          </p:nvSpPr>
          <p:spPr>
            <a:xfrm>
              <a:off x="3938760" y="318456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8" name="Oval 17"/>
            <p:cNvSpPr/>
            <p:nvPr/>
          </p:nvSpPr>
          <p:spPr>
            <a:xfrm>
              <a:off x="5684760" y="318456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9" name="Oval 18"/>
            <p:cNvSpPr/>
            <p:nvPr/>
          </p:nvSpPr>
          <p:spPr>
            <a:xfrm>
              <a:off x="3938760" y="4324320"/>
              <a:ext cx="658440" cy="657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0" name="Oval 19"/>
            <p:cNvSpPr/>
            <p:nvPr/>
          </p:nvSpPr>
          <p:spPr>
            <a:xfrm>
              <a:off x="3938760" y="543708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1" name="Oval 20"/>
            <p:cNvSpPr/>
            <p:nvPr/>
          </p:nvSpPr>
          <p:spPr>
            <a:xfrm>
              <a:off x="5684760" y="4324320"/>
              <a:ext cx="658440" cy="657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2" name="Oval 21"/>
            <p:cNvSpPr/>
            <p:nvPr/>
          </p:nvSpPr>
          <p:spPr>
            <a:xfrm>
              <a:off x="5684760" y="5437080"/>
              <a:ext cx="658440" cy="65844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23" name="Group 22"/>
            <p:cNvGrpSpPr/>
            <p:nvPr/>
          </p:nvGrpSpPr>
          <p:grpSpPr>
            <a:xfrm>
              <a:off x="4533840" y="2868480"/>
              <a:ext cx="404640" cy="404640"/>
              <a:chOff x="4533840" y="2868480"/>
              <a:chExt cx="404640" cy="404640"/>
            </a:xfrm>
          </p:grpSpPr>
          <p:sp>
            <p:nvSpPr>
              <p:cNvPr id="1324" name="Freeform 23"/>
              <p:cNvSpPr/>
              <p:nvPr/>
            </p:nvSpPr>
            <p:spPr>
              <a:xfrm>
                <a:off x="4533840" y="2994120"/>
                <a:ext cx="277560" cy="279000"/>
              </a:xfrm>
              <a:custGeom>
                <a:avLst/>
                <a:gdLst>
                  <a:gd name="textAreaLeft" fmla="*/ 0 w 277560"/>
                  <a:gd name="textAreaRight" fmla="*/ 277920 w 277560"/>
                  <a:gd name="textAreaTop" fmla="*/ 0 h 279000"/>
                  <a:gd name="textAreaBottom" fmla="*/ 279360 h 279000"/>
                </a:gdLst>
                <a:ahLst/>
                <a:rect l="textAreaLeft" t="textAreaTop" r="textAreaRight" b="textAreaBottom"/>
                <a:pathLst>
                  <a:path w="175" h="176">
                    <a:moveTo>
                      <a:pt x="0" y="176"/>
                    </a:moveTo>
                    <a:lnTo>
                      <a:pt x="80" y="0"/>
                    </a:lnTo>
                    <a:lnTo>
                      <a:pt x="80" y="96"/>
                    </a:lnTo>
                    <a:lnTo>
                      <a:pt x="175" y="96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5" name="Line 24"/>
              <p:cNvSpPr/>
              <p:nvPr/>
            </p:nvSpPr>
            <p:spPr>
              <a:xfrm flipH="1">
                <a:off x="4660560" y="2868480"/>
                <a:ext cx="277920" cy="277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26" name="Group 25"/>
            <p:cNvGrpSpPr/>
            <p:nvPr/>
          </p:nvGrpSpPr>
          <p:grpSpPr>
            <a:xfrm>
              <a:off x="4154400" y="3830400"/>
              <a:ext cx="201240" cy="480960"/>
              <a:chOff x="4154400" y="3830400"/>
              <a:chExt cx="201240" cy="480960"/>
            </a:xfrm>
          </p:grpSpPr>
          <p:sp>
            <p:nvSpPr>
              <p:cNvPr id="1327" name="Freeform 26"/>
              <p:cNvSpPr/>
              <p:nvPr/>
            </p:nvSpPr>
            <p:spPr>
              <a:xfrm>
                <a:off x="4154400" y="4006800"/>
                <a:ext cx="201240" cy="3045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4560"/>
                  <a:gd name="textAreaBottom" fmla="*/ 304920 h 304560"/>
                </a:gdLst>
                <a:ahLst/>
                <a:rect l="textAreaLeft" t="textAreaTop" r="textAreaRight" b="textAreaBottom"/>
                <a:pathLst>
                  <a:path w="127" h="192">
                    <a:moveTo>
                      <a:pt x="63" y="192"/>
                    </a:moveTo>
                    <a:lnTo>
                      <a:pt x="0" y="0"/>
                    </a:lnTo>
                    <a:lnTo>
                      <a:pt x="63" y="64"/>
                    </a:lnTo>
                    <a:lnTo>
                      <a:pt x="127" y="0"/>
                    </a:lnTo>
                    <a:lnTo>
                      <a:pt x="63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8" name="Line 27"/>
              <p:cNvSpPr/>
              <p:nvPr/>
            </p:nvSpPr>
            <p:spPr>
              <a:xfrm>
                <a:off x="4254480" y="3830400"/>
                <a:ext cx="1440" cy="277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29" name="Group 28"/>
            <p:cNvGrpSpPr/>
            <p:nvPr/>
          </p:nvGrpSpPr>
          <p:grpSpPr>
            <a:xfrm>
              <a:off x="3886200" y="4902120"/>
              <a:ext cx="267840" cy="607680"/>
              <a:chOff x="3886200" y="4902120"/>
              <a:chExt cx="267840" cy="607680"/>
            </a:xfrm>
          </p:grpSpPr>
          <p:sp>
            <p:nvSpPr>
              <p:cNvPr id="1330" name="Freeform 29"/>
              <p:cNvSpPr/>
              <p:nvPr/>
            </p:nvSpPr>
            <p:spPr>
              <a:xfrm>
                <a:off x="3886200" y="5105520"/>
                <a:ext cx="267840" cy="404280"/>
              </a:xfrm>
              <a:custGeom>
                <a:avLst/>
                <a:gdLst>
                  <a:gd name="textAreaLeft" fmla="*/ 0 w 267840"/>
                  <a:gd name="textAreaRight" fmla="*/ 268200 w 267840"/>
                  <a:gd name="textAreaTop" fmla="*/ 0 h 404280"/>
                  <a:gd name="textAreaBottom" fmla="*/ 404640 h 404280"/>
                </a:gdLst>
                <a:ahLst/>
                <a:rect l="textAreaLeft" t="textAreaTop" r="textAreaRight" b="textAreaBottom"/>
                <a:pathLst>
                  <a:path w="127" h="191">
                    <a:moveTo>
                      <a:pt x="63" y="191"/>
                    </a:moveTo>
                    <a:lnTo>
                      <a:pt x="0" y="0"/>
                    </a:lnTo>
                    <a:lnTo>
                      <a:pt x="63" y="64"/>
                    </a:lnTo>
                    <a:lnTo>
                      <a:pt x="127" y="0"/>
                    </a:lnTo>
                    <a:lnTo>
                      <a:pt x="63" y="1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1" name="Line 30"/>
              <p:cNvSpPr/>
              <p:nvPr/>
            </p:nvSpPr>
            <p:spPr>
              <a:xfrm>
                <a:off x="4019040" y="4902120"/>
                <a:ext cx="2160" cy="3387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2" name="Group 31"/>
            <p:cNvGrpSpPr/>
            <p:nvPr/>
          </p:nvGrpSpPr>
          <p:grpSpPr>
            <a:xfrm>
              <a:off x="5370480" y="2868480"/>
              <a:ext cx="428040" cy="379080"/>
              <a:chOff x="5370480" y="2868480"/>
              <a:chExt cx="428040" cy="379080"/>
            </a:xfrm>
          </p:grpSpPr>
          <p:sp>
            <p:nvSpPr>
              <p:cNvPr id="1333" name="Freeform 32"/>
              <p:cNvSpPr/>
              <p:nvPr/>
            </p:nvSpPr>
            <p:spPr>
              <a:xfrm>
                <a:off x="5495760" y="2968560"/>
                <a:ext cx="302760" cy="27900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279000"/>
                  <a:gd name="textAreaBottom" fmla="*/ 279360 h 279000"/>
                </a:gdLst>
                <a:ahLst/>
                <a:rect l="textAreaLeft" t="textAreaTop" r="textAreaRight" b="textAreaBottom"/>
                <a:pathLst>
                  <a:path w="191" h="176">
                    <a:moveTo>
                      <a:pt x="191" y="176"/>
                    </a:moveTo>
                    <a:lnTo>
                      <a:pt x="0" y="96"/>
                    </a:lnTo>
                    <a:lnTo>
                      <a:pt x="95" y="96"/>
                    </a:lnTo>
                    <a:lnTo>
                      <a:pt x="79" y="0"/>
                    </a:lnTo>
                    <a:lnTo>
                      <a:pt x="191" y="17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4" name="Line 33"/>
              <p:cNvSpPr/>
              <p:nvPr/>
            </p:nvSpPr>
            <p:spPr>
              <a:xfrm>
                <a:off x="5370480" y="2868480"/>
                <a:ext cx="276120" cy="250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5" name="Group 34"/>
            <p:cNvGrpSpPr/>
            <p:nvPr/>
          </p:nvGrpSpPr>
          <p:grpSpPr>
            <a:xfrm>
              <a:off x="5900760" y="3830400"/>
              <a:ext cx="201240" cy="480960"/>
              <a:chOff x="5900760" y="3830400"/>
              <a:chExt cx="201240" cy="480960"/>
            </a:xfrm>
          </p:grpSpPr>
          <p:sp>
            <p:nvSpPr>
              <p:cNvPr id="1336" name="Freeform 35"/>
              <p:cNvSpPr/>
              <p:nvPr/>
            </p:nvSpPr>
            <p:spPr>
              <a:xfrm>
                <a:off x="5900760" y="4006800"/>
                <a:ext cx="201240" cy="3045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4560"/>
                  <a:gd name="textAreaBottom" fmla="*/ 304920 h 304560"/>
                </a:gdLst>
                <a:ahLst/>
                <a:rect l="textAreaLeft" t="textAreaTop" r="textAreaRight" b="textAreaBottom"/>
                <a:pathLst>
                  <a:path w="127" h="192">
                    <a:moveTo>
                      <a:pt x="64" y="192"/>
                    </a:moveTo>
                    <a:lnTo>
                      <a:pt x="0" y="0"/>
                    </a:lnTo>
                    <a:lnTo>
                      <a:pt x="64" y="64"/>
                    </a:lnTo>
                    <a:lnTo>
                      <a:pt x="127" y="0"/>
                    </a:lnTo>
                    <a:lnTo>
                      <a:pt x="64" y="19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7" name="Line 36"/>
              <p:cNvSpPr/>
              <p:nvPr/>
            </p:nvSpPr>
            <p:spPr>
              <a:xfrm>
                <a:off x="6002280" y="3830400"/>
                <a:ext cx="1440" cy="2779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8" name="Group 37"/>
            <p:cNvGrpSpPr/>
            <p:nvPr/>
          </p:nvGrpSpPr>
          <p:grpSpPr>
            <a:xfrm>
              <a:off x="5900760" y="4968720"/>
              <a:ext cx="201240" cy="455400"/>
              <a:chOff x="5900760" y="4968720"/>
              <a:chExt cx="201240" cy="455400"/>
            </a:xfrm>
          </p:grpSpPr>
          <p:sp>
            <p:nvSpPr>
              <p:cNvPr id="1339" name="Freeform 38"/>
              <p:cNvSpPr/>
              <p:nvPr/>
            </p:nvSpPr>
            <p:spPr>
              <a:xfrm>
                <a:off x="5900760" y="5121360"/>
                <a:ext cx="201240" cy="302760"/>
              </a:xfrm>
              <a:custGeom>
                <a:avLst/>
                <a:gdLst>
                  <a:gd name="textAreaLeft" fmla="*/ 0 w 201240"/>
                  <a:gd name="textAreaRight" fmla="*/ 201600 w 201240"/>
                  <a:gd name="textAreaTop" fmla="*/ 0 h 302760"/>
                  <a:gd name="textAreaBottom" fmla="*/ 303120 h 302760"/>
                </a:gdLst>
                <a:ahLst/>
                <a:rect l="textAreaLeft" t="textAreaTop" r="textAreaRight" b="textAreaBottom"/>
                <a:pathLst>
                  <a:path w="127" h="191">
                    <a:moveTo>
                      <a:pt x="64" y="191"/>
                    </a:moveTo>
                    <a:lnTo>
                      <a:pt x="0" y="0"/>
                    </a:lnTo>
                    <a:lnTo>
                      <a:pt x="64" y="64"/>
                    </a:lnTo>
                    <a:lnTo>
                      <a:pt x="127" y="0"/>
                    </a:lnTo>
                    <a:lnTo>
                      <a:pt x="64" y="19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40" name="Line 39"/>
              <p:cNvSpPr/>
              <p:nvPr/>
            </p:nvSpPr>
            <p:spPr>
              <a:xfrm>
                <a:off x="6002280" y="4968720"/>
                <a:ext cx="1440" cy="2538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41" name="Group 40"/>
            <p:cNvGrpSpPr/>
            <p:nvPr/>
          </p:nvGrpSpPr>
          <p:grpSpPr>
            <a:xfrm>
              <a:off x="5495760" y="2462040"/>
              <a:ext cx="1012680" cy="202680"/>
              <a:chOff x="5495760" y="2462040"/>
              <a:chExt cx="1012680" cy="202680"/>
            </a:xfrm>
          </p:grpSpPr>
          <p:sp>
            <p:nvSpPr>
              <p:cNvPr id="1342" name="Freeform 41"/>
              <p:cNvSpPr/>
              <p:nvPr/>
            </p:nvSpPr>
            <p:spPr>
              <a:xfrm>
                <a:off x="5495760" y="2462040"/>
                <a:ext cx="302760" cy="20268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202680"/>
                  <a:gd name="textAreaBottom" fmla="*/ 203040 h 202680"/>
                </a:gdLst>
                <a:ahLst/>
                <a:rect l="textAreaLeft" t="textAreaTop" r="textAreaRight" b="textAreaBottom"/>
                <a:pathLst>
                  <a:path w="191" h="128">
                    <a:moveTo>
                      <a:pt x="0" y="80"/>
                    </a:moveTo>
                    <a:lnTo>
                      <a:pt x="175" y="0"/>
                    </a:lnTo>
                    <a:lnTo>
                      <a:pt x="111" y="64"/>
                    </a:lnTo>
                    <a:lnTo>
                      <a:pt x="191" y="128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43" name="Line 42"/>
              <p:cNvSpPr/>
              <p:nvPr/>
            </p:nvSpPr>
            <p:spPr>
              <a:xfrm flipH="1">
                <a:off x="5671800" y="2512800"/>
                <a:ext cx="836640" cy="4932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344" name="Rectangle 43"/>
            <p:cNvSpPr/>
            <p:nvPr/>
          </p:nvSpPr>
          <p:spPr>
            <a:xfrm>
              <a:off x="5015520" y="2335320"/>
              <a:ext cx="34416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S0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5" name="Rectangle 44"/>
            <p:cNvSpPr/>
            <p:nvPr/>
          </p:nvSpPr>
          <p:spPr>
            <a:xfrm>
              <a:off x="4945680" y="261468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6" name="Rectangle 45"/>
            <p:cNvSpPr/>
            <p:nvPr/>
          </p:nvSpPr>
          <p:spPr>
            <a:xfrm>
              <a:off x="4092840" y="322092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S1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7" name="Rectangle 46"/>
            <p:cNvSpPr/>
            <p:nvPr/>
          </p:nvSpPr>
          <p:spPr>
            <a:xfrm>
              <a:off x="4060080" y="350028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8" name="Rectangle 47"/>
            <p:cNvSpPr/>
            <p:nvPr/>
          </p:nvSpPr>
          <p:spPr>
            <a:xfrm>
              <a:off x="4092840" y="436104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S2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9" name="Rectangle 48"/>
            <p:cNvSpPr/>
            <p:nvPr/>
          </p:nvSpPr>
          <p:spPr>
            <a:xfrm>
              <a:off x="4060080" y="464040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0" name="Rectangle 49"/>
            <p:cNvSpPr/>
            <p:nvPr/>
          </p:nvSpPr>
          <p:spPr>
            <a:xfrm>
              <a:off x="4092840" y="545004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S3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1" name="Rectangle 50"/>
            <p:cNvSpPr/>
            <p:nvPr/>
          </p:nvSpPr>
          <p:spPr>
            <a:xfrm>
              <a:off x="4060080" y="572760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[1]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2" name="Rectangle 51"/>
            <p:cNvSpPr/>
            <p:nvPr/>
          </p:nvSpPr>
          <p:spPr>
            <a:xfrm>
              <a:off x="5875920" y="3197160"/>
              <a:ext cx="34416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S4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3" name="Rectangle 52"/>
            <p:cNvSpPr/>
            <p:nvPr/>
          </p:nvSpPr>
          <p:spPr>
            <a:xfrm>
              <a:off x="5806080" y="347508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4" name="Rectangle 53"/>
            <p:cNvSpPr/>
            <p:nvPr/>
          </p:nvSpPr>
          <p:spPr>
            <a:xfrm>
              <a:off x="5838840" y="436104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S5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5" name="Rectangle 54"/>
            <p:cNvSpPr/>
            <p:nvPr/>
          </p:nvSpPr>
          <p:spPr>
            <a:xfrm>
              <a:off x="5806080" y="464040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6" name="Rectangle 55"/>
            <p:cNvSpPr/>
            <p:nvPr/>
          </p:nvSpPr>
          <p:spPr>
            <a:xfrm>
              <a:off x="5838840" y="5450040"/>
              <a:ext cx="34272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S6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7" name="Rectangle 56"/>
            <p:cNvSpPr/>
            <p:nvPr/>
          </p:nvSpPr>
          <p:spPr>
            <a:xfrm>
              <a:off x="5806080" y="5727600"/>
              <a:ext cx="372960" cy="329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2400" spc="-1" strike="noStrike">
                  <a:solidFill>
                    <a:srgbClr val="ff3300"/>
                  </a:solidFill>
                  <a:latin typeface="Arial"/>
                </a:rPr>
                <a:t>[0]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8" name="Rectangle 57"/>
            <p:cNvSpPr/>
            <p:nvPr/>
          </p:nvSpPr>
          <p:spPr>
            <a:xfrm>
              <a:off x="5904000" y="2209680"/>
              <a:ext cx="621360" cy="24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Arial"/>
                </a:rPr>
                <a:t>Reset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59" name="Group 58"/>
            <p:cNvGrpSpPr/>
            <p:nvPr/>
          </p:nvGrpSpPr>
          <p:grpSpPr>
            <a:xfrm>
              <a:off x="6280200" y="5907240"/>
              <a:ext cx="328320" cy="201240"/>
              <a:chOff x="6280200" y="5907240"/>
              <a:chExt cx="328320" cy="201240"/>
            </a:xfrm>
          </p:grpSpPr>
          <p:sp>
            <p:nvSpPr>
              <p:cNvPr id="1360" name="Freeform 59"/>
              <p:cNvSpPr/>
              <p:nvPr/>
            </p:nvSpPr>
            <p:spPr>
              <a:xfrm>
                <a:off x="6280200" y="5907240"/>
                <a:ext cx="328320" cy="201240"/>
              </a:xfrm>
              <a:custGeom>
                <a:avLst/>
                <a:gdLst>
                  <a:gd name="textAreaLeft" fmla="*/ 0 w 328320"/>
                  <a:gd name="textAreaRight" fmla="*/ 328680 w 328320"/>
                  <a:gd name="textAreaTop" fmla="*/ 0 h 201240"/>
                  <a:gd name="textAreaBottom" fmla="*/ 201600 h 201240"/>
                </a:gdLst>
                <a:ahLst/>
                <a:rect l="textAreaLeft" t="textAreaTop" r="textAreaRight" b="textAreaBottom"/>
                <a:pathLst>
                  <a:path w="207" h="127">
                    <a:moveTo>
                      <a:pt x="0" y="15"/>
                    </a:moveTo>
                    <a:lnTo>
                      <a:pt x="207" y="0"/>
                    </a:lnTo>
                    <a:lnTo>
                      <a:pt x="128" y="47"/>
                    </a:lnTo>
                    <a:lnTo>
                      <a:pt x="160" y="127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1" name="Line 60"/>
              <p:cNvSpPr/>
              <p:nvPr/>
            </p:nvSpPr>
            <p:spPr>
              <a:xfrm>
                <a:off x="6381720" y="5956200"/>
                <a:ext cx="101520" cy="252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362" name="Text Box 61"/>
            <p:cNvSpPr/>
            <p:nvPr/>
          </p:nvSpPr>
          <p:spPr>
            <a:xfrm>
              <a:off x="4488840" y="269244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3" name="Text Box 62"/>
            <p:cNvSpPr/>
            <p:nvPr/>
          </p:nvSpPr>
          <p:spPr>
            <a:xfrm>
              <a:off x="5629320" y="2692440"/>
              <a:ext cx="31068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4" name="Text Box 63"/>
            <p:cNvSpPr/>
            <p:nvPr/>
          </p:nvSpPr>
          <p:spPr>
            <a:xfrm>
              <a:off x="6165360" y="383544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5" name="Text Box 64"/>
            <p:cNvSpPr/>
            <p:nvPr/>
          </p:nvSpPr>
          <p:spPr>
            <a:xfrm>
              <a:off x="4410000" y="3835440"/>
              <a:ext cx="31068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6" name="Text Box 65"/>
            <p:cNvSpPr/>
            <p:nvPr/>
          </p:nvSpPr>
          <p:spPr>
            <a:xfrm>
              <a:off x="3574440" y="497844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7" name="Text Box 66"/>
            <p:cNvSpPr/>
            <p:nvPr/>
          </p:nvSpPr>
          <p:spPr>
            <a:xfrm>
              <a:off x="6165360" y="497844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8" name="Text Box 67"/>
            <p:cNvSpPr/>
            <p:nvPr/>
          </p:nvSpPr>
          <p:spPr>
            <a:xfrm>
              <a:off x="6698880" y="5283360"/>
              <a:ext cx="4982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0,1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9" name="Text Box 68"/>
            <p:cNvSpPr/>
            <p:nvPr/>
          </p:nvSpPr>
          <p:spPr>
            <a:xfrm>
              <a:off x="4638600" y="5054760"/>
              <a:ext cx="31068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70" name="Group 69"/>
            <p:cNvGrpSpPr/>
            <p:nvPr/>
          </p:nvGrpSpPr>
          <p:grpSpPr>
            <a:xfrm>
              <a:off x="4638600" y="5664240"/>
              <a:ext cx="1037880" cy="202680"/>
              <a:chOff x="4638600" y="5664240"/>
              <a:chExt cx="1037880" cy="202680"/>
            </a:xfrm>
          </p:grpSpPr>
          <p:sp>
            <p:nvSpPr>
              <p:cNvPr id="1371" name="Freeform 70"/>
              <p:cNvSpPr/>
              <p:nvPr/>
            </p:nvSpPr>
            <p:spPr>
              <a:xfrm>
                <a:off x="5373720" y="5664240"/>
                <a:ext cx="302760" cy="20268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202680"/>
                  <a:gd name="textAreaBottom" fmla="*/ 203040 h 202680"/>
                </a:gdLst>
                <a:ahLst/>
                <a:rect l="textAreaLeft" t="textAreaTop" r="textAreaRight" b="textAreaBottom"/>
                <a:pathLst>
                  <a:path w="191" h="128">
                    <a:moveTo>
                      <a:pt x="191" y="64"/>
                    </a:moveTo>
                    <a:lnTo>
                      <a:pt x="0" y="128"/>
                    </a:lnTo>
                    <a:lnTo>
                      <a:pt x="64" y="64"/>
                    </a:lnTo>
                    <a:lnTo>
                      <a:pt x="0" y="0"/>
                    </a:lnTo>
                    <a:lnTo>
                      <a:pt x="191" y="6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2" name="Line 71"/>
              <p:cNvSpPr/>
              <p:nvPr/>
            </p:nvSpPr>
            <p:spPr>
              <a:xfrm>
                <a:off x="4638600" y="5765760"/>
                <a:ext cx="836640" cy="144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373" name="Text Box 72"/>
            <p:cNvSpPr/>
            <p:nvPr/>
          </p:nvSpPr>
          <p:spPr>
            <a:xfrm>
              <a:off x="5022360" y="53593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4" name="Text Box 73"/>
            <p:cNvSpPr/>
            <p:nvPr/>
          </p:nvSpPr>
          <p:spPr>
            <a:xfrm>
              <a:off x="3348720" y="5969160"/>
              <a:ext cx="78912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…</a:t>
              </a: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010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5" name="Text Box 74"/>
            <p:cNvSpPr/>
            <p:nvPr/>
          </p:nvSpPr>
          <p:spPr>
            <a:xfrm>
              <a:off x="5025240" y="5892840"/>
              <a:ext cx="78912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…</a:t>
              </a: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100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76" name="Group 156"/>
            <p:cNvGrpSpPr/>
            <p:nvPr/>
          </p:nvGrpSpPr>
          <p:grpSpPr>
            <a:xfrm>
              <a:off x="6238800" y="3200400"/>
              <a:ext cx="556920" cy="632880"/>
              <a:chOff x="6238800" y="3200400"/>
              <a:chExt cx="556920" cy="632880"/>
            </a:xfrm>
          </p:grpSpPr>
          <p:sp>
            <p:nvSpPr>
              <p:cNvPr id="1377" name="Freeform 152"/>
              <p:cNvSpPr/>
              <p:nvPr/>
            </p:nvSpPr>
            <p:spPr>
              <a:xfrm>
                <a:off x="6238800" y="3200400"/>
                <a:ext cx="556920" cy="531360"/>
              </a:xfrm>
              <a:custGeom>
                <a:avLst/>
                <a:gdLst>
                  <a:gd name="textAreaLeft" fmla="*/ 0 w 556920"/>
                  <a:gd name="textAreaRight" fmla="*/ 557280 w 556920"/>
                  <a:gd name="textAreaTop" fmla="*/ 0 h 531360"/>
                  <a:gd name="textAreaBottom" fmla="*/ 531720 h 531360"/>
                </a:gdLst>
                <a:ahLst/>
                <a:rect l="textAreaLeft" t="textAreaTop" r="textAreaRight" b="textAreaBottom"/>
                <a:pathLst>
                  <a:path w="351" h="335">
                    <a:moveTo>
                      <a:pt x="0" y="32"/>
                    </a:moveTo>
                    <a:lnTo>
                      <a:pt x="48" y="16"/>
                    </a:lnTo>
                    <a:lnTo>
                      <a:pt x="112" y="0"/>
                    </a:lnTo>
                    <a:lnTo>
                      <a:pt x="144" y="0"/>
                    </a:lnTo>
                    <a:lnTo>
                      <a:pt x="191" y="0"/>
                    </a:lnTo>
                    <a:lnTo>
                      <a:pt x="223" y="0"/>
                    </a:lnTo>
                    <a:lnTo>
                      <a:pt x="255" y="16"/>
                    </a:lnTo>
                    <a:lnTo>
                      <a:pt x="287" y="32"/>
                    </a:lnTo>
                    <a:lnTo>
                      <a:pt x="319" y="64"/>
                    </a:lnTo>
                    <a:lnTo>
                      <a:pt x="335" y="96"/>
                    </a:lnTo>
                    <a:lnTo>
                      <a:pt x="335" y="112"/>
                    </a:lnTo>
                    <a:lnTo>
                      <a:pt x="351" y="128"/>
                    </a:lnTo>
                    <a:lnTo>
                      <a:pt x="351" y="175"/>
                    </a:lnTo>
                    <a:lnTo>
                      <a:pt x="351" y="191"/>
                    </a:lnTo>
                    <a:lnTo>
                      <a:pt x="335" y="223"/>
                    </a:lnTo>
                    <a:lnTo>
                      <a:pt x="319" y="255"/>
                    </a:lnTo>
                    <a:lnTo>
                      <a:pt x="303" y="287"/>
                    </a:lnTo>
                    <a:lnTo>
                      <a:pt x="287" y="303"/>
                    </a:lnTo>
                    <a:lnTo>
                      <a:pt x="255" y="319"/>
                    </a:lnTo>
                    <a:lnTo>
                      <a:pt x="223" y="335"/>
                    </a:lnTo>
                    <a:lnTo>
                      <a:pt x="207" y="335"/>
                    </a:lnTo>
                    <a:lnTo>
                      <a:pt x="175" y="335"/>
                    </a:lnTo>
                    <a:lnTo>
                      <a:pt x="96" y="303"/>
                    </a:lnTo>
                    <a:lnTo>
                      <a:pt x="48" y="287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378" name="Group 155"/>
              <p:cNvGrpSpPr/>
              <p:nvPr/>
            </p:nvGrpSpPr>
            <p:grpSpPr>
              <a:xfrm>
                <a:off x="6315120" y="3630600"/>
                <a:ext cx="302760" cy="202680"/>
                <a:chOff x="6315120" y="3630600"/>
                <a:chExt cx="302760" cy="202680"/>
              </a:xfrm>
            </p:grpSpPr>
            <p:sp>
              <p:nvSpPr>
                <p:cNvPr id="1379" name="Freeform 153"/>
                <p:cNvSpPr/>
                <p:nvPr/>
              </p:nvSpPr>
              <p:spPr>
                <a:xfrm>
                  <a:off x="6315120" y="3630600"/>
                  <a:ext cx="302760" cy="202680"/>
                </a:xfrm>
                <a:custGeom>
                  <a:avLst/>
                  <a:gdLst>
                    <a:gd name="textAreaLeft" fmla="*/ 0 w 302760"/>
                    <a:gd name="textAreaRight" fmla="*/ 303120 w 302760"/>
                    <a:gd name="textAreaTop" fmla="*/ 0 h 202680"/>
                    <a:gd name="textAreaBottom" fmla="*/ 203040 h 202680"/>
                  </a:gdLst>
                  <a:ahLst/>
                  <a:rect l="textAreaLeft" t="textAreaTop" r="textAreaRight" b="textAreaBottom"/>
                  <a:pathLst>
                    <a:path w="191" h="128">
                      <a:moveTo>
                        <a:pt x="0" y="16"/>
                      </a:moveTo>
                      <a:lnTo>
                        <a:pt x="191" y="0"/>
                      </a:lnTo>
                      <a:lnTo>
                        <a:pt x="112" y="48"/>
                      </a:lnTo>
                      <a:lnTo>
                        <a:pt x="159" y="12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90000"/>
                    </a:lnSpc>
                  </a:pPr>
                  <a:endParaRPr b="1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80" name="Line 154"/>
                <p:cNvSpPr/>
                <p:nvPr/>
              </p:nvSpPr>
              <p:spPr>
                <a:xfrm>
                  <a:off x="6391080" y="3681360"/>
                  <a:ext cx="101520" cy="25200"/>
                </a:xfrm>
                <a:prstGeom prst="line">
                  <a:avLst/>
                </a:prstGeom>
                <a:ln w="25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1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381" name="Group 161"/>
            <p:cNvGrpSpPr/>
            <p:nvPr/>
          </p:nvGrpSpPr>
          <p:grpSpPr>
            <a:xfrm>
              <a:off x="3419640" y="3200400"/>
              <a:ext cx="555120" cy="632880"/>
              <a:chOff x="3419640" y="3200400"/>
              <a:chExt cx="555120" cy="632880"/>
            </a:xfrm>
          </p:grpSpPr>
          <p:sp>
            <p:nvSpPr>
              <p:cNvPr id="1382" name="Freeform 157"/>
              <p:cNvSpPr/>
              <p:nvPr/>
            </p:nvSpPr>
            <p:spPr>
              <a:xfrm>
                <a:off x="3419640" y="3200400"/>
                <a:ext cx="555120" cy="531360"/>
              </a:xfrm>
              <a:custGeom>
                <a:avLst/>
                <a:gdLst>
                  <a:gd name="textAreaLeft" fmla="*/ 0 w 555120"/>
                  <a:gd name="textAreaRight" fmla="*/ 555480 w 555120"/>
                  <a:gd name="textAreaTop" fmla="*/ 0 h 531360"/>
                  <a:gd name="textAreaBottom" fmla="*/ 531720 h 531360"/>
                </a:gdLst>
                <a:ahLst/>
                <a:rect l="textAreaLeft" t="textAreaTop" r="textAreaRight" b="textAreaBottom"/>
                <a:pathLst>
                  <a:path w="350" h="335">
                    <a:moveTo>
                      <a:pt x="350" y="32"/>
                    </a:moveTo>
                    <a:lnTo>
                      <a:pt x="303" y="16"/>
                    </a:lnTo>
                    <a:lnTo>
                      <a:pt x="239" y="0"/>
                    </a:lnTo>
                    <a:lnTo>
                      <a:pt x="191" y="0"/>
                    </a:lnTo>
                    <a:lnTo>
                      <a:pt x="143" y="16"/>
                    </a:lnTo>
                    <a:lnTo>
                      <a:pt x="127" y="16"/>
                    </a:lnTo>
                    <a:lnTo>
                      <a:pt x="111" y="16"/>
                    </a:lnTo>
                    <a:lnTo>
                      <a:pt x="79" y="32"/>
                    </a:lnTo>
                    <a:lnTo>
                      <a:pt x="31" y="64"/>
                    </a:lnTo>
                    <a:lnTo>
                      <a:pt x="15" y="96"/>
                    </a:lnTo>
                    <a:lnTo>
                      <a:pt x="15" y="112"/>
                    </a:lnTo>
                    <a:lnTo>
                      <a:pt x="15" y="128"/>
                    </a:lnTo>
                    <a:lnTo>
                      <a:pt x="0" y="176"/>
                    </a:lnTo>
                    <a:lnTo>
                      <a:pt x="0" y="191"/>
                    </a:lnTo>
                    <a:lnTo>
                      <a:pt x="15" y="223"/>
                    </a:lnTo>
                    <a:lnTo>
                      <a:pt x="31" y="255"/>
                    </a:lnTo>
                    <a:lnTo>
                      <a:pt x="47" y="287"/>
                    </a:lnTo>
                    <a:lnTo>
                      <a:pt x="63" y="303"/>
                    </a:lnTo>
                    <a:lnTo>
                      <a:pt x="95" y="319"/>
                    </a:lnTo>
                    <a:lnTo>
                      <a:pt x="127" y="335"/>
                    </a:lnTo>
                    <a:lnTo>
                      <a:pt x="143" y="335"/>
                    </a:lnTo>
                    <a:lnTo>
                      <a:pt x="175" y="335"/>
                    </a:lnTo>
                    <a:lnTo>
                      <a:pt x="271" y="303"/>
                    </a:lnTo>
                    <a:lnTo>
                      <a:pt x="303" y="287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383" name="Group 160"/>
              <p:cNvGrpSpPr/>
              <p:nvPr/>
            </p:nvGrpSpPr>
            <p:grpSpPr>
              <a:xfrm>
                <a:off x="3570120" y="3630600"/>
                <a:ext cx="329760" cy="202680"/>
                <a:chOff x="3570120" y="3630600"/>
                <a:chExt cx="329760" cy="202680"/>
              </a:xfrm>
            </p:grpSpPr>
            <p:sp>
              <p:nvSpPr>
                <p:cNvPr id="1384" name="Freeform 158"/>
                <p:cNvSpPr/>
                <p:nvPr/>
              </p:nvSpPr>
              <p:spPr>
                <a:xfrm>
                  <a:off x="3570120" y="3630600"/>
                  <a:ext cx="329760" cy="202680"/>
                </a:xfrm>
                <a:custGeom>
                  <a:avLst/>
                  <a:gdLst>
                    <a:gd name="textAreaLeft" fmla="*/ 0 w 329760"/>
                    <a:gd name="textAreaRight" fmla="*/ 330120 w 329760"/>
                    <a:gd name="textAreaTop" fmla="*/ 0 h 202680"/>
                    <a:gd name="textAreaBottom" fmla="*/ 203040 h 202680"/>
                  </a:gdLst>
                  <a:ahLst/>
                  <a:rect l="textAreaLeft" t="textAreaTop" r="textAreaRight" b="textAreaBottom"/>
                  <a:pathLst>
                    <a:path w="208" h="128">
                      <a:moveTo>
                        <a:pt x="208" y="16"/>
                      </a:moveTo>
                      <a:lnTo>
                        <a:pt x="0" y="0"/>
                      </a:lnTo>
                      <a:lnTo>
                        <a:pt x="80" y="48"/>
                      </a:lnTo>
                      <a:lnTo>
                        <a:pt x="48" y="128"/>
                      </a:lnTo>
                      <a:lnTo>
                        <a:pt x="208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90000"/>
                    </a:lnSpc>
                  </a:pPr>
                  <a:endParaRPr b="1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85" name="Line 159"/>
                <p:cNvSpPr/>
                <p:nvPr/>
              </p:nvSpPr>
              <p:spPr>
                <a:xfrm flipH="1">
                  <a:off x="3697200" y="3681360"/>
                  <a:ext cx="120600" cy="23760"/>
                </a:xfrm>
                <a:prstGeom prst="line">
                  <a:avLst/>
                </a:prstGeom>
                <a:ln w="2540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1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1386" name="Text Box 162"/>
            <p:cNvSpPr/>
            <p:nvPr/>
          </p:nvSpPr>
          <p:spPr>
            <a:xfrm>
              <a:off x="3499560" y="3809880"/>
              <a:ext cx="5360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…</a:t>
              </a: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7" name="Text Box 163"/>
            <p:cNvSpPr/>
            <p:nvPr/>
          </p:nvSpPr>
          <p:spPr>
            <a:xfrm>
              <a:off x="5252400" y="3733920"/>
              <a:ext cx="5360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…</a:t>
              </a: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8" name="Text Box 164"/>
            <p:cNvSpPr/>
            <p:nvPr/>
          </p:nvSpPr>
          <p:spPr>
            <a:xfrm>
              <a:off x="3498120" y="2819520"/>
              <a:ext cx="30744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9" name="Text Box 165"/>
            <p:cNvSpPr/>
            <p:nvPr/>
          </p:nvSpPr>
          <p:spPr>
            <a:xfrm>
              <a:off x="6620040" y="2971800"/>
              <a:ext cx="31068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lang="en-US" sz="1800" spc="-1" strike="noStrike">
                  <a:solidFill>
                    <a:srgbClr val="9900ff"/>
                  </a:solidFill>
                  <a:latin typeface="Arial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0" name="Text Box 166"/>
            <p:cNvSpPr/>
            <p:nvPr/>
          </p:nvSpPr>
          <p:spPr>
            <a:xfrm>
              <a:off x="3347280" y="4572000"/>
              <a:ext cx="6627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…</a:t>
              </a: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01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1" name="Text Box 167"/>
            <p:cNvSpPr/>
            <p:nvPr/>
          </p:nvSpPr>
          <p:spPr>
            <a:xfrm>
              <a:off x="5023800" y="4495680"/>
              <a:ext cx="662760" cy="33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90000"/>
                </a:lnSpc>
              </a:pP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…</a:t>
              </a:r>
              <a:r>
                <a:rPr b="1" i="1" lang="en-US" sz="1800" spc="-1" strike="noStrike">
                  <a:solidFill>
                    <a:srgbClr val="0000ff"/>
                  </a:solidFill>
                  <a:latin typeface="Arial"/>
                </a:rPr>
                <a:t>10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3" name="Rectangle 3"/>
          <p:cNvSpPr/>
          <p:nvPr/>
        </p:nvSpPr>
        <p:spPr>
          <a:xfrm>
            <a:off x="2475000" y="482760"/>
            <a:ext cx="27597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Finite String Recognizer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4" name="Rectangle 4"/>
          <p:cNvSpPr/>
          <p:nvPr/>
        </p:nvSpPr>
        <p:spPr>
          <a:xfrm>
            <a:off x="2686680" y="800280"/>
            <a:ext cx="7316640" cy="16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S2, S5 with incomplete transitions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S2 = …01; If next input is 1, then string could be prefix of (01)1(00)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S4 handles just this case!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S5 = …10; If next input is 1, then string could be prefix of (10)1(0)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S2 handles just this case!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5" name="Rectangle 5"/>
          <p:cNvSpPr/>
          <p:nvPr/>
        </p:nvSpPr>
        <p:spPr>
          <a:xfrm>
            <a:off x="7859160" y="4038480"/>
            <a:ext cx="22615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Final State Diagram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6" name="Text Box 273"/>
          <p:cNvSpPr/>
          <p:nvPr/>
        </p:nvSpPr>
        <p:spPr>
          <a:xfrm>
            <a:off x="3815280" y="5867280"/>
            <a:ext cx="78912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…</a:t>
            </a: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010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7" name="Group 97"/>
          <p:cNvGrpSpPr/>
          <p:nvPr/>
        </p:nvGrpSpPr>
        <p:grpSpPr>
          <a:xfrm>
            <a:off x="5248440" y="4892760"/>
            <a:ext cx="1063440" cy="202680"/>
            <a:chOff x="5248440" y="4892760"/>
            <a:chExt cx="1063440" cy="202680"/>
          </a:xfrm>
        </p:grpSpPr>
        <p:sp>
          <p:nvSpPr>
            <p:cNvPr id="1398" name="Freeform 95"/>
            <p:cNvSpPr/>
            <p:nvPr/>
          </p:nvSpPr>
          <p:spPr>
            <a:xfrm>
              <a:off x="5248440" y="4892760"/>
              <a:ext cx="304560" cy="202680"/>
            </a:xfrm>
            <a:custGeom>
              <a:avLst/>
              <a:gdLst>
                <a:gd name="textAreaLeft" fmla="*/ 0 w 304560"/>
                <a:gd name="textAreaRight" fmla="*/ 304920 w 304560"/>
                <a:gd name="textAreaTop" fmla="*/ 0 h 202680"/>
                <a:gd name="textAreaBottom" fmla="*/ 203040 h 202680"/>
              </a:gdLst>
              <a:ahLst/>
              <a:rect l="textAreaLeft" t="textAreaTop" r="textAreaRight" b="textAreaBottom"/>
              <a:pathLst>
                <a:path w="192" h="128">
                  <a:moveTo>
                    <a:pt x="0" y="64"/>
                  </a:moveTo>
                  <a:lnTo>
                    <a:pt x="192" y="0"/>
                  </a:lnTo>
                  <a:lnTo>
                    <a:pt x="128" y="64"/>
                  </a:lnTo>
                  <a:lnTo>
                    <a:pt x="192" y="128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9" name="Line 96"/>
            <p:cNvSpPr/>
            <p:nvPr/>
          </p:nvSpPr>
          <p:spPr>
            <a:xfrm flipH="1">
              <a:off x="5451120" y="4993920"/>
              <a:ext cx="860760" cy="18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00" name="Group 100"/>
          <p:cNvGrpSpPr/>
          <p:nvPr/>
        </p:nvGrpSpPr>
        <p:grpSpPr>
          <a:xfrm>
            <a:off x="5248080" y="3902040"/>
            <a:ext cx="1139400" cy="861840"/>
            <a:chOff x="5248080" y="3902040"/>
            <a:chExt cx="1139400" cy="861840"/>
          </a:xfrm>
        </p:grpSpPr>
        <p:sp>
          <p:nvSpPr>
            <p:cNvPr id="1401" name="Freeform 98"/>
            <p:cNvSpPr/>
            <p:nvPr/>
          </p:nvSpPr>
          <p:spPr>
            <a:xfrm>
              <a:off x="6084720" y="3902040"/>
              <a:ext cx="302760" cy="253800"/>
            </a:xfrm>
            <a:custGeom>
              <a:avLst/>
              <a:gdLst>
                <a:gd name="textAreaLeft" fmla="*/ 0 w 302760"/>
                <a:gd name="textAreaRight" fmla="*/ 303120 w 302760"/>
                <a:gd name="textAreaTop" fmla="*/ 0 h 253800"/>
                <a:gd name="textAreaBottom" fmla="*/ 254160 h 253800"/>
              </a:gdLst>
              <a:ahLst/>
              <a:rect l="textAreaLeft" t="textAreaTop" r="textAreaRight" b="textAreaBottom"/>
              <a:pathLst>
                <a:path w="191" h="160">
                  <a:moveTo>
                    <a:pt x="191" y="0"/>
                  </a:moveTo>
                  <a:lnTo>
                    <a:pt x="80" y="160"/>
                  </a:lnTo>
                  <a:lnTo>
                    <a:pt x="95" y="80"/>
                  </a:lnTo>
                  <a:lnTo>
                    <a:pt x="0" y="6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2" name="Line 99"/>
            <p:cNvSpPr/>
            <p:nvPr/>
          </p:nvSpPr>
          <p:spPr>
            <a:xfrm flipV="1">
              <a:off x="5248080" y="4030560"/>
              <a:ext cx="987480" cy="73332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403" name="Picture 209" descr=""/>
          <p:cNvPicPr/>
          <p:nvPr/>
        </p:nvPicPr>
        <p:blipFill>
          <a:blip r:embed="rId1"/>
          <a:stretch/>
        </p:blipFill>
        <p:spPr>
          <a:xfrm>
            <a:off x="7470720" y="5651640"/>
            <a:ext cx="987120" cy="279000"/>
          </a:xfrm>
          <a:prstGeom prst="rect">
            <a:avLst/>
          </a:prstGeom>
          <a:ln w="0">
            <a:noFill/>
          </a:ln>
        </p:spPr>
      </p:pic>
      <p:grpSp>
        <p:nvGrpSpPr>
          <p:cNvPr id="1404" name="Group 210"/>
          <p:cNvGrpSpPr/>
          <p:nvPr/>
        </p:nvGrpSpPr>
        <p:grpSpPr>
          <a:xfrm>
            <a:off x="5095800" y="5146560"/>
            <a:ext cx="201240" cy="657000"/>
            <a:chOff x="5095800" y="5146560"/>
            <a:chExt cx="201240" cy="657000"/>
          </a:xfrm>
        </p:grpSpPr>
        <p:sp>
          <p:nvSpPr>
            <p:cNvPr id="1405" name="Freeform 211"/>
            <p:cNvSpPr/>
            <p:nvPr/>
          </p:nvSpPr>
          <p:spPr>
            <a:xfrm>
              <a:off x="5095800" y="5146560"/>
              <a:ext cx="201240" cy="30276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302760"/>
                <a:gd name="textAreaBottom" fmla="*/ 303120 h 302760"/>
              </a:gdLst>
              <a:ahLst/>
              <a:rect l="textAreaLeft" t="textAreaTop" r="textAreaRight" b="textAreaBottom"/>
              <a:pathLst>
                <a:path w="127" h="191">
                  <a:moveTo>
                    <a:pt x="64" y="0"/>
                  </a:moveTo>
                  <a:lnTo>
                    <a:pt x="127" y="191"/>
                  </a:lnTo>
                  <a:lnTo>
                    <a:pt x="64" y="127"/>
                  </a:lnTo>
                  <a:lnTo>
                    <a:pt x="0" y="19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6" name="Line 212"/>
            <p:cNvSpPr/>
            <p:nvPr/>
          </p:nvSpPr>
          <p:spPr>
            <a:xfrm flipV="1">
              <a:off x="5197320" y="5348160"/>
              <a:ext cx="1440" cy="4554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407" name="Picture 213" descr=""/>
          <p:cNvPicPr/>
          <p:nvPr/>
        </p:nvPicPr>
        <p:blipFill>
          <a:blip r:embed="rId2"/>
          <a:stretch/>
        </p:blipFill>
        <p:spPr>
          <a:xfrm>
            <a:off x="7445520" y="5322960"/>
            <a:ext cx="987120" cy="277560"/>
          </a:xfrm>
          <a:prstGeom prst="rect">
            <a:avLst/>
          </a:prstGeom>
          <a:ln w="0">
            <a:noFill/>
          </a:ln>
        </p:spPr>
      </p:pic>
      <p:sp>
        <p:nvSpPr>
          <p:cNvPr id="1408" name="Freeform 214"/>
          <p:cNvSpPr/>
          <p:nvPr/>
        </p:nvSpPr>
        <p:spPr>
          <a:xfrm>
            <a:off x="6889680" y="5719680"/>
            <a:ext cx="556920" cy="531360"/>
          </a:xfrm>
          <a:custGeom>
            <a:avLst/>
            <a:gdLst>
              <a:gd name="textAreaLeft" fmla="*/ 0 w 556920"/>
              <a:gd name="textAreaRight" fmla="*/ 557280 w 556920"/>
              <a:gd name="textAreaTop" fmla="*/ 0 h 531360"/>
              <a:gd name="textAreaBottom" fmla="*/ 531720 h 531360"/>
            </a:gdLst>
            <a:ahLst/>
            <a:rect l="textAreaLeft" t="textAreaTop" r="textAreaRight" b="textAreaBottom"/>
            <a:pathLst>
              <a:path w="351" h="335">
                <a:moveTo>
                  <a:pt x="0" y="48"/>
                </a:moveTo>
                <a:lnTo>
                  <a:pt x="32" y="32"/>
                </a:lnTo>
                <a:lnTo>
                  <a:pt x="96" y="16"/>
                </a:lnTo>
                <a:lnTo>
                  <a:pt x="176" y="0"/>
                </a:lnTo>
                <a:lnTo>
                  <a:pt x="224" y="16"/>
                </a:lnTo>
                <a:lnTo>
                  <a:pt x="239" y="16"/>
                </a:lnTo>
                <a:lnTo>
                  <a:pt x="271" y="32"/>
                </a:lnTo>
                <a:lnTo>
                  <a:pt x="303" y="48"/>
                </a:lnTo>
                <a:lnTo>
                  <a:pt x="319" y="64"/>
                </a:lnTo>
                <a:lnTo>
                  <a:pt x="351" y="96"/>
                </a:lnTo>
                <a:lnTo>
                  <a:pt x="351" y="112"/>
                </a:lnTo>
                <a:lnTo>
                  <a:pt x="351" y="128"/>
                </a:lnTo>
                <a:lnTo>
                  <a:pt x="351" y="176"/>
                </a:lnTo>
                <a:lnTo>
                  <a:pt x="351" y="208"/>
                </a:lnTo>
                <a:lnTo>
                  <a:pt x="335" y="240"/>
                </a:lnTo>
                <a:lnTo>
                  <a:pt x="319" y="272"/>
                </a:lnTo>
                <a:lnTo>
                  <a:pt x="319" y="287"/>
                </a:lnTo>
                <a:lnTo>
                  <a:pt x="287" y="319"/>
                </a:lnTo>
                <a:lnTo>
                  <a:pt x="255" y="335"/>
                </a:lnTo>
                <a:lnTo>
                  <a:pt x="239" y="335"/>
                </a:lnTo>
                <a:lnTo>
                  <a:pt x="208" y="335"/>
                </a:lnTo>
                <a:lnTo>
                  <a:pt x="176" y="335"/>
                </a:lnTo>
                <a:lnTo>
                  <a:pt x="96" y="319"/>
                </a:lnTo>
                <a:lnTo>
                  <a:pt x="48" y="303"/>
                </a:lnTo>
              </a:path>
            </a:pathLst>
          </a:cu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Oval 215"/>
          <p:cNvSpPr/>
          <p:nvPr/>
        </p:nvSpPr>
        <p:spPr>
          <a:xfrm>
            <a:off x="5510160" y="2543040"/>
            <a:ext cx="658440" cy="65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0" name="Oval 216"/>
          <p:cNvSpPr/>
          <p:nvPr/>
        </p:nvSpPr>
        <p:spPr>
          <a:xfrm>
            <a:off x="4624560" y="3429000"/>
            <a:ext cx="658440" cy="6584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1" name="Oval 217"/>
          <p:cNvSpPr/>
          <p:nvPr/>
        </p:nvSpPr>
        <p:spPr>
          <a:xfrm>
            <a:off x="6370560" y="3429000"/>
            <a:ext cx="658440" cy="6584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2" name="Oval 218"/>
          <p:cNvSpPr/>
          <p:nvPr/>
        </p:nvSpPr>
        <p:spPr>
          <a:xfrm>
            <a:off x="4624560" y="4568760"/>
            <a:ext cx="658440" cy="65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3" name="Oval 219"/>
          <p:cNvSpPr/>
          <p:nvPr/>
        </p:nvSpPr>
        <p:spPr>
          <a:xfrm>
            <a:off x="4624560" y="5681520"/>
            <a:ext cx="658440" cy="6584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Oval 220"/>
          <p:cNvSpPr/>
          <p:nvPr/>
        </p:nvSpPr>
        <p:spPr>
          <a:xfrm>
            <a:off x="6370560" y="4568760"/>
            <a:ext cx="658440" cy="6570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Oval 221"/>
          <p:cNvSpPr/>
          <p:nvPr/>
        </p:nvSpPr>
        <p:spPr>
          <a:xfrm>
            <a:off x="6370560" y="5681520"/>
            <a:ext cx="658440" cy="65844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6" name="Group 222"/>
          <p:cNvGrpSpPr/>
          <p:nvPr/>
        </p:nvGrpSpPr>
        <p:grpSpPr>
          <a:xfrm>
            <a:off x="5219640" y="3112920"/>
            <a:ext cx="404640" cy="404640"/>
            <a:chOff x="5219640" y="3112920"/>
            <a:chExt cx="404640" cy="404640"/>
          </a:xfrm>
        </p:grpSpPr>
        <p:sp>
          <p:nvSpPr>
            <p:cNvPr id="1417" name="Freeform 223"/>
            <p:cNvSpPr/>
            <p:nvPr/>
          </p:nvSpPr>
          <p:spPr>
            <a:xfrm>
              <a:off x="5219640" y="3238560"/>
              <a:ext cx="277560" cy="279000"/>
            </a:xfrm>
            <a:custGeom>
              <a:avLst/>
              <a:gdLst>
                <a:gd name="textAreaLeft" fmla="*/ 0 w 277560"/>
                <a:gd name="textAreaRight" fmla="*/ 277920 w 277560"/>
                <a:gd name="textAreaTop" fmla="*/ 0 h 279000"/>
                <a:gd name="textAreaBottom" fmla="*/ 279360 h 279000"/>
              </a:gdLst>
              <a:ahLst/>
              <a:rect l="textAreaLeft" t="textAreaTop" r="textAreaRight" b="textAreaBottom"/>
              <a:pathLst>
                <a:path w="175" h="176">
                  <a:moveTo>
                    <a:pt x="0" y="176"/>
                  </a:moveTo>
                  <a:lnTo>
                    <a:pt x="80" y="0"/>
                  </a:lnTo>
                  <a:lnTo>
                    <a:pt x="80" y="96"/>
                  </a:lnTo>
                  <a:lnTo>
                    <a:pt x="175" y="9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8" name="Line 224"/>
            <p:cNvSpPr/>
            <p:nvPr/>
          </p:nvSpPr>
          <p:spPr>
            <a:xfrm flipH="1">
              <a:off x="5346360" y="3112920"/>
              <a:ext cx="277920" cy="27792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19" name="Group 225"/>
          <p:cNvGrpSpPr/>
          <p:nvPr/>
        </p:nvGrpSpPr>
        <p:grpSpPr>
          <a:xfrm>
            <a:off x="4840200" y="4074840"/>
            <a:ext cx="201240" cy="480960"/>
            <a:chOff x="4840200" y="4074840"/>
            <a:chExt cx="201240" cy="480960"/>
          </a:xfrm>
        </p:grpSpPr>
        <p:sp>
          <p:nvSpPr>
            <p:cNvPr id="1420" name="Freeform 226"/>
            <p:cNvSpPr/>
            <p:nvPr/>
          </p:nvSpPr>
          <p:spPr>
            <a:xfrm>
              <a:off x="4840200" y="4251240"/>
              <a:ext cx="201240" cy="30456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27" h="192">
                  <a:moveTo>
                    <a:pt x="63" y="192"/>
                  </a:moveTo>
                  <a:lnTo>
                    <a:pt x="0" y="0"/>
                  </a:lnTo>
                  <a:lnTo>
                    <a:pt x="63" y="64"/>
                  </a:lnTo>
                  <a:lnTo>
                    <a:pt x="127" y="0"/>
                  </a:lnTo>
                  <a:lnTo>
                    <a:pt x="63" y="19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1" name="Line 227"/>
            <p:cNvSpPr/>
            <p:nvPr/>
          </p:nvSpPr>
          <p:spPr>
            <a:xfrm>
              <a:off x="4940280" y="4074840"/>
              <a:ext cx="1440" cy="27792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22" name="Group 228"/>
          <p:cNvGrpSpPr/>
          <p:nvPr/>
        </p:nvGrpSpPr>
        <p:grpSpPr>
          <a:xfrm>
            <a:off x="4572000" y="5146560"/>
            <a:ext cx="267840" cy="607680"/>
            <a:chOff x="4572000" y="5146560"/>
            <a:chExt cx="267840" cy="607680"/>
          </a:xfrm>
        </p:grpSpPr>
        <p:sp>
          <p:nvSpPr>
            <p:cNvPr id="1423" name="Freeform 229"/>
            <p:cNvSpPr/>
            <p:nvPr/>
          </p:nvSpPr>
          <p:spPr>
            <a:xfrm>
              <a:off x="4572000" y="5349960"/>
              <a:ext cx="267840" cy="404280"/>
            </a:xfrm>
            <a:custGeom>
              <a:avLst/>
              <a:gdLst>
                <a:gd name="textAreaLeft" fmla="*/ 0 w 267840"/>
                <a:gd name="textAreaRight" fmla="*/ 268200 w 267840"/>
                <a:gd name="textAreaTop" fmla="*/ 0 h 404280"/>
                <a:gd name="textAreaBottom" fmla="*/ 404640 h 404280"/>
              </a:gdLst>
              <a:ahLst/>
              <a:rect l="textAreaLeft" t="textAreaTop" r="textAreaRight" b="textAreaBottom"/>
              <a:pathLst>
                <a:path w="127" h="191">
                  <a:moveTo>
                    <a:pt x="63" y="191"/>
                  </a:moveTo>
                  <a:lnTo>
                    <a:pt x="0" y="0"/>
                  </a:lnTo>
                  <a:lnTo>
                    <a:pt x="63" y="64"/>
                  </a:lnTo>
                  <a:lnTo>
                    <a:pt x="127" y="0"/>
                  </a:lnTo>
                  <a:lnTo>
                    <a:pt x="63" y="1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4" name="Line 230"/>
            <p:cNvSpPr/>
            <p:nvPr/>
          </p:nvSpPr>
          <p:spPr>
            <a:xfrm>
              <a:off x="4704840" y="5146560"/>
              <a:ext cx="2160" cy="3387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25" name="Group 231"/>
          <p:cNvGrpSpPr/>
          <p:nvPr/>
        </p:nvGrpSpPr>
        <p:grpSpPr>
          <a:xfrm>
            <a:off x="6056280" y="3112920"/>
            <a:ext cx="428040" cy="379080"/>
            <a:chOff x="6056280" y="3112920"/>
            <a:chExt cx="428040" cy="379080"/>
          </a:xfrm>
        </p:grpSpPr>
        <p:sp>
          <p:nvSpPr>
            <p:cNvPr id="1426" name="Freeform 232"/>
            <p:cNvSpPr/>
            <p:nvPr/>
          </p:nvSpPr>
          <p:spPr>
            <a:xfrm>
              <a:off x="6181560" y="3213000"/>
              <a:ext cx="302760" cy="279000"/>
            </a:xfrm>
            <a:custGeom>
              <a:avLst/>
              <a:gdLst>
                <a:gd name="textAreaLeft" fmla="*/ 0 w 302760"/>
                <a:gd name="textAreaRight" fmla="*/ 303120 w 302760"/>
                <a:gd name="textAreaTop" fmla="*/ 0 h 279000"/>
                <a:gd name="textAreaBottom" fmla="*/ 279360 h 279000"/>
              </a:gdLst>
              <a:ahLst/>
              <a:rect l="textAreaLeft" t="textAreaTop" r="textAreaRight" b="textAreaBottom"/>
              <a:pathLst>
                <a:path w="191" h="176">
                  <a:moveTo>
                    <a:pt x="191" y="176"/>
                  </a:moveTo>
                  <a:lnTo>
                    <a:pt x="0" y="96"/>
                  </a:lnTo>
                  <a:lnTo>
                    <a:pt x="95" y="96"/>
                  </a:lnTo>
                  <a:lnTo>
                    <a:pt x="79" y="0"/>
                  </a:lnTo>
                  <a:lnTo>
                    <a:pt x="191" y="17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7" name="Line 233"/>
            <p:cNvSpPr/>
            <p:nvPr/>
          </p:nvSpPr>
          <p:spPr>
            <a:xfrm>
              <a:off x="6056280" y="3112920"/>
              <a:ext cx="276120" cy="25092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28" name="Group 234"/>
          <p:cNvGrpSpPr/>
          <p:nvPr/>
        </p:nvGrpSpPr>
        <p:grpSpPr>
          <a:xfrm>
            <a:off x="6586560" y="4074840"/>
            <a:ext cx="201240" cy="480960"/>
            <a:chOff x="6586560" y="4074840"/>
            <a:chExt cx="201240" cy="480960"/>
          </a:xfrm>
        </p:grpSpPr>
        <p:sp>
          <p:nvSpPr>
            <p:cNvPr id="1429" name="Freeform 235"/>
            <p:cNvSpPr/>
            <p:nvPr/>
          </p:nvSpPr>
          <p:spPr>
            <a:xfrm>
              <a:off x="6586560" y="4251240"/>
              <a:ext cx="201240" cy="30456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27" h="192">
                  <a:moveTo>
                    <a:pt x="64" y="192"/>
                  </a:moveTo>
                  <a:lnTo>
                    <a:pt x="0" y="0"/>
                  </a:lnTo>
                  <a:lnTo>
                    <a:pt x="64" y="64"/>
                  </a:lnTo>
                  <a:lnTo>
                    <a:pt x="127" y="0"/>
                  </a:lnTo>
                  <a:lnTo>
                    <a:pt x="64" y="19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0" name="Line 236"/>
            <p:cNvSpPr/>
            <p:nvPr/>
          </p:nvSpPr>
          <p:spPr>
            <a:xfrm>
              <a:off x="6688080" y="4074840"/>
              <a:ext cx="1440" cy="27792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31" name="Group 237"/>
          <p:cNvGrpSpPr/>
          <p:nvPr/>
        </p:nvGrpSpPr>
        <p:grpSpPr>
          <a:xfrm>
            <a:off x="6586560" y="5213160"/>
            <a:ext cx="201240" cy="455400"/>
            <a:chOff x="6586560" y="5213160"/>
            <a:chExt cx="201240" cy="455400"/>
          </a:xfrm>
        </p:grpSpPr>
        <p:sp>
          <p:nvSpPr>
            <p:cNvPr id="1432" name="Freeform 238"/>
            <p:cNvSpPr/>
            <p:nvPr/>
          </p:nvSpPr>
          <p:spPr>
            <a:xfrm>
              <a:off x="6586560" y="5365800"/>
              <a:ext cx="201240" cy="302760"/>
            </a:xfrm>
            <a:custGeom>
              <a:avLst/>
              <a:gdLst>
                <a:gd name="textAreaLeft" fmla="*/ 0 w 201240"/>
                <a:gd name="textAreaRight" fmla="*/ 201600 w 201240"/>
                <a:gd name="textAreaTop" fmla="*/ 0 h 302760"/>
                <a:gd name="textAreaBottom" fmla="*/ 303120 h 302760"/>
              </a:gdLst>
              <a:ahLst/>
              <a:rect l="textAreaLeft" t="textAreaTop" r="textAreaRight" b="textAreaBottom"/>
              <a:pathLst>
                <a:path w="127" h="191">
                  <a:moveTo>
                    <a:pt x="64" y="191"/>
                  </a:moveTo>
                  <a:lnTo>
                    <a:pt x="0" y="0"/>
                  </a:lnTo>
                  <a:lnTo>
                    <a:pt x="64" y="64"/>
                  </a:lnTo>
                  <a:lnTo>
                    <a:pt x="127" y="0"/>
                  </a:lnTo>
                  <a:lnTo>
                    <a:pt x="64" y="1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3" name="Line 239"/>
            <p:cNvSpPr/>
            <p:nvPr/>
          </p:nvSpPr>
          <p:spPr>
            <a:xfrm>
              <a:off x="6688080" y="5213160"/>
              <a:ext cx="1440" cy="25416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34" name="Group 240"/>
          <p:cNvGrpSpPr/>
          <p:nvPr/>
        </p:nvGrpSpPr>
        <p:grpSpPr>
          <a:xfrm>
            <a:off x="6181560" y="2706840"/>
            <a:ext cx="1012680" cy="202680"/>
            <a:chOff x="6181560" y="2706840"/>
            <a:chExt cx="1012680" cy="202680"/>
          </a:xfrm>
        </p:grpSpPr>
        <p:sp>
          <p:nvSpPr>
            <p:cNvPr id="1435" name="Freeform 241"/>
            <p:cNvSpPr/>
            <p:nvPr/>
          </p:nvSpPr>
          <p:spPr>
            <a:xfrm>
              <a:off x="6181560" y="2706840"/>
              <a:ext cx="302760" cy="202680"/>
            </a:xfrm>
            <a:custGeom>
              <a:avLst/>
              <a:gdLst>
                <a:gd name="textAreaLeft" fmla="*/ 0 w 302760"/>
                <a:gd name="textAreaRight" fmla="*/ 303120 w 302760"/>
                <a:gd name="textAreaTop" fmla="*/ 0 h 202680"/>
                <a:gd name="textAreaBottom" fmla="*/ 203040 h 202680"/>
              </a:gdLst>
              <a:ahLst/>
              <a:rect l="textAreaLeft" t="textAreaTop" r="textAreaRight" b="textAreaBottom"/>
              <a:pathLst>
                <a:path w="191" h="128">
                  <a:moveTo>
                    <a:pt x="0" y="80"/>
                  </a:moveTo>
                  <a:lnTo>
                    <a:pt x="175" y="0"/>
                  </a:lnTo>
                  <a:lnTo>
                    <a:pt x="111" y="64"/>
                  </a:lnTo>
                  <a:lnTo>
                    <a:pt x="191" y="128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6" name="Line 242"/>
            <p:cNvSpPr/>
            <p:nvPr/>
          </p:nvSpPr>
          <p:spPr>
            <a:xfrm flipH="1">
              <a:off x="6357600" y="2757240"/>
              <a:ext cx="836640" cy="4932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37" name="Rectangle 243"/>
          <p:cNvSpPr/>
          <p:nvPr/>
        </p:nvSpPr>
        <p:spPr>
          <a:xfrm>
            <a:off x="5663880" y="2579760"/>
            <a:ext cx="34272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8" name="Rectangle 244"/>
          <p:cNvSpPr/>
          <p:nvPr/>
        </p:nvSpPr>
        <p:spPr>
          <a:xfrm>
            <a:off x="5631840" y="2859120"/>
            <a:ext cx="37296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3300"/>
                </a:solidFill>
                <a:latin typeface="Arial"/>
              </a:rPr>
              <a:t>[0]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9" name="Rectangle 245"/>
          <p:cNvSpPr/>
          <p:nvPr/>
        </p:nvSpPr>
        <p:spPr>
          <a:xfrm>
            <a:off x="4778280" y="3465360"/>
            <a:ext cx="34272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S1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0" name="Rectangle 246"/>
          <p:cNvSpPr/>
          <p:nvPr/>
        </p:nvSpPr>
        <p:spPr>
          <a:xfrm>
            <a:off x="4746240" y="3745080"/>
            <a:ext cx="37296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3300"/>
                </a:solidFill>
                <a:latin typeface="Arial"/>
              </a:rPr>
              <a:t>[0]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1" name="Rectangle 247"/>
          <p:cNvSpPr/>
          <p:nvPr/>
        </p:nvSpPr>
        <p:spPr>
          <a:xfrm>
            <a:off x="4778280" y="4605480"/>
            <a:ext cx="34272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S2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2" name="Rectangle 248"/>
          <p:cNvSpPr/>
          <p:nvPr/>
        </p:nvSpPr>
        <p:spPr>
          <a:xfrm>
            <a:off x="4746240" y="4884840"/>
            <a:ext cx="37296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3300"/>
                </a:solidFill>
                <a:latin typeface="Arial"/>
              </a:rPr>
              <a:t>[0]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Rectangle 249"/>
          <p:cNvSpPr/>
          <p:nvPr/>
        </p:nvSpPr>
        <p:spPr>
          <a:xfrm>
            <a:off x="4778280" y="5694480"/>
            <a:ext cx="34272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S3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4" name="Rectangle 250"/>
          <p:cNvSpPr/>
          <p:nvPr/>
        </p:nvSpPr>
        <p:spPr>
          <a:xfrm>
            <a:off x="4746240" y="5972040"/>
            <a:ext cx="37296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3300"/>
                </a:solidFill>
                <a:latin typeface="Arial"/>
              </a:rPr>
              <a:t>[1]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5" name="Rectangle 251"/>
          <p:cNvSpPr/>
          <p:nvPr/>
        </p:nvSpPr>
        <p:spPr>
          <a:xfrm>
            <a:off x="6524280" y="3441600"/>
            <a:ext cx="34272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S4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6" name="Rectangle 252"/>
          <p:cNvSpPr/>
          <p:nvPr/>
        </p:nvSpPr>
        <p:spPr>
          <a:xfrm>
            <a:off x="6492240" y="3719520"/>
            <a:ext cx="37296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3300"/>
                </a:solidFill>
                <a:latin typeface="Arial"/>
              </a:rPr>
              <a:t>[0]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7" name="Rectangle 253"/>
          <p:cNvSpPr/>
          <p:nvPr/>
        </p:nvSpPr>
        <p:spPr>
          <a:xfrm>
            <a:off x="6524280" y="4605480"/>
            <a:ext cx="34272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S5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8" name="Rectangle 254"/>
          <p:cNvSpPr/>
          <p:nvPr/>
        </p:nvSpPr>
        <p:spPr>
          <a:xfrm>
            <a:off x="6492240" y="4884840"/>
            <a:ext cx="37296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3300"/>
                </a:solidFill>
                <a:latin typeface="Arial"/>
              </a:rPr>
              <a:t>[0]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9" name="Rectangle 255"/>
          <p:cNvSpPr/>
          <p:nvPr/>
        </p:nvSpPr>
        <p:spPr>
          <a:xfrm>
            <a:off x="6524280" y="5694480"/>
            <a:ext cx="34272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S6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0" name="Rectangle 256"/>
          <p:cNvSpPr/>
          <p:nvPr/>
        </p:nvSpPr>
        <p:spPr>
          <a:xfrm>
            <a:off x="6492240" y="5972040"/>
            <a:ext cx="37296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ff3300"/>
                </a:solidFill>
                <a:latin typeface="Arial"/>
              </a:rPr>
              <a:t>[0]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1" name="Rectangle 257"/>
          <p:cNvSpPr/>
          <p:nvPr/>
        </p:nvSpPr>
        <p:spPr>
          <a:xfrm>
            <a:off x="6589800" y="2454120"/>
            <a:ext cx="62136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2" name="Group 258"/>
          <p:cNvGrpSpPr/>
          <p:nvPr/>
        </p:nvGrpSpPr>
        <p:grpSpPr>
          <a:xfrm>
            <a:off x="6966000" y="6151680"/>
            <a:ext cx="328320" cy="201240"/>
            <a:chOff x="6966000" y="6151680"/>
            <a:chExt cx="328320" cy="201240"/>
          </a:xfrm>
        </p:grpSpPr>
        <p:sp>
          <p:nvSpPr>
            <p:cNvPr id="1453" name="Freeform 259"/>
            <p:cNvSpPr/>
            <p:nvPr/>
          </p:nvSpPr>
          <p:spPr>
            <a:xfrm>
              <a:off x="6966000" y="6151680"/>
              <a:ext cx="328320" cy="201240"/>
            </a:xfrm>
            <a:custGeom>
              <a:avLst/>
              <a:gdLst>
                <a:gd name="textAreaLeft" fmla="*/ 0 w 328320"/>
                <a:gd name="textAreaRight" fmla="*/ 328680 w 328320"/>
                <a:gd name="textAreaTop" fmla="*/ 0 h 201240"/>
                <a:gd name="textAreaBottom" fmla="*/ 201600 h 201240"/>
              </a:gdLst>
              <a:ahLst/>
              <a:rect l="textAreaLeft" t="textAreaTop" r="textAreaRight" b="textAreaBottom"/>
              <a:pathLst>
                <a:path w="207" h="127">
                  <a:moveTo>
                    <a:pt x="0" y="15"/>
                  </a:moveTo>
                  <a:lnTo>
                    <a:pt x="207" y="0"/>
                  </a:lnTo>
                  <a:lnTo>
                    <a:pt x="128" y="47"/>
                  </a:lnTo>
                  <a:lnTo>
                    <a:pt x="160" y="127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4" name="Line 260"/>
            <p:cNvSpPr/>
            <p:nvPr/>
          </p:nvSpPr>
          <p:spPr>
            <a:xfrm>
              <a:off x="7067520" y="6200640"/>
              <a:ext cx="101520" cy="252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55" name="Text Box 261"/>
          <p:cNvSpPr/>
          <p:nvPr/>
        </p:nvSpPr>
        <p:spPr>
          <a:xfrm>
            <a:off x="5174640" y="2936880"/>
            <a:ext cx="3074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6" name="Text Box 262"/>
          <p:cNvSpPr/>
          <p:nvPr/>
        </p:nvSpPr>
        <p:spPr>
          <a:xfrm>
            <a:off x="6315120" y="2936880"/>
            <a:ext cx="31068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7" name="Text Box 263"/>
          <p:cNvSpPr/>
          <p:nvPr/>
        </p:nvSpPr>
        <p:spPr>
          <a:xfrm>
            <a:off x="6851160" y="4079880"/>
            <a:ext cx="3074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8" name="Text Box 264"/>
          <p:cNvSpPr/>
          <p:nvPr/>
        </p:nvSpPr>
        <p:spPr>
          <a:xfrm>
            <a:off x="5095800" y="4079880"/>
            <a:ext cx="31068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9" name="Text Box 265"/>
          <p:cNvSpPr/>
          <p:nvPr/>
        </p:nvSpPr>
        <p:spPr>
          <a:xfrm>
            <a:off x="4260240" y="5222880"/>
            <a:ext cx="3074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0" name="Text Box 266"/>
          <p:cNvSpPr/>
          <p:nvPr/>
        </p:nvSpPr>
        <p:spPr>
          <a:xfrm>
            <a:off x="6851160" y="5222880"/>
            <a:ext cx="3074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1" name="Text Box 267"/>
          <p:cNvSpPr/>
          <p:nvPr/>
        </p:nvSpPr>
        <p:spPr>
          <a:xfrm>
            <a:off x="7385040" y="5527800"/>
            <a:ext cx="4982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0,1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2" name="Text Box 268"/>
          <p:cNvSpPr/>
          <p:nvPr/>
        </p:nvSpPr>
        <p:spPr>
          <a:xfrm>
            <a:off x="5324400" y="5299200"/>
            <a:ext cx="31068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3" name="Group 269"/>
          <p:cNvGrpSpPr/>
          <p:nvPr/>
        </p:nvGrpSpPr>
        <p:grpSpPr>
          <a:xfrm>
            <a:off x="5324400" y="5908680"/>
            <a:ext cx="1037880" cy="202680"/>
            <a:chOff x="5324400" y="5908680"/>
            <a:chExt cx="1037880" cy="202680"/>
          </a:xfrm>
        </p:grpSpPr>
        <p:sp>
          <p:nvSpPr>
            <p:cNvPr id="1464" name="Freeform 270"/>
            <p:cNvSpPr/>
            <p:nvPr/>
          </p:nvSpPr>
          <p:spPr>
            <a:xfrm>
              <a:off x="6059520" y="5908680"/>
              <a:ext cx="302760" cy="202680"/>
            </a:xfrm>
            <a:custGeom>
              <a:avLst/>
              <a:gdLst>
                <a:gd name="textAreaLeft" fmla="*/ 0 w 302760"/>
                <a:gd name="textAreaRight" fmla="*/ 303120 w 302760"/>
                <a:gd name="textAreaTop" fmla="*/ 0 h 202680"/>
                <a:gd name="textAreaBottom" fmla="*/ 203040 h 202680"/>
              </a:gdLst>
              <a:ahLst/>
              <a:rect l="textAreaLeft" t="textAreaTop" r="textAreaRight" b="textAreaBottom"/>
              <a:pathLst>
                <a:path w="191" h="128">
                  <a:moveTo>
                    <a:pt x="191" y="64"/>
                  </a:moveTo>
                  <a:lnTo>
                    <a:pt x="0" y="128"/>
                  </a:lnTo>
                  <a:lnTo>
                    <a:pt x="64" y="64"/>
                  </a:lnTo>
                  <a:lnTo>
                    <a:pt x="0" y="0"/>
                  </a:lnTo>
                  <a:lnTo>
                    <a:pt x="191" y="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5" name="Line 271"/>
            <p:cNvSpPr/>
            <p:nvPr/>
          </p:nvSpPr>
          <p:spPr>
            <a:xfrm>
              <a:off x="5324400" y="6010200"/>
              <a:ext cx="836640" cy="144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66" name="Text Box 272"/>
          <p:cNvSpPr/>
          <p:nvPr/>
        </p:nvSpPr>
        <p:spPr>
          <a:xfrm>
            <a:off x="5488920" y="5638680"/>
            <a:ext cx="3074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7" name="Text Box 274"/>
          <p:cNvSpPr/>
          <p:nvPr/>
        </p:nvSpPr>
        <p:spPr>
          <a:xfrm>
            <a:off x="5720400" y="5486400"/>
            <a:ext cx="78912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…</a:t>
            </a: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8" name="Group 275"/>
          <p:cNvGrpSpPr/>
          <p:nvPr/>
        </p:nvGrpSpPr>
        <p:grpSpPr>
          <a:xfrm>
            <a:off x="6924600" y="3444840"/>
            <a:ext cx="556920" cy="632880"/>
            <a:chOff x="6924600" y="3444840"/>
            <a:chExt cx="556920" cy="632880"/>
          </a:xfrm>
        </p:grpSpPr>
        <p:sp>
          <p:nvSpPr>
            <p:cNvPr id="1469" name="Freeform 276"/>
            <p:cNvSpPr/>
            <p:nvPr/>
          </p:nvSpPr>
          <p:spPr>
            <a:xfrm>
              <a:off x="6924600" y="3444840"/>
              <a:ext cx="556920" cy="53136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31360"/>
                <a:gd name="textAreaBottom" fmla="*/ 531720 h 531360"/>
              </a:gdLst>
              <a:ahLst/>
              <a:rect l="textAreaLeft" t="textAreaTop" r="textAreaRight" b="textAreaBottom"/>
              <a:pathLst>
                <a:path w="351" h="335">
                  <a:moveTo>
                    <a:pt x="0" y="32"/>
                  </a:moveTo>
                  <a:lnTo>
                    <a:pt x="48" y="16"/>
                  </a:lnTo>
                  <a:lnTo>
                    <a:pt x="112" y="0"/>
                  </a:lnTo>
                  <a:lnTo>
                    <a:pt x="144" y="0"/>
                  </a:lnTo>
                  <a:lnTo>
                    <a:pt x="191" y="0"/>
                  </a:lnTo>
                  <a:lnTo>
                    <a:pt x="223" y="0"/>
                  </a:lnTo>
                  <a:lnTo>
                    <a:pt x="255" y="16"/>
                  </a:lnTo>
                  <a:lnTo>
                    <a:pt x="287" y="32"/>
                  </a:lnTo>
                  <a:lnTo>
                    <a:pt x="319" y="64"/>
                  </a:lnTo>
                  <a:lnTo>
                    <a:pt x="335" y="96"/>
                  </a:lnTo>
                  <a:lnTo>
                    <a:pt x="335" y="112"/>
                  </a:lnTo>
                  <a:lnTo>
                    <a:pt x="351" y="128"/>
                  </a:lnTo>
                  <a:lnTo>
                    <a:pt x="351" y="175"/>
                  </a:lnTo>
                  <a:lnTo>
                    <a:pt x="351" y="191"/>
                  </a:lnTo>
                  <a:lnTo>
                    <a:pt x="335" y="223"/>
                  </a:lnTo>
                  <a:lnTo>
                    <a:pt x="319" y="255"/>
                  </a:lnTo>
                  <a:lnTo>
                    <a:pt x="303" y="287"/>
                  </a:lnTo>
                  <a:lnTo>
                    <a:pt x="287" y="303"/>
                  </a:lnTo>
                  <a:lnTo>
                    <a:pt x="255" y="319"/>
                  </a:lnTo>
                  <a:lnTo>
                    <a:pt x="223" y="335"/>
                  </a:lnTo>
                  <a:lnTo>
                    <a:pt x="207" y="335"/>
                  </a:lnTo>
                  <a:lnTo>
                    <a:pt x="175" y="335"/>
                  </a:lnTo>
                  <a:lnTo>
                    <a:pt x="96" y="303"/>
                  </a:lnTo>
                  <a:lnTo>
                    <a:pt x="48" y="2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470" name="Group 277"/>
            <p:cNvGrpSpPr/>
            <p:nvPr/>
          </p:nvGrpSpPr>
          <p:grpSpPr>
            <a:xfrm>
              <a:off x="7000920" y="3875040"/>
              <a:ext cx="302760" cy="202680"/>
              <a:chOff x="7000920" y="3875040"/>
              <a:chExt cx="302760" cy="202680"/>
            </a:xfrm>
          </p:grpSpPr>
          <p:sp>
            <p:nvSpPr>
              <p:cNvPr id="1471" name="Freeform 278"/>
              <p:cNvSpPr/>
              <p:nvPr/>
            </p:nvSpPr>
            <p:spPr>
              <a:xfrm>
                <a:off x="7000920" y="3875040"/>
                <a:ext cx="302760" cy="20268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202680"/>
                  <a:gd name="textAreaBottom" fmla="*/ 203040 h 202680"/>
                </a:gdLst>
                <a:ahLst/>
                <a:rect l="textAreaLeft" t="textAreaTop" r="textAreaRight" b="textAreaBottom"/>
                <a:pathLst>
                  <a:path w="191" h="128">
                    <a:moveTo>
                      <a:pt x="0" y="16"/>
                    </a:moveTo>
                    <a:lnTo>
                      <a:pt x="191" y="0"/>
                    </a:lnTo>
                    <a:lnTo>
                      <a:pt x="112" y="48"/>
                    </a:lnTo>
                    <a:lnTo>
                      <a:pt x="159" y="12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2" name="Line 279"/>
              <p:cNvSpPr/>
              <p:nvPr/>
            </p:nvSpPr>
            <p:spPr>
              <a:xfrm>
                <a:off x="7076880" y="3925800"/>
                <a:ext cx="101520" cy="2520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473" name="Group 280"/>
          <p:cNvGrpSpPr/>
          <p:nvPr/>
        </p:nvGrpSpPr>
        <p:grpSpPr>
          <a:xfrm>
            <a:off x="4105440" y="3444840"/>
            <a:ext cx="555120" cy="632880"/>
            <a:chOff x="4105440" y="3444840"/>
            <a:chExt cx="555120" cy="632880"/>
          </a:xfrm>
        </p:grpSpPr>
        <p:sp>
          <p:nvSpPr>
            <p:cNvPr id="1474" name="Freeform 281"/>
            <p:cNvSpPr/>
            <p:nvPr/>
          </p:nvSpPr>
          <p:spPr>
            <a:xfrm>
              <a:off x="4105440" y="3444840"/>
              <a:ext cx="555120" cy="531360"/>
            </a:xfrm>
            <a:custGeom>
              <a:avLst/>
              <a:gdLst>
                <a:gd name="textAreaLeft" fmla="*/ 0 w 555120"/>
                <a:gd name="textAreaRight" fmla="*/ 555480 w 555120"/>
                <a:gd name="textAreaTop" fmla="*/ 0 h 531360"/>
                <a:gd name="textAreaBottom" fmla="*/ 531720 h 531360"/>
              </a:gdLst>
              <a:ahLst/>
              <a:rect l="textAreaLeft" t="textAreaTop" r="textAreaRight" b="textAreaBottom"/>
              <a:pathLst>
                <a:path w="350" h="335">
                  <a:moveTo>
                    <a:pt x="350" y="32"/>
                  </a:moveTo>
                  <a:lnTo>
                    <a:pt x="303" y="16"/>
                  </a:lnTo>
                  <a:lnTo>
                    <a:pt x="239" y="0"/>
                  </a:lnTo>
                  <a:lnTo>
                    <a:pt x="191" y="0"/>
                  </a:lnTo>
                  <a:lnTo>
                    <a:pt x="143" y="16"/>
                  </a:lnTo>
                  <a:lnTo>
                    <a:pt x="127" y="16"/>
                  </a:lnTo>
                  <a:lnTo>
                    <a:pt x="111" y="16"/>
                  </a:lnTo>
                  <a:lnTo>
                    <a:pt x="79" y="32"/>
                  </a:lnTo>
                  <a:lnTo>
                    <a:pt x="31" y="64"/>
                  </a:lnTo>
                  <a:lnTo>
                    <a:pt x="15" y="96"/>
                  </a:lnTo>
                  <a:lnTo>
                    <a:pt x="15" y="112"/>
                  </a:lnTo>
                  <a:lnTo>
                    <a:pt x="15" y="128"/>
                  </a:lnTo>
                  <a:lnTo>
                    <a:pt x="0" y="176"/>
                  </a:lnTo>
                  <a:lnTo>
                    <a:pt x="0" y="191"/>
                  </a:lnTo>
                  <a:lnTo>
                    <a:pt x="15" y="223"/>
                  </a:lnTo>
                  <a:lnTo>
                    <a:pt x="31" y="255"/>
                  </a:lnTo>
                  <a:lnTo>
                    <a:pt x="47" y="287"/>
                  </a:lnTo>
                  <a:lnTo>
                    <a:pt x="63" y="303"/>
                  </a:lnTo>
                  <a:lnTo>
                    <a:pt x="95" y="319"/>
                  </a:lnTo>
                  <a:lnTo>
                    <a:pt x="127" y="335"/>
                  </a:lnTo>
                  <a:lnTo>
                    <a:pt x="143" y="335"/>
                  </a:lnTo>
                  <a:lnTo>
                    <a:pt x="175" y="335"/>
                  </a:lnTo>
                  <a:lnTo>
                    <a:pt x="271" y="303"/>
                  </a:lnTo>
                  <a:lnTo>
                    <a:pt x="303" y="2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475" name="Group 282"/>
            <p:cNvGrpSpPr/>
            <p:nvPr/>
          </p:nvGrpSpPr>
          <p:grpSpPr>
            <a:xfrm>
              <a:off x="4255920" y="3875040"/>
              <a:ext cx="329760" cy="202680"/>
              <a:chOff x="4255920" y="3875040"/>
              <a:chExt cx="329760" cy="202680"/>
            </a:xfrm>
          </p:grpSpPr>
          <p:sp>
            <p:nvSpPr>
              <p:cNvPr id="1476" name="Freeform 283"/>
              <p:cNvSpPr/>
              <p:nvPr/>
            </p:nvSpPr>
            <p:spPr>
              <a:xfrm>
                <a:off x="4255920" y="3875040"/>
                <a:ext cx="329760" cy="202680"/>
              </a:xfrm>
              <a:custGeom>
                <a:avLst/>
                <a:gdLst>
                  <a:gd name="textAreaLeft" fmla="*/ 0 w 329760"/>
                  <a:gd name="textAreaRight" fmla="*/ 330120 w 329760"/>
                  <a:gd name="textAreaTop" fmla="*/ 0 h 202680"/>
                  <a:gd name="textAreaBottom" fmla="*/ 203040 h 202680"/>
                </a:gdLst>
                <a:ahLst/>
                <a:rect l="textAreaLeft" t="textAreaTop" r="textAreaRight" b="textAreaBottom"/>
                <a:pathLst>
                  <a:path w="208" h="128">
                    <a:moveTo>
                      <a:pt x="208" y="16"/>
                    </a:moveTo>
                    <a:lnTo>
                      <a:pt x="0" y="0"/>
                    </a:lnTo>
                    <a:lnTo>
                      <a:pt x="80" y="48"/>
                    </a:lnTo>
                    <a:lnTo>
                      <a:pt x="48" y="128"/>
                    </a:lnTo>
                    <a:lnTo>
                      <a:pt x="208" y="1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7" name="Line 284"/>
              <p:cNvSpPr/>
              <p:nvPr/>
            </p:nvSpPr>
            <p:spPr>
              <a:xfrm flipH="1">
                <a:off x="4383000" y="3925800"/>
                <a:ext cx="120600" cy="23760"/>
              </a:xfrm>
              <a:prstGeom prst="line">
                <a:avLst/>
              </a:prstGeom>
              <a:ln w="25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478" name="Text Box 285"/>
          <p:cNvSpPr/>
          <p:nvPr/>
        </p:nvSpPr>
        <p:spPr>
          <a:xfrm>
            <a:off x="4185000" y="4054320"/>
            <a:ext cx="5360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…</a:t>
            </a: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Text Box 286"/>
          <p:cNvSpPr/>
          <p:nvPr/>
        </p:nvSpPr>
        <p:spPr>
          <a:xfrm>
            <a:off x="6013800" y="4054320"/>
            <a:ext cx="5360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…</a:t>
            </a: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Text Box 287"/>
          <p:cNvSpPr/>
          <p:nvPr/>
        </p:nvSpPr>
        <p:spPr>
          <a:xfrm>
            <a:off x="4183920" y="3063960"/>
            <a:ext cx="30744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1" name="Text Box 288"/>
          <p:cNvSpPr/>
          <p:nvPr/>
        </p:nvSpPr>
        <p:spPr>
          <a:xfrm>
            <a:off x="7305840" y="3216240"/>
            <a:ext cx="31068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2" name="Text Box 289"/>
          <p:cNvSpPr/>
          <p:nvPr/>
        </p:nvSpPr>
        <p:spPr>
          <a:xfrm>
            <a:off x="4033440" y="4816440"/>
            <a:ext cx="66276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…</a:t>
            </a: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3" name="Text Box 290"/>
          <p:cNvSpPr/>
          <p:nvPr/>
        </p:nvSpPr>
        <p:spPr>
          <a:xfrm>
            <a:off x="5709960" y="4587840"/>
            <a:ext cx="66276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…</a:t>
            </a:r>
            <a:r>
              <a:rPr b="1" i="1" lang="en-US" sz="1800" spc="-1" strike="noStrike">
                <a:solidFill>
                  <a:srgbClr val="0000ff"/>
                </a:solid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" name="Text Box 291"/>
          <p:cNvSpPr/>
          <p:nvPr/>
        </p:nvSpPr>
        <p:spPr>
          <a:xfrm>
            <a:off x="5629320" y="4054320"/>
            <a:ext cx="31068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Text Box 292"/>
          <p:cNvSpPr/>
          <p:nvPr/>
        </p:nvSpPr>
        <p:spPr>
          <a:xfrm>
            <a:off x="5477040" y="4664160"/>
            <a:ext cx="310680" cy="3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Rectangle 3"/>
          <p:cNvSpPr/>
          <p:nvPr/>
        </p:nvSpPr>
        <p:spPr>
          <a:xfrm>
            <a:off x="2576520" y="507960"/>
            <a:ext cx="27597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Finite String Recognizer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8" name="Rectangle 4"/>
          <p:cNvSpPr/>
          <p:nvPr/>
        </p:nvSpPr>
        <p:spPr>
          <a:xfrm>
            <a:off x="1621800" y="1015920"/>
            <a:ext cx="5460120" cy="51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module string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title '010/100 string recognizer state machine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Josephine Engineer, Itty Bity Machines, Inc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.'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u1 device 'p22v10';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"Input Pins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clk, X, RESET    pin 1, 2, 3;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"Output Pins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Q0, Q1, Q2, Z    pin 19, 20, 21, 22;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Q0, Q1, Q2, Z istype 'pos,reg';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"State registers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SREG  =  [Q0, Q1, Q2, Z];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S0  =  [0,0,0,0]; " Reset state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S1  =  [0,0,1,0]; " strings of the form ...0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S2 = [0,1,0,0]; " strings of the form ...01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S3 = [0,1,1,1]; " strings of the form ...010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S4 = [1,0,0,0]; " strings of the form ...1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S5 = [1,0,1,0]; " strings of the form ...10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S6 = [1,1,0,0]; " strings of the form ...100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[Q0.ar, Q1.ar, Q2.ar, Z.ar] = RESET; "Reset to S0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4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9" name="Rectangle 5"/>
          <p:cNvSpPr/>
          <p:nvPr/>
        </p:nvSpPr>
        <p:spPr>
          <a:xfrm>
            <a:off x="6630840" y="1028880"/>
            <a:ext cx="4073400" cy="45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state_diagram SREG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S0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: if X then S4 else S1;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S1: if X then S2 else S1;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S2: if X then S4 else S3;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S3: if X then S2 else S6;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S4: if X then S4 else S5;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S5: if X then S2 else S6;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S6: goto S6;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test_vectors ([clk, RESET, X] -&gt; [Z])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[0,1,.X.] -&gt; [0];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[.C.,0,1] -&gt; [0];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[.C.,0,1] -&gt; [0];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[.C.,0,1] -&gt; [0];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[.C.,0,1] -&gt; [0];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8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 string;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4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0" name="Rectangle 6"/>
          <p:cNvSpPr/>
          <p:nvPr/>
        </p:nvSpPr>
        <p:spPr>
          <a:xfrm>
            <a:off x="5230080" y="6197760"/>
            <a:ext cx="20649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ABEL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2" name="Rectangle 3"/>
          <p:cNvSpPr/>
          <p:nvPr/>
        </p:nvSpPr>
        <p:spPr>
          <a:xfrm>
            <a:off x="2563920" y="533520"/>
            <a:ext cx="27597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Finite String Recognizer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3" name="Rectangle 4"/>
          <p:cNvSpPr/>
          <p:nvPr/>
        </p:nvSpPr>
        <p:spPr>
          <a:xfrm>
            <a:off x="2780280" y="838080"/>
            <a:ext cx="22204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Review of Process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4" name="Rectangle 5"/>
          <p:cNvSpPr/>
          <p:nvPr/>
        </p:nvSpPr>
        <p:spPr>
          <a:xfrm>
            <a:off x="2951280" y="1333440"/>
            <a:ext cx="7593840" cy="28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Write down sample inputs and outputs to understand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Write down sequences of states and transitions for the sequences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to be recognized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 missing transitions;  reuse states as much as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Verify I/O behavior of your state diagram to insure it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like the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6" name="Rectangle 3"/>
          <p:cNvSpPr/>
          <p:nvPr/>
        </p:nvSpPr>
        <p:spPr>
          <a:xfrm>
            <a:off x="2549520" y="520560"/>
            <a:ext cx="2032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Complex Counter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7" name="Rectangle 4"/>
          <p:cNvSpPr/>
          <p:nvPr/>
        </p:nvSpPr>
        <p:spPr>
          <a:xfrm>
            <a:off x="2764800" y="914400"/>
            <a:ext cx="769752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 sync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 3 bit counter has a mode control M.  When M = 0, the counter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counts up in the binary sequence.  When M = 1, the counter advances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through the Gray code sequence.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Binary: 000, 001, 010, 011, 100, 101, 110, 111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Gray:    000, 001, 011, 010, 110, 111, 101, 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Valid I/O behavior: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8" name="Rectangle 5"/>
          <p:cNvSpPr/>
          <p:nvPr/>
        </p:nvSpPr>
        <p:spPr>
          <a:xfrm>
            <a:off x="3261600" y="3213000"/>
            <a:ext cx="1604520" cy="19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Mode Input 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9" name="Rectangle 6"/>
          <p:cNvSpPr/>
          <p:nvPr/>
        </p:nvSpPr>
        <p:spPr>
          <a:xfrm>
            <a:off x="5200920" y="3213000"/>
            <a:ext cx="1573920" cy="19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Current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0" name="Rectangle 7"/>
          <p:cNvSpPr/>
          <p:nvPr/>
        </p:nvSpPr>
        <p:spPr>
          <a:xfrm>
            <a:off x="7309440" y="3213000"/>
            <a:ext cx="2386440" cy="19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Next State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(Z2 Z1 Z0)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010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101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111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2" name="Rectangle 3"/>
          <p:cNvSpPr/>
          <p:nvPr/>
        </p:nvSpPr>
        <p:spPr>
          <a:xfrm>
            <a:off x="2435040" y="469800"/>
            <a:ext cx="2032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Complex Counter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3" name="Rectangle 4"/>
          <p:cNvSpPr/>
          <p:nvPr/>
        </p:nvSpPr>
        <p:spPr>
          <a:xfrm>
            <a:off x="2637360" y="838080"/>
            <a:ext cx="4714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One state for each output combination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Add appropriate arcs for the mode 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4" name="Picture 5" descr=""/>
          <p:cNvPicPr/>
          <p:nvPr/>
        </p:nvPicPr>
        <p:blipFill>
          <a:blip r:embed="rId1"/>
          <a:stretch/>
        </p:blipFill>
        <p:spPr>
          <a:xfrm>
            <a:off x="7596360" y="974880"/>
            <a:ext cx="2866680" cy="5519520"/>
          </a:xfrm>
          <a:prstGeom prst="rect">
            <a:avLst/>
          </a:prstGeom>
          <a:ln w="0">
            <a:noFill/>
          </a:ln>
        </p:spPr>
      </p:pic>
      <p:sp>
        <p:nvSpPr>
          <p:cNvPr id="1505" name="Freeform 9"/>
          <p:cNvSpPr/>
          <p:nvPr/>
        </p:nvSpPr>
        <p:spPr>
          <a:xfrm>
            <a:off x="3870360" y="5119560"/>
            <a:ext cx="515520" cy="1383840"/>
          </a:xfrm>
          <a:custGeom>
            <a:avLst/>
            <a:gdLst>
              <a:gd name="textAreaLeft" fmla="*/ 0 w 515520"/>
              <a:gd name="textAreaRight" fmla="*/ 515880 w 515520"/>
              <a:gd name="textAreaTop" fmla="*/ 0 h 1383840"/>
              <a:gd name="textAreaBottom" fmla="*/ 1384200 h 1383840"/>
            </a:gdLst>
            <a:ahLst/>
            <a:rect l="textAreaLeft" t="textAreaTop" r="textAreaRight" b="textAreaBottom"/>
            <a:pathLst>
              <a:path w="325" h="872">
                <a:moveTo>
                  <a:pt x="325" y="872"/>
                </a:moveTo>
                <a:lnTo>
                  <a:pt x="305" y="862"/>
                </a:lnTo>
                <a:lnTo>
                  <a:pt x="267" y="843"/>
                </a:lnTo>
                <a:lnTo>
                  <a:pt x="220" y="814"/>
                </a:lnTo>
                <a:lnTo>
                  <a:pt x="191" y="795"/>
                </a:lnTo>
                <a:lnTo>
                  <a:pt x="162" y="776"/>
                </a:lnTo>
                <a:lnTo>
                  <a:pt x="134" y="757"/>
                </a:lnTo>
                <a:lnTo>
                  <a:pt x="105" y="728"/>
                </a:lnTo>
                <a:lnTo>
                  <a:pt x="86" y="709"/>
                </a:lnTo>
                <a:lnTo>
                  <a:pt x="77" y="699"/>
                </a:lnTo>
                <a:lnTo>
                  <a:pt x="58" y="680"/>
                </a:lnTo>
                <a:lnTo>
                  <a:pt x="29" y="623"/>
                </a:lnTo>
                <a:lnTo>
                  <a:pt x="10" y="556"/>
                </a:lnTo>
                <a:lnTo>
                  <a:pt x="0" y="489"/>
                </a:lnTo>
                <a:lnTo>
                  <a:pt x="0" y="450"/>
                </a:lnTo>
                <a:lnTo>
                  <a:pt x="0" y="412"/>
                </a:lnTo>
                <a:lnTo>
                  <a:pt x="10" y="345"/>
                </a:lnTo>
                <a:lnTo>
                  <a:pt x="29" y="269"/>
                </a:lnTo>
                <a:lnTo>
                  <a:pt x="48" y="221"/>
                </a:lnTo>
                <a:lnTo>
                  <a:pt x="58" y="202"/>
                </a:lnTo>
                <a:lnTo>
                  <a:pt x="67" y="182"/>
                </a:lnTo>
                <a:lnTo>
                  <a:pt x="105" y="135"/>
                </a:lnTo>
                <a:lnTo>
                  <a:pt x="143" y="96"/>
                </a:lnTo>
                <a:lnTo>
                  <a:pt x="191" y="67"/>
                </a:lnTo>
                <a:lnTo>
                  <a:pt x="210" y="58"/>
                </a:lnTo>
                <a:lnTo>
                  <a:pt x="229" y="48"/>
                </a:lnTo>
                <a:lnTo>
                  <a:pt x="267" y="29"/>
                </a:lnTo>
                <a:lnTo>
                  <a:pt x="305" y="10"/>
                </a:lnTo>
                <a:lnTo>
                  <a:pt x="325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06" name="Group 12"/>
          <p:cNvGrpSpPr/>
          <p:nvPr/>
        </p:nvGrpSpPr>
        <p:grpSpPr>
          <a:xfrm>
            <a:off x="4173480" y="5135400"/>
            <a:ext cx="196560" cy="122040"/>
            <a:chOff x="4173480" y="5135400"/>
            <a:chExt cx="196560" cy="122040"/>
          </a:xfrm>
        </p:grpSpPr>
        <p:sp>
          <p:nvSpPr>
            <p:cNvPr id="1507" name="Freeform 10"/>
            <p:cNvSpPr/>
            <p:nvPr/>
          </p:nvSpPr>
          <p:spPr>
            <a:xfrm>
              <a:off x="4173480" y="5135400"/>
              <a:ext cx="196560" cy="12204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122040"/>
                <a:gd name="textAreaBottom" fmla="*/ 122400 h 122040"/>
              </a:gdLst>
              <a:ahLst/>
              <a:rect l="textAreaLeft" t="textAreaTop" r="textAreaRight" b="textAreaBottom"/>
              <a:pathLst>
                <a:path w="124" h="77">
                  <a:moveTo>
                    <a:pt x="124" y="0"/>
                  </a:moveTo>
                  <a:lnTo>
                    <a:pt x="29" y="77"/>
                  </a:lnTo>
                  <a:lnTo>
                    <a:pt x="48" y="29"/>
                  </a:lnTo>
                  <a:lnTo>
                    <a:pt x="0" y="1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8" name="Line 11"/>
            <p:cNvSpPr/>
            <p:nvPr/>
          </p:nvSpPr>
          <p:spPr>
            <a:xfrm flipH="1">
              <a:off x="4249440" y="5181480"/>
              <a:ext cx="14400" cy="14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09" name="Oval 13"/>
          <p:cNvSpPr/>
          <p:nvPr/>
        </p:nvSpPr>
        <p:spPr>
          <a:xfrm>
            <a:off x="4378320" y="1509840"/>
            <a:ext cx="391680" cy="39492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0" name="Oval 14"/>
          <p:cNvSpPr/>
          <p:nvPr/>
        </p:nvSpPr>
        <p:spPr>
          <a:xfrm>
            <a:off x="4378320" y="2149560"/>
            <a:ext cx="391680" cy="39348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1" name="Oval 16"/>
          <p:cNvSpPr/>
          <p:nvPr/>
        </p:nvSpPr>
        <p:spPr>
          <a:xfrm>
            <a:off x="4378320" y="3502080"/>
            <a:ext cx="391680" cy="39348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2" name="Group 19"/>
          <p:cNvGrpSpPr/>
          <p:nvPr/>
        </p:nvGrpSpPr>
        <p:grpSpPr>
          <a:xfrm>
            <a:off x="4748040" y="1547640"/>
            <a:ext cx="620640" cy="122040"/>
            <a:chOff x="4748040" y="1547640"/>
            <a:chExt cx="620640" cy="122040"/>
          </a:xfrm>
        </p:grpSpPr>
        <p:sp>
          <p:nvSpPr>
            <p:cNvPr id="1513" name="Freeform 17"/>
            <p:cNvSpPr/>
            <p:nvPr/>
          </p:nvSpPr>
          <p:spPr>
            <a:xfrm>
              <a:off x="4748040" y="1547640"/>
              <a:ext cx="182160" cy="122040"/>
            </a:xfrm>
            <a:custGeom>
              <a:avLst/>
              <a:gdLst>
                <a:gd name="textAreaLeft" fmla="*/ 0 w 182160"/>
                <a:gd name="textAreaRight" fmla="*/ 182520 w 182160"/>
                <a:gd name="textAreaTop" fmla="*/ 0 h 122040"/>
                <a:gd name="textAreaBottom" fmla="*/ 122400 h 122040"/>
              </a:gdLst>
              <a:ahLst/>
              <a:rect l="textAreaLeft" t="textAreaTop" r="textAreaRight" b="textAreaBottom"/>
              <a:pathLst>
                <a:path w="115" h="77">
                  <a:moveTo>
                    <a:pt x="0" y="38"/>
                  </a:moveTo>
                  <a:lnTo>
                    <a:pt x="105" y="0"/>
                  </a:lnTo>
                  <a:lnTo>
                    <a:pt x="67" y="38"/>
                  </a:lnTo>
                  <a:lnTo>
                    <a:pt x="115" y="7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4" name="Line 18"/>
            <p:cNvSpPr/>
            <p:nvPr/>
          </p:nvSpPr>
          <p:spPr>
            <a:xfrm flipH="1">
              <a:off x="4854240" y="1577880"/>
              <a:ext cx="514440" cy="302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15" name="Oval 20"/>
          <p:cNvSpPr/>
          <p:nvPr/>
        </p:nvSpPr>
        <p:spPr>
          <a:xfrm>
            <a:off x="4378320" y="4216320"/>
            <a:ext cx="391680" cy="39348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6" name="Oval 21"/>
          <p:cNvSpPr/>
          <p:nvPr/>
        </p:nvSpPr>
        <p:spPr>
          <a:xfrm>
            <a:off x="4378320" y="4900680"/>
            <a:ext cx="391680" cy="39348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7" name="Oval 22"/>
          <p:cNvSpPr/>
          <p:nvPr/>
        </p:nvSpPr>
        <p:spPr>
          <a:xfrm>
            <a:off x="4378320" y="5568840"/>
            <a:ext cx="391680" cy="39492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8" name="Oval 23"/>
          <p:cNvSpPr/>
          <p:nvPr/>
        </p:nvSpPr>
        <p:spPr>
          <a:xfrm>
            <a:off x="4378320" y="6222960"/>
            <a:ext cx="391680" cy="39348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9" name="Picture 39" descr=""/>
          <p:cNvPicPr/>
          <p:nvPr/>
        </p:nvPicPr>
        <p:blipFill>
          <a:blip r:embed="rId2"/>
          <a:stretch/>
        </p:blipFill>
        <p:spPr>
          <a:xfrm>
            <a:off x="4006800" y="2976480"/>
            <a:ext cx="590040" cy="167760"/>
          </a:xfrm>
          <a:prstGeom prst="rect">
            <a:avLst/>
          </a:prstGeom>
          <a:ln w="0">
            <a:noFill/>
          </a:ln>
        </p:spPr>
      </p:pic>
      <p:sp>
        <p:nvSpPr>
          <p:cNvPr id="1520" name="Rectangle 40"/>
          <p:cNvSpPr/>
          <p:nvPr/>
        </p:nvSpPr>
        <p:spPr>
          <a:xfrm>
            <a:off x="5082840" y="1411200"/>
            <a:ext cx="38196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Reset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1" name="Rectangle 41"/>
          <p:cNvSpPr/>
          <p:nvPr/>
        </p:nvSpPr>
        <p:spPr>
          <a:xfrm>
            <a:off x="4454280" y="1503360"/>
            <a:ext cx="20988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S0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2" name="Rectangle 42"/>
          <p:cNvSpPr/>
          <p:nvPr/>
        </p:nvSpPr>
        <p:spPr>
          <a:xfrm>
            <a:off x="4337280" y="1670040"/>
            <a:ext cx="3272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[000]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3" name="Rectangle 43"/>
          <p:cNvSpPr/>
          <p:nvPr/>
        </p:nvSpPr>
        <p:spPr>
          <a:xfrm>
            <a:off x="4468680" y="2141640"/>
            <a:ext cx="20988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S1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4" name="Rectangle 44"/>
          <p:cNvSpPr/>
          <p:nvPr/>
        </p:nvSpPr>
        <p:spPr>
          <a:xfrm>
            <a:off x="4353120" y="2308320"/>
            <a:ext cx="3272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[001]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5" name="Rectangle 45"/>
          <p:cNvSpPr/>
          <p:nvPr/>
        </p:nvSpPr>
        <p:spPr>
          <a:xfrm>
            <a:off x="4468680" y="2825640"/>
            <a:ext cx="20988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S2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6" name="Rectangle 46"/>
          <p:cNvSpPr/>
          <p:nvPr/>
        </p:nvSpPr>
        <p:spPr>
          <a:xfrm>
            <a:off x="4353120" y="2992320"/>
            <a:ext cx="3272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[010]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7" name="Rectangle 47"/>
          <p:cNvSpPr/>
          <p:nvPr/>
        </p:nvSpPr>
        <p:spPr>
          <a:xfrm>
            <a:off x="4454280" y="3494160"/>
            <a:ext cx="20988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S3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8" name="Rectangle 48"/>
          <p:cNvSpPr/>
          <p:nvPr/>
        </p:nvSpPr>
        <p:spPr>
          <a:xfrm>
            <a:off x="4340160" y="3660840"/>
            <a:ext cx="32112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[011]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9" name="Rectangle 49"/>
          <p:cNvSpPr/>
          <p:nvPr/>
        </p:nvSpPr>
        <p:spPr>
          <a:xfrm>
            <a:off x="4454280" y="4208400"/>
            <a:ext cx="20988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S4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0" name="Rectangle 50"/>
          <p:cNvSpPr/>
          <p:nvPr/>
        </p:nvSpPr>
        <p:spPr>
          <a:xfrm>
            <a:off x="4337280" y="4375080"/>
            <a:ext cx="3272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[100]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1" name="Rectangle 51"/>
          <p:cNvSpPr/>
          <p:nvPr/>
        </p:nvSpPr>
        <p:spPr>
          <a:xfrm>
            <a:off x="4454280" y="4892760"/>
            <a:ext cx="20988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S5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2" name="Rectangle 52"/>
          <p:cNvSpPr/>
          <p:nvPr/>
        </p:nvSpPr>
        <p:spPr>
          <a:xfrm>
            <a:off x="4337280" y="5059440"/>
            <a:ext cx="32724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[101]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3" name="Rectangle 53"/>
          <p:cNvSpPr/>
          <p:nvPr/>
        </p:nvSpPr>
        <p:spPr>
          <a:xfrm>
            <a:off x="4454280" y="5560920"/>
            <a:ext cx="20988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S6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4" name="Rectangle 54"/>
          <p:cNvSpPr/>
          <p:nvPr/>
        </p:nvSpPr>
        <p:spPr>
          <a:xfrm>
            <a:off x="4340160" y="5729400"/>
            <a:ext cx="32112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[110]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5" name="Rectangle 55"/>
          <p:cNvSpPr/>
          <p:nvPr/>
        </p:nvSpPr>
        <p:spPr>
          <a:xfrm>
            <a:off x="4454280" y="6215040"/>
            <a:ext cx="20988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S7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6" name="Rectangle 56"/>
          <p:cNvSpPr/>
          <p:nvPr/>
        </p:nvSpPr>
        <p:spPr>
          <a:xfrm>
            <a:off x="4344120" y="6381720"/>
            <a:ext cx="313560" cy="1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90000"/>
              </a:lnSpc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[111]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37" name="Group 61"/>
          <p:cNvGrpSpPr/>
          <p:nvPr/>
        </p:nvGrpSpPr>
        <p:grpSpPr>
          <a:xfrm>
            <a:off x="4191120" y="1828800"/>
            <a:ext cx="196560" cy="547200"/>
            <a:chOff x="4191120" y="1828800"/>
            <a:chExt cx="196560" cy="547200"/>
          </a:xfrm>
        </p:grpSpPr>
        <p:sp>
          <p:nvSpPr>
            <p:cNvPr id="1538" name="Freeform 57"/>
            <p:cNvSpPr/>
            <p:nvPr/>
          </p:nvSpPr>
          <p:spPr>
            <a:xfrm>
              <a:off x="4206960" y="1828800"/>
              <a:ext cx="180720" cy="54720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14" h="345">
                  <a:moveTo>
                    <a:pt x="114" y="0"/>
                  </a:moveTo>
                  <a:lnTo>
                    <a:pt x="104" y="10"/>
                  </a:lnTo>
                  <a:lnTo>
                    <a:pt x="66" y="29"/>
                  </a:lnTo>
                  <a:lnTo>
                    <a:pt x="47" y="48"/>
                  </a:lnTo>
                  <a:lnTo>
                    <a:pt x="38" y="58"/>
                  </a:lnTo>
                  <a:lnTo>
                    <a:pt x="28" y="67"/>
                  </a:lnTo>
                  <a:lnTo>
                    <a:pt x="19" y="77"/>
                  </a:lnTo>
                  <a:lnTo>
                    <a:pt x="9" y="106"/>
                  </a:lnTo>
                  <a:lnTo>
                    <a:pt x="0" y="134"/>
                  </a:lnTo>
                  <a:lnTo>
                    <a:pt x="0" y="154"/>
                  </a:lnTo>
                  <a:lnTo>
                    <a:pt x="0" y="173"/>
                  </a:lnTo>
                  <a:lnTo>
                    <a:pt x="9" y="201"/>
                  </a:lnTo>
                  <a:lnTo>
                    <a:pt x="19" y="249"/>
                  </a:lnTo>
                  <a:lnTo>
                    <a:pt x="19" y="269"/>
                  </a:lnTo>
                  <a:lnTo>
                    <a:pt x="28" y="288"/>
                  </a:lnTo>
                  <a:lnTo>
                    <a:pt x="57" y="316"/>
                  </a:lnTo>
                  <a:lnTo>
                    <a:pt x="76" y="326"/>
                  </a:lnTo>
                  <a:lnTo>
                    <a:pt x="95" y="336"/>
                  </a:lnTo>
                  <a:lnTo>
                    <a:pt x="114" y="3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39" name="Group 60"/>
            <p:cNvGrpSpPr/>
            <p:nvPr/>
          </p:nvGrpSpPr>
          <p:grpSpPr>
            <a:xfrm>
              <a:off x="4191120" y="2209680"/>
              <a:ext cx="180720" cy="166320"/>
              <a:chOff x="4191120" y="2209680"/>
              <a:chExt cx="180720" cy="166320"/>
            </a:xfrm>
          </p:grpSpPr>
          <p:sp>
            <p:nvSpPr>
              <p:cNvPr id="1540" name="Freeform 58"/>
              <p:cNvSpPr/>
              <p:nvPr/>
            </p:nvSpPr>
            <p:spPr>
              <a:xfrm>
                <a:off x="4191120" y="2209680"/>
                <a:ext cx="180720" cy="16632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114" h="105">
                    <a:moveTo>
                      <a:pt x="114" y="105"/>
                    </a:moveTo>
                    <a:lnTo>
                      <a:pt x="0" y="57"/>
                    </a:lnTo>
                    <a:lnTo>
                      <a:pt x="48" y="48"/>
                    </a:lnTo>
                    <a:lnTo>
                      <a:pt x="48" y="0"/>
                    </a:lnTo>
                    <a:lnTo>
                      <a:pt x="114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1" name="Line 59"/>
              <p:cNvSpPr/>
              <p:nvPr/>
            </p:nvSpPr>
            <p:spPr>
              <a:xfrm flipH="1" flipV="1">
                <a:off x="4267080" y="2287440"/>
                <a:ext cx="58680" cy="428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42" name="Group 66"/>
          <p:cNvGrpSpPr/>
          <p:nvPr/>
        </p:nvGrpSpPr>
        <p:grpSpPr>
          <a:xfrm>
            <a:off x="4764240" y="1790640"/>
            <a:ext cx="180360" cy="547560"/>
            <a:chOff x="4764240" y="1790640"/>
            <a:chExt cx="180360" cy="547560"/>
          </a:xfrm>
        </p:grpSpPr>
        <p:sp>
          <p:nvSpPr>
            <p:cNvPr id="1543" name="Freeform 62"/>
            <p:cNvSpPr/>
            <p:nvPr/>
          </p:nvSpPr>
          <p:spPr>
            <a:xfrm>
              <a:off x="4764240" y="1790640"/>
              <a:ext cx="166320" cy="54720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05" h="345">
                  <a:moveTo>
                    <a:pt x="0" y="0"/>
                  </a:moveTo>
                  <a:lnTo>
                    <a:pt x="19" y="10"/>
                  </a:lnTo>
                  <a:lnTo>
                    <a:pt x="38" y="29"/>
                  </a:lnTo>
                  <a:lnTo>
                    <a:pt x="57" y="48"/>
                  </a:lnTo>
                  <a:lnTo>
                    <a:pt x="76" y="67"/>
                  </a:lnTo>
                  <a:lnTo>
                    <a:pt x="86" y="77"/>
                  </a:lnTo>
                  <a:lnTo>
                    <a:pt x="95" y="106"/>
                  </a:lnTo>
                  <a:lnTo>
                    <a:pt x="105" y="134"/>
                  </a:lnTo>
                  <a:lnTo>
                    <a:pt x="105" y="154"/>
                  </a:lnTo>
                  <a:lnTo>
                    <a:pt x="105" y="173"/>
                  </a:lnTo>
                  <a:lnTo>
                    <a:pt x="105" y="201"/>
                  </a:lnTo>
                  <a:lnTo>
                    <a:pt x="95" y="249"/>
                  </a:lnTo>
                  <a:lnTo>
                    <a:pt x="86" y="269"/>
                  </a:lnTo>
                  <a:lnTo>
                    <a:pt x="76" y="288"/>
                  </a:lnTo>
                  <a:lnTo>
                    <a:pt x="57" y="316"/>
                  </a:lnTo>
                  <a:lnTo>
                    <a:pt x="38" y="326"/>
                  </a:lnTo>
                  <a:lnTo>
                    <a:pt x="0" y="3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44" name="Group 65"/>
            <p:cNvGrpSpPr/>
            <p:nvPr/>
          </p:nvGrpSpPr>
          <p:grpSpPr>
            <a:xfrm>
              <a:off x="4778280" y="2171880"/>
              <a:ext cx="166320" cy="166320"/>
              <a:chOff x="4778280" y="2171880"/>
              <a:chExt cx="166320" cy="166320"/>
            </a:xfrm>
          </p:grpSpPr>
          <p:sp>
            <p:nvSpPr>
              <p:cNvPr id="1545" name="Freeform 63"/>
              <p:cNvSpPr/>
              <p:nvPr/>
            </p:nvSpPr>
            <p:spPr>
              <a:xfrm>
                <a:off x="4778280" y="2171880"/>
                <a:ext cx="166320" cy="166320"/>
              </a:xfrm>
              <a:custGeom>
                <a:avLst/>
                <a:gdLst>
                  <a:gd name="textAreaLeft" fmla="*/ 0 w 166320"/>
                  <a:gd name="textAreaRight" fmla="*/ 166680 w 16632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105" h="105">
                    <a:moveTo>
                      <a:pt x="0" y="105"/>
                    </a:moveTo>
                    <a:lnTo>
                      <a:pt x="105" y="57"/>
                    </a:lnTo>
                    <a:lnTo>
                      <a:pt x="58" y="48"/>
                    </a:lnTo>
                    <a:lnTo>
                      <a:pt x="58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6" name="Line 64"/>
              <p:cNvSpPr/>
              <p:nvPr/>
            </p:nvSpPr>
            <p:spPr>
              <a:xfrm flipV="1">
                <a:off x="4824360" y="2247840"/>
                <a:ext cx="44280" cy="4428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47" name="Group 71"/>
          <p:cNvGrpSpPr/>
          <p:nvPr/>
        </p:nvGrpSpPr>
        <p:grpSpPr>
          <a:xfrm>
            <a:off x="4748040" y="2444760"/>
            <a:ext cx="196920" cy="547200"/>
            <a:chOff x="4748040" y="2444760"/>
            <a:chExt cx="196920" cy="547200"/>
          </a:xfrm>
        </p:grpSpPr>
        <p:sp>
          <p:nvSpPr>
            <p:cNvPr id="1548" name="Freeform 67"/>
            <p:cNvSpPr/>
            <p:nvPr/>
          </p:nvSpPr>
          <p:spPr>
            <a:xfrm>
              <a:off x="4748040" y="2444760"/>
              <a:ext cx="166320" cy="54720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05" h="345">
                  <a:moveTo>
                    <a:pt x="0" y="0"/>
                  </a:moveTo>
                  <a:lnTo>
                    <a:pt x="19" y="10"/>
                  </a:lnTo>
                  <a:lnTo>
                    <a:pt x="48" y="29"/>
                  </a:lnTo>
                  <a:lnTo>
                    <a:pt x="67" y="48"/>
                  </a:lnTo>
                  <a:lnTo>
                    <a:pt x="77" y="58"/>
                  </a:lnTo>
                  <a:lnTo>
                    <a:pt x="86" y="67"/>
                  </a:lnTo>
                  <a:lnTo>
                    <a:pt x="96" y="77"/>
                  </a:lnTo>
                  <a:lnTo>
                    <a:pt x="105" y="105"/>
                  </a:lnTo>
                  <a:lnTo>
                    <a:pt x="105" y="125"/>
                  </a:lnTo>
                  <a:lnTo>
                    <a:pt x="105" y="163"/>
                  </a:lnTo>
                  <a:lnTo>
                    <a:pt x="105" y="173"/>
                  </a:lnTo>
                  <a:lnTo>
                    <a:pt x="105" y="201"/>
                  </a:lnTo>
                  <a:lnTo>
                    <a:pt x="96" y="249"/>
                  </a:lnTo>
                  <a:lnTo>
                    <a:pt x="86" y="268"/>
                  </a:lnTo>
                  <a:lnTo>
                    <a:pt x="86" y="278"/>
                  </a:lnTo>
                  <a:lnTo>
                    <a:pt x="77" y="287"/>
                  </a:lnTo>
                  <a:lnTo>
                    <a:pt x="67" y="307"/>
                  </a:lnTo>
                  <a:lnTo>
                    <a:pt x="48" y="326"/>
                  </a:lnTo>
                  <a:lnTo>
                    <a:pt x="38" y="326"/>
                  </a:lnTo>
                  <a:lnTo>
                    <a:pt x="29" y="335"/>
                  </a:lnTo>
                  <a:lnTo>
                    <a:pt x="10" y="345"/>
                  </a:lnTo>
                  <a:lnTo>
                    <a:pt x="0" y="3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49" name="Group 70"/>
            <p:cNvGrpSpPr/>
            <p:nvPr/>
          </p:nvGrpSpPr>
          <p:grpSpPr>
            <a:xfrm>
              <a:off x="4764240" y="2825640"/>
              <a:ext cx="180720" cy="166320"/>
              <a:chOff x="4764240" y="2825640"/>
              <a:chExt cx="180720" cy="166320"/>
            </a:xfrm>
          </p:grpSpPr>
          <p:sp>
            <p:nvSpPr>
              <p:cNvPr id="1550" name="Freeform 68"/>
              <p:cNvSpPr/>
              <p:nvPr/>
            </p:nvSpPr>
            <p:spPr>
              <a:xfrm>
                <a:off x="4764240" y="2825640"/>
                <a:ext cx="180720" cy="16632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114" h="105">
                    <a:moveTo>
                      <a:pt x="0" y="105"/>
                    </a:moveTo>
                    <a:lnTo>
                      <a:pt x="114" y="57"/>
                    </a:lnTo>
                    <a:lnTo>
                      <a:pt x="57" y="47"/>
                    </a:lnTo>
                    <a:lnTo>
                      <a:pt x="67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1" name="Line 69"/>
              <p:cNvSpPr/>
              <p:nvPr/>
            </p:nvSpPr>
            <p:spPr>
              <a:xfrm flipV="1">
                <a:off x="4809960" y="2901600"/>
                <a:ext cx="44280" cy="446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52" name="Group 76"/>
          <p:cNvGrpSpPr/>
          <p:nvPr/>
        </p:nvGrpSpPr>
        <p:grpSpPr>
          <a:xfrm>
            <a:off x="4748040" y="3112920"/>
            <a:ext cx="196920" cy="547200"/>
            <a:chOff x="4748040" y="3112920"/>
            <a:chExt cx="196920" cy="547200"/>
          </a:xfrm>
        </p:grpSpPr>
        <p:sp>
          <p:nvSpPr>
            <p:cNvPr id="1553" name="Freeform 72"/>
            <p:cNvSpPr/>
            <p:nvPr/>
          </p:nvSpPr>
          <p:spPr>
            <a:xfrm>
              <a:off x="4748040" y="3112920"/>
              <a:ext cx="166320" cy="54720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05" h="345">
                  <a:moveTo>
                    <a:pt x="0" y="0"/>
                  </a:moveTo>
                  <a:lnTo>
                    <a:pt x="19" y="10"/>
                  </a:lnTo>
                  <a:lnTo>
                    <a:pt x="38" y="20"/>
                  </a:lnTo>
                  <a:lnTo>
                    <a:pt x="58" y="39"/>
                  </a:lnTo>
                  <a:lnTo>
                    <a:pt x="77" y="58"/>
                  </a:lnTo>
                  <a:lnTo>
                    <a:pt x="86" y="67"/>
                  </a:lnTo>
                  <a:lnTo>
                    <a:pt x="96" y="77"/>
                  </a:lnTo>
                  <a:lnTo>
                    <a:pt x="105" y="106"/>
                  </a:lnTo>
                  <a:lnTo>
                    <a:pt x="105" y="115"/>
                  </a:lnTo>
                  <a:lnTo>
                    <a:pt x="105" y="154"/>
                  </a:lnTo>
                  <a:lnTo>
                    <a:pt x="105" y="163"/>
                  </a:lnTo>
                  <a:lnTo>
                    <a:pt x="105" y="182"/>
                  </a:lnTo>
                  <a:lnTo>
                    <a:pt x="105" y="202"/>
                  </a:lnTo>
                  <a:lnTo>
                    <a:pt x="96" y="240"/>
                  </a:lnTo>
                  <a:lnTo>
                    <a:pt x="96" y="249"/>
                  </a:lnTo>
                  <a:lnTo>
                    <a:pt x="86" y="259"/>
                  </a:lnTo>
                  <a:lnTo>
                    <a:pt x="86" y="269"/>
                  </a:lnTo>
                  <a:lnTo>
                    <a:pt x="77" y="278"/>
                  </a:lnTo>
                  <a:lnTo>
                    <a:pt x="67" y="297"/>
                  </a:lnTo>
                  <a:lnTo>
                    <a:pt x="48" y="316"/>
                  </a:lnTo>
                  <a:lnTo>
                    <a:pt x="38" y="316"/>
                  </a:lnTo>
                  <a:lnTo>
                    <a:pt x="29" y="326"/>
                  </a:lnTo>
                  <a:lnTo>
                    <a:pt x="0" y="3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54" name="Group 75"/>
            <p:cNvGrpSpPr/>
            <p:nvPr/>
          </p:nvGrpSpPr>
          <p:grpSpPr>
            <a:xfrm>
              <a:off x="4764240" y="3478320"/>
              <a:ext cx="180720" cy="167760"/>
              <a:chOff x="4764240" y="3478320"/>
              <a:chExt cx="180720" cy="167760"/>
            </a:xfrm>
          </p:grpSpPr>
          <p:sp>
            <p:nvSpPr>
              <p:cNvPr id="1555" name="Freeform 73"/>
              <p:cNvSpPr/>
              <p:nvPr/>
            </p:nvSpPr>
            <p:spPr>
              <a:xfrm>
                <a:off x="4764240" y="3478320"/>
                <a:ext cx="180720" cy="16776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67760"/>
                  <a:gd name="textAreaBottom" fmla="*/ 168120 h 167760"/>
                </a:gdLst>
                <a:ahLst/>
                <a:rect l="textAreaLeft" t="textAreaTop" r="textAreaRight" b="textAreaBottom"/>
                <a:pathLst>
                  <a:path w="114" h="106">
                    <a:moveTo>
                      <a:pt x="0" y="106"/>
                    </a:moveTo>
                    <a:lnTo>
                      <a:pt x="114" y="58"/>
                    </a:lnTo>
                    <a:lnTo>
                      <a:pt x="57" y="58"/>
                    </a:lnTo>
                    <a:lnTo>
                      <a:pt x="67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6" name="Line 74"/>
              <p:cNvSpPr/>
              <p:nvPr/>
            </p:nvSpPr>
            <p:spPr>
              <a:xfrm flipV="1">
                <a:off x="4809960" y="3570120"/>
                <a:ext cx="44280" cy="4428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57" name="Group 81"/>
          <p:cNvGrpSpPr/>
          <p:nvPr/>
        </p:nvGrpSpPr>
        <p:grpSpPr>
          <a:xfrm>
            <a:off x="4748040" y="3782880"/>
            <a:ext cx="196920" cy="547200"/>
            <a:chOff x="4748040" y="3782880"/>
            <a:chExt cx="196920" cy="547200"/>
          </a:xfrm>
        </p:grpSpPr>
        <p:sp>
          <p:nvSpPr>
            <p:cNvPr id="1558" name="Freeform 77"/>
            <p:cNvSpPr/>
            <p:nvPr/>
          </p:nvSpPr>
          <p:spPr>
            <a:xfrm>
              <a:off x="4748040" y="3782880"/>
              <a:ext cx="166320" cy="54720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05" h="345">
                  <a:moveTo>
                    <a:pt x="0" y="0"/>
                  </a:moveTo>
                  <a:lnTo>
                    <a:pt x="19" y="9"/>
                  </a:lnTo>
                  <a:lnTo>
                    <a:pt x="48" y="29"/>
                  </a:lnTo>
                  <a:lnTo>
                    <a:pt x="67" y="48"/>
                  </a:lnTo>
                  <a:lnTo>
                    <a:pt x="77" y="57"/>
                  </a:lnTo>
                  <a:lnTo>
                    <a:pt x="86" y="67"/>
                  </a:lnTo>
                  <a:lnTo>
                    <a:pt x="96" y="76"/>
                  </a:lnTo>
                  <a:lnTo>
                    <a:pt x="105" y="105"/>
                  </a:lnTo>
                  <a:lnTo>
                    <a:pt x="105" y="124"/>
                  </a:lnTo>
                  <a:lnTo>
                    <a:pt x="105" y="163"/>
                  </a:lnTo>
                  <a:lnTo>
                    <a:pt x="105" y="172"/>
                  </a:lnTo>
                  <a:lnTo>
                    <a:pt x="105" y="201"/>
                  </a:lnTo>
                  <a:lnTo>
                    <a:pt x="96" y="249"/>
                  </a:lnTo>
                  <a:lnTo>
                    <a:pt x="86" y="268"/>
                  </a:lnTo>
                  <a:lnTo>
                    <a:pt x="86" y="277"/>
                  </a:lnTo>
                  <a:lnTo>
                    <a:pt x="77" y="287"/>
                  </a:lnTo>
                  <a:lnTo>
                    <a:pt x="67" y="306"/>
                  </a:lnTo>
                  <a:lnTo>
                    <a:pt x="48" y="325"/>
                  </a:lnTo>
                  <a:lnTo>
                    <a:pt x="38" y="325"/>
                  </a:lnTo>
                  <a:lnTo>
                    <a:pt x="29" y="335"/>
                  </a:lnTo>
                  <a:lnTo>
                    <a:pt x="10" y="345"/>
                  </a:lnTo>
                  <a:lnTo>
                    <a:pt x="0" y="3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59" name="Group 80"/>
            <p:cNvGrpSpPr/>
            <p:nvPr/>
          </p:nvGrpSpPr>
          <p:grpSpPr>
            <a:xfrm>
              <a:off x="4764240" y="4162320"/>
              <a:ext cx="180720" cy="167760"/>
              <a:chOff x="4764240" y="4162320"/>
              <a:chExt cx="180720" cy="167760"/>
            </a:xfrm>
          </p:grpSpPr>
          <p:sp>
            <p:nvSpPr>
              <p:cNvPr id="1560" name="Freeform 78"/>
              <p:cNvSpPr/>
              <p:nvPr/>
            </p:nvSpPr>
            <p:spPr>
              <a:xfrm>
                <a:off x="4764240" y="4162320"/>
                <a:ext cx="180720" cy="16776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67760"/>
                  <a:gd name="textAreaBottom" fmla="*/ 168120 h 167760"/>
                </a:gdLst>
                <a:ahLst/>
                <a:rect l="textAreaLeft" t="textAreaTop" r="textAreaRight" b="textAreaBottom"/>
                <a:pathLst>
                  <a:path w="114" h="106">
                    <a:moveTo>
                      <a:pt x="0" y="106"/>
                    </a:moveTo>
                    <a:lnTo>
                      <a:pt x="114" y="58"/>
                    </a:lnTo>
                    <a:lnTo>
                      <a:pt x="57" y="48"/>
                    </a:lnTo>
                    <a:lnTo>
                      <a:pt x="67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1" name="Line 79"/>
              <p:cNvSpPr/>
              <p:nvPr/>
            </p:nvSpPr>
            <p:spPr>
              <a:xfrm flipV="1">
                <a:off x="4808520" y="4238280"/>
                <a:ext cx="45720" cy="4608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62" name="Group 86"/>
          <p:cNvGrpSpPr/>
          <p:nvPr/>
        </p:nvGrpSpPr>
        <p:grpSpPr>
          <a:xfrm>
            <a:off x="4748040" y="4481640"/>
            <a:ext cx="196920" cy="547200"/>
            <a:chOff x="4748040" y="4481640"/>
            <a:chExt cx="196920" cy="547200"/>
          </a:xfrm>
        </p:grpSpPr>
        <p:sp>
          <p:nvSpPr>
            <p:cNvPr id="1563" name="Freeform 82"/>
            <p:cNvSpPr/>
            <p:nvPr/>
          </p:nvSpPr>
          <p:spPr>
            <a:xfrm>
              <a:off x="4748040" y="4481640"/>
              <a:ext cx="166320" cy="54720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05" h="345">
                  <a:moveTo>
                    <a:pt x="0" y="0"/>
                  </a:moveTo>
                  <a:lnTo>
                    <a:pt x="19" y="10"/>
                  </a:lnTo>
                  <a:lnTo>
                    <a:pt x="48" y="29"/>
                  </a:lnTo>
                  <a:lnTo>
                    <a:pt x="67" y="48"/>
                  </a:lnTo>
                  <a:lnTo>
                    <a:pt x="77" y="58"/>
                  </a:lnTo>
                  <a:lnTo>
                    <a:pt x="86" y="67"/>
                  </a:lnTo>
                  <a:lnTo>
                    <a:pt x="96" y="77"/>
                  </a:lnTo>
                  <a:lnTo>
                    <a:pt x="105" y="106"/>
                  </a:lnTo>
                  <a:lnTo>
                    <a:pt x="105" y="125"/>
                  </a:lnTo>
                  <a:lnTo>
                    <a:pt x="105" y="163"/>
                  </a:lnTo>
                  <a:lnTo>
                    <a:pt x="105" y="173"/>
                  </a:lnTo>
                  <a:lnTo>
                    <a:pt x="105" y="201"/>
                  </a:lnTo>
                  <a:lnTo>
                    <a:pt x="96" y="249"/>
                  </a:lnTo>
                  <a:lnTo>
                    <a:pt x="86" y="268"/>
                  </a:lnTo>
                  <a:lnTo>
                    <a:pt x="86" y="278"/>
                  </a:lnTo>
                  <a:lnTo>
                    <a:pt x="77" y="288"/>
                  </a:lnTo>
                  <a:lnTo>
                    <a:pt x="67" y="307"/>
                  </a:lnTo>
                  <a:lnTo>
                    <a:pt x="48" y="326"/>
                  </a:lnTo>
                  <a:lnTo>
                    <a:pt x="38" y="326"/>
                  </a:lnTo>
                  <a:lnTo>
                    <a:pt x="29" y="335"/>
                  </a:lnTo>
                  <a:lnTo>
                    <a:pt x="10" y="345"/>
                  </a:lnTo>
                  <a:lnTo>
                    <a:pt x="0" y="3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64" name="Group 85"/>
            <p:cNvGrpSpPr/>
            <p:nvPr/>
          </p:nvGrpSpPr>
          <p:grpSpPr>
            <a:xfrm>
              <a:off x="4764240" y="4862520"/>
              <a:ext cx="180720" cy="166320"/>
              <a:chOff x="4764240" y="4862520"/>
              <a:chExt cx="180720" cy="166320"/>
            </a:xfrm>
          </p:grpSpPr>
          <p:sp>
            <p:nvSpPr>
              <p:cNvPr id="1565" name="Freeform 83"/>
              <p:cNvSpPr/>
              <p:nvPr/>
            </p:nvSpPr>
            <p:spPr>
              <a:xfrm>
                <a:off x="4764240" y="4862520"/>
                <a:ext cx="180720" cy="16632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114" h="105">
                    <a:moveTo>
                      <a:pt x="0" y="105"/>
                    </a:moveTo>
                    <a:lnTo>
                      <a:pt x="114" y="57"/>
                    </a:lnTo>
                    <a:lnTo>
                      <a:pt x="57" y="48"/>
                    </a:lnTo>
                    <a:lnTo>
                      <a:pt x="67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6" name="Line 84"/>
              <p:cNvSpPr/>
              <p:nvPr/>
            </p:nvSpPr>
            <p:spPr>
              <a:xfrm flipV="1">
                <a:off x="4809960" y="4938480"/>
                <a:ext cx="44280" cy="446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67" name="Group 91"/>
          <p:cNvGrpSpPr/>
          <p:nvPr/>
        </p:nvGrpSpPr>
        <p:grpSpPr>
          <a:xfrm>
            <a:off x="4748040" y="5165640"/>
            <a:ext cx="196920" cy="547200"/>
            <a:chOff x="4748040" y="5165640"/>
            <a:chExt cx="196920" cy="547200"/>
          </a:xfrm>
        </p:grpSpPr>
        <p:sp>
          <p:nvSpPr>
            <p:cNvPr id="1568" name="Freeform 87"/>
            <p:cNvSpPr/>
            <p:nvPr/>
          </p:nvSpPr>
          <p:spPr>
            <a:xfrm>
              <a:off x="4748040" y="5165640"/>
              <a:ext cx="166320" cy="54720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05" h="345">
                  <a:moveTo>
                    <a:pt x="0" y="0"/>
                  </a:moveTo>
                  <a:lnTo>
                    <a:pt x="19" y="10"/>
                  </a:lnTo>
                  <a:lnTo>
                    <a:pt x="38" y="19"/>
                  </a:lnTo>
                  <a:lnTo>
                    <a:pt x="58" y="38"/>
                  </a:lnTo>
                  <a:lnTo>
                    <a:pt x="77" y="58"/>
                  </a:lnTo>
                  <a:lnTo>
                    <a:pt x="86" y="67"/>
                  </a:lnTo>
                  <a:lnTo>
                    <a:pt x="96" y="77"/>
                  </a:lnTo>
                  <a:lnTo>
                    <a:pt x="105" y="106"/>
                  </a:lnTo>
                  <a:lnTo>
                    <a:pt x="105" y="115"/>
                  </a:lnTo>
                  <a:lnTo>
                    <a:pt x="105" y="153"/>
                  </a:lnTo>
                  <a:lnTo>
                    <a:pt x="105" y="163"/>
                  </a:lnTo>
                  <a:lnTo>
                    <a:pt x="105" y="182"/>
                  </a:lnTo>
                  <a:lnTo>
                    <a:pt x="105" y="201"/>
                  </a:lnTo>
                  <a:lnTo>
                    <a:pt x="96" y="240"/>
                  </a:lnTo>
                  <a:lnTo>
                    <a:pt x="96" y="249"/>
                  </a:lnTo>
                  <a:lnTo>
                    <a:pt x="86" y="259"/>
                  </a:lnTo>
                  <a:lnTo>
                    <a:pt x="86" y="268"/>
                  </a:lnTo>
                  <a:lnTo>
                    <a:pt x="77" y="278"/>
                  </a:lnTo>
                  <a:lnTo>
                    <a:pt x="67" y="297"/>
                  </a:lnTo>
                  <a:lnTo>
                    <a:pt x="48" y="316"/>
                  </a:lnTo>
                  <a:lnTo>
                    <a:pt x="38" y="316"/>
                  </a:lnTo>
                  <a:lnTo>
                    <a:pt x="29" y="326"/>
                  </a:lnTo>
                  <a:lnTo>
                    <a:pt x="0" y="3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69" name="Group 90"/>
            <p:cNvGrpSpPr/>
            <p:nvPr/>
          </p:nvGrpSpPr>
          <p:grpSpPr>
            <a:xfrm>
              <a:off x="4764240" y="5530680"/>
              <a:ext cx="180720" cy="166320"/>
              <a:chOff x="4764240" y="5530680"/>
              <a:chExt cx="180720" cy="166320"/>
            </a:xfrm>
          </p:grpSpPr>
          <p:sp>
            <p:nvSpPr>
              <p:cNvPr id="1570" name="Freeform 88"/>
              <p:cNvSpPr/>
              <p:nvPr/>
            </p:nvSpPr>
            <p:spPr>
              <a:xfrm>
                <a:off x="4764240" y="5530680"/>
                <a:ext cx="180720" cy="16632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114" h="105">
                    <a:moveTo>
                      <a:pt x="0" y="105"/>
                    </a:moveTo>
                    <a:lnTo>
                      <a:pt x="114" y="57"/>
                    </a:lnTo>
                    <a:lnTo>
                      <a:pt x="57" y="57"/>
                    </a:lnTo>
                    <a:lnTo>
                      <a:pt x="67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1" name="Line 89"/>
              <p:cNvSpPr/>
              <p:nvPr/>
            </p:nvSpPr>
            <p:spPr>
              <a:xfrm flipV="1">
                <a:off x="4809960" y="5622840"/>
                <a:ext cx="44280" cy="4428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72" name="Group 96"/>
          <p:cNvGrpSpPr/>
          <p:nvPr/>
        </p:nvGrpSpPr>
        <p:grpSpPr>
          <a:xfrm>
            <a:off x="4748040" y="5850000"/>
            <a:ext cx="196920" cy="547200"/>
            <a:chOff x="4748040" y="5850000"/>
            <a:chExt cx="196920" cy="547200"/>
          </a:xfrm>
        </p:grpSpPr>
        <p:sp>
          <p:nvSpPr>
            <p:cNvPr id="1573" name="Freeform 92"/>
            <p:cNvSpPr/>
            <p:nvPr/>
          </p:nvSpPr>
          <p:spPr>
            <a:xfrm>
              <a:off x="4748040" y="5850000"/>
              <a:ext cx="166320" cy="54720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05" h="345">
                  <a:moveTo>
                    <a:pt x="0" y="0"/>
                  </a:moveTo>
                  <a:lnTo>
                    <a:pt x="19" y="10"/>
                  </a:lnTo>
                  <a:lnTo>
                    <a:pt x="38" y="19"/>
                  </a:lnTo>
                  <a:lnTo>
                    <a:pt x="58" y="38"/>
                  </a:lnTo>
                  <a:lnTo>
                    <a:pt x="77" y="58"/>
                  </a:lnTo>
                  <a:lnTo>
                    <a:pt x="86" y="67"/>
                  </a:lnTo>
                  <a:lnTo>
                    <a:pt x="96" y="77"/>
                  </a:lnTo>
                  <a:lnTo>
                    <a:pt x="105" y="105"/>
                  </a:lnTo>
                  <a:lnTo>
                    <a:pt x="105" y="115"/>
                  </a:lnTo>
                  <a:lnTo>
                    <a:pt x="105" y="153"/>
                  </a:lnTo>
                  <a:lnTo>
                    <a:pt x="105" y="163"/>
                  </a:lnTo>
                  <a:lnTo>
                    <a:pt x="105" y="182"/>
                  </a:lnTo>
                  <a:lnTo>
                    <a:pt x="105" y="201"/>
                  </a:lnTo>
                  <a:lnTo>
                    <a:pt x="96" y="239"/>
                  </a:lnTo>
                  <a:lnTo>
                    <a:pt x="96" y="249"/>
                  </a:lnTo>
                  <a:lnTo>
                    <a:pt x="86" y="259"/>
                  </a:lnTo>
                  <a:lnTo>
                    <a:pt x="86" y="268"/>
                  </a:lnTo>
                  <a:lnTo>
                    <a:pt x="77" y="278"/>
                  </a:lnTo>
                  <a:lnTo>
                    <a:pt x="67" y="297"/>
                  </a:lnTo>
                  <a:lnTo>
                    <a:pt x="48" y="316"/>
                  </a:lnTo>
                  <a:lnTo>
                    <a:pt x="38" y="316"/>
                  </a:lnTo>
                  <a:lnTo>
                    <a:pt x="29" y="326"/>
                  </a:lnTo>
                  <a:lnTo>
                    <a:pt x="0" y="3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74" name="Group 95"/>
            <p:cNvGrpSpPr/>
            <p:nvPr/>
          </p:nvGrpSpPr>
          <p:grpSpPr>
            <a:xfrm>
              <a:off x="4764240" y="6215040"/>
              <a:ext cx="180720" cy="166320"/>
              <a:chOff x="4764240" y="6215040"/>
              <a:chExt cx="180720" cy="166320"/>
            </a:xfrm>
          </p:grpSpPr>
          <p:sp>
            <p:nvSpPr>
              <p:cNvPr id="1575" name="Freeform 93"/>
              <p:cNvSpPr/>
              <p:nvPr/>
            </p:nvSpPr>
            <p:spPr>
              <a:xfrm>
                <a:off x="4764240" y="6215040"/>
                <a:ext cx="180720" cy="16632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114" h="105">
                    <a:moveTo>
                      <a:pt x="0" y="105"/>
                    </a:moveTo>
                    <a:lnTo>
                      <a:pt x="114" y="57"/>
                    </a:lnTo>
                    <a:lnTo>
                      <a:pt x="57" y="57"/>
                    </a:lnTo>
                    <a:lnTo>
                      <a:pt x="67" y="0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6" name="Line 94"/>
              <p:cNvSpPr/>
              <p:nvPr/>
            </p:nvSpPr>
            <p:spPr>
              <a:xfrm flipV="1">
                <a:off x="4809960" y="6306840"/>
                <a:ext cx="44280" cy="446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77" name="Group 101"/>
          <p:cNvGrpSpPr/>
          <p:nvPr/>
        </p:nvGrpSpPr>
        <p:grpSpPr>
          <a:xfrm>
            <a:off x="4189320" y="4481640"/>
            <a:ext cx="196560" cy="547200"/>
            <a:chOff x="4189320" y="4481640"/>
            <a:chExt cx="196560" cy="547200"/>
          </a:xfrm>
        </p:grpSpPr>
        <p:sp>
          <p:nvSpPr>
            <p:cNvPr id="1578" name="Freeform 97"/>
            <p:cNvSpPr/>
            <p:nvPr/>
          </p:nvSpPr>
          <p:spPr>
            <a:xfrm>
              <a:off x="4203720" y="4481640"/>
              <a:ext cx="182160" cy="547200"/>
            </a:xfrm>
            <a:custGeom>
              <a:avLst/>
              <a:gdLst>
                <a:gd name="textAreaLeft" fmla="*/ 0 w 182160"/>
                <a:gd name="textAreaRight" fmla="*/ 182520 w 18216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15" h="345">
                  <a:moveTo>
                    <a:pt x="115" y="345"/>
                  </a:moveTo>
                  <a:lnTo>
                    <a:pt x="95" y="335"/>
                  </a:lnTo>
                  <a:lnTo>
                    <a:pt x="76" y="326"/>
                  </a:lnTo>
                  <a:lnTo>
                    <a:pt x="57" y="307"/>
                  </a:lnTo>
                  <a:lnTo>
                    <a:pt x="38" y="288"/>
                  </a:lnTo>
                  <a:lnTo>
                    <a:pt x="29" y="278"/>
                  </a:lnTo>
                  <a:lnTo>
                    <a:pt x="19" y="268"/>
                  </a:lnTo>
                  <a:lnTo>
                    <a:pt x="10" y="240"/>
                  </a:lnTo>
                  <a:lnTo>
                    <a:pt x="0" y="221"/>
                  </a:lnTo>
                  <a:lnTo>
                    <a:pt x="0" y="201"/>
                  </a:lnTo>
                  <a:lnTo>
                    <a:pt x="0" y="182"/>
                  </a:lnTo>
                  <a:lnTo>
                    <a:pt x="0" y="173"/>
                  </a:lnTo>
                  <a:lnTo>
                    <a:pt x="10" y="134"/>
                  </a:lnTo>
                  <a:lnTo>
                    <a:pt x="10" y="115"/>
                  </a:lnTo>
                  <a:lnTo>
                    <a:pt x="19" y="86"/>
                  </a:lnTo>
                  <a:lnTo>
                    <a:pt x="19" y="77"/>
                  </a:lnTo>
                  <a:lnTo>
                    <a:pt x="29" y="67"/>
                  </a:lnTo>
                  <a:lnTo>
                    <a:pt x="57" y="39"/>
                  </a:lnTo>
                  <a:lnTo>
                    <a:pt x="76" y="29"/>
                  </a:lnTo>
                  <a:lnTo>
                    <a:pt x="95" y="19"/>
                  </a:lnTo>
                  <a:lnTo>
                    <a:pt x="105" y="10"/>
                  </a:lnTo>
                  <a:lnTo>
                    <a:pt x="115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79" name="Group 100"/>
            <p:cNvGrpSpPr/>
            <p:nvPr/>
          </p:nvGrpSpPr>
          <p:grpSpPr>
            <a:xfrm>
              <a:off x="4189320" y="4497480"/>
              <a:ext cx="180720" cy="151920"/>
              <a:chOff x="4189320" y="4497480"/>
              <a:chExt cx="180720" cy="151920"/>
            </a:xfrm>
          </p:grpSpPr>
          <p:sp>
            <p:nvSpPr>
              <p:cNvPr id="1580" name="Freeform 98"/>
              <p:cNvSpPr/>
              <p:nvPr/>
            </p:nvSpPr>
            <p:spPr>
              <a:xfrm>
                <a:off x="4189320" y="4497480"/>
                <a:ext cx="180720" cy="15192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114" h="96">
                    <a:moveTo>
                      <a:pt x="114" y="0"/>
                    </a:moveTo>
                    <a:lnTo>
                      <a:pt x="0" y="38"/>
                    </a:lnTo>
                    <a:lnTo>
                      <a:pt x="47" y="48"/>
                    </a:lnTo>
                    <a:lnTo>
                      <a:pt x="47" y="96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1" name="Line 99"/>
              <p:cNvSpPr/>
              <p:nvPr/>
            </p:nvSpPr>
            <p:spPr>
              <a:xfrm flipH="1">
                <a:off x="4263840" y="4527360"/>
                <a:ext cx="60480" cy="4464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82" name="Group 106"/>
          <p:cNvGrpSpPr/>
          <p:nvPr/>
        </p:nvGrpSpPr>
        <p:grpSpPr>
          <a:xfrm>
            <a:off x="4173480" y="3068640"/>
            <a:ext cx="196560" cy="545760"/>
            <a:chOff x="4173480" y="3068640"/>
            <a:chExt cx="196560" cy="545760"/>
          </a:xfrm>
        </p:grpSpPr>
        <p:sp>
          <p:nvSpPr>
            <p:cNvPr id="1583" name="Freeform 102"/>
            <p:cNvSpPr/>
            <p:nvPr/>
          </p:nvSpPr>
          <p:spPr>
            <a:xfrm>
              <a:off x="4203720" y="3068640"/>
              <a:ext cx="166320" cy="54576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545760"/>
                <a:gd name="textAreaBottom" fmla="*/ 546120 h 545760"/>
              </a:gdLst>
              <a:ahLst/>
              <a:rect l="textAreaLeft" t="textAreaTop" r="textAreaRight" b="textAreaBottom"/>
              <a:pathLst>
                <a:path w="105" h="344">
                  <a:moveTo>
                    <a:pt x="105" y="344"/>
                  </a:moveTo>
                  <a:lnTo>
                    <a:pt x="86" y="335"/>
                  </a:lnTo>
                  <a:lnTo>
                    <a:pt x="67" y="325"/>
                  </a:lnTo>
                  <a:lnTo>
                    <a:pt x="48" y="306"/>
                  </a:lnTo>
                  <a:lnTo>
                    <a:pt x="29" y="287"/>
                  </a:lnTo>
                  <a:lnTo>
                    <a:pt x="19" y="277"/>
                  </a:lnTo>
                  <a:lnTo>
                    <a:pt x="10" y="258"/>
                  </a:lnTo>
                  <a:lnTo>
                    <a:pt x="0" y="210"/>
                  </a:lnTo>
                  <a:lnTo>
                    <a:pt x="0" y="182"/>
                  </a:lnTo>
                  <a:lnTo>
                    <a:pt x="0" y="163"/>
                  </a:lnTo>
                  <a:lnTo>
                    <a:pt x="0" y="143"/>
                  </a:lnTo>
                  <a:lnTo>
                    <a:pt x="10" y="105"/>
                  </a:lnTo>
                  <a:lnTo>
                    <a:pt x="19" y="86"/>
                  </a:lnTo>
                  <a:lnTo>
                    <a:pt x="19" y="76"/>
                  </a:lnTo>
                  <a:lnTo>
                    <a:pt x="29" y="67"/>
                  </a:lnTo>
                  <a:lnTo>
                    <a:pt x="57" y="38"/>
                  </a:lnTo>
                  <a:lnTo>
                    <a:pt x="67" y="28"/>
                  </a:lnTo>
                  <a:lnTo>
                    <a:pt x="76" y="28"/>
                  </a:lnTo>
                  <a:lnTo>
                    <a:pt x="86" y="19"/>
                  </a:lnTo>
                  <a:lnTo>
                    <a:pt x="95" y="9"/>
                  </a:lnTo>
                  <a:lnTo>
                    <a:pt x="105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84" name="Group 105"/>
            <p:cNvGrpSpPr/>
            <p:nvPr/>
          </p:nvGrpSpPr>
          <p:grpSpPr>
            <a:xfrm>
              <a:off x="4173480" y="3083040"/>
              <a:ext cx="180720" cy="151920"/>
              <a:chOff x="4173480" y="3083040"/>
              <a:chExt cx="180720" cy="151920"/>
            </a:xfrm>
          </p:grpSpPr>
          <p:sp>
            <p:nvSpPr>
              <p:cNvPr id="1585" name="Freeform 103"/>
              <p:cNvSpPr/>
              <p:nvPr/>
            </p:nvSpPr>
            <p:spPr>
              <a:xfrm>
                <a:off x="4173480" y="3083040"/>
                <a:ext cx="180720" cy="15192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114" h="96">
                    <a:moveTo>
                      <a:pt x="114" y="0"/>
                    </a:moveTo>
                    <a:lnTo>
                      <a:pt x="0" y="39"/>
                    </a:lnTo>
                    <a:lnTo>
                      <a:pt x="57" y="48"/>
                    </a:lnTo>
                    <a:lnTo>
                      <a:pt x="48" y="96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6" name="Line 104"/>
              <p:cNvSpPr/>
              <p:nvPr/>
            </p:nvSpPr>
            <p:spPr>
              <a:xfrm flipH="1">
                <a:off x="4263840" y="3112920"/>
                <a:ext cx="46080" cy="4608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587" name="Group 111"/>
          <p:cNvGrpSpPr/>
          <p:nvPr/>
        </p:nvGrpSpPr>
        <p:grpSpPr>
          <a:xfrm>
            <a:off x="4173480" y="5850000"/>
            <a:ext cx="196560" cy="547200"/>
            <a:chOff x="4173480" y="5850000"/>
            <a:chExt cx="196560" cy="547200"/>
          </a:xfrm>
        </p:grpSpPr>
        <p:sp>
          <p:nvSpPr>
            <p:cNvPr id="1588" name="Freeform 107"/>
            <p:cNvSpPr/>
            <p:nvPr/>
          </p:nvSpPr>
          <p:spPr>
            <a:xfrm>
              <a:off x="4203720" y="5850000"/>
              <a:ext cx="166320" cy="54720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547200"/>
                <a:gd name="textAreaBottom" fmla="*/ 547560 h 547200"/>
              </a:gdLst>
              <a:ahLst/>
              <a:rect l="textAreaLeft" t="textAreaTop" r="textAreaRight" b="textAreaBottom"/>
              <a:pathLst>
                <a:path w="105" h="345">
                  <a:moveTo>
                    <a:pt x="105" y="0"/>
                  </a:moveTo>
                  <a:lnTo>
                    <a:pt x="86" y="10"/>
                  </a:lnTo>
                  <a:lnTo>
                    <a:pt x="67" y="19"/>
                  </a:lnTo>
                  <a:lnTo>
                    <a:pt x="48" y="38"/>
                  </a:lnTo>
                  <a:lnTo>
                    <a:pt x="29" y="58"/>
                  </a:lnTo>
                  <a:lnTo>
                    <a:pt x="19" y="67"/>
                  </a:lnTo>
                  <a:lnTo>
                    <a:pt x="10" y="86"/>
                  </a:lnTo>
                  <a:lnTo>
                    <a:pt x="0" y="134"/>
                  </a:lnTo>
                  <a:lnTo>
                    <a:pt x="0" y="163"/>
                  </a:lnTo>
                  <a:lnTo>
                    <a:pt x="0" y="182"/>
                  </a:lnTo>
                  <a:lnTo>
                    <a:pt x="0" y="201"/>
                  </a:lnTo>
                  <a:lnTo>
                    <a:pt x="10" y="239"/>
                  </a:lnTo>
                  <a:lnTo>
                    <a:pt x="19" y="259"/>
                  </a:lnTo>
                  <a:lnTo>
                    <a:pt x="29" y="278"/>
                  </a:lnTo>
                  <a:lnTo>
                    <a:pt x="57" y="306"/>
                  </a:lnTo>
                  <a:lnTo>
                    <a:pt x="67" y="316"/>
                  </a:lnTo>
                  <a:lnTo>
                    <a:pt x="76" y="326"/>
                  </a:lnTo>
                  <a:lnTo>
                    <a:pt x="86" y="326"/>
                  </a:lnTo>
                  <a:lnTo>
                    <a:pt x="95" y="335"/>
                  </a:lnTo>
                  <a:lnTo>
                    <a:pt x="105" y="34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589" name="Group 110"/>
            <p:cNvGrpSpPr/>
            <p:nvPr/>
          </p:nvGrpSpPr>
          <p:grpSpPr>
            <a:xfrm>
              <a:off x="4173480" y="6215040"/>
              <a:ext cx="180720" cy="166320"/>
              <a:chOff x="4173480" y="6215040"/>
              <a:chExt cx="180720" cy="166320"/>
            </a:xfrm>
          </p:grpSpPr>
          <p:sp>
            <p:nvSpPr>
              <p:cNvPr id="1590" name="Freeform 108"/>
              <p:cNvSpPr/>
              <p:nvPr/>
            </p:nvSpPr>
            <p:spPr>
              <a:xfrm>
                <a:off x="4173480" y="6215040"/>
                <a:ext cx="180720" cy="166320"/>
              </a:xfrm>
              <a:custGeom>
                <a:avLst/>
                <a:gdLst>
                  <a:gd name="textAreaLeft" fmla="*/ 0 w 180720"/>
                  <a:gd name="textAreaRight" fmla="*/ 181080 w 180720"/>
                  <a:gd name="textAreaTop" fmla="*/ 0 h 166320"/>
                  <a:gd name="textAreaBottom" fmla="*/ 166680 h 166320"/>
                </a:gdLst>
                <a:ahLst/>
                <a:rect l="textAreaLeft" t="textAreaTop" r="textAreaRight" b="textAreaBottom"/>
                <a:pathLst>
                  <a:path w="114" h="105">
                    <a:moveTo>
                      <a:pt x="114" y="105"/>
                    </a:moveTo>
                    <a:lnTo>
                      <a:pt x="0" y="57"/>
                    </a:lnTo>
                    <a:lnTo>
                      <a:pt x="57" y="57"/>
                    </a:lnTo>
                    <a:lnTo>
                      <a:pt x="48" y="0"/>
                    </a:lnTo>
                    <a:lnTo>
                      <a:pt x="114" y="10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>
                <a:noAutofit/>
              </a:bodyPr>
              <a:p>
                <a:pPr>
                  <a:lnSpc>
                    <a:spcPct val="90000"/>
                  </a:lnSpc>
                </a:pPr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1" name="Line 109"/>
              <p:cNvSpPr/>
              <p:nvPr/>
            </p:nvSpPr>
            <p:spPr>
              <a:xfrm flipH="1" flipV="1">
                <a:off x="4263840" y="6305400"/>
                <a:ext cx="46080" cy="46080"/>
              </a:xfrm>
              <a:prstGeom prst="line">
                <a:avLst/>
              </a:prstGeom>
              <a:ln w="158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0" bIns="90000" anchor="t" anchorCtr="1">
                <a:noAutofit/>
              </a:bodyPr>
              <a:p>
                <a:endParaRPr b="1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592" name="Freeform 112"/>
          <p:cNvSpPr/>
          <p:nvPr/>
        </p:nvSpPr>
        <p:spPr>
          <a:xfrm>
            <a:off x="3765600" y="2976480"/>
            <a:ext cx="620280" cy="2750760"/>
          </a:xfrm>
          <a:custGeom>
            <a:avLst/>
            <a:gdLst>
              <a:gd name="textAreaLeft" fmla="*/ 0 w 620280"/>
              <a:gd name="textAreaRight" fmla="*/ 620640 w 620280"/>
              <a:gd name="textAreaTop" fmla="*/ 0 h 2750760"/>
              <a:gd name="textAreaBottom" fmla="*/ 2751120 h 2750760"/>
            </a:gdLst>
            <a:ahLst/>
            <a:rect l="textAreaLeft" t="textAreaTop" r="textAreaRight" b="textAreaBottom"/>
            <a:pathLst>
              <a:path w="391" h="1733">
                <a:moveTo>
                  <a:pt x="391" y="0"/>
                </a:moveTo>
                <a:lnTo>
                  <a:pt x="362" y="10"/>
                </a:lnTo>
                <a:lnTo>
                  <a:pt x="305" y="39"/>
                </a:lnTo>
                <a:lnTo>
                  <a:pt x="267" y="58"/>
                </a:lnTo>
                <a:lnTo>
                  <a:pt x="219" y="86"/>
                </a:lnTo>
                <a:lnTo>
                  <a:pt x="171" y="115"/>
                </a:lnTo>
                <a:lnTo>
                  <a:pt x="143" y="144"/>
                </a:lnTo>
                <a:lnTo>
                  <a:pt x="124" y="163"/>
                </a:lnTo>
                <a:lnTo>
                  <a:pt x="104" y="192"/>
                </a:lnTo>
                <a:lnTo>
                  <a:pt x="95" y="211"/>
                </a:lnTo>
                <a:lnTo>
                  <a:pt x="85" y="230"/>
                </a:lnTo>
                <a:lnTo>
                  <a:pt x="76" y="249"/>
                </a:lnTo>
                <a:lnTo>
                  <a:pt x="66" y="278"/>
                </a:lnTo>
                <a:lnTo>
                  <a:pt x="47" y="326"/>
                </a:lnTo>
                <a:lnTo>
                  <a:pt x="38" y="364"/>
                </a:lnTo>
                <a:lnTo>
                  <a:pt x="28" y="402"/>
                </a:lnTo>
                <a:lnTo>
                  <a:pt x="19" y="441"/>
                </a:lnTo>
                <a:lnTo>
                  <a:pt x="9" y="489"/>
                </a:lnTo>
                <a:lnTo>
                  <a:pt x="9" y="508"/>
                </a:lnTo>
                <a:lnTo>
                  <a:pt x="9" y="546"/>
                </a:lnTo>
                <a:lnTo>
                  <a:pt x="0" y="642"/>
                </a:lnTo>
                <a:lnTo>
                  <a:pt x="0" y="747"/>
                </a:lnTo>
                <a:lnTo>
                  <a:pt x="0" y="862"/>
                </a:lnTo>
                <a:lnTo>
                  <a:pt x="0" y="910"/>
                </a:lnTo>
                <a:lnTo>
                  <a:pt x="9" y="967"/>
                </a:lnTo>
                <a:lnTo>
                  <a:pt x="19" y="1073"/>
                </a:lnTo>
                <a:lnTo>
                  <a:pt x="47" y="1178"/>
                </a:lnTo>
                <a:lnTo>
                  <a:pt x="76" y="1283"/>
                </a:lnTo>
                <a:lnTo>
                  <a:pt x="95" y="1331"/>
                </a:lnTo>
                <a:lnTo>
                  <a:pt x="104" y="1350"/>
                </a:lnTo>
                <a:lnTo>
                  <a:pt x="124" y="1398"/>
                </a:lnTo>
                <a:lnTo>
                  <a:pt x="152" y="1446"/>
                </a:lnTo>
                <a:lnTo>
                  <a:pt x="171" y="1485"/>
                </a:lnTo>
                <a:lnTo>
                  <a:pt x="190" y="1513"/>
                </a:lnTo>
                <a:lnTo>
                  <a:pt x="209" y="1542"/>
                </a:lnTo>
                <a:lnTo>
                  <a:pt x="238" y="1580"/>
                </a:lnTo>
                <a:lnTo>
                  <a:pt x="257" y="1609"/>
                </a:lnTo>
                <a:lnTo>
                  <a:pt x="267" y="1619"/>
                </a:lnTo>
                <a:lnTo>
                  <a:pt x="295" y="1647"/>
                </a:lnTo>
                <a:lnTo>
                  <a:pt x="333" y="1686"/>
                </a:lnTo>
                <a:lnTo>
                  <a:pt x="362" y="1714"/>
                </a:lnTo>
                <a:lnTo>
                  <a:pt x="381" y="1733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3" name="Group 115"/>
          <p:cNvGrpSpPr/>
          <p:nvPr/>
        </p:nvGrpSpPr>
        <p:grpSpPr>
          <a:xfrm>
            <a:off x="4189320" y="5560920"/>
            <a:ext cx="164880" cy="182160"/>
            <a:chOff x="4189320" y="5560920"/>
            <a:chExt cx="164880" cy="182160"/>
          </a:xfrm>
        </p:grpSpPr>
        <p:sp>
          <p:nvSpPr>
            <p:cNvPr id="1594" name="Freeform 113"/>
            <p:cNvSpPr/>
            <p:nvPr/>
          </p:nvSpPr>
          <p:spPr>
            <a:xfrm>
              <a:off x="4189320" y="5560920"/>
              <a:ext cx="164880" cy="182160"/>
            </a:xfrm>
            <a:custGeom>
              <a:avLst/>
              <a:gdLst>
                <a:gd name="textAreaLeft" fmla="*/ 0 w 164880"/>
                <a:gd name="textAreaRight" fmla="*/ 165240 w 164880"/>
                <a:gd name="textAreaTop" fmla="*/ 0 h 182160"/>
                <a:gd name="textAreaBottom" fmla="*/ 182520 h 182160"/>
              </a:gdLst>
              <a:ahLst/>
              <a:rect l="textAreaLeft" t="textAreaTop" r="textAreaRight" b="textAreaBottom"/>
              <a:pathLst>
                <a:path w="104" h="115">
                  <a:moveTo>
                    <a:pt x="104" y="115"/>
                  </a:moveTo>
                  <a:lnTo>
                    <a:pt x="0" y="48"/>
                  </a:lnTo>
                  <a:lnTo>
                    <a:pt x="57" y="48"/>
                  </a:lnTo>
                  <a:lnTo>
                    <a:pt x="66" y="0"/>
                  </a:lnTo>
                  <a:lnTo>
                    <a:pt x="104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5" name="Line 114"/>
            <p:cNvSpPr/>
            <p:nvPr/>
          </p:nvSpPr>
          <p:spPr>
            <a:xfrm>
              <a:off x="4263840" y="5621040"/>
              <a:ext cx="15840" cy="158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6" name="Freeform 116"/>
          <p:cNvSpPr/>
          <p:nvPr/>
        </p:nvSpPr>
        <p:spPr>
          <a:xfrm>
            <a:off x="3855960" y="2414520"/>
            <a:ext cx="529920" cy="1321920"/>
          </a:xfrm>
          <a:custGeom>
            <a:avLst/>
            <a:gdLst>
              <a:gd name="textAreaLeft" fmla="*/ 0 w 529920"/>
              <a:gd name="textAreaRight" fmla="*/ 530280 w 529920"/>
              <a:gd name="textAreaTop" fmla="*/ 0 h 1321920"/>
              <a:gd name="textAreaBottom" fmla="*/ 1322280 h 1321920"/>
            </a:gdLst>
            <a:ahLst/>
            <a:rect l="textAreaLeft" t="textAreaTop" r="textAreaRight" b="textAreaBottom"/>
            <a:pathLst>
              <a:path w="334" h="833">
                <a:moveTo>
                  <a:pt x="314" y="0"/>
                </a:moveTo>
                <a:lnTo>
                  <a:pt x="295" y="10"/>
                </a:lnTo>
                <a:lnTo>
                  <a:pt x="267" y="19"/>
                </a:lnTo>
                <a:lnTo>
                  <a:pt x="229" y="38"/>
                </a:lnTo>
                <a:lnTo>
                  <a:pt x="210" y="48"/>
                </a:lnTo>
                <a:lnTo>
                  <a:pt x="191" y="57"/>
                </a:lnTo>
                <a:lnTo>
                  <a:pt x="171" y="77"/>
                </a:lnTo>
                <a:lnTo>
                  <a:pt x="133" y="105"/>
                </a:lnTo>
                <a:lnTo>
                  <a:pt x="124" y="115"/>
                </a:lnTo>
                <a:lnTo>
                  <a:pt x="114" y="124"/>
                </a:lnTo>
                <a:lnTo>
                  <a:pt x="95" y="144"/>
                </a:lnTo>
                <a:lnTo>
                  <a:pt x="76" y="163"/>
                </a:lnTo>
                <a:lnTo>
                  <a:pt x="67" y="182"/>
                </a:lnTo>
                <a:lnTo>
                  <a:pt x="57" y="201"/>
                </a:lnTo>
                <a:lnTo>
                  <a:pt x="47" y="220"/>
                </a:lnTo>
                <a:lnTo>
                  <a:pt x="28" y="249"/>
                </a:lnTo>
                <a:lnTo>
                  <a:pt x="19" y="278"/>
                </a:lnTo>
                <a:lnTo>
                  <a:pt x="9" y="316"/>
                </a:lnTo>
                <a:lnTo>
                  <a:pt x="9" y="326"/>
                </a:lnTo>
                <a:lnTo>
                  <a:pt x="9" y="354"/>
                </a:lnTo>
                <a:lnTo>
                  <a:pt x="0" y="421"/>
                </a:lnTo>
                <a:lnTo>
                  <a:pt x="0" y="450"/>
                </a:lnTo>
                <a:lnTo>
                  <a:pt x="9" y="479"/>
                </a:lnTo>
                <a:lnTo>
                  <a:pt x="19" y="527"/>
                </a:lnTo>
                <a:lnTo>
                  <a:pt x="28" y="555"/>
                </a:lnTo>
                <a:lnTo>
                  <a:pt x="38" y="575"/>
                </a:lnTo>
                <a:lnTo>
                  <a:pt x="47" y="603"/>
                </a:lnTo>
                <a:lnTo>
                  <a:pt x="57" y="632"/>
                </a:lnTo>
                <a:lnTo>
                  <a:pt x="67" y="651"/>
                </a:lnTo>
                <a:lnTo>
                  <a:pt x="67" y="661"/>
                </a:lnTo>
                <a:lnTo>
                  <a:pt x="86" y="680"/>
                </a:lnTo>
                <a:lnTo>
                  <a:pt x="114" y="718"/>
                </a:lnTo>
                <a:lnTo>
                  <a:pt x="124" y="728"/>
                </a:lnTo>
                <a:lnTo>
                  <a:pt x="133" y="737"/>
                </a:lnTo>
                <a:lnTo>
                  <a:pt x="143" y="756"/>
                </a:lnTo>
                <a:lnTo>
                  <a:pt x="152" y="766"/>
                </a:lnTo>
                <a:lnTo>
                  <a:pt x="181" y="785"/>
                </a:lnTo>
                <a:lnTo>
                  <a:pt x="191" y="785"/>
                </a:lnTo>
                <a:lnTo>
                  <a:pt x="210" y="804"/>
                </a:lnTo>
                <a:lnTo>
                  <a:pt x="248" y="823"/>
                </a:lnTo>
                <a:lnTo>
                  <a:pt x="267" y="823"/>
                </a:lnTo>
                <a:lnTo>
                  <a:pt x="286" y="833"/>
                </a:lnTo>
                <a:lnTo>
                  <a:pt x="324" y="833"/>
                </a:lnTo>
                <a:lnTo>
                  <a:pt x="334" y="833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7" name="Group 119"/>
          <p:cNvGrpSpPr/>
          <p:nvPr/>
        </p:nvGrpSpPr>
        <p:grpSpPr>
          <a:xfrm>
            <a:off x="4189320" y="3646440"/>
            <a:ext cx="196560" cy="120240"/>
            <a:chOff x="4189320" y="3646440"/>
            <a:chExt cx="196560" cy="120240"/>
          </a:xfrm>
        </p:grpSpPr>
        <p:sp>
          <p:nvSpPr>
            <p:cNvPr id="1598" name="Freeform 117"/>
            <p:cNvSpPr/>
            <p:nvPr/>
          </p:nvSpPr>
          <p:spPr>
            <a:xfrm>
              <a:off x="4189320" y="3646440"/>
              <a:ext cx="196560" cy="12024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124" h="76">
                  <a:moveTo>
                    <a:pt x="124" y="67"/>
                  </a:moveTo>
                  <a:lnTo>
                    <a:pt x="0" y="76"/>
                  </a:lnTo>
                  <a:lnTo>
                    <a:pt x="47" y="47"/>
                  </a:lnTo>
                  <a:lnTo>
                    <a:pt x="19" y="0"/>
                  </a:lnTo>
                  <a:lnTo>
                    <a:pt x="124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9" name="Line 118"/>
            <p:cNvSpPr/>
            <p:nvPr/>
          </p:nvSpPr>
          <p:spPr>
            <a:xfrm flipH="1" flipV="1">
              <a:off x="4263840" y="3720960"/>
              <a:ext cx="15840" cy="1584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00" name="Freeform 120"/>
          <p:cNvSpPr/>
          <p:nvPr/>
        </p:nvSpPr>
        <p:spPr>
          <a:xfrm>
            <a:off x="3765600" y="1684440"/>
            <a:ext cx="604440" cy="2676240"/>
          </a:xfrm>
          <a:custGeom>
            <a:avLst/>
            <a:gdLst>
              <a:gd name="textAreaLeft" fmla="*/ 0 w 604440"/>
              <a:gd name="textAreaRight" fmla="*/ 604800 w 604440"/>
              <a:gd name="textAreaTop" fmla="*/ 0 h 2676240"/>
              <a:gd name="textAreaBottom" fmla="*/ 2676600 h 2676240"/>
            </a:gdLst>
            <a:ahLst/>
            <a:rect l="textAreaLeft" t="textAreaTop" r="textAreaRight" b="textAreaBottom"/>
            <a:pathLst>
              <a:path w="381" h="1686">
                <a:moveTo>
                  <a:pt x="381" y="1686"/>
                </a:moveTo>
                <a:lnTo>
                  <a:pt x="352" y="1676"/>
                </a:lnTo>
                <a:lnTo>
                  <a:pt x="324" y="1667"/>
                </a:lnTo>
                <a:lnTo>
                  <a:pt x="286" y="1647"/>
                </a:lnTo>
                <a:lnTo>
                  <a:pt x="267" y="1638"/>
                </a:lnTo>
                <a:lnTo>
                  <a:pt x="248" y="1628"/>
                </a:lnTo>
                <a:lnTo>
                  <a:pt x="228" y="1609"/>
                </a:lnTo>
                <a:lnTo>
                  <a:pt x="190" y="1571"/>
                </a:lnTo>
                <a:lnTo>
                  <a:pt x="171" y="1552"/>
                </a:lnTo>
                <a:lnTo>
                  <a:pt x="152" y="1532"/>
                </a:lnTo>
                <a:lnTo>
                  <a:pt x="114" y="1485"/>
                </a:lnTo>
                <a:lnTo>
                  <a:pt x="95" y="1456"/>
                </a:lnTo>
                <a:lnTo>
                  <a:pt x="85" y="1437"/>
                </a:lnTo>
                <a:lnTo>
                  <a:pt x="57" y="1379"/>
                </a:lnTo>
                <a:lnTo>
                  <a:pt x="38" y="1341"/>
                </a:lnTo>
                <a:lnTo>
                  <a:pt x="38" y="1331"/>
                </a:lnTo>
                <a:lnTo>
                  <a:pt x="28" y="1303"/>
                </a:lnTo>
                <a:lnTo>
                  <a:pt x="19" y="1264"/>
                </a:lnTo>
                <a:lnTo>
                  <a:pt x="9" y="1216"/>
                </a:lnTo>
                <a:lnTo>
                  <a:pt x="9" y="1197"/>
                </a:lnTo>
                <a:lnTo>
                  <a:pt x="9" y="1159"/>
                </a:lnTo>
                <a:lnTo>
                  <a:pt x="0" y="1063"/>
                </a:lnTo>
                <a:lnTo>
                  <a:pt x="0" y="1015"/>
                </a:lnTo>
                <a:lnTo>
                  <a:pt x="0" y="996"/>
                </a:lnTo>
                <a:lnTo>
                  <a:pt x="0" y="939"/>
                </a:lnTo>
                <a:lnTo>
                  <a:pt x="0" y="881"/>
                </a:lnTo>
                <a:lnTo>
                  <a:pt x="0" y="824"/>
                </a:lnTo>
                <a:lnTo>
                  <a:pt x="0" y="795"/>
                </a:lnTo>
                <a:lnTo>
                  <a:pt x="0" y="738"/>
                </a:lnTo>
                <a:lnTo>
                  <a:pt x="0" y="613"/>
                </a:lnTo>
                <a:lnTo>
                  <a:pt x="0" y="556"/>
                </a:lnTo>
                <a:lnTo>
                  <a:pt x="0" y="537"/>
                </a:lnTo>
                <a:lnTo>
                  <a:pt x="9" y="479"/>
                </a:lnTo>
                <a:lnTo>
                  <a:pt x="9" y="441"/>
                </a:lnTo>
                <a:lnTo>
                  <a:pt x="19" y="393"/>
                </a:lnTo>
                <a:lnTo>
                  <a:pt x="19" y="383"/>
                </a:lnTo>
                <a:lnTo>
                  <a:pt x="28" y="355"/>
                </a:lnTo>
                <a:lnTo>
                  <a:pt x="57" y="288"/>
                </a:lnTo>
                <a:lnTo>
                  <a:pt x="66" y="259"/>
                </a:lnTo>
                <a:lnTo>
                  <a:pt x="85" y="230"/>
                </a:lnTo>
                <a:lnTo>
                  <a:pt x="124" y="182"/>
                </a:lnTo>
                <a:lnTo>
                  <a:pt x="143" y="154"/>
                </a:lnTo>
                <a:lnTo>
                  <a:pt x="162" y="134"/>
                </a:lnTo>
                <a:lnTo>
                  <a:pt x="200" y="96"/>
                </a:lnTo>
                <a:lnTo>
                  <a:pt x="219" y="77"/>
                </a:lnTo>
                <a:lnTo>
                  <a:pt x="228" y="67"/>
                </a:lnTo>
                <a:lnTo>
                  <a:pt x="267" y="39"/>
                </a:lnTo>
                <a:lnTo>
                  <a:pt x="286" y="29"/>
                </a:lnTo>
                <a:lnTo>
                  <a:pt x="305" y="20"/>
                </a:lnTo>
                <a:lnTo>
                  <a:pt x="343" y="10"/>
                </a:lnTo>
                <a:lnTo>
                  <a:pt x="371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1" name="Group 123"/>
          <p:cNvGrpSpPr/>
          <p:nvPr/>
        </p:nvGrpSpPr>
        <p:grpSpPr>
          <a:xfrm>
            <a:off x="4173480" y="1670040"/>
            <a:ext cx="196560" cy="120240"/>
            <a:chOff x="4173480" y="1670040"/>
            <a:chExt cx="196560" cy="120240"/>
          </a:xfrm>
        </p:grpSpPr>
        <p:sp>
          <p:nvSpPr>
            <p:cNvPr id="1602" name="Freeform 121"/>
            <p:cNvSpPr/>
            <p:nvPr/>
          </p:nvSpPr>
          <p:spPr>
            <a:xfrm>
              <a:off x="4173480" y="1670040"/>
              <a:ext cx="196560" cy="12024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124" h="76">
                  <a:moveTo>
                    <a:pt x="124" y="9"/>
                  </a:moveTo>
                  <a:lnTo>
                    <a:pt x="19" y="76"/>
                  </a:lnTo>
                  <a:lnTo>
                    <a:pt x="48" y="29"/>
                  </a:lnTo>
                  <a:lnTo>
                    <a:pt x="0" y="0"/>
                  </a:lnTo>
                  <a:lnTo>
                    <a:pt x="124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3" name="Line 122"/>
            <p:cNvSpPr/>
            <p:nvPr/>
          </p:nvSpPr>
          <p:spPr>
            <a:xfrm>
              <a:off x="4249440" y="1715760"/>
              <a:ext cx="1800" cy="18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04" name="Freeform 124"/>
          <p:cNvSpPr/>
          <p:nvPr/>
        </p:nvSpPr>
        <p:spPr>
          <a:xfrm>
            <a:off x="4764240" y="1684440"/>
            <a:ext cx="574200" cy="4819320"/>
          </a:xfrm>
          <a:custGeom>
            <a:avLst/>
            <a:gdLst>
              <a:gd name="textAreaLeft" fmla="*/ 0 w 574200"/>
              <a:gd name="textAreaRight" fmla="*/ 574560 w 574200"/>
              <a:gd name="textAreaTop" fmla="*/ 0 h 4819320"/>
              <a:gd name="textAreaBottom" fmla="*/ 4819680 h 4819320"/>
            </a:gdLst>
            <a:ahLst/>
            <a:rect l="textAreaLeft" t="textAreaTop" r="textAreaRight" b="textAreaBottom"/>
            <a:pathLst>
              <a:path w="362" h="3036">
                <a:moveTo>
                  <a:pt x="0" y="3036"/>
                </a:moveTo>
                <a:lnTo>
                  <a:pt x="28" y="3026"/>
                </a:lnTo>
                <a:lnTo>
                  <a:pt x="67" y="3007"/>
                </a:lnTo>
                <a:lnTo>
                  <a:pt x="105" y="2988"/>
                </a:lnTo>
                <a:lnTo>
                  <a:pt x="143" y="2969"/>
                </a:lnTo>
                <a:lnTo>
                  <a:pt x="172" y="2940"/>
                </a:lnTo>
                <a:lnTo>
                  <a:pt x="191" y="2911"/>
                </a:lnTo>
                <a:lnTo>
                  <a:pt x="200" y="2892"/>
                </a:lnTo>
                <a:lnTo>
                  <a:pt x="219" y="2844"/>
                </a:lnTo>
                <a:lnTo>
                  <a:pt x="219" y="2835"/>
                </a:lnTo>
                <a:lnTo>
                  <a:pt x="229" y="2796"/>
                </a:lnTo>
                <a:lnTo>
                  <a:pt x="248" y="2710"/>
                </a:lnTo>
                <a:lnTo>
                  <a:pt x="267" y="2614"/>
                </a:lnTo>
                <a:lnTo>
                  <a:pt x="276" y="2519"/>
                </a:lnTo>
                <a:lnTo>
                  <a:pt x="286" y="2461"/>
                </a:lnTo>
                <a:lnTo>
                  <a:pt x="295" y="2404"/>
                </a:lnTo>
                <a:lnTo>
                  <a:pt x="315" y="2289"/>
                </a:lnTo>
                <a:lnTo>
                  <a:pt x="324" y="2184"/>
                </a:lnTo>
                <a:lnTo>
                  <a:pt x="334" y="2088"/>
                </a:lnTo>
                <a:lnTo>
                  <a:pt x="334" y="2050"/>
                </a:lnTo>
                <a:lnTo>
                  <a:pt x="334" y="2011"/>
                </a:lnTo>
                <a:lnTo>
                  <a:pt x="343" y="1915"/>
                </a:lnTo>
                <a:lnTo>
                  <a:pt x="343" y="1820"/>
                </a:lnTo>
                <a:lnTo>
                  <a:pt x="353" y="1714"/>
                </a:lnTo>
                <a:lnTo>
                  <a:pt x="353" y="1667"/>
                </a:lnTo>
                <a:lnTo>
                  <a:pt x="362" y="1561"/>
                </a:lnTo>
                <a:lnTo>
                  <a:pt x="362" y="1351"/>
                </a:lnTo>
                <a:lnTo>
                  <a:pt x="362" y="1236"/>
                </a:lnTo>
                <a:lnTo>
                  <a:pt x="362" y="1130"/>
                </a:lnTo>
                <a:lnTo>
                  <a:pt x="362" y="929"/>
                </a:lnTo>
                <a:lnTo>
                  <a:pt x="353" y="833"/>
                </a:lnTo>
                <a:lnTo>
                  <a:pt x="353" y="786"/>
                </a:lnTo>
                <a:lnTo>
                  <a:pt x="353" y="709"/>
                </a:lnTo>
                <a:lnTo>
                  <a:pt x="353" y="632"/>
                </a:lnTo>
                <a:lnTo>
                  <a:pt x="343" y="565"/>
                </a:lnTo>
                <a:lnTo>
                  <a:pt x="343" y="537"/>
                </a:lnTo>
                <a:lnTo>
                  <a:pt x="343" y="479"/>
                </a:lnTo>
                <a:lnTo>
                  <a:pt x="324" y="374"/>
                </a:lnTo>
                <a:lnTo>
                  <a:pt x="305" y="326"/>
                </a:lnTo>
                <a:lnTo>
                  <a:pt x="305" y="307"/>
                </a:lnTo>
                <a:lnTo>
                  <a:pt x="286" y="259"/>
                </a:lnTo>
                <a:lnTo>
                  <a:pt x="276" y="240"/>
                </a:lnTo>
                <a:lnTo>
                  <a:pt x="257" y="201"/>
                </a:lnTo>
                <a:lnTo>
                  <a:pt x="248" y="192"/>
                </a:lnTo>
                <a:lnTo>
                  <a:pt x="229" y="173"/>
                </a:lnTo>
                <a:lnTo>
                  <a:pt x="191" y="125"/>
                </a:lnTo>
                <a:lnTo>
                  <a:pt x="162" y="96"/>
                </a:lnTo>
                <a:lnTo>
                  <a:pt x="152" y="87"/>
                </a:lnTo>
                <a:lnTo>
                  <a:pt x="124" y="67"/>
                </a:lnTo>
                <a:lnTo>
                  <a:pt x="76" y="39"/>
                </a:lnTo>
                <a:lnTo>
                  <a:pt x="28" y="2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5" name="Group 127"/>
          <p:cNvGrpSpPr/>
          <p:nvPr/>
        </p:nvGrpSpPr>
        <p:grpSpPr>
          <a:xfrm>
            <a:off x="4764240" y="1684440"/>
            <a:ext cx="180720" cy="122040"/>
            <a:chOff x="4764240" y="1684440"/>
            <a:chExt cx="180720" cy="122040"/>
          </a:xfrm>
        </p:grpSpPr>
        <p:sp>
          <p:nvSpPr>
            <p:cNvPr id="1606" name="Freeform 125"/>
            <p:cNvSpPr/>
            <p:nvPr/>
          </p:nvSpPr>
          <p:spPr>
            <a:xfrm>
              <a:off x="4764240" y="1684440"/>
              <a:ext cx="180720" cy="12204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122040"/>
                <a:gd name="textAreaBottom" fmla="*/ 122400 h 122040"/>
              </a:gdLst>
              <a:ahLst/>
              <a:rect l="textAreaLeft" t="textAreaTop" r="textAreaRight" b="textAreaBottom"/>
              <a:pathLst>
                <a:path w="114" h="77">
                  <a:moveTo>
                    <a:pt x="0" y="0"/>
                  </a:moveTo>
                  <a:lnTo>
                    <a:pt x="114" y="10"/>
                  </a:lnTo>
                  <a:lnTo>
                    <a:pt x="67" y="29"/>
                  </a:lnTo>
                  <a:lnTo>
                    <a:pt x="76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>
              <a:noAutofit/>
            </a:bodyPr>
            <a:p>
              <a:pPr>
                <a:lnSpc>
                  <a:spcPct val="90000"/>
                </a:lnSpc>
              </a:pPr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7" name="Line 126"/>
            <p:cNvSpPr/>
            <p:nvPr/>
          </p:nvSpPr>
          <p:spPr>
            <a:xfrm flipH="1" flipV="1">
              <a:off x="4870440" y="1733400"/>
              <a:ext cx="14040" cy="12600"/>
            </a:xfrm>
            <a:prstGeom prst="line">
              <a:avLst/>
            </a:prstGeom>
            <a:ln w="158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 anchorCtr="1">
              <a:noAutofit/>
            </a:bodyPr>
            <a:p>
              <a:endParaRPr b="1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08" name="Text Box 128"/>
          <p:cNvSpPr/>
          <p:nvPr/>
        </p:nvSpPr>
        <p:spPr>
          <a:xfrm>
            <a:off x="4953600" y="190512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9" name="Text Box 129"/>
          <p:cNvSpPr/>
          <p:nvPr/>
        </p:nvSpPr>
        <p:spPr>
          <a:xfrm>
            <a:off x="4953600" y="25146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0" name="Text Box 130"/>
          <p:cNvSpPr/>
          <p:nvPr/>
        </p:nvSpPr>
        <p:spPr>
          <a:xfrm>
            <a:off x="4953600" y="32004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1" name="Text Box 131"/>
          <p:cNvSpPr/>
          <p:nvPr/>
        </p:nvSpPr>
        <p:spPr>
          <a:xfrm>
            <a:off x="4953600" y="38862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2" name="Text Box 132"/>
          <p:cNvSpPr/>
          <p:nvPr/>
        </p:nvSpPr>
        <p:spPr>
          <a:xfrm>
            <a:off x="4877640" y="45720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3" name="Text Box 133"/>
          <p:cNvSpPr/>
          <p:nvPr/>
        </p:nvSpPr>
        <p:spPr>
          <a:xfrm>
            <a:off x="4953600" y="52578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4" name="Text Box 134"/>
          <p:cNvSpPr/>
          <p:nvPr/>
        </p:nvSpPr>
        <p:spPr>
          <a:xfrm>
            <a:off x="4877640" y="632448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5" name="Text Box 135"/>
          <p:cNvSpPr/>
          <p:nvPr/>
        </p:nvSpPr>
        <p:spPr>
          <a:xfrm>
            <a:off x="4877640" y="586728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6" name="Text Box 136"/>
          <p:cNvSpPr/>
          <p:nvPr/>
        </p:nvSpPr>
        <p:spPr>
          <a:xfrm>
            <a:off x="3963240" y="190512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7" name="Text Box 137"/>
          <p:cNvSpPr/>
          <p:nvPr/>
        </p:nvSpPr>
        <p:spPr>
          <a:xfrm>
            <a:off x="3734640" y="449568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8" name="Text Box 138"/>
          <p:cNvSpPr/>
          <p:nvPr/>
        </p:nvSpPr>
        <p:spPr>
          <a:xfrm>
            <a:off x="4191840" y="32004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9" name="Oval 15"/>
          <p:cNvSpPr/>
          <p:nvPr/>
        </p:nvSpPr>
        <p:spPr>
          <a:xfrm>
            <a:off x="4378320" y="2833560"/>
            <a:ext cx="391680" cy="393480"/>
          </a:xfrm>
          <a:prstGeom prst="ellipse">
            <a:avLst/>
          </a:prstGeom>
          <a:noFill/>
          <a:ln w="158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0" name="Text Box 139"/>
          <p:cNvSpPr/>
          <p:nvPr/>
        </p:nvSpPr>
        <p:spPr>
          <a:xfrm>
            <a:off x="3963240" y="38862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1" name="Text Box 140"/>
          <p:cNvSpPr/>
          <p:nvPr/>
        </p:nvSpPr>
        <p:spPr>
          <a:xfrm>
            <a:off x="4267800" y="45720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2" name="Text Box 141"/>
          <p:cNvSpPr/>
          <p:nvPr/>
        </p:nvSpPr>
        <p:spPr>
          <a:xfrm>
            <a:off x="4115520" y="20574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3" name="Text Box 142"/>
          <p:cNvSpPr/>
          <p:nvPr/>
        </p:nvSpPr>
        <p:spPr>
          <a:xfrm>
            <a:off x="3582000" y="57150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4" name="Text Box 143"/>
          <p:cNvSpPr/>
          <p:nvPr/>
        </p:nvSpPr>
        <p:spPr>
          <a:xfrm>
            <a:off x="4267800" y="5943600"/>
            <a:ext cx="27108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6" name="Rectangle 3"/>
          <p:cNvSpPr/>
          <p:nvPr/>
        </p:nvSpPr>
        <p:spPr>
          <a:xfrm>
            <a:off x="2549520" y="507960"/>
            <a:ext cx="2032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Complex Counter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7" name="Rectangle 4"/>
          <p:cNvSpPr/>
          <p:nvPr/>
        </p:nvSpPr>
        <p:spPr>
          <a:xfrm>
            <a:off x="1596600" y="1015920"/>
            <a:ext cx="5460120" cy="53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module counter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title 'combination binary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/gray code upcounter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Josephine Engineer, Itty Bity Machines, Inc.'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u1 device 'p22v10';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"Input Pins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clk, M, RESET    pin 1, 2, 3;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"Output Pins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Z0, Z1, Z2    pin 19, 20, 21;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Z0, Z1, Z2   istype 'pos,reg';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"State registers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SREG  =  [Z0, Z1, Z2];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S0  =  [0,0,0];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S1  =  [0,0,1];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S2 = [0,1,0];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S3 = [0,1,1];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S4 = [1,0,0];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S5 = [1,0,1];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S6 = [1,1,0];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S7 = [1,1,1];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[Z0.ar, Z1.ar, Z2.ar] = RESET; "Reset to state S0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9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4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8" name="Rectangle 5"/>
          <p:cNvSpPr/>
          <p:nvPr/>
        </p:nvSpPr>
        <p:spPr>
          <a:xfrm>
            <a:off x="5559120" y="1752480"/>
            <a:ext cx="5033520" cy="38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state_diagram SREG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S0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: goto S1;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S1: if M then S3 else S2;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S2: if M then S6 else S3;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S3: if M then S2 else S4;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S4: if M then S0 else S5;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S5: if M then S4 else S6;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S6: goto S7;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S7: if M then S5 else S0;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test_vectors ([clk, RESET, M] -&gt; [Z0, Z1, Z2])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[0,1,.X.] -&gt; [0,0,0];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[0,0,1];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[0,1,0];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[.C.,0,1] -&gt; [1,1,0];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[.C.,0,1] -&gt; [1,1,1];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[.C.,0,1] -&gt; [1,0,1];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[1,1,0];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[.C.,0,0] -&gt; [1,1,1];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 counter;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9" name="Rectangle 6"/>
          <p:cNvSpPr/>
          <p:nvPr/>
        </p:nvSpPr>
        <p:spPr>
          <a:xfrm>
            <a:off x="4976280" y="6273720"/>
            <a:ext cx="20649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ABEL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3595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S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ctangle 3"/>
          <p:cNvSpPr/>
          <p:nvPr/>
        </p:nvSpPr>
        <p:spPr>
          <a:xfrm>
            <a:off x="2246760" y="622440"/>
            <a:ext cx="46238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Computer Hardware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= Datapath + 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Line 4"/>
          <p:cNvSpPr/>
          <p:nvPr/>
        </p:nvSpPr>
        <p:spPr>
          <a:xfrm flipH="1">
            <a:off x="3060360" y="914400"/>
            <a:ext cx="1866960" cy="4950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tangle 5"/>
          <p:cNvSpPr/>
          <p:nvPr/>
        </p:nvSpPr>
        <p:spPr>
          <a:xfrm>
            <a:off x="2347920" y="1486080"/>
            <a:ext cx="300348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Registers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Combinational Functional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Units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(e.g., ALU)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Busses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Line 6"/>
          <p:cNvSpPr/>
          <p:nvPr/>
        </p:nvSpPr>
        <p:spPr>
          <a:xfrm>
            <a:off x="6426000" y="914400"/>
            <a:ext cx="1981080" cy="6094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Rectangle 7"/>
          <p:cNvSpPr/>
          <p:nvPr/>
        </p:nvSpPr>
        <p:spPr>
          <a:xfrm>
            <a:off x="7176960" y="1523880"/>
            <a:ext cx="308736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FSM generating sequences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of control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Instructs datapath what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do next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8"/>
          <p:cNvSpPr/>
          <p:nvPr/>
        </p:nvSpPr>
        <p:spPr>
          <a:xfrm>
            <a:off x="2711520" y="5359320"/>
            <a:ext cx="11185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Puppet"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 9"/>
          <p:cNvSpPr/>
          <p:nvPr/>
        </p:nvSpPr>
        <p:spPr>
          <a:xfrm>
            <a:off x="7335360" y="3263760"/>
            <a:ext cx="2880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Puppeteer who pulls the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strings"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Line 10"/>
          <p:cNvSpPr/>
          <p:nvPr/>
        </p:nvSpPr>
        <p:spPr>
          <a:xfrm flipH="1">
            <a:off x="5079960" y="2336760"/>
            <a:ext cx="2006640" cy="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Line 11"/>
          <p:cNvSpPr/>
          <p:nvPr/>
        </p:nvSpPr>
        <p:spPr>
          <a:xfrm>
            <a:off x="5079960" y="1485720"/>
            <a:ext cx="1917720" cy="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ctangle 12"/>
          <p:cNvSpPr/>
          <p:nvPr/>
        </p:nvSpPr>
        <p:spPr>
          <a:xfrm>
            <a:off x="5351760" y="1244520"/>
            <a:ext cx="11822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Qualifiers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ctangle 13"/>
          <p:cNvSpPr/>
          <p:nvPr/>
        </p:nvSpPr>
        <p:spPr>
          <a:xfrm>
            <a:off x="5502240" y="2374920"/>
            <a:ext cx="9417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 14"/>
          <p:cNvSpPr/>
          <p:nvPr/>
        </p:nvSpPr>
        <p:spPr>
          <a:xfrm>
            <a:off x="5378760" y="3273480"/>
            <a:ext cx="995760" cy="334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Rectangle 15"/>
          <p:cNvSpPr/>
          <p:nvPr/>
        </p:nvSpPr>
        <p:spPr>
          <a:xfrm>
            <a:off x="5399640" y="5216400"/>
            <a:ext cx="1158840" cy="3348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Datapath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tangle 16"/>
          <p:cNvSpPr/>
          <p:nvPr/>
        </p:nvSpPr>
        <p:spPr>
          <a:xfrm>
            <a:off x="5604840" y="3962520"/>
            <a:ext cx="617760" cy="2797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ectangle 17"/>
          <p:cNvSpPr/>
          <p:nvPr/>
        </p:nvSpPr>
        <p:spPr>
          <a:xfrm>
            <a:off x="7148880" y="4305240"/>
            <a:ext cx="862920" cy="662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Control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Signal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Outputs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Rectangle 18"/>
          <p:cNvSpPr/>
          <p:nvPr/>
        </p:nvSpPr>
        <p:spPr>
          <a:xfrm>
            <a:off x="3871080" y="4324320"/>
            <a:ext cx="10062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Qualifiers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and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Inputs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tangle 19"/>
          <p:cNvSpPr/>
          <p:nvPr/>
        </p:nvSpPr>
        <p:spPr>
          <a:xfrm>
            <a:off x="4883040" y="3054240"/>
            <a:ext cx="2063520" cy="7869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ctangle 20"/>
          <p:cNvSpPr/>
          <p:nvPr/>
        </p:nvSpPr>
        <p:spPr>
          <a:xfrm>
            <a:off x="4959360" y="5054760"/>
            <a:ext cx="2063520" cy="78696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9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Line 21"/>
          <p:cNvSpPr/>
          <p:nvPr/>
        </p:nvSpPr>
        <p:spPr>
          <a:xfrm flipV="1">
            <a:off x="5143320" y="3848040"/>
            <a:ext cx="360" cy="119988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Line 22"/>
          <p:cNvSpPr/>
          <p:nvPr/>
        </p:nvSpPr>
        <p:spPr>
          <a:xfrm>
            <a:off x="6705360" y="3848040"/>
            <a:ext cx="360" cy="119988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Line 23"/>
          <p:cNvSpPr/>
          <p:nvPr/>
        </p:nvSpPr>
        <p:spPr>
          <a:xfrm>
            <a:off x="6400800" y="3867120"/>
            <a:ext cx="360" cy="47628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Line 24"/>
          <p:cNvSpPr/>
          <p:nvPr/>
        </p:nvSpPr>
        <p:spPr>
          <a:xfrm flipH="1">
            <a:off x="5429160" y="4343400"/>
            <a:ext cx="97164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Line 25"/>
          <p:cNvSpPr/>
          <p:nvPr/>
        </p:nvSpPr>
        <p:spPr>
          <a:xfrm flipV="1">
            <a:off x="5429160" y="3848040"/>
            <a:ext cx="360" cy="495360"/>
          </a:xfrm>
          <a:prstGeom prst="line">
            <a:avLst/>
          </a:prstGeom>
          <a:ln w="127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7" name="Group 618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58" name="Group 620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59" name="Group 621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60" name="Group 621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61" name="Group 621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1" name="Rectangle 3"/>
          <p:cNvSpPr/>
          <p:nvPr/>
        </p:nvSpPr>
        <p:spPr>
          <a:xfrm>
            <a:off x="2562840" y="520560"/>
            <a:ext cx="2599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2" name="Rectangle 4"/>
          <p:cNvSpPr/>
          <p:nvPr/>
        </p:nvSpPr>
        <p:spPr>
          <a:xfrm>
            <a:off x="2833920" y="1041480"/>
            <a:ext cx="761364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 busy highway is intersected by a little used farmroad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.  Detectors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 sense the presence of cars waiting on the farmroad.  With no car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on farmroad, light remain green in highway direction.  If vehicle 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farmroad, highway lights go from Green to Yellow to Red, allowing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the farmroad lights to become green.  These stay green only as long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 a farmroad car is detected but never longer than a set interval.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When these are met, farm lights transition from Green to Yellow to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Red, allowing highway to return to green.  Even if farmroad vehicles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are waiting, highway gets at least a set interval as green.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Assume you have an interval timer that generates a short time pulse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(TS) and a long time pulse (TL) in response to a set (ST) signal.  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is to be used for timing yellow lights and TL for green lights.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4" name="Rectangle 3"/>
          <p:cNvSpPr/>
          <p:nvPr/>
        </p:nvSpPr>
        <p:spPr>
          <a:xfrm>
            <a:off x="2473920" y="495360"/>
            <a:ext cx="2599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5" name="Rectangle 4"/>
          <p:cNvSpPr/>
          <p:nvPr/>
        </p:nvSpPr>
        <p:spPr>
          <a:xfrm>
            <a:off x="2691000" y="800280"/>
            <a:ext cx="47379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Picture of Highway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/Farmroad Intersection: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6" name="Picture 5" descr=""/>
          <p:cNvPicPr/>
          <p:nvPr/>
        </p:nvPicPr>
        <p:blipFill>
          <a:blip r:embed="rId1"/>
          <a:stretch/>
        </p:blipFill>
        <p:spPr>
          <a:xfrm>
            <a:off x="3276720" y="1555920"/>
            <a:ext cx="5600520" cy="427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8" name="Rectangle 3"/>
          <p:cNvSpPr/>
          <p:nvPr/>
        </p:nvSpPr>
        <p:spPr>
          <a:xfrm>
            <a:off x="2562840" y="520560"/>
            <a:ext cx="2599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9" name="Rectangle 4"/>
          <p:cNvSpPr/>
          <p:nvPr/>
        </p:nvSpPr>
        <p:spPr>
          <a:xfrm>
            <a:off x="2705400" y="888840"/>
            <a:ext cx="39988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Tabulation of Inputs and Outputs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0" name="Rectangle 5"/>
          <p:cNvSpPr/>
          <p:nvPr/>
        </p:nvSpPr>
        <p:spPr>
          <a:xfrm>
            <a:off x="2888280" y="1295280"/>
            <a:ext cx="1630440" cy="23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Input Signal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 Signal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HG, HY, HR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FG, FY, FR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1" name="Rectangle 6"/>
          <p:cNvSpPr/>
          <p:nvPr/>
        </p:nvSpPr>
        <p:spPr>
          <a:xfrm>
            <a:off x="5485680" y="1295280"/>
            <a:ext cx="4393440" cy="23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place FSM in initial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detect vehicle on farmroad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short time interval expired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long time interval expired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assert green/yellow/red highway lights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assert green/yellow/red farmroad lights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start timing a short or long interval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2" name="Rectangle 7"/>
          <p:cNvSpPr/>
          <p:nvPr/>
        </p:nvSpPr>
        <p:spPr>
          <a:xfrm>
            <a:off x="2671200" y="3975120"/>
            <a:ext cx="76075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Tabulation of Unique States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Some light configuration imply others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3" name="Rectangle 8"/>
          <p:cNvSpPr/>
          <p:nvPr/>
        </p:nvSpPr>
        <p:spPr>
          <a:xfrm>
            <a:off x="2886120" y="4368960"/>
            <a:ext cx="68544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4" name="Rectangle 9"/>
          <p:cNvSpPr/>
          <p:nvPr/>
        </p:nvSpPr>
        <p:spPr>
          <a:xfrm>
            <a:off x="5476680" y="4356000"/>
            <a:ext cx="349452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Highway green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(farmroad red)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Highway yellow (farmroad red)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Farmroad green (highway red)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Farmroad yellow (highway red)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6" name="Rectangle 3"/>
          <p:cNvSpPr/>
          <p:nvPr/>
        </p:nvSpPr>
        <p:spPr>
          <a:xfrm>
            <a:off x="2461320" y="495360"/>
            <a:ext cx="2599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7" name="Rectangle 4"/>
          <p:cNvSpPr/>
          <p:nvPr/>
        </p:nvSpPr>
        <p:spPr>
          <a:xfrm>
            <a:off x="2693160" y="838080"/>
            <a:ext cx="29520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Refinement of ASM Chart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8" name="Rectangle 5"/>
          <p:cNvSpPr/>
          <p:nvPr/>
        </p:nvSpPr>
        <p:spPr>
          <a:xfrm>
            <a:off x="2965320" y="1193760"/>
            <a:ext cx="46040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Start with basic sequencing and outputs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9" name="Picture 6" descr=""/>
          <p:cNvPicPr/>
          <p:nvPr/>
        </p:nvPicPr>
        <p:blipFill>
          <a:blip r:embed="rId1"/>
          <a:stretch/>
        </p:blipFill>
        <p:spPr>
          <a:xfrm>
            <a:off x="4464000" y="1809720"/>
            <a:ext cx="3238200" cy="466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1" name="Rectangle 3"/>
          <p:cNvSpPr/>
          <p:nvPr/>
        </p:nvSpPr>
        <p:spPr>
          <a:xfrm>
            <a:off x="2550240" y="507960"/>
            <a:ext cx="2599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2" name="Rectangle 4"/>
          <p:cNvSpPr/>
          <p:nvPr/>
        </p:nvSpPr>
        <p:spPr>
          <a:xfrm>
            <a:off x="2729520" y="819000"/>
            <a:ext cx="6003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Determine Exit Conditions for S0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Car waiting and Long Time Interval Expired- C • TL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3" name="Rectangle 5"/>
          <p:cNvSpPr/>
          <p:nvPr/>
        </p:nvSpPr>
        <p:spPr>
          <a:xfrm>
            <a:off x="2678040" y="6203880"/>
            <a:ext cx="37396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Equivalent ASM Chart Fragments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4" name="Picture 6" descr=""/>
          <p:cNvPicPr/>
          <p:nvPr/>
        </p:nvPicPr>
        <p:blipFill>
          <a:blip r:embed="rId1"/>
          <a:stretch/>
        </p:blipFill>
        <p:spPr>
          <a:xfrm>
            <a:off x="6534000" y="1379520"/>
            <a:ext cx="2728440" cy="519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6" name="Rectangle 3"/>
          <p:cNvSpPr/>
          <p:nvPr/>
        </p:nvSpPr>
        <p:spPr>
          <a:xfrm>
            <a:off x="2499120" y="495360"/>
            <a:ext cx="2599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7" name="Rectangle 4"/>
          <p:cNvSpPr/>
          <p:nvPr/>
        </p:nvSpPr>
        <p:spPr>
          <a:xfrm>
            <a:off x="2774160" y="838080"/>
            <a:ext cx="473328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S1 to S2 Transition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Set ST on exit from S0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Stay in S1 until TS asserted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Similar situation for S3 to S4 transition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8" name="Picture 5" descr=""/>
          <p:cNvPicPr/>
          <p:nvPr/>
        </p:nvPicPr>
        <p:blipFill>
          <a:blip r:embed="rId1"/>
          <a:stretch/>
        </p:blipFill>
        <p:spPr>
          <a:xfrm>
            <a:off x="4476600" y="2610000"/>
            <a:ext cx="3136680" cy="222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0" name="Rectangle 3"/>
          <p:cNvSpPr/>
          <p:nvPr/>
        </p:nvSpPr>
        <p:spPr>
          <a:xfrm>
            <a:off x="2473920" y="469800"/>
            <a:ext cx="2599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1" name="Rectangle 4"/>
          <p:cNvSpPr/>
          <p:nvPr/>
        </p:nvSpPr>
        <p:spPr>
          <a:xfrm>
            <a:off x="2759760" y="838080"/>
            <a:ext cx="70070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S2 Exit Condition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 no car waiting OR long time interval expired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2" name="Rectangle 5"/>
          <p:cNvSpPr/>
          <p:nvPr/>
        </p:nvSpPr>
        <p:spPr>
          <a:xfrm>
            <a:off x="3502800" y="6286680"/>
            <a:ext cx="52970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Complete ASM Chart for 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3" name="Picture 6" descr=""/>
          <p:cNvPicPr/>
          <p:nvPr/>
        </p:nvPicPr>
        <p:blipFill>
          <a:blip r:embed="rId1"/>
          <a:stretch/>
        </p:blipFill>
        <p:spPr>
          <a:xfrm>
            <a:off x="4427640" y="1324080"/>
            <a:ext cx="3311280" cy="490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5" name="Rectangle 3"/>
          <p:cNvSpPr/>
          <p:nvPr/>
        </p:nvSpPr>
        <p:spPr>
          <a:xfrm>
            <a:off x="2550240" y="495360"/>
            <a:ext cx="2599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6" name="Rectangle 4"/>
          <p:cNvSpPr/>
          <p:nvPr/>
        </p:nvSpPr>
        <p:spPr>
          <a:xfrm>
            <a:off x="2885400" y="812880"/>
            <a:ext cx="32644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Compare with state diagram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7" name="Rectangle 5"/>
          <p:cNvSpPr/>
          <p:nvPr/>
        </p:nvSpPr>
        <p:spPr>
          <a:xfrm>
            <a:off x="3041640" y="4705200"/>
            <a:ext cx="6885000" cy="19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Advantages of State Charts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Concentrates on paths and conditions for exiting a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Exit conditions built up incrementally, later combined into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single Boolean condition for exit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Easier to understand the design as an algorithm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8" name="Rectangle 6"/>
          <p:cNvSpPr/>
          <p:nvPr/>
        </p:nvSpPr>
        <p:spPr>
          <a:xfrm>
            <a:off x="8170200" y="1676520"/>
            <a:ext cx="888480" cy="168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S0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HG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S1: HY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S2: FG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S3: FY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9" name="Picture 7" descr=""/>
          <p:cNvPicPr/>
          <p:nvPr/>
        </p:nvPicPr>
        <p:blipFill>
          <a:blip r:embed="rId1"/>
          <a:stretch/>
        </p:blipFill>
        <p:spPr>
          <a:xfrm>
            <a:off x="4483080" y="1236600"/>
            <a:ext cx="2944440" cy="335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1" name="Rectangle 3"/>
          <p:cNvSpPr/>
          <p:nvPr/>
        </p:nvSpPr>
        <p:spPr>
          <a:xfrm>
            <a:off x="2524680" y="507960"/>
            <a:ext cx="25995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Traffic Light Controller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2" name="Rectangle 4"/>
          <p:cNvSpPr/>
          <p:nvPr/>
        </p:nvSpPr>
        <p:spPr>
          <a:xfrm>
            <a:off x="1826640" y="990720"/>
            <a:ext cx="3221280" cy="54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module traffic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title 'traffic light FSM'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u1 device 'p22v10';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"Input Pins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clk, C, RESET, TS, TL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pin   1, 2,     3,  4,  5;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"Output Pins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Q0, Q1, HG, HY, HR,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FG, FY, FR, ST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pin 14, 15, 16, 17, 18,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19, 20, 21, 22;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Q0, Q1 istype 'pos,reg';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ST, HG, HY, HR,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FG, FY, FR istype 'pos,com';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"State registers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SREG  =  [Q0, Q1];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S0  =  [ 0, 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S1  =  [ 0,  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S2 = [ 1, 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S3 = [ 1,  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[Q0.ar, Q1.ar] = RESET;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HG = !Q0 &amp; !Q1;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Rectangle 5"/>
          <p:cNvSpPr/>
          <p:nvPr/>
        </p:nvSpPr>
        <p:spPr>
          <a:xfrm>
            <a:off x="4654800" y="1003320"/>
            <a:ext cx="5780520" cy="52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HY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= !Q0 &amp; Q1;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HR = (Q0 &amp; !Q1) # (Q0 &amp; Q1);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FG = Q0 &amp; !Q1;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FY = Q0 &amp; Q1;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FR = (!Q0 &amp; !Q1) # (!Q0 &amp; Q1);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state_diagram SREG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S0:  if (TL &amp; C) then S1 with ST = 1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else S0 with ST =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S1: if TS then S2 with ST 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else S1 with ST =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S2:  if (TL # !C) then S3 with ST 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else S2 with ST =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S3:  if TS then S0 with ST 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else S3 with ST = 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test_vectors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([clk,RESET, C, TS, TL]-&gt;[SREG,HG,HY,HR,FG,FY,FR,ST])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[.X.,   1,.X.,.X.,.X.]-&gt;[ S0, 1, 0, 0, 0, 0, 1,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   0,  0,  0,  0]-&gt;[ S0, 1, 0, 0, 0, 0, 1,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   0,  1,  0,  1]-&gt;[ S1, 0, 1, 0, 0, 0, 1,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   0,  1,  0,  0]-&gt;[ S1, 0, 1, 0, 0, 0, 1,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   0,  1,  1,  0]-&gt;[ S2, 0, 0, 1, 1, 0, 0,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   0,  1,  0,  0]-&gt;[ S2, 0, 0, 1, 1, 0, 0,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   0,  1,  0,  1]-&gt;[ S3, 0, 0, 1, 0, 1, 0,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[.C.,   0,  1,  1,  0]-&gt;[ S0, 1, 0, 0, 0, 0, 1,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 traffic;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4" name="Rectangle 6"/>
          <p:cNvSpPr/>
          <p:nvPr/>
        </p:nvSpPr>
        <p:spPr>
          <a:xfrm>
            <a:off x="4747680" y="6413400"/>
            <a:ext cx="20649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ABEL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6" name="Rectangle 3"/>
          <p:cNvSpPr/>
          <p:nvPr/>
        </p:nvSpPr>
        <p:spPr>
          <a:xfrm>
            <a:off x="2436840" y="469800"/>
            <a:ext cx="2887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Digital Combination 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Rectangle 4"/>
          <p:cNvSpPr/>
          <p:nvPr/>
        </p:nvSpPr>
        <p:spPr>
          <a:xfrm>
            <a:off x="2530800" y="1003320"/>
            <a:ext cx="7360920" cy="14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3 bit serial lock controls entry to locked room.  Inputs are RESET,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ENTER, 2 position switch for bit of key data.  Locks generates 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UNLOCK signal when key matches internal combination. 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light illuminated if key does not match combination.  Sequence is: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(1) Press RESET, (2) enter key bit, (3) Press ENTER, (4) repeat (2) &amp;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(3) two more times."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8" name="Rectangle 5"/>
          <p:cNvSpPr/>
          <p:nvPr/>
        </p:nvSpPr>
        <p:spPr>
          <a:xfrm>
            <a:off x="2565000" y="2898720"/>
            <a:ext cx="756936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Problem specification is incomplete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how do you set the internal combination?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exactly when is the ERROR light asserted?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Make reasonable assumptions: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hardwired into next state logic vs. stored in internal register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assert as soon as error is detected vs. wait until full combination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has been entered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Our design: registered combination plus error after full combination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33595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S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te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Rectangle 3"/>
          <p:cNvSpPr/>
          <p:nvPr/>
        </p:nvSpPr>
        <p:spPr>
          <a:xfrm>
            <a:off x="2518920" y="533520"/>
            <a:ext cx="33253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Example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 Odd Parity Checker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/>
        </p:blipFill>
        <p:spPr>
          <a:xfrm>
            <a:off x="2324160" y="1816200"/>
            <a:ext cx="1828440" cy="2514240"/>
          </a:xfrm>
          <a:prstGeom prst="rect">
            <a:avLst/>
          </a:prstGeom>
          <a:ln w="0">
            <a:noFill/>
          </a:ln>
        </p:spPr>
      </p:pic>
      <p:sp>
        <p:nvSpPr>
          <p:cNvPr id="165" name="Rectangle 5"/>
          <p:cNvSpPr/>
          <p:nvPr/>
        </p:nvSpPr>
        <p:spPr>
          <a:xfrm>
            <a:off x="2834280" y="888840"/>
            <a:ext cx="62953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Assert output whenever input bit stream has odd # of 1's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 6"/>
          <p:cNvSpPr/>
          <p:nvPr/>
        </p:nvSpPr>
        <p:spPr>
          <a:xfrm>
            <a:off x="2717640" y="4610160"/>
            <a:ext cx="1040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Diagram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Picture 7" descr=""/>
          <p:cNvPicPr/>
          <p:nvPr/>
        </p:nvPicPr>
        <p:blipFill>
          <a:blip r:embed="rId2"/>
          <a:stretch/>
        </p:blipFill>
        <p:spPr>
          <a:xfrm>
            <a:off x="5257800" y="1790640"/>
            <a:ext cx="4419360" cy="1257120"/>
          </a:xfrm>
          <a:prstGeom prst="rect">
            <a:avLst/>
          </a:prstGeom>
          <a:ln w="0">
            <a:noFill/>
          </a:ln>
        </p:spPr>
      </p:pic>
      <p:sp>
        <p:nvSpPr>
          <p:cNvPr id="168" name="Rectangle 8"/>
          <p:cNvSpPr/>
          <p:nvPr/>
        </p:nvSpPr>
        <p:spPr>
          <a:xfrm>
            <a:off x="5704920" y="3162240"/>
            <a:ext cx="35676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Symbolic State Transition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9" descr=""/>
          <p:cNvPicPr/>
          <p:nvPr/>
        </p:nvPicPr>
        <p:blipFill>
          <a:blip r:embed="rId3"/>
          <a:stretch/>
        </p:blipFill>
        <p:spPr>
          <a:xfrm>
            <a:off x="5181480" y="3720960"/>
            <a:ext cx="4470120" cy="1218960"/>
          </a:xfrm>
          <a:prstGeom prst="rect">
            <a:avLst/>
          </a:prstGeom>
          <a:ln w="0">
            <a:noFill/>
          </a:ln>
        </p:spPr>
      </p:pic>
      <p:sp>
        <p:nvSpPr>
          <p:cNvPr id="170" name="Rectangle 10"/>
          <p:cNvSpPr/>
          <p:nvPr/>
        </p:nvSpPr>
        <p:spPr>
          <a:xfrm>
            <a:off x="5730120" y="5067360"/>
            <a:ext cx="35172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Encoded State Transition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1" name="Group 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72" name="Group 1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73" name="Group 716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74" name="Group 716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75" name="Group 7191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76" name="Group 719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77" name="Group 7198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78" name="Group 721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79" name="Group 722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80" name="Group 722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81" name="Group 7245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82" name="Group 724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0" name="Rectangle 3"/>
          <p:cNvSpPr/>
          <p:nvPr/>
        </p:nvSpPr>
        <p:spPr>
          <a:xfrm>
            <a:off x="2436840" y="507960"/>
            <a:ext cx="2887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Digital Combination 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1" name="Rectangle 4"/>
          <p:cNvSpPr/>
          <p:nvPr/>
        </p:nvSpPr>
        <p:spPr>
          <a:xfrm>
            <a:off x="2769120" y="914400"/>
            <a:ext cx="58852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Understanding the problem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draw a block diagram 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2" name="Rectangle 5"/>
          <p:cNvSpPr/>
          <p:nvPr/>
        </p:nvSpPr>
        <p:spPr>
          <a:xfrm>
            <a:off x="2665440" y="3181320"/>
            <a:ext cx="1526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Internal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Combination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3" name="Rectangle 6"/>
          <p:cNvSpPr/>
          <p:nvPr/>
        </p:nvSpPr>
        <p:spPr>
          <a:xfrm>
            <a:off x="2814840" y="1771560"/>
            <a:ext cx="16502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Operator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4" name="Rectangle 7"/>
          <p:cNvSpPr/>
          <p:nvPr/>
        </p:nvSpPr>
        <p:spPr>
          <a:xfrm>
            <a:off x="2886840" y="4254480"/>
            <a:ext cx="118404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Inputs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Key-In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L0, L1, L2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5" name="Rectangle 8"/>
          <p:cNvSpPr/>
          <p:nvPr/>
        </p:nvSpPr>
        <p:spPr>
          <a:xfrm>
            <a:off x="7916760" y="4216320"/>
            <a:ext cx="108036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Outputs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Unlock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6" name="Picture 9" descr=""/>
          <p:cNvPicPr/>
          <p:nvPr/>
        </p:nvPicPr>
        <p:blipFill>
          <a:blip r:embed="rId1"/>
          <a:stretch/>
        </p:blipFill>
        <p:spPr>
          <a:xfrm>
            <a:off x="4756320" y="1359000"/>
            <a:ext cx="3060360" cy="278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8" name="Rectangle 3"/>
          <p:cNvSpPr/>
          <p:nvPr/>
        </p:nvSpPr>
        <p:spPr>
          <a:xfrm>
            <a:off x="2449440" y="469800"/>
            <a:ext cx="2887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Digital Combination 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9" name="Rectangle 4"/>
          <p:cNvSpPr/>
          <p:nvPr/>
        </p:nvSpPr>
        <p:spPr>
          <a:xfrm>
            <a:off x="2661120" y="838080"/>
            <a:ext cx="515412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Enumeration of states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what sequences lead to opening the door?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error conditions on a second pass 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0" name="Rectangle 5"/>
          <p:cNvSpPr/>
          <p:nvPr/>
        </p:nvSpPr>
        <p:spPr>
          <a:xfrm>
            <a:off x="3505320" y="1955880"/>
            <a:ext cx="52272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START state plus three key COMParison states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1" name="Rectangle 6"/>
          <p:cNvSpPr/>
          <p:nvPr/>
        </p:nvSpPr>
        <p:spPr>
          <a:xfrm>
            <a:off x="6380640" y="2908440"/>
            <a:ext cx="403704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START entered on RESET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Exit START when ENTER is pressed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2" name="Rectangle 7"/>
          <p:cNvSpPr/>
          <p:nvPr/>
        </p:nvSpPr>
        <p:spPr>
          <a:xfrm>
            <a:off x="6365880" y="5715000"/>
            <a:ext cx="37504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Continue on if Key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-In matches L0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3" name="Picture 8" descr=""/>
          <p:cNvPicPr/>
          <p:nvPr/>
        </p:nvPicPr>
        <p:blipFill>
          <a:blip r:embed="rId1"/>
          <a:stretch/>
        </p:blipFill>
        <p:spPr>
          <a:xfrm>
            <a:off x="4167360" y="2386080"/>
            <a:ext cx="1531440" cy="433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5" name="Rectangle 3"/>
          <p:cNvSpPr/>
          <p:nvPr/>
        </p:nvSpPr>
        <p:spPr>
          <a:xfrm>
            <a:off x="2398680" y="469800"/>
            <a:ext cx="2887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Digital Combination 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6" name="Rectangle 4"/>
          <p:cNvSpPr/>
          <p:nvPr/>
        </p:nvSpPr>
        <p:spPr>
          <a:xfrm>
            <a:off x="3245760" y="1104840"/>
            <a:ext cx="17802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Path to unlock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7" name="Rectangle 5"/>
          <p:cNvSpPr/>
          <p:nvPr/>
        </p:nvSpPr>
        <p:spPr>
          <a:xfrm>
            <a:off x="3240000" y="2660760"/>
            <a:ext cx="18651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Wait for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Enter Key press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8" name="Rectangle 6"/>
          <p:cNvSpPr/>
          <p:nvPr/>
        </p:nvSpPr>
        <p:spPr>
          <a:xfrm>
            <a:off x="3128400" y="5156280"/>
            <a:ext cx="19018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Compare Key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-IN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9" name="Picture 7" descr=""/>
          <p:cNvPicPr/>
          <p:nvPr/>
        </p:nvPicPr>
        <p:blipFill>
          <a:blip r:embed="rId1"/>
          <a:stretch/>
        </p:blipFill>
        <p:spPr>
          <a:xfrm>
            <a:off x="5278320" y="503280"/>
            <a:ext cx="4390560" cy="60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1" name="Rectangle 3"/>
          <p:cNvSpPr/>
          <p:nvPr/>
        </p:nvSpPr>
        <p:spPr>
          <a:xfrm>
            <a:off x="2462400" y="495360"/>
            <a:ext cx="2887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Digital Combination 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2" name="Rectangle 4"/>
          <p:cNvSpPr/>
          <p:nvPr/>
        </p:nvSpPr>
        <p:spPr>
          <a:xfrm>
            <a:off x="2797920" y="888840"/>
            <a:ext cx="687924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Now consider error paths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Should follow a similar sequence as UNLOCK path, except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asserting ERROR at the end: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3" name="Rectangle 5"/>
          <p:cNvSpPr/>
          <p:nvPr/>
        </p:nvSpPr>
        <p:spPr>
          <a:xfrm>
            <a:off x="4741560" y="5092560"/>
            <a:ext cx="347904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COMP0 error exits to IDLE0'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COMP1 error exits to IDLE1'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COMP2 error exits to ERROR3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4" name="Picture 6" descr=""/>
          <p:cNvPicPr/>
          <p:nvPr/>
        </p:nvPicPr>
        <p:blipFill>
          <a:blip r:embed="rId1"/>
          <a:stretch/>
        </p:blipFill>
        <p:spPr>
          <a:xfrm>
            <a:off x="3137040" y="2106720"/>
            <a:ext cx="5881320" cy="262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6" name="Rectangle 3"/>
          <p:cNvSpPr/>
          <p:nvPr/>
        </p:nvSpPr>
        <p:spPr>
          <a:xfrm>
            <a:off x="2462400" y="469800"/>
            <a:ext cx="28879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Digital Combination 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7" name="Rectangle 4"/>
          <p:cNvSpPr/>
          <p:nvPr/>
        </p:nvSpPr>
        <p:spPr>
          <a:xfrm>
            <a:off x="2414160" y="3162240"/>
            <a:ext cx="28832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Equivalent State Diagram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8" name="Picture 5" descr=""/>
          <p:cNvPicPr/>
          <p:nvPr/>
        </p:nvPicPr>
        <p:blipFill>
          <a:blip r:embed="rId1"/>
          <a:stretch/>
        </p:blipFill>
        <p:spPr>
          <a:xfrm>
            <a:off x="5118120" y="344520"/>
            <a:ext cx="3339720" cy="61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412488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Finite State Machine 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0" name="Rectangle 3"/>
          <p:cNvSpPr/>
          <p:nvPr/>
        </p:nvSpPr>
        <p:spPr>
          <a:xfrm>
            <a:off x="2459520" y="482760"/>
            <a:ext cx="21243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Combination Lock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1" name="Rectangle 4"/>
          <p:cNvSpPr/>
          <p:nvPr/>
        </p:nvSpPr>
        <p:spPr>
          <a:xfrm>
            <a:off x="1790280" y="888840"/>
            <a:ext cx="3754800" cy="56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module lock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title 'comb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. lock FSM'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u1 device 'p22v10';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"Input Pins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clk, RESET, ENTER, L0, L1, L2, KI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pin   1, 2, 3, 4, 5, 6, 7;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"Output Pins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Q0, Q1, Q2, Q3, UNLOCK, ERROR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pin 16, 17, 18, 19, 14, 15;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Q0, Q1, Q2, Q3 istype 'pos,reg';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UNLOCK, ERROR  istype 'pos,com';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"State registers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SREG   =  [Q0, Q1, Q2, Q3];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START   =  [ 0,  0,  0, 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COMP0   =  [ 0,  0,  0,  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IDLE0  = [ 0,  0,  1, 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COMP1  = [ 0,  0,  1,  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IDLE1  = [ 0,  1,  0, 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COMP2  = [ 0,  1,  0,  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DONE  = [ 0,  1,  1, 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IDLE0p  = [ 0,  1,  1,  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ERROR1  = [ 1,  0,  0, 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IDLE1p  = [ 1,  0,  0,  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ERROR2  = [ 1,  0,  1,  0];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ERROR3  = [ 1,  0,  1,  1];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2" name="Rectangle 5"/>
          <p:cNvSpPr/>
          <p:nvPr/>
        </p:nvSpPr>
        <p:spPr>
          <a:xfrm>
            <a:off x="5173560" y="1085760"/>
            <a:ext cx="5474880" cy="44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3360" rIns="63360" tIns="25560" bIns="25560" anchor="t">
            <a:spAutoFit/>
          </a:bodyPr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equations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[Q0.ar, Q1.ar, Q2.ar, Q3.ar] = RESET;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UNLOCK = !Q0 &amp; Q1 &amp; Q2 &amp; !Q3;"asserted in DONE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ERROR = Q0 &amp; !Q1 &amp; Q2 &amp; Q3;  "asserted in ERROR3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state_diagram SREG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START: if (RESET # !ENTER)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then START else COMP0;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COMP0: if (KI == L0) then IDLE0 else IDLE0p;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IDLE0: if (!ENTER) then IDLE0 else COMP1;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COMP1: if (KI == L1) then IDLE1 else IDLE1p;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IDLE1: if (!ENTER) then IDLE1 else COMP2;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COMP2: if (KI == L2) then DONE else ERROR3;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DONE:  if (!RESET) then DONE else START;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IDLE0p:if (!ENTER) then IDLE0p else ERROR1;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ERROR1:goto IDLE1p;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IDLE1p:if (!ENTER) then IDLE1p else ERROR2;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ERROR2:goto ERROR3;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state ERROR3:if (!RESET) then ERROR3 else START;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test_vectors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end lock;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185904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Chapter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4" name="Rectangle 3"/>
          <p:cNvSpPr/>
          <p:nvPr/>
        </p:nvSpPr>
        <p:spPr>
          <a:xfrm>
            <a:off x="2256480" y="631800"/>
            <a:ext cx="7901640" cy="59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Basic Timing Behavior an FSM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when are inputs sampled, next state/outputs transition and stabilize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Moore and Mealy (Async and Sync) machine organizations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outputs = F(state) vs. outputs = F(state, inputs)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First Two Steps of the Six Step Procedure for FSM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understanding the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abstract representation of the FSM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Abstract Representations of an FSM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ASM Charts, Hardware Description Languages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Word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understand I/O behavior; draw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enumerate states for the "goal"; expand with error conditions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reuse states whenever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33595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S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te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tangle 3"/>
          <p:cNvSpPr/>
          <p:nvPr/>
        </p:nvSpPr>
        <p:spPr>
          <a:xfrm>
            <a:off x="2506320" y="507960"/>
            <a:ext cx="33253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Example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 Odd Parity Checker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 4"/>
          <p:cNvSpPr/>
          <p:nvPr/>
        </p:nvSpPr>
        <p:spPr>
          <a:xfrm>
            <a:off x="2745360" y="927000"/>
            <a:ext cx="32169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Next State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/Output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tangle 5"/>
          <p:cNvSpPr/>
          <p:nvPr/>
        </p:nvSpPr>
        <p:spPr>
          <a:xfrm>
            <a:off x="3036960" y="1295280"/>
            <a:ext cx="302796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NS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= PS xor PI;   OUT = 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Picture 6" descr=""/>
          <p:cNvPicPr/>
          <p:nvPr/>
        </p:nvPicPr>
        <p:blipFill>
          <a:blip r:embed="rId1"/>
          <a:stretch/>
        </p:blipFill>
        <p:spPr>
          <a:xfrm>
            <a:off x="2108160" y="1790640"/>
            <a:ext cx="3796920" cy="1676160"/>
          </a:xfrm>
          <a:prstGeom prst="rect">
            <a:avLst/>
          </a:prstGeom>
          <a:ln w="0">
            <a:noFill/>
          </a:ln>
        </p:spPr>
      </p:pic>
      <p:sp>
        <p:nvSpPr>
          <p:cNvPr id="188" name="Rectangle 7"/>
          <p:cNvSpPr/>
          <p:nvPr/>
        </p:nvSpPr>
        <p:spPr>
          <a:xfrm>
            <a:off x="2638800" y="3575160"/>
            <a:ext cx="239112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D FF Implementation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8" descr=""/>
          <p:cNvPicPr/>
          <p:nvPr/>
        </p:nvPicPr>
        <p:blipFill>
          <a:blip r:embed="rId2"/>
          <a:stretch/>
        </p:blipFill>
        <p:spPr>
          <a:xfrm>
            <a:off x="6591240" y="1765440"/>
            <a:ext cx="3644640" cy="1688760"/>
          </a:xfrm>
          <a:prstGeom prst="rect">
            <a:avLst/>
          </a:prstGeom>
          <a:ln w="0">
            <a:noFill/>
          </a:ln>
        </p:spPr>
      </p:pic>
      <p:sp>
        <p:nvSpPr>
          <p:cNvPr id="190" name="Rectangle 9"/>
          <p:cNvSpPr/>
          <p:nvPr/>
        </p:nvSpPr>
        <p:spPr>
          <a:xfrm>
            <a:off x="7362360" y="3524400"/>
            <a:ext cx="23666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 FF Implementation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 10"/>
          <p:cNvSpPr/>
          <p:nvPr/>
        </p:nvSpPr>
        <p:spPr>
          <a:xfrm>
            <a:off x="3628440" y="6305400"/>
            <a:ext cx="489924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Timing Behavior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: Input 1 0 0 1 1 0 1 0 1 1 1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Picture 11" descr=""/>
          <p:cNvPicPr/>
          <p:nvPr/>
        </p:nvPicPr>
        <p:blipFill>
          <a:blip r:embed="rId3"/>
          <a:stretch/>
        </p:blipFill>
        <p:spPr>
          <a:xfrm>
            <a:off x="2673360" y="3860640"/>
            <a:ext cx="6616440" cy="2450880"/>
          </a:xfrm>
          <a:prstGeom prst="rect">
            <a:avLst/>
          </a:prstGeom>
          <a:ln w="0">
            <a:noFill/>
          </a:ln>
        </p:spPr>
      </p:pic>
      <p:grpSp>
        <p:nvGrpSpPr>
          <p:cNvPr id="193" name="Group 820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94" name="Group 820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95" name="Group 821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96" name="Group 822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197" name="Group 822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349360" y="203040"/>
            <a:ext cx="29491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p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f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S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te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hi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ectangle 3"/>
          <p:cNvSpPr/>
          <p:nvPr/>
        </p:nvSpPr>
        <p:spPr>
          <a:xfrm>
            <a:off x="2510640" y="571680"/>
            <a:ext cx="7740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Timing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When are inputs sampled, next state computed, outputs asserted?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Rectangle 4"/>
          <p:cNvSpPr/>
          <p:nvPr/>
        </p:nvSpPr>
        <p:spPr>
          <a:xfrm>
            <a:off x="2687400" y="1384200"/>
            <a:ext cx="7569360" cy="44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State Time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Time between clocking events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Clocking event causes state/outputs to transition, based on inputs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For set-up/hold time considerations: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Inputs should be stable before clocking event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•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After propagation delay, Next State entered, Outputs are stable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NOTE: Asynchronous signals take effect immediately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Synchronous signals take effect at the next clocking event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E.g., tri-state enable:  effective immediately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sync. counter clear:  effective at next clock event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1" name="Group 3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02" name="Group 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03" name="Group 9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04" name="Group 12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05" name="Group 27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  <p:grpSp>
        <p:nvGrpSpPr>
          <p:cNvPr id="206" name="Group 9216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298600" y="177840"/>
            <a:ext cx="2949120" cy="296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63360" rIns="63360" tIns="25560" bIns="25560" anchor="t">
            <a:noAutofit/>
          </a:bodyPr>
          <a:p>
            <a:pPr indent="0">
              <a:lnSpc>
                <a:spcPct val="85000"/>
              </a:lnSpc>
              <a:buNone/>
            </a:pP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Co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nc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ept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of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Sta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te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Ma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chi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</a:rPr>
              <a:t>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tangle 3"/>
          <p:cNvSpPr/>
          <p:nvPr/>
        </p:nvSpPr>
        <p:spPr>
          <a:xfrm>
            <a:off x="2505600" y="635040"/>
            <a:ext cx="627588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Example</a:t>
            </a: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Positive Edge Triggered Synchronous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4"/>
          <p:cNvSpPr/>
          <p:nvPr/>
        </p:nvSpPr>
        <p:spPr>
          <a:xfrm>
            <a:off x="5190120" y="1130400"/>
            <a:ext cx="531720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3360" rIns="63360" tIns="25560" bIns="25560" anchor="t">
            <a:spAutoFit/>
          </a:bodyPr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On rising edge, inputs sampled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outputs, next state computed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After propagation delay, outputs and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next state are stable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Immediate Outputs: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affect datapath immediately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could cause inputs from datapath to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i="1" lang="en-US" sz="1800" spc="-1" strike="noStrike">
                <a:solidFill>
                  <a:srgbClr val="000000"/>
                </a:solidFill>
                <a:latin typeface="Arial"/>
              </a:rPr>
              <a:t>Delayed Outputs: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take effect on next clock 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propagation delays must exceed hold times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5" descr=""/>
          <p:cNvPicPr/>
          <p:nvPr/>
        </p:nvPicPr>
        <p:blipFill>
          <a:blip r:embed="rId1"/>
          <a:stretch/>
        </p:blipFill>
        <p:spPr>
          <a:xfrm>
            <a:off x="1835280" y="1123920"/>
            <a:ext cx="3263400" cy="3314520"/>
          </a:xfrm>
          <a:prstGeom prst="rect">
            <a:avLst/>
          </a:prstGeom>
          <a:ln w="0">
            <a:noFill/>
          </a:ln>
        </p:spPr>
      </p:pic>
      <p:grpSp>
        <p:nvGrpSpPr>
          <p:cNvPr id="211" name="Group 4"/>
          <p:cNvGrpSpPr/>
          <p:nvPr/>
        </p:nvGrpSpPr>
        <p:grpSpPr>
          <a:xfrm>
            <a:off x="0" y="0"/>
            <a:ext cx="0" cy="0"/>
            <a:chOff x="0" y="0"/>
            <a:chExt cx="0" cy="0"/>
          </a:xfrm>
        </p:grpSpPr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Application>LibreOffice/7.4.2.3$Linux_X86_64 LibreOffice_project/40$Build-3</Application>
  <AppVersion>15.0000</AppVersion>
  <Words>5734</Words>
  <Paragraphs>1369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2020-10-25T03:58:14Z</dcterms:created>
  <dc:creator>Pitchaya Sitthi-amorn</dc:creator>
  <dc:description/>
  <dc:language>en-US</dc:language>
  <cp:lastModifiedBy/>
  <dcterms:modified xsi:type="dcterms:W3CDTF">2022-10-31T20:38:45Z</dcterms:modified>
  <cp:revision>16</cp:revision>
  <dc:subject/>
  <dc:title>Chapter #8: Finite State Machine Design  Contemporary Logic Design    Randy H. Katz University of California, Berkeley  June 1993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67</vt:i4>
  </property>
</Properties>
</file>