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3" r:id="rId4"/>
    <p:sldId id="262" r:id="rId5"/>
    <p:sldId id="257" r:id="rId6"/>
    <p:sldId id="260" r:id="rId7"/>
    <p:sldId id="261" r:id="rId8"/>
    <p:sldId id="275" r:id="rId9"/>
    <p:sldId id="269" r:id="rId10"/>
    <p:sldId id="274" r:id="rId11"/>
    <p:sldId id="273" r:id="rId12"/>
    <p:sldId id="272" r:id="rId13"/>
    <p:sldId id="267" r:id="rId14"/>
    <p:sldId id="268" r:id="rId15"/>
    <p:sldId id="270" r:id="rId16"/>
    <p:sldId id="271" r:id="rId17"/>
    <p:sldId id="26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5D4B-45A7-49A3-9D32-4E6686DBA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7D232-1EE1-437B-A13C-750B1B316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5931-777F-4114-B10A-8BF1AB7F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77CD-6BDB-409D-83EC-EB3335F8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E472-A36F-47E1-85ED-F5116570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1DC9-BC65-403A-AEC8-20FEC2E1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6027A-F0C5-4A70-BE33-CC18AD785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544E-8901-4ED8-BAF9-A03764FB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756F-5B1F-4A7B-ABE0-E1C2E432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0F81-6448-498D-94A0-CAFCBBE6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51448-9C9A-40D5-AD5F-602FCF7E8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A2CA5-D365-4643-974C-05D68D430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3A3C-0E61-4C4F-8075-10F43036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6C28D-F67A-4CBF-A5DD-2BF7A284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28729-776B-469A-B5EF-029C2318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144C-23CA-4151-AE48-ED366DE2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FF64-F141-4ABE-965E-CA59ECC2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409A9-2EFF-478C-80C3-20FC4989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000A-2FF3-4C99-8DEE-75A4E381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A386-A8DB-4F75-B022-C406E098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309E-E4AD-448D-8F57-87D626C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89558-9B70-4157-937C-D0A0C038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9C55-C537-4138-84F8-4D6527CD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324F-4D89-464C-8E6D-B49B650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1C55-E429-4981-AF71-9B96871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CB6C-30AA-4CAD-941B-FD77C00D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FD59-7BAD-4290-8EA1-4CD2DBF16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9E3C1-B4B0-4972-B20A-35C8E92A4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03031-1F1E-4162-8AAF-85076E1F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7ED6E-5C0D-4A25-B38A-192596FA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0D42-C8D8-4523-A999-35223D44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CF62-0BEF-4B26-8C58-2EF7AC75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38D0-6270-4F66-95B1-CBE4AFDF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3F41-221F-4C2B-9E0A-F6E144D4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2598C-ABCD-4E7B-B92E-D60B6621F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F112F-1B69-43B2-9A1A-99AF59CA5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F45A1-51E4-4D95-AC64-9574CAF3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E1626-23F2-4F2D-BFB6-B0D619A4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B8BDC-D992-4F08-9E3A-86A36E7D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4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22BE-FF07-4886-B6D8-A7C6B0E8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781AB-4A3A-4917-A7B1-F56B7A99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FFB2-D39E-4B85-B2ED-BA5D9A82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2B946-2041-4EAE-B634-2B11C4DD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F9EE6-4672-49EC-A5A7-38D883EE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B866-5875-4654-A5B7-E59A50C3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2850-5643-4AAB-825A-5F71F0A3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0501-9EAC-41AF-8887-134D5E58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B4A9-14E6-4D9E-A299-3F6EB873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6E9F9-2181-4769-9D21-272C4BF0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5ED06-A834-4443-9CB4-7A095CF6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32900-EC3F-4133-A1EE-3401BBAE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8307-0384-4886-9858-D272AF62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257D-8302-43DB-AE0A-50E99E7C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E6C43-216A-4123-BC46-02F6EA72A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813A-ECC6-48D0-B6D1-975A3CEC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5275A-6584-4F79-9E77-6A312590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28B30-EEC8-45FA-9655-CFDC7BEF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BEA0-1B76-4386-9174-9E61532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C69E3-3E73-4A40-84CB-35D535DD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7E10-3A69-4E88-8F92-57D2B33A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0627-84AC-4816-8DED-9675C7FA3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E81F-A9C8-4060-A847-F5CB64E3B13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D787-700B-4DF2-9144-41A3E0958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21934-6895-4264-B39D-C11F37455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D1CE-6561-4227-9CB5-8C0B6B3C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util/Queu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274" y="0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7E5721-0964-40D4-8F4B-C221D473981C}"/>
              </a:ext>
            </a:extLst>
          </p:cNvPr>
          <p:cNvSpPr txBox="1"/>
          <p:nvPr/>
        </p:nvSpPr>
        <p:spPr>
          <a:xfrm>
            <a:off x="4454433" y="2808514"/>
            <a:ext cx="5603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	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49728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Blocking queue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DABF3-EDC5-4E6A-B595-9B0B0D37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671" y="1732628"/>
            <a:ext cx="7253904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04E57-79E1-4FC5-9C50-E34D70A49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671" y="4405777"/>
            <a:ext cx="7253904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0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ForkJoin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513910" y="1449977"/>
            <a:ext cx="84037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fork/join framework was designed to recursively split a parallelizable task into smaller tasks and then combine the results of each subtask to produce the overall result.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It’s an implementation of the </a:t>
            </a:r>
            <a:r>
              <a:rPr lang="en-US" sz="2400" dirty="0" err="1">
                <a:solidFill>
                  <a:schemeClr val="bg1"/>
                </a:solidFill>
              </a:rPr>
              <a:t>ExecutorService</a:t>
            </a:r>
            <a:r>
              <a:rPr lang="en-US" sz="2400" dirty="0">
                <a:solidFill>
                  <a:schemeClr val="bg1"/>
                </a:solidFill>
              </a:rPr>
              <a:t> interface, which distributes those subtasks to worker threads in a thread pool, called </a:t>
            </a:r>
            <a:r>
              <a:rPr lang="en-US" sz="2400" b="1" dirty="0" err="1">
                <a:solidFill>
                  <a:schemeClr val="bg1"/>
                </a:solidFill>
              </a:rPr>
              <a:t>ForkJoinPool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ForkJoinPool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ForkJoinTask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RecursiveAction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RecursiveTask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2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CompletableFuture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931920" y="2704011"/>
            <a:ext cx="79857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Introduced as a Java 8 Concurrency API improvement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CompletableFuture</a:t>
            </a:r>
            <a:r>
              <a:rPr lang="en-US" sz="2400" b="1" dirty="0">
                <a:solidFill>
                  <a:schemeClr val="bg1"/>
                </a:solidFill>
              </a:rPr>
              <a:t>  in java is </a:t>
            </a:r>
            <a:r>
              <a:rPr lang="en-US" sz="2400" dirty="0">
                <a:solidFill>
                  <a:schemeClr val="bg1"/>
                </a:solidFill>
              </a:rPr>
              <a:t>promises in </a:t>
            </a:r>
            <a:r>
              <a:rPr lang="en-US" sz="2400" dirty="0" err="1">
                <a:solidFill>
                  <a:schemeClr val="bg1"/>
                </a:solidFill>
              </a:rPr>
              <a:t>Javascriptr</a:t>
            </a:r>
            <a:r>
              <a:rPr lang="en-US" sz="2400" dirty="0">
                <a:solidFill>
                  <a:schemeClr val="bg1"/>
                </a:solidFill>
              </a:rPr>
              <a:t> 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Limitations of Future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It cannot be manually completed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You cannot perform further action on a Future’s result without blocking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Multiple Futures cannot be chained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Can not combine multiple Futures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 Exception Handling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0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2717074" y="2704011"/>
            <a:ext cx="9200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Variations of </a:t>
            </a:r>
            <a:r>
              <a:rPr lang="en-US" sz="2000" dirty="0" err="1">
                <a:solidFill>
                  <a:schemeClr val="bg1"/>
                </a:solidFill>
              </a:rPr>
              <a:t>runAsync</a:t>
            </a:r>
            <a:r>
              <a:rPr lang="en-US" sz="2000" dirty="0">
                <a:solidFill>
                  <a:schemeClr val="bg1"/>
                </a:solidFill>
              </a:rPr>
              <a:t>() and </a:t>
            </a:r>
            <a:r>
              <a:rPr lang="en-US" sz="2000" dirty="0" err="1">
                <a:solidFill>
                  <a:schemeClr val="bg1"/>
                </a:solidFill>
              </a:rPr>
              <a:t>supplyAsync</a:t>
            </a:r>
            <a:r>
              <a:rPr lang="en-US" sz="2000" dirty="0">
                <a:solidFill>
                  <a:schemeClr val="bg1"/>
                </a:solidFill>
              </a:rPr>
              <a:t>() methods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static </a:t>
            </a:r>
            <a:r>
              <a:rPr lang="en-US" sz="1700" dirty="0" err="1">
                <a:solidFill>
                  <a:schemeClr val="bg1"/>
                </a:solidFill>
              </a:rPr>
              <a:t>CompletableFuture</a:t>
            </a:r>
            <a:r>
              <a:rPr lang="en-US" sz="1700" dirty="0">
                <a:solidFill>
                  <a:schemeClr val="bg1"/>
                </a:solidFill>
              </a:rPr>
              <a:t>&lt;Void&gt;  </a:t>
            </a:r>
            <a:r>
              <a:rPr lang="en-US" sz="1700" dirty="0" err="1">
                <a:solidFill>
                  <a:schemeClr val="bg1"/>
                </a:solidFill>
              </a:rPr>
              <a:t>runAsync</a:t>
            </a:r>
            <a:r>
              <a:rPr lang="en-US" sz="1700" dirty="0">
                <a:solidFill>
                  <a:schemeClr val="bg1"/>
                </a:solidFill>
              </a:rPr>
              <a:t>(Runnable runnable)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static </a:t>
            </a:r>
            <a:r>
              <a:rPr lang="en-US" sz="1700" dirty="0" err="1">
                <a:solidFill>
                  <a:schemeClr val="bg1"/>
                </a:solidFill>
              </a:rPr>
              <a:t>CompletableFuture</a:t>
            </a:r>
            <a:r>
              <a:rPr lang="en-US" sz="1700" dirty="0">
                <a:solidFill>
                  <a:schemeClr val="bg1"/>
                </a:solidFill>
              </a:rPr>
              <a:t>&lt;Void&gt;  </a:t>
            </a:r>
            <a:r>
              <a:rPr lang="en-US" sz="1700" dirty="0" err="1">
                <a:solidFill>
                  <a:schemeClr val="bg1"/>
                </a:solidFill>
              </a:rPr>
              <a:t>runAsync</a:t>
            </a:r>
            <a:r>
              <a:rPr lang="en-US" sz="1700" dirty="0">
                <a:solidFill>
                  <a:schemeClr val="bg1"/>
                </a:solidFill>
              </a:rPr>
              <a:t>(Runnable </a:t>
            </a:r>
            <a:r>
              <a:rPr lang="en-US" sz="1700" dirty="0" err="1">
                <a:solidFill>
                  <a:schemeClr val="bg1"/>
                </a:solidFill>
              </a:rPr>
              <a:t>runnable</a:t>
            </a:r>
            <a:r>
              <a:rPr lang="en-US" sz="1700" dirty="0">
                <a:solidFill>
                  <a:schemeClr val="bg1"/>
                </a:solidFill>
              </a:rPr>
              <a:t>, Executor executor)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static &lt;U&gt; </a:t>
            </a:r>
            <a:r>
              <a:rPr lang="en-US" sz="1700" dirty="0" err="1">
                <a:solidFill>
                  <a:schemeClr val="bg1"/>
                </a:solidFill>
              </a:rPr>
              <a:t>CompletableFuture</a:t>
            </a:r>
            <a:r>
              <a:rPr lang="en-US" sz="1700" dirty="0">
                <a:solidFill>
                  <a:schemeClr val="bg1"/>
                </a:solidFill>
              </a:rPr>
              <a:t>&lt;U&gt; </a:t>
            </a:r>
            <a:r>
              <a:rPr lang="en-US" sz="1700" dirty="0" err="1">
                <a:solidFill>
                  <a:schemeClr val="bg1"/>
                </a:solidFill>
              </a:rPr>
              <a:t>supplyAsync</a:t>
            </a:r>
            <a:r>
              <a:rPr lang="en-US" sz="1700" dirty="0">
                <a:solidFill>
                  <a:schemeClr val="bg1"/>
                </a:solidFill>
              </a:rPr>
              <a:t>(Supplier&lt;U&gt; supplier)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static &lt;U&gt; </a:t>
            </a:r>
            <a:r>
              <a:rPr lang="en-US" sz="1700" dirty="0" err="1">
                <a:solidFill>
                  <a:schemeClr val="bg1"/>
                </a:solidFill>
              </a:rPr>
              <a:t>CompletableFuture</a:t>
            </a:r>
            <a:r>
              <a:rPr lang="en-US" sz="1700" dirty="0">
                <a:solidFill>
                  <a:schemeClr val="bg1"/>
                </a:solidFill>
              </a:rPr>
              <a:t>&lt;U&gt; </a:t>
            </a:r>
            <a:r>
              <a:rPr lang="en-US" sz="1700" dirty="0" err="1">
                <a:solidFill>
                  <a:schemeClr val="bg1"/>
                </a:solidFill>
              </a:rPr>
              <a:t>supplyAsync</a:t>
            </a:r>
            <a:r>
              <a:rPr lang="en-US" sz="1700" dirty="0">
                <a:solidFill>
                  <a:schemeClr val="bg1"/>
                </a:solidFill>
              </a:rPr>
              <a:t>(Supplier&lt;U&gt; supplier, Executor executor)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6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8403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Transformation and action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931920" y="2704011"/>
            <a:ext cx="798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730B8-A2D6-489C-AC2F-CDD5E2FFE2BE}"/>
              </a:ext>
            </a:extLst>
          </p:cNvPr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thenApply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thenAccept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thenRun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048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8403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Combining two </a:t>
            </a:r>
            <a:r>
              <a:rPr lang="en-US" sz="3200" b="1" dirty="0" err="1">
                <a:solidFill>
                  <a:schemeClr val="bg1"/>
                </a:solidFill>
              </a:rPr>
              <a:t>CompletableFutures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931920" y="2704011"/>
            <a:ext cx="7985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thenCompose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thenCombine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allOf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anyOf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491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8403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Exception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931920" y="2704011"/>
            <a:ext cx="798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89542-9FCD-44B7-A0F7-7DB45136BF70}"/>
              </a:ext>
            </a:extLst>
          </p:cNvPr>
          <p:cNvSpPr txBox="1"/>
          <p:nvPr/>
        </p:nvSpPr>
        <p:spPr>
          <a:xfrm>
            <a:off x="4545873" y="3165676"/>
            <a:ext cx="7249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handle()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Exceptionally()</a:t>
            </a:r>
          </a:p>
        </p:txBody>
      </p:sp>
    </p:spTree>
    <p:extLst>
      <p:ext uri="{BB962C8B-B14F-4D97-AF65-F5344CB8AC3E}">
        <p14:creationId xmlns:p14="http://schemas.microsoft.com/office/powerpoint/2010/main" val="213652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Locks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513909" y="1940649"/>
            <a:ext cx="8403771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Flexible and sophisticated thread synchronization mechanism than the standard synchronized block.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Around since Java 1.5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java.util.concurrent.lock</a:t>
            </a:r>
            <a:r>
              <a:rPr lang="en-US" sz="2000" dirty="0">
                <a:solidFill>
                  <a:schemeClr val="bg1"/>
                </a:solidFill>
              </a:rPr>
              <a:t> package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provides extensive operations for locking.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ReentrantLock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ReentrantReadWriteLock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StampedLock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2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Locks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513909" y="1940649"/>
            <a:ext cx="8403771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i="1" dirty="0">
                <a:solidFill>
                  <a:schemeClr val="bg1"/>
                </a:solidFill>
              </a:rPr>
              <a:t>void lock()</a:t>
            </a:r>
            <a:r>
              <a:rPr lang="en-US" i="1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/>
                </a:solidFill>
              </a:rPr>
              <a:t>acquire the lock if it's available; if the lock isn't available a thread gets blocked until the lock is released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1" dirty="0">
                <a:solidFill>
                  <a:schemeClr val="bg1"/>
                </a:solidFill>
              </a:rPr>
              <a:t>void </a:t>
            </a:r>
            <a:r>
              <a:rPr lang="en-US" b="1" i="1" dirty="0" err="1">
                <a:solidFill>
                  <a:schemeClr val="bg1"/>
                </a:solidFill>
              </a:rPr>
              <a:t>lockInterruptibly</a:t>
            </a:r>
            <a:r>
              <a:rPr lang="en-US" b="1" i="1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– this is similar to the </a:t>
            </a:r>
            <a:r>
              <a:rPr lang="en-US" i="1" dirty="0">
                <a:solidFill>
                  <a:schemeClr val="bg1"/>
                </a:solidFill>
              </a:rPr>
              <a:t>lock(), </a:t>
            </a:r>
            <a:r>
              <a:rPr lang="en-US" dirty="0">
                <a:solidFill>
                  <a:schemeClr val="bg1"/>
                </a:solidFill>
              </a:rPr>
              <a:t>but it allows the blocked thread to be interrupted and resume the execution through a thrown </a:t>
            </a:r>
            <a:r>
              <a:rPr lang="en-US" i="1" dirty="0" err="1">
                <a:solidFill>
                  <a:schemeClr val="bg1"/>
                </a:solidFill>
              </a:rPr>
              <a:t>java.lang.InterruptedException</a:t>
            </a:r>
            <a:endParaRPr lang="en-US" i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1" dirty="0" err="1">
                <a:solidFill>
                  <a:schemeClr val="bg1"/>
                </a:solidFill>
              </a:rPr>
              <a:t>boolean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tryLock</a:t>
            </a:r>
            <a:r>
              <a:rPr lang="en-US" b="1" i="1" dirty="0">
                <a:solidFill>
                  <a:schemeClr val="bg1"/>
                </a:solidFill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this is a non-blocking version of </a:t>
            </a:r>
            <a:r>
              <a:rPr lang="en-US" i="1" dirty="0">
                <a:solidFill>
                  <a:schemeClr val="bg1"/>
                </a:solidFill>
              </a:rPr>
              <a:t>lock() </a:t>
            </a:r>
            <a:r>
              <a:rPr lang="en-US" dirty="0">
                <a:solidFill>
                  <a:schemeClr val="bg1"/>
                </a:solidFill>
              </a:rPr>
              <a:t>method; it attempts to acquire the lock immediately, return true if locking succeeds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1" dirty="0" err="1">
                <a:solidFill>
                  <a:schemeClr val="bg1"/>
                </a:solidFill>
              </a:rPr>
              <a:t>boolean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tryLock</a:t>
            </a:r>
            <a:r>
              <a:rPr lang="en-US" b="1" i="1" dirty="0">
                <a:solidFill>
                  <a:schemeClr val="bg1"/>
                </a:solidFill>
              </a:rPr>
              <a:t>(long timeout, </a:t>
            </a:r>
            <a:r>
              <a:rPr lang="en-US" b="1" i="1" dirty="0" err="1">
                <a:solidFill>
                  <a:schemeClr val="bg1"/>
                </a:solidFill>
              </a:rPr>
              <a:t>TimeUnit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timeUnit</a:t>
            </a:r>
            <a:r>
              <a:rPr lang="en-US" b="1" i="1" dirty="0">
                <a:solidFill>
                  <a:schemeClr val="bg1"/>
                </a:solidFill>
              </a:rPr>
              <a:t>)</a:t>
            </a:r>
            <a:r>
              <a:rPr lang="en-US" i="1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/>
                </a:solidFill>
              </a:rPr>
              <a:t>this is similar to </a:t>
            </a:r>
            <a:r>
              <a:rPr lang="en-US" i="1" dirty="0" err="1">
                <a:solidFill>
                  <a:schemeClr val="bg1"/>
                </a:solidFill>
              </a:rPr>
              <a:t>tryLock</a:t>
            </a:r>
            <a:r>
              <a:rPr lang="en-US" i="1" dirty="0">
                <a:solidFill>
                  <a:schemeClr val="bg1"/>
                </a:solidFill>
              </a:rPr>
              <a:t>(), </a:t>
            </a:r>
            <a:r>
              <a:rPr lang="en-US" dirty="0">
                <a:solidFill>
                  <a:schemeClr val="bg1"/>
                </a:solidFill>
              </a:rPr>
              <a:t>except it waits up the given timeout before giving up trying to acquire the </a:t>
            </a:r>
            <a:r>
              <a:rPr lang="en-US" i="1" dirty="0">
                <a:solidFill>
                  <a:schemeClr val="bg1"/>
                </a:solidFill>
              </a:rPr>
              <a:t>Lock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void </a:t>
            </a:r>
            <a:r>
              <a:rPr lang="en-US" b="1" i="1" dirty="0">
                <a:solidFill>
                  <a:schemeClr val="bg1"/>
                </a:solidFill>
              </a:rPr>
              <a:t>unlock()</a:t>
            </a:r>
            <a:r>
              <a:rPr lang="en-US" dirty="0">
                <a:solidFill>
                  <a:schemeClr val="bg1"/>
                </a:solidFill>
              </a:rPr>
              <a:t> – unlocks the </a:t>
            </a:r>
            <a:r>
              <a:rPr lang="en-US" i="1" dirty="0">
                <a:solidFill>
                  <a:schemeClr val="bg1"/>
                </a:solidFill>
              </a:rPr>
              <a:t>Lock</a:t>
            </a:r>
            <a:r>
              <a:rPr lang="en-US" dirty="0">
                <a:solidFill>
                  <a:schemeClr val="bg1"/>
                </a:solidFill>
              </a:rPr>
              <a:t> instance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0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0" y="1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DC19DB-BE47-4523-974E-057B8FDC158A}"/>
              </a:ext>
            </a:extLst>
          </p:cNvPr>
          <p:cNvSpPr txBox="1"/>
          <p:nvPr/>
        </p:nvSpPr>
        <p:spPr>
          <a:xfrm>
            <a:off x="3239589" y="600891"/>
            <a:ext cx="8294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Executer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595E8-A0EE-488B-8D4C-F5FEBEFE9321}"/>
              </a:ext>
            </a:extLst>
          </p:cNvPr>
          <p:cNvSpPr txBox="1"/>
          <p:nvPr/>
        </p:nvSpPr>
        <p:spPr>
          <a:xfrm>
            <a:off x="3043646" y="1776550"/>
            <a:ext cx="88740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</a:rPr>
              <a:t>ExecutorService</a:t>
            </a:r>
            <a:r>
              <a:rPr lang="en-US" sz="2600" dirty="0">
                <a:solidFill>
                  <a:schemeClr val="bg1"/>
                </a:solidFill>
              </a:rPr>
              <a:t> as a higher level replacement for working with threads directly.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Executors are capable of running asynchronous tasks and typically manage a pool of threads, so we don't have </a:t>
            </a:r>
          </a:p>
          <a:p>
            <a:r>
              <a:rPr lang="en-US" sz="2600" dirty="0">
                <a:solidFill>
                  <a:schemeClr val="bg1"/>
                </a:solidFill>
              </a:rPr>
              <a:t>to create new threads manually. 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All threads of the internal pool will be reused under the hood for revenant tasks, so we can run as many concurrent tasks as we want throughout the life-cycle of our application with a single executor service. </a:t>
            </a:r>
          </a:p>
          <a:p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Creating an </a:t>
            </a:r>
            <a:r>
              <a:rPr lang="en-US" sz="3200" b="1" dirty="0" err="1">
                <a:solidFill>
                  <a:schemeClr val="bg1"/>
                </a:solidFill>
              </a:rPr>
              <a:t>ExecutorService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135088" y="2704011"/>
            <a:ext cx="87825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ExecutorService</a:t>
            </a:r>
            <a:r>
              <a:rPr lang="en-US" sz="2000" dirty="0">
                <a:solidFill>
                  <a:schemeClr val="bg1"/>
                </a:solidFill>
              </a:rPr>
              <a:t> executorService1 = </a:t>
            </a:r>
            <a:r>
              <a:rPr lang="en-US" sz="2000" dirty="0" err="1">
                <a:solidFill>
                  <a:schemeClr val="bg1"/>
                </a:solidFill>
              </a:rPr>
              <a:t>Executors.newSingleThreadExecutor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ExecutorService</a:t>
            </a:r>
            <a:r>
              <a:rPr lang="en-US" sz="2000" dirty="0">
                <a:solidFill>
                  <a:schemeClr val="bg1"/>
                </a:solidFill>
              </a:rPr>
              <a:t> executorService2 = </a:t>
            </a:r>
            <a:r>
              <a:rPr lang="en-US" sz="2000" dirty="0" err="1">
                <a:solidFill>
                  <a:schemeClr val="bg1"/>
                </a:solidFill>
              </a:rPr>
              <a:t>Executors.newFixedThreadPool</a:t>
            </a:r>
            <a:r>
              <a:rPr lang="en-US" sz="2000" dirty="0">
                <a:solidFill>
                  <a:schemeClr val="bg1"/>
                </a:solidFill>
              </a:rPr>
              <a:t>(10);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ExecutorService</a:t>
            </a:r>
            <a:r>
              <a:rPr lang="en-US" sz="2000" dirty="0">
                <a:solidFill>
                  <a:schemeClr val="bg1"/>
                </a:solidFill>
              </a:rPr>
              <a:t> executorService3 = </a:t>
            </a:r>
            <a:r>
              <a:rPr lang="en-US" sz="2000" dirty="0" err="1">
                <a:solidFill>
                  <a:schemeClr val="bg1"/>
                </a:solidFill>
              </a:rPr>
              <a:t>Executors.newScheduledThreadPool</a:t>
            </a:r>
            <a:r>
              <a:rPr lang="en-US" sz="2000" dirty="0">
                <a:solidFill>
                  <a:schemeClr val="bg1"/>
                </a:solidFill>
              </a:rPr>
              <a:t>(10);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3E297-FBD8-4D41-AB41-E55122B24695}"/>
              </a:ext>
            </a:extLst>
          </p:cNvPr>
          <p:cNvSpPr txBox="1"/>
          <p:nvPr/>
        </p:nvSpPr>
        <p:spPr>
          <a:xfrm>
            <a:off x="3135087" y="4585063"/>
            <a:ext cx="824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ExecutorService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workStealExecutorService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Executors.newWorkStealingPool</a:t>
            </a:r>
            <a:r>
              <a:rPr lang="en-US" dirty="0">
                <a:solidFill>
                  <a:schemeClr val="bg1"/>
                </a:solidFill>
              </a:rPr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253359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Runnable vs. Callable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931920" y="2704011"/>
            <a:ext cx="7985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public interface Runnable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public void run();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public interface Callable{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public </a:t>
            </a:r>
            <a:r>
              <a:rPr lang="en-US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Object</a:t>
            </a:r>
            <a:r>
              <a:rPr lang="en-US" sz="2400" dirty="0">
                <a:solidFill>
                  <a:schemeClr val="bg1"/>
                </a:solidFill>
              </a:rPr>
              <a:t> call() </a:t>
            </a:r>
            <a:r>
              <a:rPr lang="en-US" sz="2400" b="1" dirty="0">
                <a:solidFill>
                  <a:schemeClr val="bg1"/>
                </a:solidFill>
                <a:highlight>
                  <a:srgbClr val="0000FF"/>
                </a:highlight>
              </a:rPr>
              <a:t>throws Exception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54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1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Execute() vs submit()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931920" y="2704011"/>
            <a:ext cx="79857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The execute() can only accept the Runnable task but submit() can accept both Runnable and Callable task.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The execute() method is declared in the Executor interface while submit() method is declared in </a:t>
            </a:r>
            <a:r>
              <a:rPr lang="en-US" sz="2000" dirty="0" err="1">
                <a:solidFill>
                  <a:schemeClr val="bg1"/>
                </a:solidFill>
              </a:rPr>
              <a:t>ExecutorService</a:t>
            </a:r>
            <a:r>
              <a:rPr lang="en-US" sz="2000" dirty="0">
                <a:solidFill>
                  <a:schemeClr val="bg1"/>
                </a:solidFill>
              </a:rPr>
              <a:t> interface.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return type of execute() method is void but submit() method is a Future object</a:t>
            </a:r>
          </a:p>
        </p:txBody>
      </p:sp>
    </p:spTree>
    <p:extLst>
      <p:ext uri="{BB962C8B-B14F-4D97-AF65-F5344CB8AC3E}">
        <p14:creationId xmlns:p14="http://schemas.microsoft.com/office/powerpoint/2010/main" val="378328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solidFill>
                  <a:schemeClr val="bg1"/>
                </a:solidFill>
              </a:rPr>
              <a:t>CyclicBarrier</a:t>
            </a:r>
            <a:r>
              <a:rPr lang="en-US" sz="3200" b="1" dirty="0">
                <a:solidFill>
                  <a:schemeClr val="bg1"/>
                </a:solidFill>
              </a:rPr>
              <a:t> and </a:t>
            </a:r>
            <a:r>
              <a:rPr lang="en-US" sz="3200" b="1" i="1" dirty="0" err="1">
                <a:solidFill>
                  <a:schemeClr val="bg1"/>
                </a:solidFill>
              </a:rPr>
              <a:t>CountDownLatch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135088" y="1763486"/>
            <a:ext cx="87825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bg1"/>
                </a:solidFill>
              </a:rPr>
              <a:t>CountDownLatch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thread </a:t>
            </a:r>
            <a:r>
              <a:rPr lang="en-US" i="1" dirty="0">
                <a:solidFill>
                  <a:schemeClr val="bg1"/>
                </a:solidFill>
              </a:rPr>
              <a:t>wait</a:t>
            </a:r>
            <a:r>
              <a:rPr lang="en-US" dirty="0">
                <a:solidFill>
                  <a:schemeClr val="bg1"/>
                </a:solidFill>
              </a:rPr>
              <a:t>s on while other threads </a:t>
            </a:r>
            <a:r>
              <a:rPr lang="en-US" i="1" dirty="0">
                <a:solidFill>
                  <a:schemeClr val="bg1"/>
                </a:solidFill>
              </a:rPr>
              <a:t>count down</a:t>
            </a:r>
            <a:r>
              <a:rPr lang="en-US" dirty="0">
                <a:solidFill>
                  <a:schemeClr val="bg1"/>
                </a:solidFill>
              </a:rPr>
              <a:t> on the latch until it reaches zero.</a:t>
            </a:r>
          </a:p>
          <a:p>
            <a:r>
              <a:rPr lang="en-US" b="1" i="1" dirty="0" err="1">
                <a:solidFill>
                  <a:schemeClr val="bg1"/>
                </a:solidFill>
              </a:rPr>
              <a:t>CyclicBarrier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A group of threads </a:t>
            </a:r>
            <a:r>
              <a:rPr lang="en-US" i="1" dirty="0">
                <a:solidFill>
                  <a:schemeClr val="bg1"/>
                </a:solidFill>
              </a:rPr>
              <a:t>waits</a:t>
            </a:r>
            <a:r>
              <a:rPr lang="en-US" dirty="0">
                <a:solidFill>
                  <a:schemeClr val="bg1"/>
                </a:solidFill>
              </a:rPr>
              <a:t> together until all of the threads </a:t>
            </a:r>
            <a:r>
              <a:rPr lang="en-US" i="1" dirty="0">
                <a:solidFill>
                  <a:schemeClr val="bg1"/>
                </a:solidFill>
              </a:rPr>
              <a:t>arrive</a:t>
            </a:r>
            <a:r>
              <a:rPr lang="en-US" dirty="0">
                <a:solidFill>
                  <a:schemeClr val="bg1"/>
                </a:solidFill>
              </a:rPr>
              <a:t>. At that point, the barrier is broken and an </a:t>
            </a:r>
            <a:r>
              <a:rPr lang="en-US" i="1" dirty="0">
                <a:solidFill>
                  <a:schemeClr val="bg1"/>
                </a:solidFill>
              </a:rPr>
              <a:t>action</a:t>
            </a:r>
            <a:r>
              <a:rPr lang="en-US" dirty="0">
                <a:solidFill>
                  <a:schemeClr val="bg1"/>
                </a:solidFill>
              </a:rPr>
              <a:t> can optionally be taken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BE34943-4E2F-4E1E-8710-D4A4B0C69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84" y="3593373"/>
            <a:ext cx="58674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0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ThreadLocalRandom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931920" y="2704011"/>
            <a:ext cx="7985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Introduced as a Java 7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ThreadLocalRandom</a:t>
            </a:r>
            <a:r>
              <a:rPr lang="en-US" sz="2400" dirty="0">
                <a:solidFill>
                  <a:schemeClr val="bg1"/>
                </a:solidFill>
              </a:rPr>
              <a:t> is also a random number generator.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ThreadLocalRandom</a:t>
            </a:r>
            <a:r>
              <a:rPr lang="en-US" sz="2400" dirty="0">
                <a:solidFill>
                  <a:schemeClr val="bg1"/>
                </a:solidFill>
              </a:rPr>
              <a:t> is used in concurrent environment and isolated to current thread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274" y="0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7E5721-0964-40D4-8F4B-C221D473981C}"/>
              </a:ext>
            </a:extLst>
          </p:cNvPr>
          <p:cNvSpPr txBox="1"/>
          <p:nvPr/>
        </p:nvSpPr>
        <p:spPr>
          <a:xfrm>
            <a:off x="4454433" y="2808514"/>
            <a:ext cx="5603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	MULTITHREADING</a:t>
            </a:r>
          </a:p>
        </p:txBody>
      </p:sp>
    </p:spTree>
    <p:extLst>
      <p:ext uri="{BB962C8B-B14F-4D97-AF65-F5344CB8AC3E}">
        <p14:creationId xmlns:p14="http://schemas.microsoft.com/office/powerpoint/2010/main" val="77626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293C49-5E0D-4444-B003-6663AA3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60766" cy="68579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885DF-5C38-4BEB-9B0A-FF017202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"/>
            <a:ext cx="9723119" cy="685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1176F-5995-4819-AADB-EAC6A20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1940649"/>
            <a:ext cx="1920240" cy="2976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CCC82-E532-49F7-AE75-E86B2E828492}"/>
              </a:ext>
            </a:extLst>
          </p:cNvPr>
          <p:cNvSpPr txBox="1"/>
          <p:nvPr/>
        </p:nvSpPr>
        <p:spPr>
          <a:xfrm>
            <a:off x="3513909" y="731520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Blocking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294F-3D97-4B31-88CC-96DBB987FCD6}"/>
              </a:ext>
            </a:extLst>
          </p:cNvPr>
          <p:cNvSpPr txBox="1"/>
          <p:nvPr/>
        </p:nvSpPr>
        <p:spPr>
          <a:xfrm>
            <a:off x="3931920" y="2704011"/>
            <a:ext cx="79857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 Queue that additionally supports operations that wait for the queue to become non-empty when retrieving an element, and wait for space to become available in the queue when storing an element.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Blocking Queue implementations are designed to be used primarily for producer-consumer queues, but additionally support the Collection interface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5A95E-5D23-4F48-BCBF-C67264235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 tooltip="interface in java.util"/>
              </a:rPr>
              <a:t>Queue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that additionally supports operations that wait for the queue to become non-empty when retrieving an element, and wait for space to become available in the queue when storing an element.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2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706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Punyashloka Mohapatra</dc:creator>
  <cp:lastModifiedBy>Punyashloka Mohapatra</cp:lastModifiedBy>
  <cp:revision>52</cp:revision>
  <dcterms:created xsi:type="dcterms:W3CDTF">2020-03-13T19:14:19Z</dcterms:created>
  <dcterms:modified xsi:type="dcterms:W3CDTF">2020-05-04T17:49:04Z</dcterms:modified>
</cp:coreProperties>
</file>