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c63d1626_1_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58c63d162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c63d1626_1_2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8c63d162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8c63d1626_1_3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8c63d162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c63d1626_1_4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58c63d162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5100" cy="38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c63d1626_1_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58c63d16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2967943" y="3044798"/>
            <a:ext cx="14168213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7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1840646" y="3871998"/>
            <a:ext cx="16422805" cy="365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7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2967943" y="3044798"/>
            <a:ext cx="14168213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7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967943" y="3044798"/>
            <a:ext cx="14168213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7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20104099" cy="2408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2408355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20104099" y="0"/>
                </a:moveTo>
                <a:lnTo>
                  <a:pt x="0" y="0"/>
                </a:lnTo>
              </a:path>
            </a:pathLst>
          </a:custGeom>
          <a:noFill/>
          <a:ln w="1045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502118" y="0"/>
            <a:ext cx="2970935" cy="241362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36351" y="2646212"/>
            <a:ext cx="16903065" cy="1047115"/>
          </a:xfrm>
          <a:custGeom>
            <a:avLst/>
            <a:gdLst/>
            <a:ahLst/>
            <a:cxnLst/>
            <a:rect l="l" t="t" r="r" b="b"/>
            <a:pathLst>
              <a:path w="16903065" h="1047114" extrusionOk="0">
                <a:moveTo>
                  <a:pt x="16662361" y="0"/>
                </a:moveTo>
                <a:lnTo>
                  <a:pt x="241165" y="0"/>
                </a:lnTo>
                <a:lnTo>
                  <a:pt x="194711" y="183"/>
                </a:lnTo>
                <a:lnTo>
                  <a:pt x="127203" y="4965"/>
                </a:lnTo>
                <a:lnTo>
                  <a:pt x="70470" y="25951"/>
                </a:lnTo>
                <a:lnTo>
                  <a:pt x="25953" y="70466"/>
                </a:lnTo>
                <a:lnTo>
                  <a:pt x="4963" y="127203"/>
                </a:lnTo>
                <a:lnTo>
                  <a:pt x="183" y="194260"/>
                </a:lnTo>
                <a:lnTo>
                  <a:pt x="0" y="240097"/>
                </a:lnTo>
                <a:lnTo>
                  <a:pt x="4" y="806991"/>
                </a:lnTo>
                <a:lnTo>
                  <a:pt x="183" y="852377"/>
                </a:lnTo>
                <a:lnTo>
                  <a:pt x="4969" y="919905"/>
                </a:lnTo>
                <a:lnTo>
                  <a:pt x="25953" y="976626"/>
                </a:lnTo>
                <a:lnTo>
                  <a:pt x="70470" y="1021137"/>
                </a:lnTo>
                <a:lnTo>
                  <a:pt x="127187" y="1042123"/>
                </a:lnTo>
                <a:lnTo>
                  <a:pt x="194260" y="1046904"/>
                </a:lnTo>
                <a:lnTo>
                  <a:pt x="240097" y="1047088"/>
                </a:lnTo>
                <a:lnTo>
                  <a:pt x="16661314" y="1047088"/>
                </a:lnTo>
                <a:lnTo>
                  <a:pt x="16707736" y="1046904"/>
                </a:lnTo>
                <a:lnTo>
                  <a:pt x="16775254" y="1042123"/>
                </a:lnTo>
                <a:lnTo>
                  <a:pt x="16832024" y="1021137"/>
                </a:lnTo>
                <a:lnTo>
                  <a:pt x="16876555" y="976626"/>
                </a:lnTo>
                <a:lnTo>
                  <a:pt x="16897513" y="919889"/>
                </a:lnTo>
                <a:lnTo>
                  <a:pt x="16902275" y="852828"/>
                </a:lnTo>
                <a:lnTo>
                  <a:pt x="16902459" y="806991"/>
                </a:lnTo>
                <a:lnTo>
                  <a:pt x="16902454" y="240097"/>
                </a:lnTo>
                <a:lnTo>
                  <a:pt x="16902275" y="194711"/>
                </a:lnTo>
                <a:lnTo>
                  <a:pt x="16897507" y="127187"/>
                </a:lnTo>
                <a:lnTo>
                  <a:pt x="16876555" y="70466"/>
                </a:lnTo>
                <a:lnTo>
                  <a:pt x="16832024" y="25951"/>
                </a:lnTo>
                <a:lnTo>
                  <a:pt x="16775270" y="4965"/>
                </a:lnTo>
                <a:lnTo>
                  <a:pt x="16708178" y="183"/>
                </a:lnTo>
                <a:lnTo>
                  <a:pt x="16662361" y="0"/>
                </a:lnTo>
                <a:close/>
              </a:path>
            </a:pathLst>
          </a:custGeom>
          <a:solidFill>
            <a:srgbClr val="EA84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9802486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1045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946945" y="9090472"/>
            <a:ext cx="2210435" cy="2218690"/>
          </a:xfrm>
          <a:custGeom>
            <a:avLst/>
            <a:gdLst/>
            <a:ahLst/>
            <a:cxnLst/>
            <a:rect l="l" t="t" r="r" b="b"/>
            <a:pathLst>
              <a:path w="2210434" h="2218690" extrusionOk="0">
                <a:moveTo>
                  <a:pt x="1105100" y="0"/>
                </a:moveTo>
                <a:lnTo>
                  <a:pt x="1060446" y="937"/>
                </a:lnTo>
                <a:lnTo>
                  <a:pt x="1015850" y="3749"/>
                </a:lnTo>
                <a:lnTo>
                  <a:pt x="971371" y="8437"/>
                </a:lnTo>
                <a:lnTo>
                  <a:pt x="927069" y="14999"/>
                </a:lnTo>
                <a:lnTo>
                  <a:pt x="883001" y="23436"/>
                </a:lnTo>
                <a:lnTo>
                  <a:pt x="839226" y="33748"/>
                </a:lnTo>
                <a:lnTo>
                  <a:pt x="795803" y="45935"/>
                </a:lnTo>
                <a:lnTo>
                  <a:pt x="752791" y="59997"/>
                </a:lnTo>
                <a:lnTo>
                  <a:pt x="710248" y="75934"/>
                </a:lnTo>
                <a:lnTo>
                  <a:pt x="668232" y="93746"/>
                </a:lnTo>
                <a:lnTo>
                  <a:pt x="626803" y="113433"/>
                </a:lnTo>
                <a:lnTo>
                  <a:pt x="586020" y="134994"/>
                </a:lnTo>
                <a:lnTo>
                  <a:pt x="545940" y="158431"/>
                </a:lnTo>
                <a:lnTo>
                  <a:pt x="506622" y="183742"/>
                </a:lnTo>
                <a:lnTo>
                  <a:pt x="468126" y="210929"/>
                </a:lnTo>
                <a:lnTo>
                  <a:pt x="430510" y="239990"/>
                </a:lnTo>
                <a:lnTo>
                  <a:pt x="393832" y="270926"/>
                </a:lnTo>
                <a:lnTo>
                  <a:pt x="358151" y="303738"/>
                </a:lnTo>
                <a:lnTo>
                  <a:pt x="323525" y="338424"/>
                </a:lnTo>
                <a:lnTo>
                  <a:pt x="291173" y="373677"/>
                </a:lnTo>
                <a:lnTo>
                  <a:pt x="260523" y="409979"/>
                </a:lnTo>
                <a:lnTo>
                  <a:pt x="231576" y="447274"/>
                </a:lnTo>
                <a:lnTo>
                  <a:pt x="204332" y="485504"/>
                </a:lnTo>
                <a:lnTo>
                  <a:pt x="178790" y="524614"/>
                </a:lnTo>
                <a:lnTo>
                  <a:pt x="154951" y="564546"/>
                </a:lnTo>
                <a:lnTo>
                  <a:pt x="132815" y="605244"/>
                </a:lnTo>
                <a:lnTo>
                  <a:pt x="112382" y="646651"/>
                </a:lnTo>
                <a:lnTo>
                  <a:pt x="93652" y="688710"/>
                </a:lnTo>
                <a:lnTo>
                  <a:pt x="76624" y="731365"/>
                </a:lnTo>
                <a:lnTo>
                  <a:pt x="61299" y="774558"/>
                </a:lnTo>
                <a:lnTo>
                  <a:pt x="47677" y="818234"/>
                </a:lnTo>
                <a:lnTo>
                  <a:pt x="35758" y="862335"/>
                </a:lnTo>
                <a:lnTo>
                  <a:pt x="25541" y="906805"/>
                </a:lnTo>
                <a:lnTo>
                  <a:pt x="17027" y="951586"/>
                </a:lnTo>
                <a:lnTo>
                  <a:pt x="10216" y="996623"/>
                </a:lnTo>
                <a:lnTo>
                  <a:pt x="5108" y="1041858"/>
                </a:lnTo>
                <a:lnTo>
                  <a:pt x="1702" y="1087236"/>
                </a:lnTo>
                <a:lnTo>
                  <a:pt x="0" y="1132698"/>
                </a:lnTo>
                <a:lnTo>
                  <a:pt x="0" y="1178189"/>
                </a:lnTo>
                <a:lnTo>
                  <a:pt x="1702" y="1223651"/>
                </a:lnTo>
                <a:lnTo>
                  <a:pt x="5108" y="1269028"/>
                </a:lnTo>
                <a:lnTo>
                  <a:pt x="10216" y="1314264"/>
                </a:lnTo>
                <a:lnTo>
                  <a:pt x="17027" y="1359301"/>
                </a:lnTo>
                <a:lnTo>
                  <a:pt x="25541" y="1404083"/>
                </a:lnTo>
                <a:lnTo>
                  <a:pt x="35758" y="1448553"/>
                </a:lnTo>
                <a:lnTo>
                  <a:pt x="47677" y="1492654"/>
                </a:lnTo>
                <a:lnTo>
                  <a:pt x="61299" y="1536330"/>
                </a:lnTo>
                <a:lnTo>
                  <a:pt x="76624" y="1579524"/>
                </a:lnTo>
                <a:lnTo>
                  <a:pt x="93652" y="1622179"/>
                </a:lnTo>
                <a:lnTo>
                  <a:pt x="112382" y="1664238"/>
                </a:lnTo>
                <a:lnTo>
                  <a:pt x="132815" y="1705645"/>
                </a:lnTo>
                <a:lnTo>
                  <a:pt x="154951" y="1746344"/>
                </a:lnTo>
                <a:lnTo>
                  <a:pt x="178790" y="1786276"/>
                </a:lnTo>
                <a:lnTo>
                  <a:pt x="204332" y="1825386"/>
                </a:lnTo>
                <a:lnTo>
                  <a:pt x="231576" y="1863618"/>
                </a:lnTo>
                <a:lnTo>
                  <a:pt x="260523" y="1900913"/>
                </a:lnTo>
                <a:lnTo>
                  <a:pt x="291173" y="1937216"/>
                </a:lnTo>
                <a:lnTo>
                  <a:pt x="323525" y="1972469"/>
                </a:lnTo>
                <a:lnTo>
                  <a:pt x="358151" y="2007155"/>
                </a:lnTo>
                <a:lnTo>
                  <a:pt x="393832" y="2039966"/>
                </a:lnTo>
                <a:lnTo>
                  <a:pt x="430510" y="2070902"/>
                </a:lnTo>
                <a:lnTo>
                  <a:pt x="468126" y="2099964"/>
                </a:lnTo>
                <a:lnTo>
                  <a:pt x="506622" y="2127150"/>
                </a:lnTo>
                <a:lnTo>
                  <a:pt x="545940" y="2152461"/>
                </a:lnTo>
                <a:lnTo>
                  <a:pt x="586020" y="2175898"/>
                </a:lnTo>
                <a:lnTo>
                  <a:pt x="626803" y="2197459"/>
                </a:lnTo>
                <a:lnTo>
                  <a:pt x="668232" y="2217146"/>
                </a:lnTo>
                <a:lnTo>
                  <a:pt x="670444" y="2218084"/>
                </a:lnTo>
                <a:lnTo>
                  <a:pt x="1539749" y="2218084"/>
                </a:lnTo>
                <a:lnTo>
                  <a:pt x="1583388" y="2197459"/>
                </a:lnTo>
                <a:lnTo>
                  <a:pt x="1624171" y="2175898"/>
                </a:lnTo>
                <a:lnTo>
                  <a:pt x="1664249" y="2152461"/>
                </a:lnTo>
                <a:lnTo>
                  <a:pt x="1703564" y="2127150"/>
                </a:lnTo>
                <a:lnTo>
                  <a:pt x="1742059" y="2099964"/>
                </a:lnTo>
                <a:lnTo>
                  <a:pt x="1779673" y="2070902"/>
                </a:lnTo>
                <a:lnTo>
                  <a:pt x="1816349" y="2039966"/>
                </a:lnTo>
                <a:lnTo>
                  <a:pt x="1852028" y="2007155"/>
                </a:lnTo>
                <a:lnTo>
                  <a:pt x="1886651" y="1972469"/>
                </a:lnTo>
                <a:lnTo>
                  <a:pt x="1919008" y="1937216"/>
                </a:lnTo>
                <a:lnTo>
                  <a:pt x="1949662" y="1900913"/>
                </a:lnTo>
                <a:lnTo>
                  <a:pt x="1978614" y="1863618"/>
                </a:lnTo>
                <a:lnTo>
                  <a:pt x="2005862" y="1825386"/>
                </a:lnTo>
                <a:lnTo>
                  <a:pt x="2031407" y="1786276"/>
                </a:lnTo>
                <a:lnTo>
                  <a:pt x="2055249" y="1746344"/>
                </a:lnTo>
                <a:lnTo>
                  <a:pt x="2077388" y="1705645"/>
                </a:lnTo>
                <a:lnTo>
                  <a:pt x="2097825" y="1664238"/>
                </a:lnTo>
                <a:lnTo>
                  <a:pt x="2116558" y="1622179"/>
                </a:lnTo>
                <a:lnTo>
                  <a:pt x="2133588" y="1579524"/>
                </a:lnTo>
                <a:lnTo>
                  <a:pt x="2148915" y="1536330"/>
                </a:lnTo>
                <a:lnTo>
                  <a:pt x="2162539" y="1492654"/>
                </a:lnTo>
                <a:lnTo>
                  <a:pt x="2174460" y="1448553"/>
                </a:lnTo>
                <a:lnTo>
                  <a:pt x="2184679" y="1404083"/>
                </a:lnTo>
                <a:lnTo>
                  <a:pt x="2193194" y="1359301"/>
                </a:lnTo>
                <a:lnTo>
                  <a:pt x="2200006" y="1314264"/>
                </a:lnTo>
                <a:lnTo>
                  <a:pt x="2205115" y="1269028"/>
                </a:lnTo>
                <a:lnTo>
                  <a:pt x="2208521" y="1223651"/>
                </a:lnTo>
                <a:lnTo>
                  <a:pt x="2210224" y="1178189"/>
                </a:lnTo>
                <a:lnTo>
                  <a:pt x="2210224" y="1132698"/>
                </a:lnTo>
                <a:lnTo>
                  <a:pt x="2208521" y="1087236"/>
                </a:lnTo>
                <a:lnTo>
                  <a:pt x="2205115" y="1041858"/>
                </a:lnTo>
                <a:lnTo>
                  <a:pt x="2200006" y="996623"/>
                </a:lnTo>
                <a:lnTo>
                  <a:pt x="2193194" y="951586"/>
                </a:lnTo>
                <a:lnTo>
                  <a:pt x="2184679" y="906805"/>
                </a:lnTo>
                <a:lnTo>
                  <a:pt x="2174460" y="862335"/>
                </a:lnTo>
                <a:lnTo>
                  <a:pt x="2162539" y="818234"/>
                </a:lnTo>
                <a:lnTo>
                  <a:pt x="2148915" y="774558"/>
                </a:lnTo>
                <a:lnTo>
                  <a:pt x="2133588" y="731365"/>
                </a:lnTo>
                <a:lnTo>
                  <a:pt x="2116558" y="688710"/>
                </a:lnTo>
                <a:lnTo>
                  <a:pt x="2097825" y="646651"/>
                </a:lnTo>
                <a:lnTo>
                  <a:pt x="2077388" y="605244"/>
                </a:lnTo>
                <a:lnTo>
                  <a:pt x="2055249" y="564546"/>
                </a:lnTo>
                <a:lnTo>
                  <a:pt x="2031407" y="524614"/>
                </a:lnTo>
                <a:lnTo>
                  <a:pt x="2005862" y="485504"/>
                </a:lnTo>
                <a:lnTo>
                  <a:pt x="1978614" y="447274"/>
                </a:lnTo>
                <a:lnTo>
                  <a:pt x="1949662" y="409979"/>
                </a:lnTo>
                <a:lnTo>
                  <a:pt x="1919008" y="373677"/>
                </a:lnTo>
                <a:lnTo>
                  <a:pt x="1886651" y="338424"/>
                </a:lnTo>
                <a:lnTo>
                  <a:pt x="1852028" y="303738"/>
                </a:lnTo>
                <a:lnTo>
                  <a:pt x="1816349" y="270926"/>
                </a:lnTo>
                <a:lnTo>
                  <a:pt x="1779673" y="239990"/>
                </a:lnTo>
                <a:lnTo>
                  <a:pt x="1742059" y="210929"/>
                </a:lnTo>
                <a:lnTo>
                  <a:pt x="1703564" y="183742"/>
                </a:lnTo>
                <a:lnTo>
                  <a:pt x="1664249" y="158431"/>
                </a:lnTo>
                <a:lnTo>
                  <a:pt x="1624171" y="134994"/>
                </a:lnTo>
                <a:lnTo>
                  <a:pt x="1583388" y="113433"/>
                </a:lnTo>
                <a:lnTo>
                  <a:pt x="1541961" y="93746"/>
                </a:lnTo>
                <a:lnTo>
                  <a:pt x="1499947" y="75934"/>
                </a:lnTo>
                <a:lnTo>
                  <a:pt x="1457405" y="59997"/>
                </a:lnTo>
                <a:lnTo>
                  <a:pt x="1414393" y="45935"/>
                </a:lnTo>
                <a:lnTo>
                  <a:pt x="1370971" y="33748"/>
                </a:lnTo>
                <a:lnTo>
                  <a:pt x="1327197" y="23436"/>
                </a:lnTo>
                <a:lnTo>
                  <a:pt x="1283130" y="14999"/>
                </a:lnTo>
                <a:lnTo>
                  <a:pt x="1238828" y="8437"/>
                </a:lnTo>
                <a:lnTo>
                  <a:pt x="1194350" y="3749"/>
                </a:lnTo>
                <a:lnTo>
                  <a:pt x="1149754" y="937"/>
                </a:lnTo>
                <a:lnTo>
                  <a:pt x="11051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089356" y="9189596"/>
            <a:ext cx="1925375" cy="211263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2967943" y="3044798"/>
            <a:ext cx="14168213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840646" y="3871998"/>
            <a:ext cx="16422805" cy="365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8.png"/><Relationship Id="rId4" Type="http://schemas.openxmlformats.org/officeDocument/2006/relationships/hyperlink" Target="https://www.ricston.com/blog/solving-dependency-conflicts-mave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document/d/1W1OVi9wu4iCOrPLgZ_gzA6b9dcLOB_YSiKYu1luSNN8/edit#bookmark=id.91v9egpsaaf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ven.apache.org/guides/introduction/introduction-to-the-lifecycle.html#Built-in_Lifecycle_Bindings" TargetMode="External"/><Relationship Id="rId5" Type="http://schemas.openxmlformats.org/officeDocument/2006/relationships/hyperlink" Target="https://github.com/takari/takari-maven-plugin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nrepository.com/repos/central" TargetMode="External"/><Relationship Id="rId5" Type="http://schemas.openxmlformats.org/officeDocument/2006/relationships/hyperlink" Target="https://en.wikipedia.org/wiki/Apache_Software_Foundation" TargetMode="External"/><Relationship Id="rId4" Type="http://schemas.openxmlformats.org/officeDocument/2006/relationships/hyperlink" Target="https://en.wikipedia.org/wiki/Apache_Turbi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document/d/1W1OVi9wu4iCOrPLgZ_gzA6b9dcLOB_YSiKYu1luSNN8/edit#bookmark=id.l2jmcx60lsj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ref/3.6.1/maven-settings/setting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348472" y="4902792"/>
            <a:ext cx="15741015" cy="4354830"/>
          </a:xfrm>
          <a:custGeom>
            <a:avLst/>
            <a:gdLst/>
            <a:ahLst/>
            <a:cxnLst/>
            <a:rect l="l" t="t" r="r" b="b"/>
            <a:pathLst>
              <a:path w="15741015" h="4354830" extrusionOk="0">
                <a:moveTo>
                  <a:pt x="998505" y="0"/>
                </a:moveTo>
                <a:lnTo>
                  <a:pt x="14742168" y="0"/>
                </a:lnTo>
                <a:lnTo>
                  <a:pt x="14810888" y="28"/>
                </a:lnTo>
                <a:lnTo>
                  <a:pt x="14874255" y="226"/>
                </a:lnTo>
                <a:lnTo>
                  <a:pt x="14932793" y="764"/>
                </a:lnTo>
                <a:lnTo>
                  <a:pt x="14987020" y="1812"/>
                </a:lnTo>
                <a:lnTo>
                  <a:pt x="15037460" y="3539"/>
                </a:lnTo>
                <a:lnTo>
                  <a:pt x="15084632" y="6116"/>
                </a:lnTo>
                <a:lnTo>
                  <a:pt x="15129057" y="9712"/>
                </a:lnTo>
                <a:lnTo>
                  <a:pt x="15171258" y="14498"/>
                </a:lnTo>
                <a:lnTo>
                  <a:pt x="15211753" y="20642"/>
                </a:lnTo>
                <a:lnTo>
                  <a:pt x="15251066" y="28316"/>
                </a:lnTo>
                <a:lnTo>
                  <a:pt x="15289715" y="37689"/>
                </a:lnTo>
                <a:lnTo>
                  <a:pt x="15328224" y="48931"/>
                </a:lnTo>
                <a:lnTo>
                  <a:pt x="15373398" y="67451"/>
                </a:lnTo>
                <a:lnTo>
                  <a:pt x="15416629" y="89360"/>
                </a:lnTo>
                <a:lnTo>
                  <a:pt x="15457758" y="114498"/>
                </a:lnTo>
                <a:lnTo>
                  <a:pt x="15496623" y="142703"/>
                </a:lnTo>
                <a:lnTo>
                  <a:pt x="15533064" y="173814"/>
                </a:lnTo>
                <a:lnTo>
                  <a:pt x="15566919" y="207670"/>
                </a:lnTo>
                <a:lnTo>
                  <a:pt x="15598027" y="244109"/>
                </a:lnTo>
                <a:lnTo>
                  <a:pt x="15626227" y="282972"/>
                </a:lnTo>
                <a:lnTo>
                  <a:pt x="15651359" y="324096"/>
                </a:lnTo>
                <a:lnTo>
                  <a:pt x="15673261" y="367320"/>
                </a:lnTo>
                <a:lnTo>
                  <a:pt x="15691773" y="412484"/>
                </a:lnTo>
                <a:lnTo>
                  <a:pt x="15703007" y="450985"/>
                </a:lnTo>
                <a:lnTo>
                  <a:pt x="15712374" y="489644"/>
                </a:lnTo>
                <a:lnTo>
                  <a:pt x="15720043" y="528999"/>
                </a:lnTo>
                <a:lnTo>
                  <a:pt x="15726183" y="569586"/>
                </a:lnTo>
                <a:lnTo>
                  <a:pt x="15730966" y="611940"/>
                </a:lnTo>
                <a:lnTo>
                  <a:pt x="15734560" y="656598"/>
                </a:lnTo>
                <a:lnTo>
                  <a:pt x="15737135" y="704096"/>
                </a:lnTo>
                <a:lnTo>
                  <a:pt x="15738861" y="754969"/>
                </a:lnTo>
                <a:lnTo>
                  <a:pt x="15739908" y="809755"/>
                </a:lnTo>
                <a:lnTo>
                  <a:pt x="15740446" y="868989"/>
                </a:lnTo>
                <a:lnTo>
                  <a:pt x="15740644" y="933207"/>
                </a:lnTo>
                <a:lnTo>
                  <a:pt x="15740672" y="1002945"/>
                </a:lnTo>
                <a:lnTo>
                  <a:pt x="15740672" y="3356086"/>
                </a:lnTo>
                <a:lnTo>
                  <a:pt x="15740644" y="3424803"/>
                </a:lnTo>
                <a:lnTo>
                  <a:pt x="15740446" y="3488170"/>
                </a:lnTo>
                <a:lnTo>
                  <a:pt x="15739908" y="3546706"/>
                </a:lnTo>
                <a:lnTo>
                  <a:pt x="15738861" y="3600934"/>
                </a:lnTo>
                <a:lnTo>
                  <a:pt x="15737135" y="3651373"/>
                </a:lnTo>
                <a:lnTo>
                  <a:pt x="15734560" y="3698544"/>
                </a:lnTo>
                <a:lnTo>
                  <a:pt x="15730966" y="3742968"/>
                </a:lnTo>
                <a:lnTo>
                  <a:pt x="15726183" y="3785165"/>
                </a:lnTo>
                <a:lnTo>
                  <a:pt x="15720043" y="3825656"/>
                </a:lnTo>
                <a:lnTo>
                  <a:pt x="15712374" y="3864962"/>
                </a:lnTo>
                <a:lnTo>
                  <a:pt x="15703007" y="3903603"/>
                </a:lnTo>
                <a:lnTo>
                  <a:pt x="15691773" y="3942099"/>
                </a:lnTo>
                <a:lnTo>
                  <a:pt x="15673261" y="3987265"/>
                </a:lnTo>
                <a:lnTo>
                  <a:pt x="15651359" y="4030492"/>
                </a:lnTo>
                <a:lnTo>
                  <a:pt x="15626227" y="4071617"/>
                </a:lnTo>
                <a:lnTo>
                  <a:pt x="15598027" y="4110480"/>
                </a:lnTo>
                <a:lnTo>
                  <a:pt x="15566919" y="4146920"/>
                </a:lnTo>
                <a:lnTo>
                  <a:pt x="15533064" y="4180777"/>
                </a:lnTo>
                <a:lnTo>
                  <a:pt x="15496623" y="4211888"/>
                </a:lnTo>
                <a:lnTo>
                  <a:pt x="15457758" y="4240092"/>
                </a:lnTo>
                <a:lnTo>
                  <a:pt x="15416629" y="4265230"/>
                </a:lnTo>
                <a:lnTo>
                  <a:pt x="15373398" y="4287139"/>
                </a:lnTo>
                <a:lnTo>
                  <a:pt x="15328224" y="4305659"/>
                </a:lnTo>
                <a:lnTo>
                  <a:pt x="15289713" y="4316901"/>
                </a:lnTo>
                <a:lnTo>
                  <a:pt x="15251045" y="4326273"/>
                </a:lnTo>
                <a:lnTo>
                  <a:pt x="15211685" y="4333947"/>
                </a:lnTo>
                <a:lnTo>
                  <a:pt x="15171095" y="4340092"/>
                </a:lnTo>
                <a:lnTo>
                  <a:pt x="15128739" y="4344877"/>
                </a:lnTo>
                <a:lnTo>
                  <a:pt x="15084082" y="4348473"/>
                </a:lnTo>
                <a:lnTo>
                  <a:pt x="15036587" y="4351050"/>
                </a:lnTo>
                <a:lnTo>
                  <a:pt x="14985717" y="4352777"/>
                </a:lnTo>
                <a:lnTo>
                  <a:pt x="14930937" y="4353825"/>
                </a:lnTo>
                <a:lnTo>
                  <a:pt x="14871710" y="4354363"/>
                </a:lnTo>
                <a:lnTo>
                  <a:pt x="14807500" y="4354561"/>
                </a:lnTo>
                <a:lnTo>
                  <a:pt x="14737771" y="4354589"/>
                </a:lnTo>
                <a:lnTo>
                  <a:pt x="998505" y="4354589"/>
                </a:lnTo>
                <a:lnTo>
                  <a:pt x="929787" y="4354561"/>
                </a:lnTo>
                <a:lnTo>
                  <a:pt x="866419" y="4354363"/>
                </a:lnTo>
                <a:lnTo>
                  <a:pt x="807882" y="4353825"/>
                </a:lnTo>
                <a:lnTo>
                  <a:pt x="753654" y="4352777"/>
                </a:lnTo>
                <a:lnTo>
                  <a:pt x="703214" y="4351050"/>
                </a:lnTo>
                <a:lnTo>
                  <a:pt x="656043" y="4348473"/>
                </a:lnTo>
                <a:lnTo>
                  <a:pt x="611619" y="4344877"/>
                </a:lnTo>
                <a:lnTo>
                  <a:pt x="569421" y="4340092"/>
                </a:lnTo>
                <a:lnTo>
                  <a:pt x="528930" y="4333947"/>
                </a:lnTo>
                <a:lnTo>
                  <a:pt x="489624" y="4326273"/>
                </a:lnTo>
                <a:lnTo>
                  <a:pt x="450982" y="4316901"/>
                </a:lnTo>
                <a:lnTo>
                  <a:pt x="412484" y="4305659"/>
                </a:lnTo>
                <a:lnTo>
                  <a:pt x="367320" y="4287139"/>
                </a:lnTo>
                <a:lnTo>
                  <a:pt x="324096" y="4265230"/>
                </a:lnTo>
                <a:lnTo>
                  <a:pt x="282972" y="4240092"/>
                </a:lnTo>
                <a:lnTo>
                  <a:pt x="244109" y="4211888"/>
                </a:lnTo>
                <a:lnTo>
                  <a:pt x="207670" y="4180777"/>
                </a:lnTo>
                <a:lnTo>
                  <a:pt x="173814" y="4146920"/>
                </a:lnTo>
                <a:lnTo>
                  <a:pt x="142703" y="4110480"/>
                </a:lnTo>
                <a:lnTo>
                  <a:pt x="114498" y="4071617"/>
                </a:lnTo>
                <a:lnTo>
                  <a:pt x="89360" y="4030492"/>
                </a:lnTo>
                <a:lnTo>
                  <a:pt x="67451" y="3987265"/>
                </a:lnTo>
                <a:lnTo>
                  <a:pt x="48931" y="3942099"/>
                </a:lnTo>
                <a:lnTo>
                  <a:pt x="37689" y="3903600"/>
                </a:lnTo>
                <a:lnTo>
                  <a:pt x="28316" y="3864941"/>
                </a:lnTo>
                <a:lnTo>
                  <a:pt x="20642" y="3825587"/>
                </a:lnTo>
                <a:lnTo>
                  <a:pt x="14498" y="3785000"/>
                </a:lnTo>
                <a:lnTo>
                  <a:pt x="9712" y="3742647"/>
                </a:lnTo>
                <a:lnTo>
                  <a:pt x="6116" y="3697989"/>
                </a:lnTo>
                <a:lnTo>
                  <a:pt x="3539" y="3650492"/>
                </a:lnTo>
                <a:lnTo>
                  <a:pt x="1812" y="3599618"/>
                </a:lnTo>
                <a:lnTo>
                  <a:pt x="764" y="3544833"/>
                </a:lnTo>
                <a:lnTo>
                  <a:pt x="226" y="3485600"/>
                </a:lnTo>
                <a:lnTo>
                  <a:pt x="28" y="3421383"/>
                </a:lnTo>
                <a:lnTo>
                  <a:pt x="0" y="3351646"/>
                </a:lnTo>
                <a:lnTo>
                  <a:pt x="0" y="998505"/>
                </a:lnTo>
                <a:lnTo>
                  <a:pt x="28" y="929787"/>
                </a:lnTo>
                <a:lnTo>
                  <a:pt x="226" y="866419"/>
                </a:lnTo>
                <a:lnTo>
                  <a:pt x="764" y="807882"/>
                </a:lnTo>
                <a:lnTo>
                  <a:pt x="1812" y="753654"/>
                </a:lnTo>
                <a:lnTo>
                  <a:pt x="3539" y="703214"/>
                </a:lnTo>
                <a:lnTo>
                  <a:pt x="6116" y="656043"/>
                </a:lnTo>
                <a:lnTo>
                  <a:pt x="9712" y="611619"/>
                </a:lnTo>
                <a:lnTo>
                  <a:pt x="14498" y="569421"/>
                </a:lnTo>
                <a:lnTo>
                  <a:pt x="20642" y="528930"/>
                </a:lnTo>
                <a:lnTo>
                  <a:pt x="28316" y="489624"/>
                </a:lnTo>
                <a:lnTo>
                  <a:pt x="37689" y="450982"/>
                </a:lnTo>
                <a:lnTo>
                  <a:pt x="48931" y="412484"/>
                </a:lnTo>
                <a:lnTo>
                  <a:pt x="67451" y="367320"/>
                </a:lnTo>
                <a:lnTo>
                  <a:pt x="89360" y="324096"/>
                </a:lnTo>
                <a:lnTo>
                  <a:pt x="114498" y="282972"/>
                </a:lnTo>
                <a:lnTo>
                  <a:pt x="142703" y="244109"/>
                </a:lnTo>
                <a:lnTo>
                  <a:pt x="173814" y="207670"/>
                </a:lnTo>
                <a:lnTo>
                  <a:pt x="207670" y="173814"/>
                </a:lnTo>
                <a:lnTo>
                  <a:pt x="244109" y="142703"/>
                </a:lnTo>
                <a:lnTo>
                  <a:pt x="282972" y="114498"/>
                </a:lnTo>
                <a:lnTo>
                  <a:pt x="324096" y="89360"/>
                </a:lnTo>
                <a:lnTo>
                  <a:pt x="367320" y="67451"/>
                </a:lnTo>
                <a:lnTo>
                  <a:pt x="412484" y="48931"/>
                </a:lnTo>
                <a:lnTo>
                  <a:pt x="450985" y="37689"/>
                </a:lnTo>
                <a:lnTo>
                  <a:pt x="489644" y="28316"/>
                </a:lnTo>
                <a:lnTo>
                  <a:pt x="528999" y="20642"/>
                </a:lnTo>
                <a:lnTo>
                  <a:pt x="569586" y="14498"/>
                </a:lnTo>
                <a:lnTo>
                  <a:pt x="611940" y="9712"/>
                </a:lnTo>
                <a:lnTo>
                  <a:pt x="656598" y="6116"/>
                </a:lnTo>
                <a:lnTo>
                  <a:pt x="704096" y="3539"/>
                </a:lnTo>
                <a:lnTo>
                  <a:pt x="754969" y="1812"/>
                </a:lnTo>
                <a:lnTo>
                  <a:pt x="809755" y="764"/>
                </a:lnTo>
                <a:lnTo>
                  <a:pt x="868989" y="226"/>
                </a:lnTo>
                <a:lnTo>
                  <a:pt x="933207" y="28"/>
                </a:lnTo>
                <a:lnTo>
                  <a:pt x="1002945" y="0"/>
                </a:lnTo>
                <a:lnTo>
                  <a:pt x="998505" y="0"/>
                </a:lnTo>
                <a:close/>
              </a:path>
            </a:pathLst>
          </a:custGeom>
          <a:noFill/>
          <a:ln w="1150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235"/>
            <a:ext cx="20104099" cy="112980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0" y="5235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1045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11303320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20104099" y="0"/>
                </a:moveTo>
                <a:lnTo>
                  <a:pt x="0" y="0"/>
                </a:lnTo>
              </a:path>
            </a:pathLst>
          </a:custGeom>
          <a:noFill/>
          <a:ln w="1045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967943" y="3044798"/>
            <a:ext cx="14168213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55029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Apache Maven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9986995" y="5128504"/>
            <a:ext cx="543179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918450" y="4642702"/>
            <a:ext cx="10240168" cy="156259"/>
          </a:xfrm>
          <a:custGeom>
            <a:avLst/>
            <a:gdLst/>
            <a:ahLst/>
            <a:cxnLst/>
            <a:rect l="l" t="t" r="r" b="b"/>
            <a:pathLst>
              <a:path w="9980930" h="120000" extrusionOk="0">
                <a:moveTo>
                  <a:pt x="0" y="0"/>
                </a:moveTo>
                <a:lnTo>
                  <a:pt x="9980397" y="0"/>
                </a:lnTo>
              </a:path>
            </a:pathLst>
          </a:custGeom>
          <a:noFill/>
          <a:ln w="418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9125310" y="-25876"/>
            <a:ext cx="6693743" cy="52140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688727" y="8960848"/>
            <a:ext cx="10272395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" name="Google Shape;63;p7" descr="A close up of a logo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4501" y="1415537"/>
            <a:ext cx="3149859" cy="47247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25000" endPos="18000" fadeDir="5400012" sy="-100000" algn="bl" rotWithShape="0"/>
          </a:effectLst>
        </p:spPr>
      </p:pic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6835394" y="9893813"/>
            <a:ext cx="643331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PunyaShloka 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>
            <a:spLocks noGrp="1"/>
          </p:cNvSpPr>
          <p:nvPr>
            <p:ph type="ctrTitle"/>
          </p:nvPr>
        </p:nvSpPr>
        <p:spPr>
          <a:xfrm>
            <a:off x="222250" y="417398"/>
            <a:ext cx="19659600" cy="7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u="sng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Dependency Conflict</a:t>
            </a:r>
            <a:r>
              <a:rPr lang="en-IN" sz="6000">
                <a:solidFill>
                  <a:srgbClr val="F3F3F3"/>
                </a:solidFill>
              </a:rPr>
              <a:t> 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4512468" y="2785209"/>
            <a:ext cx="15369381" cy="79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/>
              <a:t> </a:t>
            </a:r>
            <a:endParaRPr/>
          </a:p>
        </p:txBody>
      </p:sp>
      <p:cxnSp>
        <p:nvCxnSpPr>
          <p:cNvPr id="171" name="Google Shape;171;p16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16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3" name="Google Shape;17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176" name="Google Shape;176;p16" descr="https://www.ricston.com/wp-content/uploads/2016/09/Dependencies-example-1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404914"/>
            <a:ext cx="7232650" cy="542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 descr="https://www.ricston.com/wp-content/uploads/2016/09/Direct-child-Z-dependencies-example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49199" y="2404914"/>
            <a:ext cx="7232650" cy="542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/>
          <p:nvPr/>
        </p:nvSpPr>
        <p:spPr>
          <a:xfrm>
            <a:off x="7454902" y="3956467"/>
            <a:ext cx="646708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  <a:sym typeface="Arial"/>
              </a:rPr>
              <a:t>X -&gt; Y; W -&gt; Y, Y-&gt;Z 1.0;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  <a:sym typeface="Arial"/>
              </a:rPr>
              <a:t> X -&gt; G 2.0</a:t>
            </a:r>
            <a:endParaRPr sz="3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22250" y="728649"/>
            <a:ext cx="19659600" cy="26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3076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solidFill>
                  <a:srgbClr val="F3F3F3"/>
                </a:solidFill>
                <a:uFill>
                  <a:noFill/>
                </a:uFill>
                <a:hlinkClick r:id="rId4"/>
              </a:rPr>
              <a:t>Dependency Scope</a:t>
            </a:r>
            <a:endParaRPr sz="7200" dirty="0">
              <a:solidFill>
                <a:srgbClr val="F3F3F3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7200" dirty="0">
              <a:solidFill>
                <a:srgbClr val="F3F3F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Char char="○"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Char char="○"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  <a:endParaRPr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Char char="○"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Char char="○"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Char char="○"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Char char="○"/>
            </a:pPr>
            <a:r>
              <a:rPr lang="en-IN" sz="36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 sz="36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186" name="Google Shape;186;p17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8" name="Google Shape;18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ctrTitle"/>
          </p:nvPr>
        </p:nvSpPr>
        <p:spPr>
          <a:xfrm>
            <a:off x="222250" y="628549"/>
            <a:ext cx="196596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Maven Mirror &amp; Repositories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Mirror</a:t>
            </a: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Private Repository</a:t>
            </a: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        JBoss    </a:t>
            </a:r>
            <a:endParaRPr sz="4400" dirty="0">
              <a:solidFill>
                <a:schemeClr val="bg1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 err="1">
                <a:solidFill>
                  <a:schemeClr val="bg1"/>
                </a:solidFill>
              </a:rPr>
              <a:t>Atlasian</a:t>
            </a:r>
            <a:r>
              <a:rPr lang="en-IN" sz="4400" dirty="0">
                <a:solidFill>
                  <a:schemeClr val="bg1"/>
                </a:solidFill>
              </a:rPr>
              <a:t> 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 Global setting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8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0" name="Google Shape;20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>
            <a:spLocks noGrp="1"/>
          </p:cNvSpPr>
          <p:nvPr>
            <p:ph type="ctrTitle"/>
          </p:nvPr>
        </p:nvSpPr>
        <p:spPr>
          <a:xfrm>
            <a:off x="222250" y="478424"/>
            <a:ext cx="196596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/>
              <a:t>Maven Build Lifecycles</a:t>
            </a:r>
            <a:endParaRPr sz="7200"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 </a:t>
            </a:r>
            <a:endParaRPr/>
          </a:p>
        </p:txBody>
      </p:sp>
      <p:cxnSp>
        <p:nvCxnSpPr>
          <p:cNvPr id="210" name="Google Shape;210;p19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2" name="Google Shape;21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0" y="2759075"/>
            <a:ext cx="18240900" cy="6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>
                <a:solidFill>
                  <a:schemeClr val="bg1"/>
                </a:solidFill>
              </a:rPr>
              <a:t>Life Cycle</a:t>
            </a:r>
            <a:endParaRPr sz="3000" dirty="0">
              <a:solidFill>
                <a:schemeClr val="bg1"/>
              </a:solidFill>
            </a:endParaRPr>
          </a:p>
          <a:p>
            <a:pPr marL="914400" lvl="0" indent="-419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>
                <a:solidFill>
                  <a:schemeClr val="bg1"/>
                </a:solidFill>
              </a:rPr>
              <a:t>Plugins</a:t>
            </a:r>
            <a:endParaRPr sz="3000" dirty="0">
              <a:solidFill>
                <a:schemeClr val="bg1"/>
              </a:solidFill>
            </a:endParaRPr>
          </a:p>
          <a:p>
            <a:pPr marL="914400" lvl="0" indent="-419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>
                <a:solidFill>
                  <a:schemeClr val="bg1"/>
                </a:solidFill>
              </a:rPr>
              <a:t>Maven Site Plugin</a:t>
            </a:r>
            <a:endParaRPr sz="3000" dirty="0">
              <a:solidFill>
                <a:schemeClr val="bg1"/>
              </a:solidFill>
            </a:endParaRPr>
          </a:p>
          <a:p>
            <a:pPr marL="914400" lvl="0" indent="-419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>
                <a:solidFill>
                  <a:schemeClr val="bg1"/>
                </a:solidFill>
              </a:rPr>
              <a:t>maven resource Plugin</a:t>
            </a:r>
            <a:endParaRPr sz="3000" dirty="0">
              <a:solidFill>
                <a:schemeClr val="bg1"/>
              </a:solidFill>
            </a:endParaRPr>
          </a:p>
          <a:p>
            <a:pPr marL="914400" lvl="0" indent="-419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IN" sz="3000" dirty="0">
                <a:solidFill>
                  <a:schemeClr val="bg1"/>
                </a:solidFill>
              </a:rPr>
              <a:t>Maven </a:t>
            </a:r>
            <a:r>
              <a:rPr lang="en-IN" sz="30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Wrapper</a:t>
            </a:r>
            <a:endParaRPr sz="3000" dirty="0">
              <a:solidFill>
                <a:schemeClr val="bg1"/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>
            <a:spLocks noGrp="1"/>
          </p:cNvSpPr>
          <p:nvPr>
            <p:ph type="ctrTitle"/>
          </p:nvPr>
        </p:nvSpPr>
        <p:spPr>
          <a:xfrm>
            <a:off x="222250" y="628550"/>
            <a:ext cx="1965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Multi Module 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 </a:t>
            </a:r>
            <a:endParaRPr/>
          </a:p>
        </p:txBody>
      </p:sp>
      <p:cxnSp>
        <p:nvCxnSpPr>
          <p:cNvPr id="223" name="Google Shape;223;p20"/>
          <p:cNvCxnSpPr/>
          <p:nvPr/>
        </p:nvCxnSpPr>
        <p:spPr>
          <a:xfrm>
            <a:off x="0" y="10094161"/>
            <a:ext cx="8375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11576050" y="10094161"/>
            <a:ext cx="8528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876425" y="3055575"/>
            <a:ext cx="18222300" cy="4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Maven Refactor</a:t>
            </a:r>
            <a:endParaRPr sz="4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Maven Revision (from 3.5) Maven CI</a:t>
            </a:r>
            <a:endParaRPr sz="4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Maven change version</a:t>
            </a:r>
            <a:endParaRPr sz="4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>
            <a:spLocks noGrp="1"/>
          </p:cNvSpPr>
          <p:nvPr>
            <p:ph type="ctrTitle"/>
          </p:nvPr>
        </p:nvSpPr>
        <p:spPr>
          <a:xfrm>
            <a:off x="222250" y="528475"/>
            <a:ext cx="196596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Spring Boot </a:t>
            </a: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 </a:t>
            </a:r>
            <a:endParaRPr/>
          </a:p>
        </p:txBody>
      </p:sp>
      <p:cxnSp>
        <p:nvCxnSpPr>
          <p:cNvPr id="236" name="Google Shape;236;p21"/>
          <p:cNvCxnSpPr/>
          <p:nvPr/>
        </p:nvCxnSpPr>
        <p:spPr>
          <a:xfrm>
            <a:off x="0" y="10094161"/>
            <a:ext cx="8375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11576050" y="10094161"/>
            <a:ext cx="8528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951475" y="3030550"/>
            <a:ext cx="13236000" cy="3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Starter parent POM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Dependency Tree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Original Jar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manifest-MF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Actuator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Git with Actuator</a:t>
            </a: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>
            <a:spLocks noGrp="1"/>
          </p:cNvSpPr>
          <p:nvPr>
            <p:ph type="ctrTitle"/>
          </p:nvPr>
        </p:nvSpPr>
        <p:spPr>
          <a:xfrm>
            <a:off x="222250" y="578525"/>
            <a:ext cx="19659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Optional 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 </a:t>
            </a:r>
            <a:endParaRPr/>
          </a:p>
        </p:txBody>
      </p:sp>
      <p:cxnSp>
        <p:nvCxnSpPr>
          <p:cNvPr id="249" name="Google Shape;249;p22"/>
          <p:cNvCxnSpPr/>
          <p:nvPr/>
        </p:nvCxnSpPr>
        <p:spPr>
          <a:xfrm>
            <a:off x="0" y="10094161"/>
            <a:ext cx="8375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2"/>
          <p:cNvCxnSpPr/>
          <p:nvPr/>
        </p:nvCxnSpPr>
        <p:spPr>
          <a:xfrm>
            <a:off x="11576050" y="10094161"/>
            <a:ext cx="8528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1" name="Google Shape;2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0" y="2526545"/>
            <a:ext cx="17890500" cy="6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Package Cloud</a:t>
            </a:r>
            <a:endParaRPr sz="3600" dirty="0">
              <a:solidFill>
                <a:schemeClr val="bg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Nexus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>
            <a:spLocks noGrp="1"/>
          </p:cNvSpPr>
          <p:nvPr>
            <p:ph type="ctrTitle"/>
          </p:nvPr>
        </p:nvSpPr>
        <p:spPr>
          <a:xfrm>
            <a:off x="222250" y="168276"/>
            <a:ext cx="19659600" cy="15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 </a:t>
            </a:r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 </a:t>
            </a:r>
            <a:endParaRPr/>
          </a:p>
        </p:txBody>
      </p:sp>
      <p:cxnSp>
        <p:nvCxnSpPr>
          <p:cNvPr id="262" name="Google Shape;262;p23"/>
          <p:cNvCxnSpPr/>
          <p:nvPr/>
        </p:nvCxnSpPr>
        <p:spPr>
          <a:xfrm>
            <a:off x="0" y="10094161"/>
            <a:ext cx="8375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3"/>
          <p:cNvCxnSpPr/>
          <p:nvPr/>
        </p:nvCxnSpPr>
        <p:spPr>
          <a:xfrm>
            <a:off x="11576050" y="10094161"/>
            <a:ext cx="8528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4" name="Google Shape;26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4/24/2019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038" y="6950077"/>
            <a:ext cx="6737812" cy="25907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ctrTitle"/>
          </p:nvPr>
        </p:nvSpPr>
        <p:spPr>
          <a:xfrm>
            <a:off x="222250" y="378350"/>
            <a:ext cx="19659600" cy="1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66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6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191837" y="2882820"/>
            <a:ext cx="19431001" cy="74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Maven, created by </a:t>
            </a:r>
            <a:r>
              <a:rPr lang="en-IN" sz="3600" dirty="0" err="1">
                <a:solidFill>
                  <a:schemeClr val="bg1"/>
                </a:solidFill>
              </a:rPr>
              <a:t>Takari's</a:t>
            </a:r>
            <a:r>
              <a:rPr lang="en-IN" sz="3600" dirty="0">
                <a:solidFill>
                  <a:schemeClr val="bg1"/>
                </a:solidFill>
              </a:rPr>
              <a:t> Jason van Zyl, </a:t>
            </a:r>
            <a:r>
              <a:rPr lang="en-IN" sz="3600" dirty="0" err="1">
                <a:solidFill>
                  <a:schemeClr val="bg1"/>
                </a:solidFill>
              </a:rPr>
              <a:t>begain</a:t>
            </a:r>
            <a:r>
              <a:rPr lang="en-IN" sz="3600" dirty="0">
                <a:solidFill>
                  <a:schemeClr val="bg1"/>
                </a:solidFill>
              </a:rPr>
              <a:t> as a subproject of </a:t>
            </a:r>
            <a:r>
              <a:rPr lang="en-IN" sz="36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Turbine</a:t>
            </a:r>
            <a:r>
              <a:rPr lang="en-IN" sz="3600" dirty="0">
                <a:solidFill>
                  <a:schemeClr val="bg1"/>
                </a:solidFill>
              </a:rPr>
              <a:t> in 2002. In 2003, it was voted on and accepted as a top level </a:t>
            </a:r>
            <a:r>
              <a:rPr lang="en-IN" sz="36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Software Foundation</a:t>
            </a:r>
            <a:r>
              <a:rPr lang="en-IN" sz="3600" dirty="0">
                <a:solidFill>
                  <a:schemeClr val="bg1"/>
                </a:solidFill>
              </a:rPr>
              <a:t> project. </a:t>
            </a:r>
            <a:endParaRPr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In July 2004, Maven's release was the critical first milestone, v1.0. Current version 3.6.1.</a:t>
            </a:r>
            <a:endParaRPr sz="4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																			            </a:t>
            </a:r>
            <a:r>
              <a:rPr lang="en-IN" sz="36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14.6 Million</a:t>
            </a:r>
            <a:r>
              <a:rPr lang="en-IN" sz="3600" dirty="0">
                <a:solidFill>
                  <a:schemeClr val="bg1"/>
                </a:solidFill>
              </a:rPr>
              <a:t> and growing…</a:t>
            </a:r>
            <a:endParaRPr sz="4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cxnSp>
        <p:nvCxnSpPr>
          <p:cNvPr id="74" name="Google Shape;74;p8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8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" name="Google Shape;7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79" name="Google Shape;79;p8" descr="https://upload.wikimedia.org/wikipedia/commons/thumb/4/40/Maven_repository_artifact_growth.png/220px-Maven_repository_artifact_growth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1524" y="5887962"/>
            <a:ext cx="7722937" cy="4050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>
            <a:spLocks noGrp="1"/>
          </p:cNvSpPr>
          <p:nvPr>
            <p:ph type="ctrTitle"/>
          </p:nvPr>
        </p:nvSpPr>
        <p:spPr>
          <a:xfrm>
            <a:off x="222250" y="168276"/>
            <a:ext cx="19659599" cy="149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Maven has ~70% of the build tool market for Java applications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• ~20% of </a:t>
            </a:r>
            <a:r>
              <a:rPr lang="en-IN" sz="4000" dirty="0" err="1">
                <a:solidFill>
                  <a:schemeClr val="bg1"/>
                </a:solidFill>
              </a:rPr>
              <a:t>marketshare</a:t>
            </a:r>
            <a:r>
              <a:rPr lang="en-IN" sz="4000" dirty="0">
                <a:solidFill>
                  <a:schemeClr val="bg1"/>
                </a:solidFill>
              </a:rPr>
              <a:t> : Gradle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• ~10% of </a:t>
            </a:r>
            <a:r>
              <a:rPr lang="en-IN" sz="4000" dirty="0" err="1">
                <a:solidFill>
                  <a:schemeClr val="bg1"/>
                </a:solidFill>
              </a:rPr>
              <a:t>marketshare</a:t>
            </a:r>
            <a:r>
              <a:rPr lang="en-IN" sz="4000" dirty="0">
                <a:solidFill>
                  <a:schemeClr val="bg1"/>
                </a:solidFill>
              </a:rPr>
              <a:t> : Ant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• Very common in large companies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• Started in 2002, became top level Apache project in 2004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• Supported by all major IDEs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/>
                </a:solidFill>
              </a:rPr>
              <a:t>• Commonly used by large Open Source Projects (</a:t>
            </a:r>
            <a:r>
              <a:rPr lang="en-IN" sz="4000" dirty="0" err="1">
                <a:solidFill>
                  <a:schemeClr val="bg1"/>
                </a:solidFill>
              </a:rPr>
              <a:t>ie</a:t>
            </a:r>
            <a:r>
              <a:rPr lang="en-IN" sz="4000" dirty="0">
                <a:solidFill>
                  <a:schemeClr val="bg1"/>
                </a:solidFill>
              </a:rPr>
              <a:t> Spring Framework, Spring Boot, etc)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87" name="Google Shape;87;p9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9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" name="Google Shape;8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>
            <a:spLocks noGrp="1"/>
          </p:cNvSpPr>
          <p:nvPr>
            <p:ph type="ctrTitle"/>
          </p:nvPr>
        </p:nvSpPr>
        <p:spPr>
          <a:xfrm>
            <a:off x="222250" y="553499"/>
            <a:ext cx="196596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 Apache Maven - De Facto Standard</a:t>
            </a: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541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• </a:t>
            </a:r>
            <a:r>
              <a:rPr lang="en-IN" sz="4400" dirty="0">
                <a:solidFill>
                  <a:schemeClr val="bg1"/>
                </a:solidFill>
              </a:rPr>
              <a:t>Apache Maven has established ‘standards’ used by other build tools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• </a:t>
            </a:r>
            <a:r>
              <a:rPr lang="en-IN" sz="4400" b="1" dirty="0">
                <a:solidFill>
                  <a:schemeClr val="bg1"/>
                </a:solidFill>
              </a:rPr>
              <a:t>Maven Standard Directory </a:t>
            </a:r>
            <a:r>
              <a:rPr lang="en-IN" sz="4400" b="1" u="sng" dirty="0">
                <a:solidFill>
                  <a:schemeClr val="hlink"/>
                </a:solidFill>
                <a:hlinkClick r:id="rId4"/>
              </a:rPr>
              <a:t>Layout</a:t>
            </a:r>
            <a:r>
              <a:rPr lang="en-IN" sz="4400" b="1" dirty="0"/>
              <a:t> </a:t>
            </a:r>
            <a:r>
              <a:rPr lang="en-IN" sz="4400" dirty="0"/>
              <a:t>-</a:t>
            </a:r>
            <a:r>
              <a:rPr lang="en-IN" sz="4400" dirty="0">
                <a:solidFill>
                  <a:schemeClr val="bg1"/>
                </a:solidFill>
              </a:rPr>
              <a:t> In most part adapted by other tools such as Gradle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• </a:t>
            </a:r>
            <a:r>
              <a:rPr lang="en-IN" sz="4400" b="1" dirty="0" err="1">
                <a:solidFill>
                  <a:schemeClr val="bg1"/>
                </a:solidFill>
              </a:rPr>
              <a:t>Artifact</a:t>
            </a:r>
            <a:r>
              <a:rPr lang="en-IN" sz="4400" b="1" dirty="0">
                <a:solidFill>
                  <a:schemeClr val="bg1"/>
                </a:solidFill>
              </a:rPr>
              <a:t> Naming </a:t>
            </a:r>
            <a:r>
              <a:rPr lang="en-IN" sz="4400" dirty="0">
                <a:solidFill>
                  <a:schemeClr val="bg1"/>
                </a:solidFill>
              </a:rPr>
              <a:t>- Apache Maven helped establish how Java </a:t>
            </a:r>
            <a:r>
              <a:rPr lang="en-IN" sz="4400" dirty="0" err="1">
                <a:solidFill>
                  <a:schemeClr val="bg1"/>
                </a:solidFill>
              </a:rPr>
              <a:t>artifacts</a:t>
            </a:r>
            <a:r>
              <a:rPr lang="en-IN" sz="4400" dirty="0">
                <a:solidFill>
                  <a:schemeClr val="bg1"/>
                </a:solidFill>
              </a:rPr>
              <a:t> are named.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• </a:t>
            </a:r>
            <a:r>
              <a:rPr lang="en-IN" sz="4400" b="1" dirty="0" err="1">
                <a:solidFill>
                  <a:schemeClr val="bg1"/>
                </a:solidFill>
              </a:rPr>
              <a:t>Artifact</a:t>
            </a:r>
            <a:r>
              <a:rPr lang="en-IN" sz="4400" b="1" dirty="0">
                <a:solidFill>
                  <a:schemeClr val="bg1"/>
                </a:solidFill>
              </a:rPr>
              <a:t> Repositories </a:t>
            </a:r>
            <a:r>
              <a:rPr lang="en-IN" sz="4400" dirty="0">
                <a:solidFill>
                  <a:schemeClr val="bg1"/>
                </a:solidFill>
              </a:rPr>
              <a:t>- Apache Maven established the structure of </a:t>
            </a:r>
            <a:r>
              <a:rPr lang="en-IN" sz="4400" dirty="0" err="1">
                <a:solidFill>
                  <a:schemeClr val="bg1"/>
                </a:solidFill>
              </a:rPr>
              <a:t>artifact</a:t>
            </a:r>
            <a:r>
              <a:rPr lang="en-IN" sz="4400" dirty="0">
                <a:solidFill>
                  <a:schemeClr val="bg1"/>
                </a:solidFill>
              </a:rPr>
              <a:t> repositories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• Prior to Maven these ‘standards’ did not exist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bg1"/>
                </a:solidFill>
              </a:rPr>
              <a:t>• New build tools are compatible with these ‘standards’</a:t>
            </a:r>
            <a:endParaRPr sz="8000" dirty="0">
              <a:solidFill>
                <a:schemeClr val="bg1"/>
              </a:solidFill>
            </a:endParaRPr>
          </a:p>
        </p:txBody>
      </p:sp>
      <p:cxnSp>
        <p:nvCxnSpPr>
          <p:cNvPr id="99" name="Google Shape;99;p10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0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222250" y="548574"/>
            <a:ext cx="196596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>
                <a:solidFill>
                  <a:srgbClr val="F3F3F3"/>
                </a:solidFill>
              </a:rPr>
              <a:t>Artifact Naming  </a:t>
            </a:r>
            <a:endParaRPr sz="6000" b="0">
              <a:solidFill>
                <a:srgbClr val="F3F3F3"/>
              </a:solidFill>
            </a:endParaRP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bg1"/>
                </a:solidFill>
              </a:rPr>
              <a:t>Project Naming Convention: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Example - 3.2.1-987-beta</a:t>
            </a:r>
            <a:endParaRPr sz="32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• Major Version - first number - 3</a:t>
            </a:r>
            <a:endParaRPr sz="32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• Minor Version - second number - 2</a:t>
            </a:r>
            <a:endParaRPr sz="32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• Incremental Version (patch) - third number - 1</a:t>
            </a:r>
            <a:endParaRPr sz="32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• Build Number - from CI Build - 987</a:t>
            </a:r>
            <a:endParaRPr sz="32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• Qualifier - String Qualifier - ‘beta’</a:t>
            </a:r>
            <a:endParaRPr sz="32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• Most common in use is just </a:t>
            </a:r>
            <a:r>
              <a:rPr lang="en-IN" sz="3200" b="1" dirty="0" err="1">
                <a:solidFill>
                  <a:schemeClr val="bg1"/>
                </a:solidFill>
              </a:rPr>
              <a:t>major.minor.incremental</a:t>
            </a:r>
            <a:r>
              <a:rPr lang="en-IN" sz="3200" b="1" dirty="0">
                <a:solidFill>
                  <a:schemeClr val="bg1"/>
                </a:solidFill>
              </a:rPr>
              <a:t> (3.2.1)</a:t>
            </a:r>
            <a:endParaRPr sz="3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bg1"/>
              </a:solidFill>
            </a:endParaRPr>
          </a:p>
        </p:txBody>
      </p:sp>
      <p:cxnSp>
        <p:nvCxnSpPr>
          <p:cNvPr id="111" name="Google Shape;111;p11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1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 txBox="1">
            <a:spLocks noGrp="1"/>
          </p:cNvSpPr>
          <p:nvPr>
            <p:ph type="ctrTitle"/>
          </p:nvPr>
        </p:nvSpPr>
        <p:spPr>
          <a:xfrm>
            <a:off x="222250" y="803701"/>
            <a:ext cx="196596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Maven Coordinates</a:t>
            </a:r>
            <a:br>
              <a:rPr lang="en-IN" sz="6000"/>
            </a:br>
            <a:endParaRPr sz="6000"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Maven Coordinates are used to identify </a:t>
            </a:r>
            <a:r>
              <a:rPr lang="en-IN" sz="3600" dirty="0" err="1">
                <a:solidFill>
                  <a:schemeClr val="bg1"/>
                </a:solidFill>
              </a:rPr>
              <a:t>artifacts</a:t>
            </a:r>
            <a:endParaRPr sz="3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• Together, they identify a ‘location’ in a Maven repository.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• </a:t>
            </a:r>
            <a:r>
              <a:rPr lang="en-IN" sz="3600" dirty="0" err="1">
                <a:solidFill>
                  <a:schemeClr val="bg1"/>
                </a:solidFill>
              </a:rPr>
              <a:t>groupId</a:t>
            </a:r>
            <a:r>
              <a:rPr lang="en-IN" sz="3600" dirty="0">
                <a:solidFill>
                  <a:schemeClr val="bg1"/>
                </a:solidFill>
              </a:rPr>
              <a:t> - Typically unique to an organization. Often the organization’s reverse domain is used.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But not always. Can be just ‘</a:t>
            </a:r>
            <a:r>
              <a:rPr lang="en-IN" sz="3600" dirty="0" err="1">
                <a:solidFill>
                  <a:schemeClr val="bg1"/>
                </a:solidFill>
              </a:rPr>
              <a:t>junit</a:t>
            </a:r>
            <a:r>
              <a:rPr lang="en-IN" sz="3600" dirty="0">
                <a:solidFill>
                  <a:schemeClr val="bg1"/>
                </a:solidFill>
              </a:rPr>
              <a:t>’.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• </a:t>
            </a:r>
            <a:r>
              <a:rPr lang="en-IN" sz="3600" dirty="0" err="1">
                <a:solidFill>
                  <a:schemeClr val="bg1"/>
                </a:solidFill>
              </a:rPr>
              <a:t>artifactId</a:t>
            </a:r>
            <a:r>
              <a:rPr lang="en-IN" sz="3600" dirty="0">
                <a:solidFill>
                  <a:schemeClr val="bg1"/>
                </a:solidFill>
              </a:rPr>
              <a:t> - typically the project name. A descriptor for the </a:t>
            </a:r>
            <a:r>
              <a:rPr lang="en-IN" sz="3600" dirty="0" err="1">
                <a:solidFill>
                  <a:schemeClr val="bg1"/>
                </a:solidFill>
              </a:rPr>
              <a:t>artifact</a:t>
            </a:r>
            <a:endParaRPr sz="3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• version - refers to a specific version of the project.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• </a:t>
            </a:r>
            <a:r>
              <a:rPr lang="en-IN" sz="3600" dirty="0" err="1">
                <a:solidFill>
                  <a:schemeClr val="bg1"/>
                </a:solidFill>
              </a:rPr>
              <a:t>groupId</a:t>
            </a:r>
            <a:r>
              <a:rPr lang="en-IN" sz="3600" dirty="0">
                <a:solidFill>
                  <a:schemeClr val="bg1"/>
                </a:solidFill>
              </a:rPr>
              <a:t> and version can be inherited from a parent POM.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</a:endParaRPr>
          </a:p>
        </p:txBody>
      </p:sp>
      <p:cxnSp>
        <p:nvCxnSpPr>
          <p:cNvPr id="123" name="Google Shape;123;p12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2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ctrTitle"/>
          </p:nvPr>
        </p:nvSpPr>
        <p:spPr>
          <a:xfrm>
            <a:off x="222250" y="703624"/>
            <a:ext cx="19659600" cy="3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/>
              <a:t>Snapshot vs Stable version</a:t>
            </a:r>
            <a:br>
              <a:rPr lang="en-IN" sz="6000" b="0"/>
            </a:br>
            <a:br>
              <a:rPr lang="en-IN" sz="6000"/>
            </a:br>
            <a:endParaRPr sz="1800"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Snapshot</a:t>
            </a:r>
            <a:r>
              <a:rPr lang="en-IN" sz="3200" dirty="0">
                <a:solidFill>
                  <a:schemeClr val="bg1"/>
                </a:solidFill>
              </a:rPr>
              <a:t> : dev version. Check remote repository </a:t>
            </a:r>
            <a:r>
              <a:rPr lang="en-IN" sz="3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once/day</a:t>
            </a:r>
            <a:r>
              <a:rPr lang="en-IN" sz="3200" dirty="0">
                <a:solidFill>
                  <a:schemeClr val="bg1"/>
                </a:solidFill>
              </a:rPr>
              <a:t>. Can be configurable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bg1"/>
                </a:solidFill>
              </a:rPr>
              <a:t>Stable</a:t>
            </a:r>
            <a:r>
              <a:rPr lang="en-IN" sz="3200" dirty="0">
                <a:solidFill>
                  <a:schemeClr val="bg1"/>
                </a:solidFill>
              </a:rPr>
              <a:t> : Once pull, sit back &amp; relax. Can be configurable.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3200" dirty="0">
                <a:solidFill>
                  <a:schemeClr val="bg1"/>
                </a:solidFill>
              </a:rPr>
            </a:br>
            <a:endParaRPr sz="3200" dirty="0">
              <a:solidFill>
                <a:schemeClr val="bg1"/>
              </a:solidFill>
            </a:endParaRPr>
          </a:p>
        </p:txBody>
      </p:sp>
      <p:cxnSp>
        <p:nvCxnSpPr>
          <p:cNvPr id="134" name="Google Shape;134;p13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13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6" name="Google Shape;1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39" name="Google Shape;139;p13" descr="https://lh3.googleusercontent.com/Q0HM3HZ8MhqtUKBbzttAX3P2w2QcrAJOktpElR9wV33CgWIh7vMA6r91vAvx5mxj0PlCzJL0QekKFbDT5XVUGoiafxae7QOwxW6dvdDy4KsG8h4uqm7MpdDOeidpTa6QM_Mcp9e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279" y="4216399"/>
            <a:ext cx="18905171" cy="48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222250" y="703624"/>
            <a:ext cx="19659600" cy="3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/>
              <a:t> </a:t>
            </a:r>
            <a:br>
              <a:rPr lang="en-IN" sz="6000" b="0"/>
            </a:br>
            <a:br>
              <a:rPr lang="en-IN" sz="6000"/>
            </a:br>
            <a:endParaRPr sz="1800"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0" cy="4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4800" dirty="0">
                <a:solidFill>
                  <a:schemeClr val="bg1"/>
                </a:solidFill>
              </a:rPr>
              <a:t>Resolving an </a:t>
            </a:r>
            <a:r>
              <a:rPr lang="en-IN" sz="4800" dirty="0" err="1">
                <a:solidFill>
                  <a:schemeClr val="bg1"/>
                </a:solidFill>
              </a:rPr>
              <a:t>artifact</a:t>
            </a:r>
            <a:endParaRPr sz="4800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</a:rPr>
              <a:t>First: Check in the local repository </a:t>
            </a:r>
            <a:endParaRPr sz="4800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</a:rPr>
              <a:t>Next: Maven Central</a:t>
            </a:r>
            <a:endParaRPr sz="4800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</a:rPr>
              <a:t>Next: any additional repositories conf</a:t>
            </a:r>
            <a:endParaRPr sz="4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</a:rPr>
              <a:t>Search order of additional </a:t>
            </a:r>
            <a:r>
              <a:rPr lang="en-IN" sz="4800" dirty="0" err="1">
                <a:solidFill>
                  <a:schemeClr val="bg1"/>
                </a:solidFill>
              </a:rPr>
              <a:t>repositorie</a:t>
            </a:r>
            <a:endParaRPr sz="4800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</a:rPr>
              <a:t>Typically not important</a:t>
            </a:r>
            <a:endParaRPr sz="4800" dirty="0">
              <a:solidFill>
                <a:schemeClr val="bg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</a:rPr>
              <a:t>Is Alphabetical by repository id value</a:t>
            </a:r>
            <a:endParaRPr sz="4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bg1"/>
              </a:solidFill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>
            <a:off x="0" y="10094161"/>
            <a:ext cx="8375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11576050" y="10094161"/>
            <a:ext cx="85281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57250" y="7940675"/>
            <a:ext cx="6324600" cy="224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>
            <a:spLocks noGrp="1"/>
          </p:cNvSpPr>
          <p:nvPr>
            <p:ph type="ctrTitle"/>
          </p:nvPr>
        </p:nvSpPr>
        <p:spPr>
          <a:xfrm>
            <a:off x="222250" y="678599"/>
            <a:ext cx="196596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POM &amp; Effective POM</a:t>
            </a:r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450850" y="2759075"/>
            <a:ext cx="19431001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lang="en-IN" sz="4000" dirty="0">
                <a:solidFill>
                  <a:schemeClr val="bg1"/>
                </a:solidFill>
              </a:rPr>
              <a:t>Maven POM</a:t>
            </a:r>
            <a:endParaRPr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</a:rPr>
              <a:t>POM - Project Object Model </a:t>
            </a:r>
            <a:endParaRPr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</a:rPr>
              <a:t>Must comply with the maven-4.0.0.xsd </a:t>
            </a:r>
            <a:endParaRPr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</a:rPr>
              <a:t>‘Effective POM’ - is the POM complete with inherited properties •</a:t>
            </a:r>
            <a:r>
              <a:rPr lang="en-IN" sz="2800" b="1" dirty="0">
                <a:solidFill>
                  <a:schemeClr val="bg1"/>
                </a:solidFill>
              </a:rPr>
              <a:t> </a:t>
            </a:r>
            <a:r>
              <a:rPr lang="en-IN" sz="2800" b="1" dirty="0" err="1">
                <a:solidFill>
                  <a:schemeClr val="bg1"/>
                </a:solidFill>
              </a:rPr>
              <a:t>mvn</a:t>
            </a:r>
            <a:r>
              <a:rPr lang="en-IN" sz="2800" b="1" dirty="0">
                <a:solidFill>
                  <a:schemeClr val="bg1"/>
                </a:solidFill>
              </a:rPr>
              <a:t> </a:t>
            </a:r>
            <a:r>
              <a:rPr lang="en-IN" sz="2800" b="1" dirty="0" err="1">
                <a:solidFill>
                  <a:schemeClr val="bg1"/>
                </a:solidFill>
              </a:rPr>
              <a:t>help:effective-pom</a:t>
            </a:r>
            <a:endParaRPr sz="2800"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</a:rPr>
              <a:t>Pom : what developer understands</a:t>
            </a:r>
            <a:endParaRPr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</a:rPr>
              <a:t>Effective POM : What maven understands</a:t>
            </a:r>
            <a:endParaRPr dirty="0">
              <a:solidFill>
                <a:schemeClr val="bg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</a:endParaRPr>
          </a:p>
          <a:p>
            <a:pPr marL="571500" lvl="2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▪"/>
            </a:pPr>
            <a:r>
              <a:rPr lang="en-IN" sz="4000" dirty="0">
                <a:solidFill>
                  <a:schemeClr val="bg1"/>
                </a:solidFill>
              </a:rPr>
              <a:t>Maven Dependencies</a:t>
            </a:r>
            <a:endParaRPr dirty="0">
              <a:solidFill>
                <a:schemeClr val="bg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</p:txBody>
      </p:sp>
      <p:cxnSp>
        <p:nvCxnSpPr>
          <p:cNvPr id="158" name="Google Shape;158;p15"/>
          <p:cNvCxnSpPr/>
          <p:nvPr/>
        </p:nvCxnSpPr>
        <p:spPr>
          <a:xfrm>
            <a:off x="0" y="10094161"/>
            <a:ext cx="83756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15"/>
          <p:cNvCxnSpPr/>
          <p:nvPr/>
        </p:nvCxnSpPr>
        <p:spPr>
          <a:xfrm>
            <a:off x="11576050" y="10094161"/>
            <a:ext cx="85280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2993" y="9275113"/>
            <a:ext cx="2485714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4/23/2019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163" name="Google Shape;163;p15" descr="https://lh4.googleusercontent.com/SzSebTm_ZR7iBdAVljkPGGFIMGO6bLjslcc24YlndJHXUA-bCQUlDIFiHaq_VDJmx9lVg94xcPW8GZgEaaWChRteUNt96-cTXg5wbSyqYUm7lNrRF78hVJxlHs-xk0ld9Bgup3q_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23325" y="4804871"/>
            <a:ext cx="55054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576</Words>
  <Application>Microsoft Office PowerPoint</Application>
  <PresentationFormat>Custom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Trebuchet MS</vt:lpstr>
      <vt:lpstr>Office Theme</vt:lpstr>
      <vt:lpstr>Apache Maven</vt:lpstr>
      <vt:lpstr>Introduction</vt:lpstr>
      <vt:lpstr> </vt:lpstr>
      <vt:lpstr> Apache Maven - De Facto Standard</vt:lpstr>
      <vt:lpstr>Artifact Naming  </vt:lpstr>
      <vt:lpstr>Maven Coordinates </vt:lpstr>
      <vt:lpstr>Snapshot vs Stable version  </vt:lpstr>
      <vt:lpstr>   </vt:lpstr>
      <vt:lpstr>POM &amp; Effective POM</vt:lpstr>
      <vt:lpstr>Dependency Conflict </vt:lpstr>
      <vt:lpstr>Dependency Scope </vt:lpstr>
      <vt:lpstr>Maven Mirror &amp; Repositories</vt:lpstr>
      <vt:lpstr>Maven Build Lifecycles</vt:lpstr>
      <vt:lpstr>Multi Module </vt:lpstr>
      <vt:lpstr>Spring Boot </vt:lpstr>
      <vt:lpstr>Optional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Maven</dc:title>
  <cp:lastModifiedBy>Punyashloka Mohapatra</cp:lastModifiedBy>
  <cp:revision>4</cp:revision>
  <dcterms:modified xsi:type="dcterms:W3CDTF">2020-05-06T04:15:52Z</dcterms:modified>
</cp:coreProperties>
</file>