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hyvzLsNcIwMst0QrcW5Cf4PxZBZ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a734d8e5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7a734d8e55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a734d8e5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7a734d8e55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a734d8e5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7a734d8e55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a734d8e5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7a734d8e55_1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a734d8e5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7a734d8e55_1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a734d8e55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7a734d8e55_1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a734d8e5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7a734d8e55_1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a734d8e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7a734d8e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a734d8e55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7a734d8e55_1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a9ec7f21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a9ec7f219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a734d8e55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7a734d8e55_1_1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a734d8e55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7a734d8e55_1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a734d8e5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7a734d8e55_1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a734d8e55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7a734d8e55_1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a734d8e55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7a734d8e55_1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a734d8e55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7a734d8e55_1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a734d8e55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7a734d8e55_1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a734d8e55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7a734d8e55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a9ec7f21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7a9ec7f21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a734d8e55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7a734d8e55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a734d8e55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g7a734d8e55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a734d8e55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7a734d8e55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a734d8e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7a734d8e5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a734d8e5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7a734d8e55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a9ec7f2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7a9ec7f219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a9ec7f21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7a9ec7f219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a9ec7f2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7a9ec7f21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2" name="Google Shape;22;p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7"/>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37" name="Google Shape;37;p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10"/>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11"/>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1"/>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11"/>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4"/>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14"/>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14"/>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5"/>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5"/>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9" name="Google Shape;79;p15"/>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6"/>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6"/>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cxnSp>
        <p:nvCxnSpPr>
          <p:cNvPr id="13" name="Google Shape;13;p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canvas.umd.umich.edu/courses/508545/users/184581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anvas.umd.umich.edu/courses/508545/users/1841886" TargetMode="Externa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rtatman/188-million-us-wildfir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achinelearningmastery.com/how-to-use-correlation-to-understand-the-relationship-between-variab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
        <p:cNvGrpSpPr/>
        <p:nvPr/>
      </p:nvGrpSpPr>
      <p:grpSpPr>
        <a:xfrm>
          <a:off x="0" y="0"/>
          <a:ext cx="0" cy="0"/>
          <a:chOff x="0" y="0"/>
          <a:chExt cx="0" cy="0"/>
        </a:xfrm>
      </p:grpSpPr>
      <p:pic>
        <p:nvPicPr>
          <p:cNvPr id="101" name="Google Shape;101;p1"/>
          <p:cNvPicPr preferRelativeResize="0"/>
          <p:nvPr/>
        </p:nvPicPr>
        <p:blipFill rotWithShape="1">
          <a:blip r:embed="rId4">
            <a:alphaModFix/>
          </a:blip>
          <a:srcRect t="48167" r="-1"/>
          <a:stretch/>
        </p:blipFill>
        <p:spPr>
          <a:xfrm>
            <a:off x="-6915" y="0"/>
            <a:ext cx="12198915" cy="4694124"/>
          </a:xfrm>
          <a:prstGeom prst="rect">
            <a:avLst/>
          </a:prstGeom>
          <a:noFill/>
          <a:ln>
            <a:noFill/>
          </a:ln>
        </p:spPr>
      </p:pic>
      <p:pic>
        <p:nvPicPr>
          <p:cNvPr id="102" name="Google Shape;102;p1"/>
          <p:cNvPicPr preferRelativeResize="0"/>
          <p:nvPr/>
        </p:nvPicPr>
        <p:blipFill rotWithShape="1">
          <a:blip r:embed="rId5">
            <a:alphaModFix/>
          </a:blip>
          <a:srcRect/>
          <a:stretch/>
        </p:blipFill>
        <p:spPr>
          <a:xfrm>
            <a:off x="4961043" y="4694124"/>
            <a:ext cx="2017844" cy="1665053"/>
          </a:xfrm>
          <a:prstGeom prst="rect">
            <a:avLst/>
          </a:prstGeom>
          <a:noFill/>
          <a:ln>
            <a:noFill/>
          </a:ln>
        </p:spPr>
      </p:pic>
      <p:sp>
        <p:nvSpPr>
          <p:cNvPr id="103" name="Google Shape;103;p1"/>
          <p:cNvSpPr txBox="1">
            <a:spLocks noGrp="1"/>
          </p:cNvSpPr>
          <p:nvPr>
            <p:ph type="ctrTitle"/>
          </p:nvPr>
        </p:nvSpPr>
        <p:spPr>
          <a:xfrm>
            <a:off x="232620" y="232823"/>
            <a:ext cx="11726757" cy="144738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chemeClr val="dk1"/>
              </a:buClr>
              <a:buSzPts val="4800"/>
              <a:buFont typeface="Calibri"/>
              <a:buNone/>
            </a:pPr>
            <a:r>
              <a:rPr lang="en-IN" sz="4800" b="1">
                <a:solidFill>
                  <a:schemeClr val="dk1"/>
                </a:solidFill>
                <a:latin typeface="Calibri"/>
                <a:ea typeface="Calibri"/>
                <a:cs typeface="Calibri"/>
                <a:sym typeface="Calibri"/>
              </a:rPr>
              <a:t>Big Data Analytics and Visualization Project </a:t>
            </a:r>
            <a:br>
              <a:rPr lang="en-IN" sz="4800">
                <a:solidFill>
                  <a:schemeClr val="dk1"/>
                </a:solidFill>
                <a:latin typeface="Calibri"/>
                <a:ea typeface="Calibri"/>
                <a:cs typeface="Calibri"/>
                <a:sym typeface="Calibri"/>
              </a:rPr>
            </a:br>
            <a:r>
              <a:rPr lang="en-IN" sz="4800">
                <a:solidFill>
                  <a:schemeClr val="dk1"/>
                </a:solidFill>
                <a:latin typeface="Calibri"/>
                <a:ea typeface="Calibri"/>
                <a:cs typeface="Calibri"/>
                <a:sym typeface="Calibri"/>
              </a:rPr>
              <a:t> </a:t>
            </a:r>
            <a:r>
              <a:rPr lang="en-IN" sz="3100" b="1">
                <a:solidFill>
                  <a:schemeClr val="dk1"/>
                </a:solidFill>
                <a:latin typeface="Calibri"/>
                <a:ea typeface="Calibri"/>
                <a:cs typeface="Calibri"/>
                <a:sym typeface="Calibri"/>
              </a:rPr>
              <a:t>IMSE586</a:t>
            </a:r>
            <a:endParaRPr/>
          </a:p>
        </p:txBody>
      </p:sp>
      <p:sp>
        <p:nvSpPr>
          <p:cNvPr id="104" name="Google Shape;104;p1"/>
          <p:cNvSpPr txBox="1">
            <a:spLocks noGrp="1"/>
          </p:cNvSpPr>
          <p:nvPr>
            <p:ph type="subTitle" idx="1"/>
          </p:nvPr>
        </p:nvSpPr>
        <p:spPr>
          <a:xfrm>
            <a:off x="0" y="2313326"/>
            <a:ext cx="12192000" cy="1447387"/>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SzPts val="2220"/>
              <a:buNone/>
            </a:pPr>
            <a:r>
              <a:rPr lang="en-IN" sz="2220" b="1">
                <a:solidFill>
                  <a:schemeClr val="lt1"/>
                </a:solidFill>
              </a:rPr>
              <a:t>  </a:t>
            </a:r>
            <a:r>
              <a:rPr lang="en-IN" sz="2590" b="1">
                <a:solidFill>
                  <a:schemeClr val="dk1"/>
                </a:solidFill>
              </a:rPr>
              <a:t>GROUP MEMBERS:  </a:t>
            </a:r>
            <a:r>
              <a:rPr lang="en-IN" sz="2590" b="1" u="sng">
                <a:solidFill>
                  <a:schemeClr val="dk1"/>
                </a:solidFill>
                <a:hlinkClick r:id="rId6"/>
              </a:rPr>
              <a:t>SUCHITHRA RAMACHANDRAN </a:t>
            </a:r>
            <a:endParaRPr sz="2590" b="1">
              <a:solidFill>
                <a:schemeClr val="dk1"/>
              </a:solidFill>
            </a:endParaRPr>
          </a:p>
          <a:p>
            <a:pPr marL="0" lvl="0" indent="0" algn="ctr" rtl="0">
              <a:lnSpc>
                <a:spcPct val="80000"/>
              </a:lnSpc>
              <a:spcBef>
                <a:spcPts val="1400"/>
              </a:spcBef>
              <a:spcAft>
                <a:spcPts val="0"/>
              </a:spcAft>
              <a:buSzPts val="2590"/>
              <a:buNone/>
            </a:pPr>
            <a:r>
              <a:rPr lang="en-IN" sz="2590" b="1">
                <a:solidFill>
                  <a:schemeClr val="dk1"/>
                </a:solidFill>
              </a:rPr>
              <a:t>	           </a:t>
            </a:r>
            <a:r>
              <a:rPr lang="en-IN" sz="2590" b="1" u="sng">
                <a:solidFill>
                  <a:schemeClr val="dk1"/>
                </a:solidFill>
                <a:hlinkClick r:id="rId7"/>
              </a:rPr>
              <a:t>PUNYA SRIDHARAN</a:t>
            </a:r>
            <a:endParaRPr/>
          </a:p>
          <a:p>
            <a:pPr marL="0" lvl="0" indent="0" algn="ctr" rtl="0">
              <a:lnSpc>
                <a:spcPct val="80000"/>
              </a:lnSpc>
              <a:spcBef>
                <a:spcPts val="1400"/>
              </a:spcBef>
              <a:spcAft>
                <a:spcPts val="0"/>
              </a:spcAft>
              <a:buSzPts val="2590"/>
              <a:buNone/>
            </a:pPr>
            <a:r>
              <a:rPr lang="en-IN" sz="2590" b="1" u="sng">
                <a:solidFill>
                  <a:schemeClr val="dk1"/>
                </a:solidFill>
                <a:hlinkClick r:id="rId7"/>
              </a:rPr>
              <a:t>ALKA </a:t>
            </a:r>
            <a:endParaRPr sz="2590" b="1">
              <a:solidFill>
                <a:schemeClr val="dk1"/>
              </a:solidFill>
            </a:endParaRPr>
          </a:p>
          <a:p>
            <a:pPr marL="0" lvl="0" indent="0" algn="ctr" rtl="0">
              <a:lnSpc>
                <a:spcPct val="80000"/>
              </a:lnSpc>
              <a:spcBef>
                <a:spcPts val="1400"/>
              </a:spcBef>
              <a:spcAft>
                <a:spcPts val="0"/>
              </a:spcAft>
              <a:buSzPts val="2590"/>
              <a:buNone/>
            </a:pPr>
            <a:endParaRPr sz="259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7a734d8e55_0_17"/>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Transformation</a:t>
            </a:r>
            <a:endParaRPr sz="6000"/>
          </a:p>
        </p:txBody>
      </p:sp>
      <p:sp>
        <p:nvSpPr>
          <p:cNvPr id="160" name="Google Shape;160;g7a734d8e55_0_17"/>
          <p:cNvSpPr txBox="1">
            <a:spLocks noGrp="1"/>
          </p:cNvSpPr>
          <p:nvPr>
            <p:ph type="body" idx="1"/>
          </p:nvPr>
        </p:nvSpPr>
        <p:spPr>
          <a:xfrm>
            <a:off x="1097275" y="1845725"/>
            <a:ext cx="10058400" cy="4023300"/>
          </a:xfrm>
          <a:prstGeom prst="rect">
            <a:avLst/>
          </a:prstGeom>
          <a:noFill/>
          <a:ln>
            <a:noFill/>
          </a:ln>
        </p:spPr>
        <p:txBody>
          <a:bodyPr spcFirstLastPara="1" wrap="square" lIns="0" tIns="45700" rIns="0" bIns="45700" anchor="t" anchorCtr="0">
            <a:noAutofit/>
          </a:bodyPr>
          <a:lstStyle/>
          <a:p>
            <a:pPr marL="457200" lvl="0" indent="0" algn="just" rtl="0">
              <a:lnSpc>
                <a:spcPct val="100000"/>
              </a:lnSpc>
              <a:spcBef>
                <a:spcPts val="0"/>
              </a:spcBef>
              <a:spcAft>
                <a:spcPts val="0"/>
              </a:spcAft>
              <a:buNone/>
            </a:pPr>
            <a:endParaRPr sz="3000">
              <a:solidFill>
                <a:schemeClr val="dk1"/>
              </a:solidFill>
            </a:endParaRPr>
          </a:p>
          <a:p>
            <a:pPr marL="457200" lvl="0" indent="0" algn="l" rtl="0">
              <a:lnSpc>
                <a:spcPct val="200000"/>
              </a:lnSpc>
              <a:spcBef>
                <a:spcPts val="1200"/>
              </a:spcBef>
              <a:spcAft>
                <a:spcPts val="0"/>
              </a:spcAft>
              <a:buNone/>
            </a:pPr>
            <a:endParaRPr sz="3000">
              <a:solidFill>
                <a:schemeClr val="dk1"/>
              </a:solidFill>
            </a:endParaRPr>
          </a:p>
          <a:p>
            <a:pPr marL="457200" lvl="0" indent="0" algn="l" rtl="0">
              <a:lnSpc>
                <a:spcPct val="200000"/>
              </a:lnSpc>
              <a:spcBef>
                <a:spcPts val="1200"/>
              </a:spcBef>
              <a:spcAft>
                <a:spcPts val="0"/>
              </a:spcAft>
              <a:buNone/>
            </a:pPr>
            <a:endParaRPr sz="3000">
              <a:solidFill>
                <a:schemeClr val="dk1"/>
              </a:solidFill>
            </a:endParaRPr>
          </a:p>
          <a:p>
            <a:pPr marL="91440" lvl="0" indent="0" algn="l" rtl="0">
              <a:lnSpc>
                <a:spcPct val="90000"/>
              </a:lnSpc>
              <a:spcBef>
                <a:spcPts val="1200"/>
              </a:spcBef>
              <a:spcAft>
                <a:spcPts val="0"/>
              </a:spcAft>
              <a:buSzPts val="2000"/>
              <a:buNone/>
            </a:pPr>
            <a:endParaRPr sz="3000"/>
          </a:p>
        </p:txBody>
      </p:sp>
      <p:pic>
        <p:nvPicPr>
          <p:cNvPr id="161" name="Google Shape;161;g7a734d8e55_0_17"/>
          <p:cNvPicPr preferRelativeResize="0"/>
          <p:nvPr/>
        </p:nvPicPr>
        <p:blipFill>
          <a:blip r:embed="rId3">
            <a:alphaModFix/>
          </a:blip>
          <a:stretch>
            <a:fillRect/>
          </a:stretch>
        </p:blipFill>
        <p:spPr>
          <a:xfrm>
            <a:off x="1233200" y="1845725"/>
            <a:ext cx="10058400" cy="431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7a734d8e55_0_30"/>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Mean Constant</a:t>
            </a:r>
            <a:endParaRPr sz="6000"/>
          </a:p>
        </p:txBody>
      </p:sp>
      <p:sp>
        <p:nvSpPr>
          <p:cNvPr id="167" name="Google Shape;167;g7a734d8e55_0_30"/>
          <p:cNvSpPr txBox="1">
            <a:spLocks noGrp="1"/>
          </p:cNvSpPr>
          <p:nvPr>
            <p:ph type="body" idx="1"/>
          </p:nvPr>
        </p:nvSpPr>
        <p:spPr>
          <a:xfrm>
            <a:off x="1097275" y="1845725"/>
            <a:ext cx="10058400" cy="4023300"/>
          </a:xfrm>
          <a:prstGeom prst="rect">
            <a:avLst/>
          </a:prstGeom>
          <a:noFill/>
          <a:ln>
            <a:noFill/>
          </a:ln>
        </p:spPr>
        <p:txBody>
          <a:bodyPr spcFirstLastPara="1" wrap="square" lIns="0" tIns="45700" rIns="0" bIns="45700" anchor="t" anchorCtr="0">
            <a:noAutofit/>
          </a:bodyPr>
          <a:lstStyle/>
          <a:p>
            <a:pPr marL="457200" lvl="0" indent="0" algn="just" rtl="0">
              <a:lnSpc>
                <a:spcPct val="100000"/>
              </a:lnSpc>
              <a:spcBef>
                <a:spcPts val="0"/>
              </a:spcBef>
              <a:spcAft>
                <a:spcPts val="0"/>
              </a:spcAft>
              <a:buNone/>
            </a:pPr>
            <a:endParaRPr sz="3000">
              <a:solidFill>
                <a:schemeClr val="dk1"/>
              </a:solidFill>
            </a:endParaRPr>
          </a:p>
          <a:p>
            <a:pPr marL="457200" lvl="0" indent="0" algn="l" rtl="0">
              <a:lnSpc>
                <a:spcPct val="200000"/>
              </a:lnSpc>
              <a:spcBef>
                <a:spcPts val="1200"/>
              </a:spcBef>
              <a:spcAft>
                <a:spcPts val="0"/>
              </a:spcAft>
              <a:buNone/>
            </a:pPr>
            <a:endParaRPr sz="3000">
              <a:solidFill>
                <a:schemeClr val="dk1"/>
              </a:solidFill>
            </a:endParaRPr>
          </a:p>
          <a:p>
            <a:pPr marL="457200" lvl="0" indent="0" algn="l" rtl="0">
              <a:lnSpc>
                <a:spcPct val="200000"/>
              </a:lnSpc>
              <a:spcBef>
                <a:spcPts val="1200"/>
              </a:spcBef>
              <a:spcAft>
                <a:spcPts val="0"/>
              </a:spcAft>
              <a:buNone/>
            </a:pPr>
            <a:endParaRPr sz="3000">
              <a:solidFill>
                <a:schemeClr val="dk1"/>
              </a:solidFill>
            </a:endParaRPr>
          </a:p>
          <a:p>
            <a:pPr marL="91440" lvl="0" indent="0" algn="l" rtl="0">
              <a:lnSpc>
                <a:spcPct val="90000"/>
              </a:lnSpc>
              <a:spcBef>
                <a:spcPts val="1200"/>
              </a:spcBef>
              <a:spcAft>
                <a:spcPts val="0"/>
              </a:spcAft>
              <a:buSzPts val="2000"/>
              <a:buNone/>
            </a:pPr>
            <a:endParaRPr sz="3000"/>
          </a:p>
        </p:txBody>
      </p:sp>
      <p:pic>
        <p:nvPicPr>
          <p:cNvPr id="168" name="Google Shape;168;g7a734d8e55_0_30"/>
          <p:cNvPicPr preferRelativeResize="0"/>
          <p:nvPr/>
        </p:nvPicPr>
        <p:blipFill>
          <a:blip r:embed="rId3">
            <a:alphaModFix/>
          </a:blip>
          <a:stretch>
            <a:fillRect/>
          </a:stretch>
        </p:blipFill>
        <p:spPr>
          <a:xfrm>
            <a:off x="1231325" y="1845725"/>
            <a:ext cx="9924350" cy="442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7a734d8e55_0_40"/>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b="1">
                <a:solidFill>
                  <a:schemeClr val="dk1"/>
                </a:solidFill>
              </a:rPr>
              <a:t>Seasonality Adjustment</a:t>
            </a:r>
            <a:endParaRPr/>
          </a:p>
        </p:txBody>
      </p:sp>
      <p:sp>
        <p:nvSpPr>
          <p:cNvPr id="174" name="Google Shape;174;g7a734d8e55_0_40"/>
          <p:cNvSpPr txBox="1">
            <a:spLocks noGrp="1"/>
          </p:cNvSpPr>
          <p:nvPr>
            <p:ph type="body" idx="1"/>
          </p:nvPr>
        </p:nvSpPr>
        <p:spPr>
          <a:xfrm>
            <a:off x="1097275" y="1908625"/>
            <a:ext cx="10058400" cy="821700"/>
          </a:xfrm>
          <a:prstGeom prst="rect">
            <a:avLst/>
          </a:prstGeom>
          <a:noFill/>
          <a:ln>
            <a:noFill/>
          </a:ln>
        </p:spPr>
        <p:txBody>
          <a:bodyPr spcFirstLastPara="1" wrap="square" lIns="0" tIns="45700" rIns="0" bIns="45700" anchor="t" anchorCtr="0">
            <a:noAutofit/>
          </a:bodyPr>
          <a:lstStyle/>
          <a:p>
            <a:pPr marL="0" lvl="0" indent="0" algn="just" rtl="0">
              <a:lnSpc>
                <a:spcPct val="100000"/>
              </a:lnSpc>
              <a:spcBef>
                <a:spcPts val="0"/>
              </a:spcBef>
              <a:spcAft>
                <a:spcPts val="1200"/>
              </a:spcAft>
              <a:buClr>
                <a:schemeClr val="dk1"/>
              </a:buClr>
              <a:buSzPts val="1100"/>
              <a:buFont typeface="Arial"/>
              <a:buNone/>
            </a:pPr>
            <a:r>
              <a:rPr lang="en-IN" sz="2400">
                <a:solidFill>
                  <a:schemeClr val="dk1"/>
                </a:solidFill>
              </a:rPr>
              <a:t>Removed the seasonality variations to have constant mean to perform the time series analysis.</a:t>
            </a:r>
            <a:endParaRPr sz="2400"/>
          </a:p>
        </p:txBody>
      </p:sp>
      <p:pic>
        <p:nvPicPr>
          <p:cNvPr id="175" name="Google Shape;175;g7a734d8e55_0_40"/>
          <p:cNvPicPr preferRelativeResize="0"/>
          <p:nvPr/>
        </p:nvPicPr>
        <p:blipFill>
          <a:blip r:embed="rId3">
            <a:alphaModFix/>
          </a:blip>
          <a:stretch>
            <a:fillRect/>
          </a:stretch>
        </p:blipFill>
        <p:spPr>
          <a:xfrm>
            <a:off x="1097275" y="2730325"/>
            <a:ext cx="10222675" cy="359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7a734d8e55_1_4"/>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Correlation</a:t>
            </a:r>
            <a:endParaRPr/>
          </a:p>
        </p:txBody>
      </p:sp>
      <p:sp>
        <p:nvSpPr>
          <p:cNvPr id="181" name="Google Shape;181;g7a734d8e55_1_4"/>
          <p:cNvSpPr txBox="1"/>
          <p:nvPr/>
        </p:nvSpPr>
        <p:spPr>
          <a:xfrm>
            <a:off x="931150" y="1823600"/>
            <a:ext cx="10224600" cy="70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IN" sz="2400">
                <a:solidFill>
                  <a:schemeClr val="dk1"/>
                </a:solidFill>
                <a:latin typeface="Calibri"/>
                <a:ea typeface="Calibri"/>
                <a:cs typeface="Calibri"/>
                <a:sym typeface="Calibri"/>
              </a:rPr>
              <a:t>Finding the correlation value and plotting a scatter plot for lag value=1</a:t>
            </a:r>
            <a:endParaRPr sz="2400">
              <a:solidFill>
                <a:schemeClr val="dk1"/>
              </a:solidFill>
              <a:latin typeface="Calibri"/>
              <a:ea typeface="Calibri"/>
              <a:cs typeface="Calibri"/>
              <a:sym typeface="Calibri"/>
            </a:endParaRPr>
          </a:p>
        </p:txBody>
      </p:sp>
      <p:pic>
        <p:nvPicPr>
          <p:cNvPr id="182" name="Google Shape;182;g7a734d8e55_1_4"/>
          <p:cNvPicPr preferRelativeResize="0"/>
          <p:nvPr/>
        </p:nvPicPr>
        <p:blipFill>
          <a:blip r:embed="rId3">
            <a:alphaModFix/>
          </a:blip>
          <a:stretch>
            <a:fillRect/>
          </a:stretch>
        </p:blipFill>
        <p:spPr>
          <a:xfrm>
            <a:off x="1097350" y="2532200"/>
            <a:ext cx="10058400" cy="374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7a734d8e55_1_14"/>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 Autocorrelation</a:t>
            </a:r>
            <a:endParaRPr/>
          </a:p>
        </p:txBody>
      </p:sp>
      <p:sp>
        <p:nvSpPr>
          <p:cNvPr id="188" name="Google Shape;188;g7a734d8e55_1_14"/>
          <p:cNvSpPr txBox="1"/>
          <p:nvPr/>
        </p:nvSpPr>
        <p:spPr>
          <a:xfrm>
            <a:off x="931150" y="1823600"/>
            <a:ext cx="10224600" cy="7086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IN" sz="2400">
                <a:solidFill>
                  <a:schemeClr val="dk1"/>
                </a:solidFill>
                <a:latin typeface="Calibri"/>
                <a:ea typeface="Calibri"/>
                <a:cs typeface="Calibri"/>
                <a:sym typeface="Calibri"/>
              </a:rPr>
              <a:t>Autocorrelation plot to determine the coefficient value for 30 lag values</a:t>
            </a:r>
            <a:endParaRPr sz="2400">
              <a:solidFill>
                <a:schemeClr val="dk1"/>
              </a:solidFill>
              <a:latin typeface="Calibri"/>
              <a:ea typeface="Calibri"/>
              <a:cs typeface="Calibri"/>
              <a:sym typeface="Calibri"/>
            </a:endParaRPr>
          </a:p>
          <a:p>
            <a:pPr marL="0" lvl="0" indent="0" algn="l" rtl="0">
              <a:lnSpc>
                <a:spcPct val="115000"/>
              </a:lnSpc>
              <a:spcBef>
                <a:spcPts val="1200"/>
              </a:spcBef>
              <a:spcAft>
                <a:spcPts val="1200"/>
              </a:spcAft>
              <a:buNone/>
            </a:pPr>
            <a:endParaRPr sz="2400">
              <a:solidFill>
                <a:schemeClr val="dk1"/>
              </a:solidFill>
              <a:latin typeface="Calibri"/>
              <a:ea typeface="Calibri"/>
              <a:cs typeface="Calibri"/>
              <a:sym typeface="Calibri"/>
            </a:endParaRPr>
          </a:p>
        </p:txBody>
      </p:sp>
      <p:pic>
        <p:nvPicPr>
          <p:cNvPr id="189" name="Google Shape;189;g7a734d8e55_1_14"/>
          <p:cNvPicPr preferRelativeResize="0"/>
          <p:nvPr/>
        </p:nvPicPr>
        <p:blipFill>
          <a:blip r:embed="rId3">
            <a:alphaModFix/>
          </a:blip>
          <a:stretch>
            <a:fillRect/>
          </a:stretch>
        </p:blipFill>
        <p:spPr>
          <a:xfrm>
            <a:off x="1097350" y="2532200"/>
            <a:ext cx="10058400" cy="369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7a734d8e55_1_22"/>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Coefficient values</a:t>
            </a:r>
            <a:endParaRPr/>
          </a:p>
        </p:txBody>
      </p:sp>
      <p:sp>
        <p:nvSpPr>
          <p:cNvPr id="195" name="Google Shape;195;g7a734d8e55_1_22"/>
          <p:cNvSpPr txBox="1"/>
          <p:nvPr/>
        </p:nvSpPr>
        <p:spPr>
          <a:xfrm>
            <a:off x="931150" y="1823600"/>
            <a:ext cx="10224600" cy="7086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IN" sz="2400">
                <a:solidFill>
                  <a:schemeClr val="dk1"/>
                </a:solidFill>
                <a:latin typeface="Calibri"/>
                <a:ea typeface="Calibri"/>
                <a:cs typeface="Calibri"/>
                <a:sym typeface="Calibri"/>
              </a:rPr>
              <a:t>Built an AR model for Frequency=’MS’. The model picked lag value=15 and below was the coefficient value for the 15 lags</a:t>
            </a:r>
            <a:endParaRPr sz="2400">
              <a:solidFill>
                <a:schemeClr val="dk1"/>
              </a:solidFill>
              <a:latin typeface="Calibri"/>
              <a:ea typeface="Calibri"/>
              <a:cs typeface="Calibri"/>
              <a:sym typeface="Calibri"/>
            </a:endParaRPr>
          </a:p>
          <a:p>
            <a:pPr marL="0" lvl="0" indent="0" algn="l" rtl="0">
              <a:spcBef>
                <a:spcPts val="1200"/>
              </a:spcBef>
              <a:spcAft>
                <a:spcPts val="0"/>
              </a:spcAft>
              <a:buNone/>
            </a:pPr>
            <a:endParaRPr sz="600" b="1">
              <a:solidFill>
                <a:schemeClr val="dk1"/>
              </a:solidFill>
              <a:latin typeface="Courier New"/>
              <a:ea typeface="Courier New"/>
              <a:cs typeface="Courier New"/>
              <a:sym typeface="Courier New"/>
            </a:endParaRPr>
          </a:p>
          <a:p>
            <a:pPr marL="0" lvl="0" indent="0" algn="l" rtl="0">
              <a:lnSpc>
                <a:spcPct val="115000"/>
              </a:lnSpc>
              <a:spcBef>
                <a:spcPts val="1200"/>
              </a:spcBef>
              <a:spcAft>
                <a:spcPts val="1200"/>
              </a:spcAft>
              <a:buNone/>
            </a:pPr>
            <a:endParaRPr sz="600">
              <a:solidFill>
                <a:schemeClr val="dk1"/>
              </a:solidFill>
              <a:latin typeface="Calibri"/>
              <a:ea typeface="Calibri"/>
              <a:cs typeface="Calibri"/>
              <a:sym typeface="Calibri"/>
            </a:endParaRPr>
          </a:p>
        </p:txBody>
      </p:sp>
      <p:pic>
        <p:nvPicPr>
          <p:cNvPr id="196" name="Google Shape;196;g7a734d8e55_1_22"/>
          <p:cNvPicPr preferRelativeResize="0"/>
          <p:nvPr/>
        </p:nvPicPr>
        <p:blipFill rotWithShape="1">
          <a:blip r:embed="rId3">
            <a:alphaModFix/>
          </a:blip>
          <a:srcRect l="-30410" r="30410"/>
          <a:stretch/>
        </p:blipFill>
        <p:spPr>
          <a:xfrm>
            <a:off x="1097275" y="2845225"/>
            <a:ext cx="5405076" cy="3457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7a734d8e55_1_29"/>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Prediction vs Actual </a:t>
            </a:r>
            <a:endParaRPr/>
          </a:p>
        </p:txBody>
      </p:sp>
      <p:sp>
        <p:nvSpPr>
          <p:cNvPr id="202" name="Google Shape;202;g7a734d8e55_1_29"/>
          <p:cNvSpPr txBox="1"/>
          <p:nvPr/>
        </p:nvSpPr>
        <p:spPr>
          <a:xfrm>
            <a:off x="931150" y="1823600"/>
            <a:ext cx="10224600" cy="10770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0"/>
              </a:spcAft>
              <a:buNone/>
            </a:pPr>
            <a:r>
              <a:rPr lang="en-IN" sz="1800">
                <a:solidFill>
                  <a:schemeClr val="dk1"/>
                </a:solidFill>
                <a:latin typeface="Calibri"/>
                <a:ea typeface="Calibri"/>
                <a:cs typeface="Calibri"/>
                <a:sym typeface="Calibri"/>
              </a:rPr>
              <a:t>Built the prediction to have last 12 months of value into test which has values of the year 2015 and the train value has the value from 1992 to 2014 and below was the actual vs prediction before transformation.</a:t>
            </a:r>
            <a:endParaRPr sz="1800">
              <a:solidFill>
                <a:schemeClr val="dk1"/>
              </a:solidFill>
              <a:latin typeface="Calibri"/>
              <a:ea typeface="Calibri"/>
              <a:cs typeface="Calibri"/>
              <a:sym typeface="Calibri"/>
            </a:endParaRPr>
          </a:p>
          <a:p>
            <a:pPr marL="0" lvl="0" indent="0" algn="l" rtl="0">
              <a:spcBef>
                <a:spcPts val="1200"/>
              </a:spcBef>
              <a:spcAft>
                <a:spcPts val="0"/>
              </a:spcAft>
              <a:buNone/>
            </a:pPr>
            <a:endParaRPr sz="600" b="1">
              <a:solidFill>
                <a:schemeClr val="dk1"/>
              </a:solidFill>
              <a:latin typeface="Courier New"/>
              <a:ea typeface="Courier New"/>
              <a:cs typeface="Courier New"/>
              <a:sym typeface="Courier New"/>
            </a:endParaRPr>
          </a:p>
          <a:p>
            <a:pPr marL="0" lvl="0" indent="0" algn="l" rtl="0">
              <a:lnSpc>
                <a:spcPct val="115000"/>
              </a:lnSpc>
              <a:spcBef>
                <a:spcPts val="1200"/>
              </a:spcBef>
              <a:spcAft>
                <a:spcPts val="1200"/>
              </a:spcAft>
              <a:buNone/>
            </a:pPr>
            <a:endParaRPr sz="600">
              <a:solidFill>
                <a:schemeClr val="dk1"/>
              </a:solidFill>
              <a:latin typeface="Calibri"/>
              <a:ea typeface="Calibri"/>
              <a:cs typeface="Calibri"/>
              <a:sym typeface="Calibri"/>
            </a:endParaRPr>
          </a:p>
        </p:txBody>
      </p:sp>
      <p:pic>
        <p:nvPicPr>
          <p:cNvPr id="203" name="Google Shape;203;g7a734d8e55_1_29"/>
          <p:cNvPicPr preferRelativeResize="0"/>
          <p:nvPr/>
        </p:nvPicPr>
        <p:blipFill>
          <a:blip r:embed="rId3">
            <a:alphaModFix/>
          </a:blip>
          <a:stretch>
            <a:fillRect/>
          </a:stretch>
        </p:blipFill>
        <p:spPr>
          <a:xfrm>
            <a:off x="1097275" y="2673775"/>
            <a:ext cx="10058401" cy="3599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7a734d8e55_1_37"/>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RMSE</a:t>
            </a:r>
            <a:endParaRPr/>
          </a:p>
        </p:txBody>
      </p:sp>
      <p:sp>
        <p:nvSpPr>
          <p:cNvPr id="209" name="Google Shape;209;g7a734d8e55_1_37"/>
          <p:cNvSpPr txBox="1"/>
          <p:nvPr/>
        </p:nvSpPr>
        <p:spPr>
          <a:xfrm>
            <a:off x="931150" y="1823600"/>
            <a:ext cx="10224600" cy="6519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0"/>
              </a:spcAft>
              <a:buNone/>
            </a:pPr>
            <a:r>
              <a:rPr lang="en-IN" sz="3000">
                <a:solidFill>
                  <a:schemeClr val="dk1"/>
                </a:solidFill>
                <a:latin typeface="Calibri"/>
                <a:ea typeface="Calibri"/>
                <a:cs typeface="Calibri"/>
                <a:sym typeface="Calibri"/>
              </a:rPr>
              <a:t>The RMSE value is 1321.4</a:t>
            </a:r>
            <a:endParaRPr sz="3000">
              <a:solidFill>
                <a:schemeClr val="dk1"/>
              </a:solidFill>
              <a:latin typeface="Calibri"/>
              <a:ea typeface="Calibri"/>
              <a:cs typeface="Calibri"/>
              <a:sym typeface="Calibri"/>
            </a:endParaRPr>
          </a:p>
          <a:p>
            <a:pPr marL="0" lvl="0" indent="0" algn="just" rtl="0">
              <a:spcBef>
                <a:spcPts val="1200"/>
              </a:spcBef>
              <a:spcAft>
                <a:spcPts val="0"/>
              </a:spcAft>
              <a:buNone/>
            </a:pPr>
            <a:endParaRPr sz="1800">
              <a:solidFill>
                <a:schemeClr val="dk1"/>
              </a:solidFill>
              <a:latin typeface="Calibri"/>
              <a:ea typeface="Calibri"/>
              <a:cs typeface="Calibri"/>
              <a:sym typeface="Calibri"/>
            </a:endParaRPr>
          </a:p>
          <a:p>
            <a:pPr marL="0" lvl="0" indent="0" algn="l" rtl="0">
              <a:spcBef>
                <a:spcPts val="1200"/>
              </a:spcBef>
              <a:spcAft>
                <a:spcPts val="0"/>
              </a:spcAft>
              <a:buNone/>
            </a:pPr>
            <a:endParaRPr sz="600" b="1">
              <a:solidFill>
                <a:schemeClr val="dk1"/>
              </a:solidFill>
              <a:latin typeface="Courier New"/>
              <a:ea typeface="Courier New"/>
              <a:cs typeface="Courier New"/>
              <a:sym typeface="Courier New"/>
            </a:endParaRPr>
          </a:p>
          <a:p>
            <a:pPr marL="0" lvl="0" indent="0" algn="l" rtl="0">
              <a:lnSpc>
                <a:spcPct val="115000"/>
              </a:lnSpc>
              <a:spcBef>
                <a:spcPts val="1200"/>
              </a:spcBef>
              <a:spcAft>
                <a:spcPts val="1200"/>
              </a:spcAft>
              <a:buNone/>
            </a:pPr>
            <a:endParaRPr sz="600">
              <a:solidFill>
                <a:schemeClr val="dk1"/>
              </a:solidFill>
              <a:latin typeface="Calibri"/>
              <a:ea typeface="Calibri"/>
              <a:cs typeface="Calibri"/>
              <a:sym typeface="Calibri"/>
            </a:endParaRPr>
          </a:p>
        </p:txBody>
      </p:sp>
      <p:pic>
        <p:nvPicPr>
          <p:cNvPr id="210" name="Google Shape;210;g7a734d8e55_1_37"/>
          <p:cNvPicPr preferRelativeResize="0"/>
          <p:nvPr/>
        </p:nvPicPr>
        <p:blipFill>
          <a:blip r:embed="rId3">
            <a:alphaModFix/>
          </a:blip>
          <a:stretch>
            <a:fillRect/>
          </a:stretch>
        </p:blipFill>
        <p:spPr>
          <a:xfrm>
            <a:off x="1097275" y="2475500"/>
            <a:ext cx="10058400" cy="378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7a734d8e55_1_47"/>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Conclusions</a:t>
            </a:r>
            <a:endParaRPr/>
          </a:p>
        </p:txBody>
      </p:sp>
      <p:sp>
        <p:nvSpPr>
          <p:cNvPr id="216" name="Google Shape;216;g7a734d8e55_1_47"/>
          <p:cNvSpPr txBox="1"/>
          <p:nvPr/>
        </p:nvSpPr>
        <p:spPr>
          <a:xfrm>
            <a:off x="931150" y="1823600"/>
            <a:ext cx="10224600" cy="4477500"/>
          </a:xfrm>
          <a:prstGeom prst="rect">
            <a:avLst/>
          </a:prstGeom>
          <a:noFill/>
          <a:ln>
            <a:noFill/>
          </a:ln>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Clr>
                <a:srgbClr val="555555"/>
              </a:buClr>
              <a:buSzPts val="2400"/>
              <a:buAutoNum type="arabicPeriod"/>
            </a:pPr>
            <a:r>
              <a:rPr lang="en-IN" sz="2400">
                <a:solidFill>
                  <a:srgbClr val="555555"/>
                </a:solidFill>
              </a:rPr>
              <a:t>The statsmodels API does not make it easy to update the model as new observations become available.</a:t>
            </a:r>
            <a:endParaRPr sz="2400">
              <a:solidFill>
                <a:srgbClr val="555555"/>
              </a:solidFill>
            </a:endParaRPr>
          </a:p>
          <a:p>
            <a:pPr marL="457200" lvl="0" indent="0" algn="just" rtl="0">
              <a:lnSpc>
                <a:spcPct val="115000"/>
              </a:lnSpc>
              <a:spcBef>
                <a:spcPts val="1400"/>
              </a:spcBef>
              <a:spcAft>
                <a:spcPts val="0"/>
              </a:spcAft>
              <a:buNone/>
            </a:pPr>
            <a:endParaRPr sz="2400">
              <a:solidFill>
                <a:srgbClr val="555555"/>
              </a:solidFill>
            </a:endParaRPr>
          </a:p>
          <a:p>
            <a:pPr marL="457200" lvl="0" indent="-381000" algn="just" rtl="0">
              <a:lnSpc>
                <a:spcPct val="115000"/>
              </a:lnSpc>
              <a:spcBef>
                <a:spcPts val="1400"/>
              </a:spcBef>
              <a:spcAft>
                <a:spcPts val="0"/>
              </a:spcAft>
              <a:buClr>
                <a:srgbClr val="555555"/>
              </a:buClr>
              <a:buSzPts val="2400"/>
              <a:buAutoNum type="arabicPeriod"/>
            </a:pPr>
            <a:r>
              <a:rPr lang="en-IN" sz="2400">
                <a:solidFill>
                  <a:srgbClr val="555555"/>
                </a:solidFill>
              </a:rPr>
              <a:t>Way it can be done is re-training the AR model each day as new observations become available, and that may be a valid approach, if not computationally expensive.</a:t>
            </a:r>
            <a:endParaRPr sz="2400">
              <a:solidFill>
                <a:srgbClr val="555555"/>
              </a:solidFill>
            </a:endParaRPr>
          </a:p>
          <a:p>
            <a:pPr marL="457200" lvl="0" indent="0" algn="just" rtl="0">
              <a:lnSpc>
                <a:spcPct val="115000"/>
              </a:lnSpc>
              <a:spcBef>
                <a:spcPts val="1400"/>
              </a:spcBef>
              <a:spcAft>
                <a:spcPts val="0"/>
              </a:spcAft>
              <a:buNone/>
            </a:pPr>
            <a:endParaRPr sz="2400">
              <a:solidFill>
                <a:srgbClr val="555555"/>
              </a:solidFill>
            </a:endParaRPr>
          </a:p>
          <a:p>
            <a:pPr marL="457200" lvl="0" indent="-381000" algn="just" rtl="0">
              <a:lnSpc>
                <a:spcPct val="100000"/>
              </a:lnSpc>
              <a:spcBef>
                <a:spcPts val="1400"/>
              </a:spcBef>
              <a:spcAft>
                <a:spcPts val="0"/>
              </a:spcAft>
              <a:buClr>
                <a:srgbClr val="555555"/>
              </a:buClr>
              <a:buSzPts val="2400"/>
              <a:buAutoNum type="arabicPeriod"/>
            </a:pPr>
            <a:r>
              <a:rPr lang="en-IN" sz="2400">
                <a:solidFill>
                  <a:srgbClr val="555555"/>
                </a:solidFill>
              </a:rPr>
              <a:t>Alternative would be to use the learned coefficients and manually make predictions.</a:t>
            </a:r>
            <a:endParaRPr sz="2400">
              <a:solidFill>
                <a:srgbClr val="555555"/>
              </a:solidFill>
            </a:endParaRPr>
          </a:p>
          <a:p>
            <a:pPr marL="0" lvl="0" indent="0" algn="just" rtl="0">
              <a:lnSpc>
                <a:spcPct val="115000"/>
              </a:lnSpc>
              <a:spcBef>
                <a:spcPts val="1400"/>
              </a:spcBef>
              <a:spcAft>
                <a:spcPts val="0"/>
              </a:spcAft>
              <a:buNone/>
            </a:pPr>
            <a:endParaRPr sz="3000">
              <a:solidFill>
                <a:schemeClr val="dk1"/>
              </a:solidFill>
              <a:latin typeface="Calibri"/>
              <a:ea typeface="Calibri"/>
              <a:cs typeface="Calibri"/>
              <a:sym typeface="Calibri"/>
            </a:endParaRPr>
          </a:p>
          <a:p>
            <a:pPr marL="0" lvl="0" indent="0" algn="just" rtl="0">
              <a:spcBef>
                <a:spcPts val="1200"/>
              </a:spcBef>
              <a:spcAft>
                <a:spcPts val="0"/>
              </a:spcAft>
              <a:buNone/>
            </a:pPr>
            <a:endParaRPr sz="1800">
              <a:solidFill>
                <a:schemeClr val="dk1"/>
              </a:solidFill>
              <a:latin typeface="Calibri"/>
              <a:ea typeface="Calibri"/>
              <a:cs typeface="Calibri"/>
              <a:sym typeface="Calibri"/>
            </a:endParaRPr>
          </a:p>
          <a:p>
            <a:pPr marL="0" lvl="0" indent="0" algn="l" rtl="0">
              <a:spcBef>
                <a:spcPts val="1200"/>
              </a:spcBef>
              <a:spcAft>
                <a:spcPts val="0"/>
              </a:spcAft>
              <a:buNone/>
            </a:pPr>
            <a:endParaRPr sz="600" b="1">
              <a:solidFill>
                <a:schemeClr val="dk1"/>
              </a:solidFill>
              <a:latin typeface="Courier New"/>
              <a:ea typeface="Courier New"/>
              <a:cs typeface="Courier New"/>
              <a:sym typeface="Courier New"/>
            </a:endParaRPr>
          </a:p>
          <a:p>
            <a:pPr marL="0" lvl="0" indent="0" algn="l" rtl="0">
              <a:lnSpc>
                <a:spcPct val="115000"/>
              </a:lnSpc>
              <a:spcBef>
                <a:spcPts val="1200"/>
              </a:spcBef>
              <a:spcAft>
                <a:spcPts val="1200"/>
              </a:spcAft>
              <a:buNone/>
            </a:pPr>
            <a:endParaRPr sz="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7a9ec7f219_0_25"/>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Manually calculates RMSE</a:t>
            </a:r>
            <a:endParaRPr/>
          </a:p>
        </p:txBody>
      </p:sp>
      <p:sp>
        <p:nvSpPr>
          <p:cNvPr id="222" name="Google Shape;222;g7a9ec7f219_0_25"/>
          <p:cNvSpPr txBox="1"/>
          <p:nvPr/>
        </p:nvSpPr>
        <p:spPr>
          <a:xfrm>
            <a:off x="931150" y="1823600"/>
            <a:ext cx="10224600" cy="44775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IN" sz="3000">
                <a:solidFill>
                  <a:srgbClr val="555555"/>
                </a:solidFill>
                <a:latin typeface="Calibri"/>
                <a:ea typeface="Calibri"/>
                <a:cs typeface="Calibri"/>
                <a:sym typeface="Calibri"/>
              </a:rPr>
              <a:t>When we calculate it manually we could see some drop in the RMSE value:</a:t>
            </a:r>
            <a:endParaRPr sz="3000">
              <a:solidFill>
                <a:srgbClr val="555555"/>
              </a:solidFill>
              <a:latin typeface="Calibri"/>
              <a:ea typeface="Calibri"/>
              <a:cs typeface="Calibri"/>
              <a:sym typeface="Calibri"/>
            </a:endParaRPr>
          </a:p>
          <a:p>
            <a:pPr marL="0" lvl="0" indent="0" algn="just" rtl="0">
              <a:lnSpc>
                <a:spcPct val="100000"/>
              </a:lnSpc>
              <a:spcBef>
                <a:spcPts val="1400"/>
              </a:spcBef>
              <a:spcAft>
                <a:spcPts val="0"/>
              </a:spcAft>
              <a:buNone/>
            </a:pPr>
            <a:endParaRPr sz="2400">
              <a:solidFill>
                <a:srgbClr val="555555"/>
              </a:solidFill>
            </a:endParaRPr>
          </a:p>
          <a:p>
            <a:pPr marL="0" lvl="0" indent="0" algn="just" rtl="0">
              <a:lnSpc>
                <a:spcPct val="115000"/>
              </a:lnSpc>
              <a:spcBef>
                <a:spcPts val="1400"/>
              </a:spcBef>
              <a:spcAft>
                <a:spcPts val="0"/>
              </a:spcAft>
              <a:buNone/>
            </a:pPr>
            <a:endParaRPr sz="3000">
              <a:solidFill>
                <a:schemeClr val="dk1"/>
              </a:solidFill>
              <a:latin typeface="Calibri"/>
              <a:ea typeface="Calibri"/>
              <a:cs typeface="Calibri"/>
              <a:sym typeface="Calibri"/>
            </a:endParaRPr>
          </a:p>
          <a:p>
            <a:pPr marL="0" lvl="0" indent="0" algn="just" rtl="0">
              <a:spcBef>
                <a:spcPts val="1200"/>
              </a:spcBef>
              <a:spcAft>
                <a:spcPts val="0"/>
              </a:spcAft>
              <a:buNone/>
            </a:pPr>
            <a:endParaRPr sz="1800">
              <a:solidFill>
                <a:schemeClr val="dk1"/>
              </a:solidFill>
              <a:latin typeface="Calibri"/>
              <a:ea typeface="Calibri"/>
              <a:cs typeface="Calibri"/>
              <a:sym typeface="Calibri"/>
            </a:endParaRPr>
          </a:p>
          <a:p>
            <a:pPr marL="0" lvl="0" indent="0" algn="l" rtl="0">
              <a:spcBef>
                <a:spcPts val="1200"/>
              </a:spcBef>
              <a:spcAft>
                <a:spcPts val="0"/>
              </a:spcAft>
              <a:buNone/>
            </a:pPr>
            <a:endParaRPr sz="600" b="1">
              <a:solidFill>
                <a:schemeClr val="dk1"/>
              </a:solidFill>
              <a:latin typeface="Courier New"/>
              <a:ea typeface="Courier New"/>
              <a:cs typeface="Courier New"/>
              <a:sym typeface="Courier New"/>
            </a:endParaRPr>
          </a:p>
          <a:p>
            <a:pPr marL="0" lvl="0" indent="0" algn="l" rtl="0">
              <a:lnSpc>
                <a:spcPct val="115000"/>
              </a:lnSpc>
              <a:spcBef>
                <a:spcPts val="1200"/>
              </a:spcBef>
              <a:spcAft>
                <a:spcPts val="1200"/>
              </a:spcAft>
              <a:buNone/>
            </a:pPr>
            <a:endParaRPr sz="600">
              <a:solidFill>
                <a:schemeClr val="dk1"/>
              </a:solidFill>
              <a:latin typeface="Calibri"/>
              <a:ea typeface="Calibri"/>
              <a:cs typeface="Calibri"/>
              <a:sym typeface="Calibri"/>
            </a:endParaRPr>
          </a:p>
        </p:txBody>
      </p:sp>
      <p:pic>
        <p:nvPicPr>
          <p:cNvPr id="223" name="Google Shape;223;g7a9ec7f219_0_25"/>
          <p:cNvPicPr preferRelativeResize="0"/>
          <p:nvPr/>
        </p:nvPicPr>
        <p:blipFill>
          <a:blip r:embed="rId3">
            <a:alphaModFix/>
          </a:blip>
          <a:stretch>
            <a:fillRect/>
          </a:stretch>
        </p:blipFill>
        <p:spPr>
          <a:xfrm>
            <a:off x="1127812" y="2995550"/>
            <a:ext cx="5091137" cy="330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1097280" y="10372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6000"/>
              <a:buFont typeface="Calibri"/>
              <a:buNone/>
            </a:pPr>
            <a:r>
              <a:rPr lang="en-IN" sz="6000" b="1">
                <a:solidFill>
                  <a:srgbClr val="000000"/>
                </a:solidFill>
                <a:latin typeface="Calibri"/>
                <a:ea typeface="Calibri"/>
                <a:cs typeface="Calibri"/>
                <a:sym typeface="Calibri"/>
              </a:rPr>
              <a:t>Data Sets</a:t>
            </a:r>
            <a:endParaRPr>
              <a:solidFill>
                <a:srgbClr val="000000"/>
              </a:solidFill>
            </a:endParaRPr>
          </a:p>
        </p:txBody>
      </p:sp>
      <p:sp>
        <p:nvSpPr>
          <p:cNvPr id="110" name="Google Shape;110;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254000" algn="l" rtl="0">
              <a:lnSpc>
                <a:spcPct val="90000"/>
              </a:lnSpc>
              <a:spcBef>
                <a:spcPts val="0"/>
              </a:spcBef>
              <a:spcAft>
                <a:spcPts val="0"/>
              </a:spcAft>
              <a:buSzPts val="4000"/>
              <a:buChar char=" "/>
            </a:pPr>
            <a:r>
              <a:rPr lang="en-IN" sz="4000"/>
              <a:t>Project is based on two data sets:</a:t>
            </a:r>
            <a:br>
              <a:rPr lang="en-IN" sz="4000"/>
            </a:br>
            <a:br>
              <a:rPr lang="en-IN" sz="4000"/>
            </a:br>
            <a:r>
              <a:rPr lang="en-IN" sz="4000"/>
              <a:t>1. 1.8 Million US Wildfire</a:t>
            </a:r>
            <a:br>
              <a:rPr lang="en-IN" sz="4000"/>
            </a:br>
            <a:br>
              <a:rPr lang="en-IN" sz="4000"/>
            </a:br>
            <a:r>
              <a:rPr lang="en-IN" sz="4000"/>
              <a:t>2.Airbnb</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7a734d8e55_1_123"/>
          <p:cNvSpPr txBox="1">
            <a:spLocks noGrp="1"/>
          </p:cNvSpPr>
          <p:nvPr>
            <p:ph type="title"/>
          </p:nvPr>
        </p:nvSpPr>
        <p:spPr>
          <a:xfrm>
            <a:off x="1181367" y="107635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Heat Map of USA Wildfires</a:t>
            </a:r>
            <a:endParaRPr sz="6000"/>
          </a:p>
        </p:txBody>
      </p:sp>
      <p:pic>
        <p:nvPicPr>
          <p:cNvPr id="229" name="Google Shape;229;g7a734d8e55_1_123"/>
          <p:cNvPicPr preferRelativeResize="0"/>
          <p:nvPr/>
        </p:nvPicPr>
        <p:blipFill>
          <a:blip r:embed="rId3">
            <a:alphaModFix/>
          </a:blip>
          <a:stretch>
            <a:fillRect/>
          </a:stretch>
        </p:blipFill>
        <p:spPr>
          <a:xfrm>
            <a:off x="1242875" y="1889825"/>
            <a:ext cx="9935375" cy="4382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7a734d8e55_1_53"/>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Visualization</a:t>
            </a:r>
            <a:endParaRPr/>
          </a:p>
        </p:txBody>
      </p:sp>
      <p:sp>
        <p:nvSpPr>
          <p:cNvPr id="235" name="Google Shape;235;g7a734d8e55_1_53"/>
          <p:cNvSpPr txBox="1"/>
          <p:nvPr/>
        </p:nvSpPr>
        <p:spPr>
          <a:xfrm>
            <a:off x="983700" y="1190250"/>
            <a:ext cx="10224600" cy="51087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endParaRPr sz="600" b="1">
              <a:solidFill>
                <a:schemeClr val="dk1"/>
              </a:solidFill>
              <a:latin typeface="Courier New"/>
              <a:ea typeface="Courier New"/>
              <a:cs typeface="Courier New"/>
              <a:sym typeface="Courier New"/>
            </a:endParaRPr>
          </a:p>
          <a:p>
            <a:pPr marL="0" lvl="0" indent="0" algn="just" rtl="0">
              <a:lnSpc>
                <a:spcPct val="115000"/>
              </a:lnSpc>
              <a:spcBef>
                <a:spcPts val="0"/>
              </a:spcBef>
              <a:spcAft>
                <a:spcPts val="0"/>
              </a:spcAft>
              <a:buNone/>
            </a:pPr>
            <a:endParaRPr sz="2400">
              <a:solidFill>
                <a:schemeClr val="dk1"/>
              </a:solidFill>
              <a:latin typeface="Calibri"/>
              <a:ea typeface="Calibri"/>
              <a:cs typeface="Calibri"/>
              <a:sym typeface="Calibri"/>
            </a:endParaRPr>
          </a:p>
          <a:p>
            <a:pPr marL="0" lvl="0" indent="0" algn="just" rtl="0">
              <a:lnSpc>
                <a:spcPct val="100000"/>
              </a:lnSpc>
              <a:spcBef>
                <a:spcPts val="0"/>
              </a:spcBef>
              <a:spcAft>
                <a:spcPts val="0"/>
              </a:spcAft>
              <a:buNone/>
            </a:pPr>
            <a:r>
              <a:rPr lang="en-IN" sz="2400">
                <a:solidFill>
                  <a:schemeClr val="dk1"/>
                </a:solidFill>
                <a:latin typeface="Calibri"/>
                <a:ea typeface="Calibri"/>
                <a:cs typeface="Calibri"/>
                <a:sym typeface="Calibri"/>
              </a:rPr>
              <a:t>Looking at the trend of total number of fires:</a:t>
            </a:r>
            <a:endParaRPr sz="2400">
              <a:solidFill>
                <a:schemeClr val="dk1"/>
              </a:solidFill>
              <a:latin typeface="Calibri"/>
              <a:ea typeface="Calibri"/>
              <a:cs typeface="Calibri"/>
              <a:sym typeface="Calibri"/>
            </a:endParaRPr>
          </a:p>
          <a:p>
            <a:pPr marL="0" lvl="0" indent="0" algn="just" rtl="0">
              <a:lnSpc>
                <a:spcPct val="100000"/>
              </a:lnSpc>
              <a:spcBef>
                <a:spcPts val="0"/>
              </a:spcBef>
              <a:spcAft>
                <a:spcPts val="0"/>
              </a:spcAft>
              <a:buNone/>
            </a:pPr>
            <a:endParaRPr sz="2400">
              <a:solidFill>
                <a:schemeClr val="dk1"/>
              </a:solidFill>
              <a:latin typeface="Calibri"/>
              <a:ea typeface="Calibri"/>
              <a:cs typeface="Calibri"/>
              <a:sym typeface="Calibri"/>
            </a:endParaRPr>
          </a:p>
          <a:p>
            <a:pPr marL="457200" lvl="0" indent="-381000" algn="just"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 The count of the fire incident was highest in 2006 with some ups and downs.</a:t>
            </a:r>
            <a:endParaRPr sz="2400">
              <a:solidFill>
                <a:schemeClr val="dk1"/>
              </a:solidFill>
              <a:latin typeface="Calibri"/>
              <a:ea typeface="Calibri"/>
              <a:cs typeface="Calibri"/>
              <a:sym typeface="Calibri"/>
            </a:endParaRPr>
          </a:p>
          <a:p>
            <a:pPr marL="457200" lvl="0" indent="-381000" algn="just"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Looking at the sum of the acres of forest burnt every year there is vast variation.</a:t>
            </a:r>
            <a:endParaRPr sz="2400">
              <a:solidFill>
                <a:schemeClr val="dk1"/>
              </a:solidFill>
              <a:latin typeface="Calibri"/>
              <a:ea typeface="Calibri"/>
              <a:cs typeface="Calibri"/>
              <a:sym typeface="Calibri"/>
            </a:endParaRPr>
          </a:p>
          <a:p>
            <a:pPr marL="457200" lvl="0" indent="-381000" algn="just"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Conclusion that there are more number of small sized fires than large size.</a:t>
            </a:r>
            <a:endParaRPr sz="2400">
              <a:solidFill>
                <a:schemeClr val="dk1"/>
              </a:solidFill>
              <a:latin typeface="Calibri"/>
              <a:ea typeface="Calibri"/>
              <a:cs typeface="Calibri"/>
              <a:sym typeface="Calibri"/>
            </a:endParaRPr>
          </a:p>
          <a:p>
            <a:pPr marL="457200" lvl="0" indent="-381000" algn="just"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But in 2015 there were large size fires. </a:t>
            </a:r>
            <a:endParaRPr sz="2400">
              <a:solidFill>
                <a:schemeClr val="dk1"/>
              </a:solidFill>
              <a:latin typeface="Calibri"/>
              <a:ea typeface="Calibri"/>
              <a:cs typeface="Calibri"/>
              <a:sym typeface="Calibri"/>
            </a:endParaRPr>
          </a:p>
          <a:p>
            <a:pPr marL="457200" lvl="0" indent="-381000" algn="just"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To support our conclusion , we plotted the fire incidents for each class of fire, from A till G. A being the smallest and G being the largest</a:t>
            </a:r>
            <a:endParaRPr sz="2400">
              <a:solidFill>
                <a:schemeClr val="dk1"/>
              </a:solidFill>
              <a:latin typeface="Calibri"/>
              <a:ea typeface="Calibri"/>
              <a:cs typeface="Calibri"/>
              <a:sym typeface="Calibri"/>
            </a:endParaRPr>
          </a:p>
          <a:p>
            <a:pPr marL="457200" lvl="0" indent="0" algn="just" rtl="0">
              <a:lnSpc>
                <a:spcPct val="115000"/>
              </a:lnSpc>
              <a:spcBef>
                <a:spcPts val="0"/>
              </a:spcBef>
              <a:spcAft>
                <a:spcPts val="0"/>
              </a:spcAft>
              <a:buNone/>
            </a:pPr>
            <a:endParaRPr sz="2400">
              <a:solidFill>
                <a:schemeClr val="dk1"/>
              </a:solidFill>
              <a:latin typeface="Calibri"/>
              <a:ea typeface="Calibri"/>
              <a:cs typeface="Calibri"/>
              <a:sym typeface="Calibri"/>
            </a:endParaRPr>
          </a:p>
          <a:p>
            <a:pPr marL="0" lvl="0" indent="0" algn="l" rtl="0">
              <a:lnSpc>
                <a:spcPct val="100000"/>
              </a:lnSpc>
              <a:spcBef>
                <a:spcPts val="1200"/>
              </a:spcBef>
              <a:spcAft>
                <a:spcPts val="120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7a734d8e55_1_58"/>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endParaRPr/>
          </a:p>
        </p:txBody>
      </p:sp>
      <p:sp>
        <p:nvSpPr>
          <p:cNvPr id="241" name="Google Shape;241;g7a734d8e55_1_58"/>
          <p:cNvSpPr txBox="1"/>
          <p:nvPr/>
        </p:nvSpPr>
        <p:spPr>
          <a:xfrm>
            <a:off x="931150" y="1823600"/>
            <a:ext cx="10224600" cy="4477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3000">
              <a:solidFill>
                <a:schemeClr val="dk1"/>
              </a:solidFill>
              <a:latin typeface="Calibri"/>
              <a:ea typeface="Calibri"/>
              <a:cs typeface="Calibri"/>
              <a:sym typeface="Calibri"/>
            </a:endParaRPr>
          </a:p>
          <a:p>
            <a:pPr marL="0" lvl="0" indent="0" algn="just" rtl="0">
              <a:spcBef>
                <a:spcPts val="1200"/>
              </a:spcBef>
              <a:spcAft>
                <a:spcPts val="0"/>
              </a:spcAft>
              <a:buNone/>
            </a:pPr>
            <a:endParaRPr sz="1800">
              <a:solidFill>
                <a:schemeClr val="dk1"/>
              </a:solidFill>
              <a:latin typeface="Calibri"/>
              <a:ea typeface="Calibri"/>
              <a:cs typeface="Calibri"/>
              <a:sym typeface="Calibri"/>
            </a:endParaRPr>
          </a:p>
          <a:p>
            <a:pPr marL="0" lvl="0" indent="0" algn="l" rtl="0">
              <a:spcBef>
                <a:spcPts val="1200"/>
              </a:spcBef>
              <a:spcAft>
                <a:spcPts val="0"/>
              </a:spcAft>
              <a:buNone/>
            </a:pPr>
            <a:endParaRPr sz="600" b="1">
              <a:solidFill>
                <a:schemeClr val="dk1"/>
              </a:solidFill>
              <a:latin typeface="Courier New"/>
              <a:ea typeface="Courier New"/>
              <a:cs typeface="Courier New"/>
              <a:sym typeface="Courier New"/>
            </a:endParaRPr>
          </a:p>
          <a:p>
            <a:pPr marL="0" lvl="0" indent="0" algn="l" rtl="0">
              <a:lnSpc>
                <a:spcPct val="115000"/>
              </a:lnSpc>
              <a:spcBef>
                <a:spcPts val="1200"/>
              </a:spcBef>
              <a:spcAft>
                <a:spcPts val="1200"/>
              </a:spcAft>
              <a:buNone/>
            </a:pPr>
            <a:endParaRPr sz="600">
              <a:solidFill>
                <a:schemeClr val="dk1"/>
              </a:solidFill>
              <a:latin typeface="Calibri"/>
              <a:ea typeface="Calibri"/>
              <a:cs typeface="Calibri"/>
              <a:sym typeface="Calibri"/>
            </a:endParaRPr>
          </a:p>
        </p:txBody>
      </p:sp>
      <p:pic>
        <p:nvPicPr>
          <p:cNvPr id="242" name="Google Shape;242;g7a734d8e55_1_58"/>
          <p:cNvPicPr preferRelativeResize="0"/>
          <p:nvPr/>
        </p:nvPicPr>
        <p:blipFill>
          <a:blip r:embed="rId3">
            <a:alphaModFix/>
          </a:blip>
          <a:stretch>
            <a:fillRect/>
          </a:stretch>
        </p:blipFill>
        <p:spPr>
          <a:xfrm>
            <a:off x="1097350" y="1823600"/>
            <a:ext cx="10058400" cy="4477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7a734d8e55_1_65"/>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Class A and B</a:t>
            </a:r>
            <a:endParaRPr/>
          </a:p>
        </p:txBody>
      </p:sp>
      <p:sp>
        <p:nvSpPr>
          <p:cNvPr id="248" name="Google Shape;248;g7a734d8e55_1_65"/>
          <p:cNvSpPr txBox="1"/>
          <p:nvPr/>
        </p:nvSpPr>
        <p:spPr>
          <a:xfrm>
            <a:off x="931150" y="1823600"/>
            <a:ext cx="10224600" cy="4477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3000">
              <a:solidFill>
                <a:schemeClr val="dk1"/>
              </a:solidFill>
              <a:latin typeface="Calibri"/>
              <a:ea typeface="Calibri"/>
              <a:cs typeface="Calibri"/>
              <a:sym typeface="Calibri"/>
            </a:endParaRPr>
          </a:p>
          <a:p>
            <a:pPr marL="0" lvl="0" indent="0" algn="just" rtl="0">
              <a:spcBef>
                <a:spcPts val="1200"/>
              </a:spcBef>
              <a:spcAft>
                <a:spcPts val="0"/>
              </a:spcAft>
              <a:buNone/>
            </a:pPr>
            <a:endParaRPr sz="1800">
              <a:solidFill>
                <a:schemeClr val="dk1"/>
              </a:solidFill>
              <a:latin typeface="Calibri"/>
              <a:ea typeface="Calibri"/>
              <a:cs typeface="Calibri"/>
              <a:sym typeface="Calibri"/>
            </a:endParaRPr>
          </a:p>
          <a:p>
            <a:pPr marL="0" lvl="0" indent="0" algn="l" rtl="0">
              <a:spcBef>
                <a:spcPts val="1200"/>
              </a:spcBef>
              <a:spcAft>
                <a:spcPts val="0"/>
              </a:spcAft>
              <a:buNone/>
            </a:pPr>
            <a:endParaRPr sz="600" b="1">
              <a:solidFill>
                <a:schemeClr val="dk1"/>
              </a:solidFill>
              <a:latin typeface="Courier New"/>
              <a:ea typeface="Courier New"/>
              <a:cs typeface="Courier New"/>
              <a:sym typeface="Courier New"/>
            </a:endParaRPr>
          </a:p>
          <a:p>
            <a:pPr marL="0" lvl="0" indent="0" algn="l" rtl="0">
              <a:lnSpc>
                <a:spcPct val="115000"/>
              </a:lnSpc>
              <a:spcBef>
                <a:spcPts val="1200"/>
              </a:spcBef>
              <a:spcAft>
                <a:spcPts val="1200"/>
              </a:spcAft>
              <a:buNone/>
            </a:pPr>
            <a:endParaRPr sz="600">
              <a:solidFill>
                <a:schemeClr val="dk1"/>
              </a:solidFill>
              <a:latin typeface="Calibri"/>
              <a:ea typeface="Calibri"/>
              <a:cs typeface="Calibri"/>
              <a:sym typeface="Calibri"/>
            </a:endParaRPr>
          </a:p>
        </p:txBody>
      </p:sp>
      <p:pic>
        <p:nvPicPr>
          <p:cNvPr id="249" name="Google Shape;249;g7a734d8e55_1_65"/>
          <p:cNvPicPr preferRelativeResize="0"/>
          <p:nvPr/>
        </p:nvPicPr>
        <p:blipFill>
          <a:blip r:embed="rId3">
            <a:alphaModFix/>
          </a:blip>
          <a:stretch>
            <a:fillRect/>
          </a:stretch>
        </p:blipFill>
        <p:spPr>
          <a:xfrm>
            <a:off x="1097350" y="1823600"/>
            <a:ext cx="10058400" cy="4477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7a734d8e55_1_73"/>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Class C and D</a:t>
            </a:r>
            <a:endParaRPr/>
          </a:p>
        </p:txBody>
      </p:sp>
      <p:sp>
        <p:nvSpPr>
          <p:cNvPr id="255" name="Google Shape;255;g7a734d8e55_1_73"/>
          <p:cNvSpPr txBox="1"/>
          <p:nvPr/>
        </p:nvSpPr>
        <p:spPr>
          <a:xfrm>
            <a:off x="1242875" y="1766925"/>
            <a:ext cx="10224600" cy="4477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3000">
              <a:solidFill>
                <a:schemeClr val="dk1"/>
              </a:solidFill>
              <a:latin typeface="Calibri"/>
              <a:ea typeface="Calibri"/>
              <a:cs typeface="Calibri"/>
              <a:sym typeface="Calibri"/>
            </a:endParaRPr>
          </a:p>
          <a:p>
            <a:pPr marL="0" lvl="0" indent="0" algn="just" rtl="0">
              <a:spcBef>
                <a:spcPts val="1200"/>
              </a:spcBef>
              <a:spcAft>
                <a:spcPts val="0"/>
              </a:spcAft>
              <a:buNone/>
            </a:pPr>
            <a:endParaRPr sz="1800">
              <a:solidFill>
                <a:schemeClr val="dk1"/>
              </a:solidFill>
              <a:latin typeface="Calibri"/>
              <a:ea typeface="Calibri"/>
              <a:cs typeface="Calibri"/>
              <a:sym typeface="Calibri"/>
            </a:endParaRPr>
          </a:p>
          <a:p>
            <a:pPr marL="0" lvl="0" indent="0" algn="l" rtl="0">
              <a:spcBef>
                <a:spcPts val="1200"/>
              </a:spcBef>
              <a:spcAft>
                <a:spcPts val="0"/>
              </a:spcAft>
              <a:buNone/>
            </a:pPr>
            <a:endParaRPr sz="600" b="1">
              <a:solidFill>
                <a:schemeClr val="dk1"/>
              </a:solidFill>
              <a:latin typeface="Courier New"/>
              <a:ea typeface="Courier New"/>
              <a:cs typeface="Courier New"/>
              <a:sym typeface="Courier New"/>
            </a:endParaRPr>
          </a:p>
          <a:p>
            <a:pPr marL="0" lvl="0" indent="0" algn="l" rtl="0">
              <a:lnSpc>
                <a:spcPct val="115000"/>
              </a:lnSpc>
              <a:spcBef>
                <a:spcPts val="1200"/>
              </a:spcBef>
              <a:spcAft>
                <a:spcPts val="1200"/>
              </a:spcAft>
              <a:buNone/>
            </a:pPr>
            <a:endParaRPr sz="600">
              <a:solidFill>
                <a:schemeClr val="dk1"/>
              </a:solidFill>
              <a:latin typeface="Calibri"/>
              <a:ea typeface="Calibri"/>
              <a:cs typeface="Calibri"/>
              <a:sym typeface="Calibri"/>
            </a:endParaRPr>
          </a:p>
        </p:txBody>
      </p:sp>
      <p:pic>
        <p:nvPicPr>
          <p:cNvPr id="256" name="Google Shape;256;g7a734d8e55_1_73"/>
          <p:cNvPicPr preferRelativeResize="0"/>
          <p:nvPr/>
        </p:nvPicPr>
        <p:blipFill>
          <a:blip r:embed="rId3">
            <a:alphaModFix/>
          </a:blip>
          <a:stretch>
            <a:fillRect/>
          </a:stretch>
        </p:blipFill>
        <p:spPr>
          <a:xfrm>
            <a:off x="1242875" y="1908625"/>
            <a:ext cx="9912800" cy="4335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7a734d8e55_1_81"/>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Class E and F</a:t>
            </a:r>
            <a:endParaRPr/>
          </a:p>
        </p:txBody>
      </p:sp>
      <p:sp>
        <p:nvSpPr>
          <p:cNvPr id="262" name="Google Shape;262;g7a734d8e55_1_81"/>
          <p:cNvSpPr txBox="1"/>
          <p:nvPr/>
        </p:nvSpPr>
        <p:spPr>
          <a:xfrm>
            <a:off x="1242875" y="1766925"/>
            <a:ext cx="10224600" cy="4477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3000">
              <a:solidFill>
                <a:schemeClr val="dk1"/>
              </a:solidFill>
              <a:latin typeface="Calibri"/>
              <a:ea typeface="Calibri"/>
              <a:cs typeface="Calibri"/>
              <a:sym typeface="Calibri"/>
            </a:endParaRPr>
          </a:p>
          <a:p>
            <a:pPr marL="0" lvl="0" indent="0" algn="just" rtl="0">
              <a:spcBef>
                <a:spcPts val="1200"/>
              </a:spcBef>
              <a:spcAft>
                <a:spcPts val="0"/>
              </a:spcAft>
              <a:buNone/>
            </a:pPr>
            <a:endParaRPr sz="1800">
              <a:solidFill>
                <a:schemeClr val="dk1"/>
              </a:solidFill>
              <a:latin typeface="Calibri"/>
              <a:ea typeface="Calibri"/>
              <a:cs typeface="Calibri"/>
              <a:sym typeface="Calibri"/>
            </a:endParaRPr>
          </a:p>
          <a:p>
            <a:pPr marL="0" lvl="0" indent="0" algn="l" rtl="0">
              <a:spcBef>
                <a:spcPts val="1200"/>
              </a:spcBef>
              <a:spcAft>
                <a:spcPts val="0"/>
              </a:spcAft>
              <a:buNone/>
            </a:pPr>
            <a:endParaRPr sz="600" b="1">
              <a:solidFill>
                <a:schemeClr val="dk1"/>
              </a:solidFill>
              <a:latin typeface="Courier New"/>
              <a:ea typeface="Courier New"/>
              <a:cs typeface="Courier New"/>
              <a:sym typeface="Courier New"/>
            </a:endParaRPr>
          </a:p>
          <a:p>
            <a:pPr marL="0" lvl="0" indent="0" algn="l" rtl="0">
              <a:lnSpc>
                <a:spcPct val="115000"/>
              </a:lnSpc>
              <a:spcBef>
                <a:spcPts val="1200"/>
              </a:spcBef>
              <a:spcAft>
                <a:spcPts val="1200"/>
              </a:spcAft>
              <a:buNone/>
            </a:pPr>
            <a:endParaRPr sz="600">
              <a:solidFill>
                <a:schemeClr val="dk1"/>
              </a:solidFill>
              <a:latin typeface="Calibri"/>
              <a:ea typeface="Calibri"/>
              <a:cs typeface="Calibri"/>
              <a:sym typeface="Calibri"/>
            </a:endParaRPr>
          </a:p>
        </p:txBody>
      </p:sp>
      <p:pic>
        <p:nvPicPr>
          <p:cNvPr id="263" name="Google Shape;263;g7a734d8e55_1_81"/>
          <p:cNvPicPr preferRelativeResize="0"/>
          <p:nvPr/>
        </p:nvPicPr>
        <p:blipFill>
          <a:blip r:embed="rId3">
            <a:alphaModFix/>
          </a:blip>
          <a:stretch>
            <a:fillRect/>
          </a:stretch>
        </p:blipFill>
        <p:spPr>
          <a:xfrm>
            <a:off x="1242875" y="1766925"/>
            <a:ext cx="9912801" cy="4477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7a734d8e55_1_89"/>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Class A and G</a:t>
            </a:r>
            <a:endParaRPr/>
          </a:p>
        </p:txBody>
      </p:sp>
      <p:sp>
        <p:nvSpPr>
          <p:cNvPr id="269" name="Google Shape;269;g7a734d8e55_1_89"/>
          <p:cNvSpPr txBox="1"/>
          <p:nvPr/>
        </p:nvSpPr>
        <p:spPr>
          <a:xfrm>
            <a:off x="1242875" y="1766925"/>
            <a:ext cx="10224600" cy="4477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3000">
              <a:solidFill>
                <a:schemeClr val="dk1"/>
              </a:solidFill>
              <a:latin typeface="Calibri"/>
              <a:ea typeface="Calibri"/>
              <a:cs typeface="Calibri"/>
              <a:sym typeface="Calibri"/>
            </a:endParaRPr>
          </a:p>
          <a:p>
            <a:pPr marL="0" lvl="0" indent="0" algn="just" rtl="0">
              <a:spcBef>
                <a:spcPts val="1200"/>
              </a:spcBef>
              <a:spcAft>
                <a:spcPts val="0"/>
              </a:spcAft>
              <a:buNone/>
            </a:pPr>
            <a:endParaRPr sz="1800">
              <a:solidFill>
                <a:schemeClr val="dk1"/>
              </a:solidFill>
              <a:latin typeface="Calibri"/>
              <a:ea typeface="Calibri"/>
              <a:cs typeface="Calibri"/>
              <a:sym typeface="Calibri"/>
            </a:endParaRPr>
          </a:p>
          <a:p>
            <a:pPr marL="0" lvl="0" indent="0" algn="l" rtl="0">
              <a:spcBef>
                <a:spcPts val="1200"/>
              </a:spcBef>
              <a:spcAft>
                <a:spcPts val="0"/>
              </a:spcAft>
              <a:buNone/>
            </a:pPr>
            <a:endParaRPr sz="600" b="1">
              <a:solidFill>
                <a:schemeClr val="dk1"/>
              </a:solidFill>
              <a:latin typeface="Courier New"/>
              <a:ea typeface="Courier New"/>
              <a:cs typeface="Courier New"/>
              <a:sym typeface="Courier New"/>
            </a:endParaRPr>
          </a:p>
          <a:p>
            <a:pPr marL="0" lvl="0" indent="0" algn="l" rtl="0">
              <a:lnSpc>
                <a:spcPct val="115000"/>
              </a:lnSpc>
              <a:spcBef>
                <a:spcPts val="1200"/>
              </a:spcBef>
              <a:spcAft>
                <a:spcPts val="1200"/>
              </a:spcAft>
              <a:buNone/>
            </a:pPr>
            <a:endParaRPr sz="600">
              <a:solidFill>
                <a:schemeClr val="dk1"/>
              </a:solidFill>
              <a:latin typeface="Calibri"/>
              <a:ea typeface="Calibri"/>
              <a:cs typeface="Calibri"/>
              <a:sym typeface="Calibri"/>
            </a:endParaRPr>
          </a:p>
        </p:txBody>
      </p:sp>
      <p:pic>
        <p:nvPicPr>
          <p:cNvPr id="270" name="Google Shape;270;g7a734d8e55_1_89"/>
          <p:cNvPicPr preferRelativeResize="0"/>
          <p:nvPr/>
        </p:nvPicPr>
        <p:blipFill>
          <a:blip r:embed="rId3">
            <a:alphaModFix/>
          </a:blip>
          <a:stretch>
            <a:fillRect/>
          </a:stretch>
        </p:blipFill>
        <p:spPr>
          <a:xfrm>
            <a:off x="1097275" y="1766925"/>
            <a:ext cx="10058399" cy="4477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7a734d8e55_1_97"/>
          <p:cNvSpPr txBox="1">
            <a:spLocks noGrp="1"/>
          </p:cNvSpPr>
          <p:nvPr>
            <p:ph type="title"/>
          </p:nvPr>
        </p:nvSpPr>
        <p:spPr>
          <a:xfrm>
            <a:off x="1066800" y="758378"/>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dirty="0">
                <a:solidFill>
                  <a:schemeClr val="dk1"/>
                </a:solidFill>
              </a:rPr>
              <a:t>Small Fires &gt;Large Fires </a:t>
            </a:r>
            <a:endParaRPr dirty="0"/>
          </a:p>
        </p:txBody>
      </p:sp>
      <p:sp>
        <p:nvSpPr>
          <p:cNvPr id="276" name="Google Shape;276;g7a734d8e55_1_97"/>
          <p:cNvSpPr txBox="1"/>
          <p:nvPr/>
        </p:nvSpPr>
        <p:spPr>
          <a:xfrm>
            <a:off x="1066800" y="1902198"/>
            <a:ext cx="10224600" cy="4477500"/>
          </a:xfrm>
          <a:prstGeom prst="rect">
            <a:avLst/>
          </a:prstGeom>
          <a:noFill/>
          <a:ln>
            <a:noFill/>
          </a:ln>
        </p:spPr>
        <p:txBody>
          <a:bodyPr spcFirstLastPara="1" wrap="square" lIns="91425" tIns="91425" rIns="91425" bIns="91425" anchor="t" anchorCtr="0">
            <a:noAutofit/>
          </a:bodyPr>
          <a:lstStyle/>
          <a:p>
            <a:pPr marL="457200" lvl="0" indent="-419100" algn="l" rtl="0">
              <a:spcBef>
                <a:spcPts val="1200"/>
              </a:spcBef>
              <a:spcAft>
                <a:spcPts val="0"/>
              </a:spcAft>
              <a:buClr>
                <a:schemeClr val="dk1"/>
              </a:buClr>
              <a:buSzPts val="3000"/>
              <a:buFont typeface="Calibri"/>
              <a:buChar char="●"/>
            </a:pPr>
            <a:r>
              <a:rPr lang="en-IN" sz="3000" dirty="0">
                <a:solidFill>
                  <a:schemeClr val="dk1"/>
                </a:solidFill>
                <a:latin typeface="Calibri"/>
                <a:ea typeface="Calibri"/>
                <a:cs typeface="Calibri"/>
                <a:sym typeface="Calibri"/>
              </a:rPr>
              <a:t>Looking at the count of fire for each class -A, B, C, D, E, F, G of fire, it can be concluded that there is rise in small size fire than larger fire.</a:t>
            </a:r>
            <a:endParaRPr sz="3000" dirty="0">
              <a:solidFill>
                <a:schemeClr val="dk1"/>
              </a:solidFill>
              <a:latin typeface="Calibri"/>
              <a:ea typeface="Calibri"/>
              <a:cs typeface="Calibri"/>
              <a:sym typeface="Calibri"/>
            </a:endParaRPr>
          </a:p>
          <a:p>
            <a:pPr marL="457200" lvl="0" indent="0" algn="l" rtl="0">
              <a:spcBef>
                <a:spcPts val="1200"/>
              </a:spcBef>
              <a:spcAft>
                <a:spcPts val="0"/>
              </a:spcAft>
              <a:buNone/>
            </a:pPr>
            <a:endParaRPr sz="3000" dirty="0">
              <a:solidFill>
                <a:schemeClr val="dk1"/>
              </a:solidFill>
              <a:latin typeface="Calibri"/>
              <a:ea typeface="Calibri"/>
              <a:cs typeface="Calibri"/>
              <a:sym typeface="Calibri"/>
            </a:endParaRPr>
          </a:p>
          <a:p>
            <a:pPr marL="457200" lvl="0" indent="-419100" algn="l" rtl="0">
              <a:spcBef>
                <a:spcPts val="1200"/>
              </a:spcBef>
              <a:spcAft>
                <a:spcPts val="0"/>
              </a:spcAft>
              <a:buClr>
                <a:schemeClr val="dk1"/>
              </a:buClr>
              <a:buSzPts val="3000"/>
              <a:buFont typeface="Calibri"/>
              <a:buChar char="●"/>
            </a:pPr>
            <a:r>
              <a:rPr lang="en-IN" sz="3000" dirty="0">
                <a:solidFill>
                  <a:schemeClr val="dk1"/>
                </a:solidFill>
                <a:latin typeface="Calibri"/>
                <a:ea typeface="Calibri"/>
                <a:cs typeface="Calibri"/>
                <a:sym typeface="Calibri"/>
              </a:rPr>
              <a:t>Thus from the above graphs, we have solid evidence that small size fires are more frequent in occurrence than the larger ones.</a:t>
            </a:r>
            <a:endParaRPr sz="3000" dirty="0">
              <a:solidFill>
                <a:schemeClr val="dk1"/>
              </a:solidFill>
              <a:latin typeface="Calibri"/>
              <a:ea typeface="Calibri"/>
              <a:cs typeface="Calibri"/>
              <a:sym typeface="Calibri"/>
            </a:endParaRPr>
          </a:p>
          <a:p>
            <a:pPr marL="0" lvl="0" indent="0" algn="l" rtl="0">
              <a:spcBef>
                <a:spcPts val="1200"/>
              </a:spcBef>
              <a:spcAft>
                <a:spcPts val="0"/>
              </a:spcAft>
              <a:buNone/>
            </a:pPr>
            <a:endParaRPr sz="3000" dirty="0">
              <a:solidFill>
                <a:schemeClr val="dk1"/>
              </a:solidFill>
              <a:latin typeface="Calibri"/>
              <a:ea typeface="Calibri"/>
              <a:cs typeface="Calibri"/>
              <a:sym typeface="Calibri"/>
            </a:endParaRPr>
          </a:p>
          <a:p>
            <a:pPr marL="0" lvl="0" indent="0" algn="l" rtl="0">
              <a:spcBef>
                <a:spcPts val="1200"/>
              </a:spcBef>
              <a:spcAft>
                <a:spcPts val="0"/>
              </a:spcAft>
              <a:buNone/>
            </a:pPr>
            <a:endParaRPr sz="3000" dirty="0">
              <a:solidFill>
                <a:schemeClr val="dk1"/>
              </a:solidFill>
              <a:latin typeface="Calibri"/>
              <a:ea typeface="Calibri"/>
              <a:cs typeface="Calibri"/>
              <a:sym typeface="Calibri"/>
            </a:endParaRPr>
          </a:p>
          <a:p>
            <a:pPr marL="0" lvl="0" indent="0" algn="l" rtl="0">
              <a:spcBef>
                <a:spcPts val="1200"/>
              </a:spcBef>
              <a:spcAft>
                <a:spcPts val="1200"/>
              </a:spcAft>
              <a:buClr>
                <a:schemeClr val="dk1"/>
              </a:buClr>
              <a:buSzPts val="1100"/>
              <a:buFont typeface="Arial"/>
              <a:buNone/>
            </a:pPr>
            <a:endParaRPr sz="3000" dirty="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7a9ec7f219_0_32"/>
          <p:cNvSpPr txBox="1">
            <a:spLocks noGrp="1"/>
          </p:cNvSpPr>
          <p:nvPr>
            <p:ph type="title"/>
          </p:nvPr>
        </p:nvSpPr>
        <p:spPr>
          <a:xfrm>
            <a:off x="1242875" y="800580"/>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dirty="0">
                <a:solidFill>
                  <a:schemeClr val="dk1"/>
                </a:solidFill>
              </a:rPr>
              <a:t> State with Highest Wildfire </a:t>
            </a:r>
            <a:endParaRPr dirty="0"/>
          </a:p>
        </p:txBody>
      </p:sp>
      <p:sp>
        <p:nvSpPr>
          <p:cNvPr id="282" name="Google Shape;282;g7a9ec7f219_0_32"/>
          <p:cNvSpPr txBox="1"/>
          <p:nvPr/>
        </p:nvSpPr>
        <p:spPr>
          <a:xfrm>
            <a:off x="1242875" y="1766925"/>
            <a:ext cx="10224600" cy="3769200"/>
          </a:xfrm>
          <a:prstGeom prst="rect">
            <a:avLst/>
          </a:prstGeom>
          <a:noFill/>
          <a:ln>
            <a:noFill/>
          </a:ln>
        </p:spPr>
        <p:txBody>
          <a:bodyPr spcFirstLastPara="1" wrap="square" lIns="91425" tIns="91425" rIns="91425" bIns="91425" anchor="t" anchorCtr="0">
            <a:noAutofit/>
          </a:bodyPr>
          <a:lstStyle/>
          <a:p>
            <a:pPr marL="457200" lvl="0" indent="-381000" algn="l" rtl="0">
              <a:spcBef>
                <a:spcPts val="120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We know california is more prone to forest fires due to its weather, populations and other factors. </a:t>
            </a:r>
            <a:endParaRPr sz="2400">
              <a:solidFill>
                <a:schemeClr val="dk1"/>
              </a:solidFill>
              <a:latin typeface="Calibri"/>
              <a:ea typeface="Calibri"/>
              <a:cs typeface="Calibri"/>
              <a:sym typeface="Calibri"/>
            </a:endParaRPr>
          </a:p>
          <a:p>
            <a:pPr marL="457200" lvl="0" indent="0" algn="l" rtl="0">
              <a:spcBef>
                <a:spcPts val="1200"/>
              </a:spcBef>
              <a:spcAft>
                <a:spcPts val="0"/>
              </a:spcAft>
              <a:buNone/>
            </a:pPr>
            <a:endParaRPr sz="2400">
              <a:solidFill>
                <a:schemeClr val="dk1"/>
              </a:solidFill>
              <a:latin typeface="Calibri"/>
              <a:ea typeface="Calibri"/>
              <a:cs typeface="Calibri"/>
              <a:sym typeface="Calibri"/>
            </a:endParaRPr>
          </a:p>
          <a:p>
            <a:pPr marL="457200" lvl="0" indent="-381000" algn="l" rtl="0">
              <a:spcBef>
                <a:spcPts val="120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The next  graph justifies our assumption with CA having the highest number of wildfires</a:t>
            </a:r>
            <a:endParaRPr sz="2400">
              <a:solidFill>
                <a:schemeClr val="dk1"/>
              </a:solidFill>
              <a:latin typeface="Calibri"/>
              <a:ea typeface="Calibri"/>
              <a:cs typeface="Calibri"/>
              <a:sym typeface="Calibri"/>
            </a:endParaRPr>
          </a:p>
          <a:p>
            <a:pPr marL="0" lvl="0" indent="0" algn="l" rtl="0">
              <a:spcBef>
                <a:spcPts val="1200"/>
              </a:spcBef>
              <a:spcAft>
                <a:spcPts val="0"/>
              </a:spcAft>
              <a:buNone/>
            </a:pP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sz="3000">
              <a:solidFill>
                <a:schemeClr val="dk1"/>
              </a:solidFill>
              <a:latin typeface="Calibri"/>
              <a:ea typeface="Calibri"/>
              <a:cs typeface="Calibri"/>
              <a:sym typeface="Calibri"/>
            </a:endParaRPr>
          </a:p>
          <a:p>
            <a:pPr marL="0" lvl="0" indent="0" algn="l" rtl="0">
              <a:spcBef>
                <a:spcPts val="1200"/>
              </a:spcBef>
              <a:spcAft>
                <a:spcPts val="0"/>
              </a:spcAft>
              <a:buNone/>
            </a:pPr>
            <a:endParaRPr sz="3000">
              <a:solidFill>
                <a:schemeClr val="dk1"/>
              </a:solidFill>
              <a:latin typeface="Calibri"/>
              <a:ea typeface="Calibri"/>
              <a:cs typeface="Calibri"/>
              <a:sym typeface="Calibri"/>
            </a:endParaRPr>
          </a:p>
          <a:p>
            <a:pPr marL="0" lvl="0" indent="0" algn="l" rtl="0">
              <a:spcBef>
                <a:spcPts val="1200"/>
              </a:spcBef>
              <a:spcAft>
                <a:spcPts val="1200"/>
              </a:spcAft>
              <a:buNone/>
            </a:pPr>
            <a:endParaRPr sz="3000">
              <a:solidFill>
                <a:schemeClr val="dk1"/>
              </a:solidFill>
              <a:latin typeface="Calibri"/>
              <a:ea typeface="Calibri"/>
              <a:cs typeface="Calibri"/>
              <a:sym typeface="Calibri"/>
            </a:endParaRPr>
          </a:p>
        </p:txBody>
      </p:sp>
      <p:pic>
        <p:nvPicPr>
          <p:cNvPr id="283" name="Google Shape;283;g7a9ec7f219_0_32"/>
          <p:cNvPicPr preferRelativeResize="0"/>
          <p:nvPr/>
        </p:nvPicPr>
        <p:blipFill>
          <a:blip r:embed="rId3">
            <a:alphaModFix/>
          </a:blip>
          <a:stretch>
            <a:fillRect/>
          </a:stretch>
        </p:blipFill>
        <p:spPr>
          <a:xfrm>
            <a:off x="664549" y="1766925"/>
            <a:ext cx="10802926" cy="4449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7a734d8e55_1_116"/>
          <p:cNvSpPr txBox="1">
            <a:spLocks noGrp="1"/>
          </p:cNvSpPr>
          <p:nvPr>
            <p:ph type="title"/>
          </p:nvPr>
        </p:nvSpPr>
        <p:spPr>
          <a:xfrm>
            <a:off x="1242880" y="744310"/>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dirty="0">
                <a:solidFill>
                  <a:schemeClr val="dk1"/>
                </a:solidFill>
              </a:rPr>
              <a:t>Peak Months for Wildfire</a:t>
            </a:r>
            <a:endParaRPr dirty="0"/>
          </a:p>
        </p:txBody>
      </p:sp>
      <p:pic>
        <p:nvPicPr>
          <p:cNvPr id="295" name="Google Shape;295;g7a734d8e55_1_116"/>
          <p:cNvPicPr preferRelativeResize="0"/>
          <p:nvPr/>
        </p:nvPicPr>
        <p:blipFill>
          <a:blip r:embed="rId3">
            <a:alphaModFix/>
          </a:blip>
          <a:stretch>
            <a:fillRect/>
          </a:stretch>
        </p:blipFill>
        <p:spPr>
          <a:xfrm>
            <a:off x="1119850" y="1795275"/>
            <a:ext cx="10058400" cy="4505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1066800" y="406402"/>
            <a:ext cx="10058400" cy="1165007"/>
          </a:xfrm>
          <a:prstGeom prst="rect">
            <a:avLst/>
          </a:prstGeom>
          <a:noFill/>
          <a:ln>
            <a:noFill/>
          </a:ln>
        </p:spPr>
        <p:txBody>
          <a:bodyPr spcFirstLastPara="1" wrap="square" lIns="91425" tIns="45700" rIns="91425" bIns="45700" anchor="b" anchorCtr="0">
            <a:normAutofit/>
          </a:bodyPr>
          <a:lstStyle/>
          <a:p>
            <a:pPr marL="457200" lvl="0" indent="0" algn="ctr" rtl="0">
              <a:lnSpc>
                <a:spcPct val="85000"/>
              </a:lnSpc>
              <a:spcBef>
                <a:spcPts val="0"/>
              </a:spcBef>
              <a:spcAft>
                <a:spcPts val="0"/>
              </a:spcAft>
              <a:buNone/>
            </a:pPr>
            <a:r>
              <a:rPr lang="en-IN" sz="6000" b="1">
                <a:solidFill>
                  <a:srgbClr val="000000"/>
                </a:solidFill>
                <a:latin typeface="Calibri"/>
                <a:ea typeface="Calibri"/>
                <a:cs typeface="Calibri"/>
                <a:sym typeface="Calibri"/>
              </a:rPr>
              <a:t>1.88 Million US Wildfire</a:t>
            </a:r>
            <a:endParaRPr>
              <a:solidFill>
                <a:srgbClr val="000000"/>
              </a:solidFill>
            </a:endParaRPr>
          </a:p>
        </p:txBody>
      </p:sp>
      <p:sp>
        <p:nvSpPr>
          <p:cNvPr id="116" name="Google Shape;116;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457200" lvl="0" indent="-406400" algn="l" rtl="0">
              <a:lnSpc>
                <a:spcPct val="90000"/>
              </a:lnSpc>
              <a:spcBef>
                <a:spcPts val="0"/>
              </a:spcBef>
              <a:spcAft>
                <a:spcPts val="0"/>
              </a:spcAft>
              <a:buSzPts val="2800"/>
              <a:buChar char="●"/>
            </a:pPr>
            <a:r>
              <a:rPr lang="en-IN" sz="2800"/>
              <a:t>  </a:t>
            </a:r>
            <a:r>
              <a:rPr lang="en-IN" sz="3000"/>
              <a:t>Found this data on Kaggle.com:</a:t>
            </a:r>
            <a:endParaRPr sz="3000"/>
          </a:p>
          <a:p>
            <a:pPr marL="91440" lvl="0" indent="0" algn="l" rtl="0">
              <a:lnSpc>
                <a:spcPct val="90000"/>
              </a:lnSpc>
              <a:spcBef>
                <a:spcPts val="0"/>
              </a:spcBef>
              <a:spcAft>
                <a:spcPts val="0"/>
              </a:spcAft>
              <a:buNone/>
            </a:pPr>
            <a:r>
              <a:rPr lang="en-IN" sz="3000" u="sng">
                <a:solidFill>
                  <a:schemeClr val="hlink"/>
                </a:solidFill>
                <a:hlinkClick r:id="rId3"/>
              </a:rPr>
              <a:t>https://www.kaggle.com/rtatman/188-million-us-wildfires</a:t>
            </a:r>
            <a:endParaRPr sz="3000"/>
          </a:p>
          <a:p>
            <a:pPr marL="91440" lvl="0" indent="0" algn="l" rtl="0">
              <a:lnSpc>
                <a:spcPct val="90000"/>
              </a:lnSpc>
              <a:spcBef>
                <a:spcPts val="0"/>
              </a:spcBef>
              <a:spcAft>
                <a:spcPts val="0"/>
              </a:spcAft>
              <a:buNone/>
            </a:pPr>
            <a:endParaRPr sz="3000"/>
          </a:p>
          <a:p>
            <a:pPr marL="457200" lvl="0" indent="-419100" algn="l" rtl="0">
              <a:lnSpc>
                <a:spcPct val="90000"/>
              </a:lnSpc>
              <a:spcBef>
                <a:spcPts val="1400"/>
              </a:spcBef>
              <a:spcAft>
                <a:spcPts val="0"/>
              </a:spcAft>
              <a:buSzPts val="3000"/>
              <a:buChar char="●"/>
            </a:pPr>
            <a:r>
              <a:rPr lang="en-IN" sz="3000"/>
              <a:t>Database of wildfires that occurred in the United States from 1992   to 2015, includes 1.88 million geo-referenced wildfire records, representing a total of 140 million acres burned during the 24-year period.</a:t>
            </a:r>
            <a:endParaRPr sz="3000"/>
          </a:p>
          <a:p>
            <a:pPr marL="91440" lvl="0" indent="0" algn="l" rtl="0">
              <a:lnSpc>
                <a:spcPct val="90000"/>
              </a:lnSpc>
              <a:spcBef>
                <a:spcPts val="1400"/>
              </a:spcBef>
              <a:spcAft>
                <a:spcPts val="0"/>
              </a:spcAft>
              <a:buSzPts val="3200"/>
              <a:buFont typeface="Noto Sans Symbols"/>
              <a:buNone/>
            </a:pPr>
            <a:endParaRPr sz="3000"/>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7a734d8e55_1_103"/>
          <p:cNvSpPr txBox="1">
            <a:spLocks noGrp="1"/>
          </p:cNvSpPr>
          <p:nvPr>
            <p:ph type="title"/>
          </p:nvPr>
        </p:nvSpPr>
        <p:spPr>
          <a:xfrm>
            <a:off x="1242875" y="814649"/>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dirty="0">
                <a:solidFill>
                  <a:schemeClr val="dk1"/>
                </a:solidFill>
              </a:rPr>
              <a:t>Conclusion</a:t>
            </a:r>
            <a:endParaRPr dirty="0"/>
          </a:p>
        </p:txBody>
      </p:sp>
      <p:sp>
        <p:nvSpPr>
          <p:cNvPr id="289" name="Google Shape;289;g7a734d8e55_1_103"/>
          <p:cNvSpPr txBox="1"/>
          <p:nvPr/>
        </p:nvSpPr>
        <p:spPr>
          <a:xfrm>
            <a:off x="1242875" y="1766925"/>
            <a:ext cx="10224600" cy="3769200"/>
          </a:xfrm>
          <a:prstGeom prst="rect">
            <a:avLst/>
          </a:prstGeom>
          <a:noFill/>
          <a:ln>
            <a:noFill/>
          </a:ln>
        </p:spPr>
        <p:txBody>
          <a:bodyPr spcFirstLastPara="1" wrap="square" lIns="91425" tIns="91425" rIns="91425" bIns="91425" anchor="t" anchorCtr="0">
            <a:noAutofit/>
          </a:bodyPr>
          <a:lstStyle/>
          <a:p>
            <a:pPr marL="457200" lvl="0" indent="-419100" algn="l" rtl="0">
              <a:spcBef>
                <a:spcPts val="1200"/>
              </a:spcBef>
              <a:spcAft>
                <a:spcPts val="0"/>
              </a:spcAft>
              <a:buClr>
                <a:schemeClr val="dk1"/>
              </a:buClr>
              <a:buSzPts val="3000"/>
              <a:buFont typeface="Calibri"/>
              <a:buChar char="●"/>
            </a:pPr>
            <a:r>
              <a:rPr lang="en-IN" sz="3000">
                <a:solidFill>
                  <a:schemeClr val="dk1"/>
                </a:solidFill>
                <a:latin typeface="Calibri"/>
                <a:ea typeface="Calibri"/>
                <a:cs typeface="Calibri"/>
                <a:sym typeface="Calibri"/>
              </a:rPr>
              <a:t>We know california is more prone to forest fires due to its weather, populations and other factors. </a:t>
            </a:r>
            <a:endParaRPr sz="3000">
              <a:solidFill>
                <a:schemeClr val="dk1"/>
              </a:solidFill>
              <a:latin typeface="Calibri"/>
              <a:ea typeface="Calibri"/>
              <a:cs typeface="Calibri"/>
              <a:sym typeface="Calibri"/>
            </a:endParaRPr>
          </a:p>
          <a:p>
            <a:pPr marL="457200" lvl="0" indent="0" algn="l" rtl="0">
              <a:spcBef>
                <a:spcPts val="1200"/>
              </a:spcBef>
              <a:spcAft>
                <a:spcPts val="0"/>
              </a:spcAft>
              <a:buNone/>
            </a:pPr>
            <a:endParaRPr sz="3000">
              <a:solidFill>
                <a:schemeClr val="dk1"/>
              </a:solidFill>
              <a:latin typeface="Calibri"/>
              <a:ea typeface="Calibri"/>
              <a:cs typeface="Calibri"/>
              <a:sym typeface="Calibri"/>
            </a:endParaRPr>
          </a:p>
          <a:p>
            <a:pPr marL="457200" lvl="0" indent="-419100" algn="l" rtl="0">
              <a:spcBef>
                <a:spcPts val="1200"/>
              </a:spcBef>
              <a:spcAft>
                <a:spcPts val="0"/>
              </a:spcAft>
              <a:buClr>
                <a:schemeClr val="dk1"/>
              </a:buClr>
              <a:buSzPts val="3000"/>
              <a:buFont typeface="Calibri"/>
              <a:buChar char="●"/>
            </a:pPr>
            <a:r>
              <a:rPr lang="en-IN" sz="3000">
                <a:solidFill>
                  <a:schemeClr val="dk1"/>
                </a:solidFill>
                <a:latin typeface="Calibri"/>
                <a:ea typeface="Calibri"/>
                <a:cs typeface="Calibri"/>
                <a:sym typeface="Calibri"/>
              </a:rPr>
              <a:t>The graph justifies our assumption with CA having the highest number of wildfires.</a:t>
            </a:r>
            <a:endParaRPr sz="3000">
              <a:solidFill>
                <a:schemeClr val="dk1"/>
              </a:solidFill>
              <a:latin typeface="Calibri"/>
              <a:ea typeface="Calibri"/>
              <a:cs typeface="Calibri"/>
              <a:sym typeface="Calibri"/>
            </a:endParaRPr>
          </a:p>
          <a:p>
            <a:pPr marL="0" lvl="0" indent="0" algn="l" rtl="0">
              <a:spcBef>
                <a:spcPts val="1200"/>
              </a:spcBef>
              <a:spcAft>
                <a:spcPts val="0"/>
              </a:spcAft>
              <a:buNone/>
            </a:pP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sz="3000">
              <a:solidFill>
                <a:schemeClr val="dk1"/>
              </a:solidFill>
              <a:latin typeface="Calibri"/>
              <a:ea typeface="Calibri"/>
              <a:cs typeface="Calibri"/>
              <a:sym typeface="Calibri"/>
            </a:endParaRPr>
          </a:p>
          <a:p>
            <a:pPr marL="0" lvl="0" indent="0" algn="l" rtl="0">
              <a:spcBef>
                <a:spcPts val="1200"/>
              </a:spcBef>
              <a:spcAft>
                <a:spcPts val="0"/>
              </a:spcAft>
              <a:buNone/>
            </a:pPr>
            <a:endParaRPr sz="3000">
              <a:solidFill>
                <a:schemeClr val="dk1"/>
              </a:solidFill>
              <a:latin typeface="Calibri"/>
              <a:ea typeface="Calibri"/>
              <a:cs typeface="Calibri"/>
              <a:sym typeface="Calibri"/>
            </a:endParaRPr>
          </a:p>
          <a:p>
            <a:pPr marL="0" lvl="0" indent="0" algn="l" rtl="0">
              <a:spcBef>
                <a:spcPts val="1200"/>
              </a:spcBef>
              <a:spcAft>
                <a:spcPts val="1200"/>
              </a:spcAft>
              <a:buNone/>
            </a:pPr>
            <a:endParaRPr sz="30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7a734d8e55_1_110"/>
          <p:cNvSpPr txBox="1">
            <a:spLocks noGrp="1"/>
          </p:cNvSpPr>
          <p:nvPr>
            <p:ph type="title"/>
          </p:nvPr>
        </p:nvSpPr>
        <p:spPr>
          <a:xfrm>
            <a:off x="1066800" y="828716"/>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dirty="0">
                <a:solidFill>
                  <a:schemeClr val="dk1"/>
                </a:solidFill>
              </a:rPr>
              <a:t>Conclusion</a:t>
            </a:r>
            <a:endParaRPr dirty="0"/>
          </a:p>
        </p:txBody>
      </p:sp>
      <p:sp>
        <p:nvSpPr>
          <p:cNvPr id="301" name="Google Shape;301;g7a734d8e55_1_110"/>
          <p:cNvSpPr txBox="1"/>
          <p:nvPr/>
        </p:nvSpPr>
        <p:spPr>
          <a:xfrm>
            <a:off x="1242880" y="1734148"/>
            <a:ext cx="10224600" cy="4675800"/>
          </a:xfrm>
          <a:prstGeom prst="rect">
            <a:avLst/>
          </a:prstGeom>
          <a:noFill/>
          <a:ln>
            <a:noFill/>
          </a:ln>
        </p:spPr>
        <p:txBody>
          <a:bodyPr spcFirstLastPara="1" wrap="square" lIns="91425" tIns="91425" rIns="91425" bIns="91425" anchor="t" anchorCtr="0">
            <a:noAutofit/>
          </a:bodyPr>
          <a:lstStyle/>
          <a:p>
            <a:pPr marL="457200" lvl="0" indent="-419100" algn="just" rtl="0">
              <a:spcBef>
                <a:spcPts val="1200"/>
              </a:spcBef>
              <a:spcAft>
                <a:spcPts val="0"/>
              </a:spcAft>
              <a:buClr>
                <a:schemeClr val="dk1"/>
              </a:buClr>
              <a:buSzPts val="3000"/>
              <a:buFont typeface="Calibri"/>
              <a:buChar char="●"/>
            </a:pPr>
            <a:r>
              <a:rPr lang="en-IN" sz="3000" dirty="0">
                <a:solidFill>
                  <a:schemeClr val="dk1"/>
                </a:solidFill>
                <a:latin typeface="Calibri"/>
                <a:ea typeface="Calibri"/>
                <a:cs typeface="Calibri"/>
                <a:sym typeface="Calibri"/>
              </a:rPr>
              <a:t>Ideally the peak season of the fire should be in summer (June-August).</a:t>
            </a:r>
            <a:endParaRPr sz="3000" dirty="0">
              <a:solidFill>
                <a:schemeClr val="dk1"/>
              </a:solidFill>
              <a:latin typeface="Calibri"/>
              <a:ea typeface="Calibri"/>
              <a:cs typeface="Calibri"/>
              <a:sym typeface="Calibri"/>
            </a:endParaRPr>
          </a:p>
          <a:p>
            <a:pPr marL="457200" lvl="0" indent="0" algn="just" rtl="0">
              <a:spcBef>
                <a:spcPts val="1200"/>
              </a:spcBef>
              <a:spcAft>
                <a:spcPts val="0"/>
              </a:spcAft>
              <a:buNone/>
            </a:pPr>
            <a:endParaRPr sz="3000" dirty="0">
              <a:solidFill>
                <a:schemeClr val="dk1"/>
              </a:solidFill>
              <a:latin typeface="Calibri"/>
              <a:ea typeface="Calibri"/>
              <a:cs typeface="Calibri"/>
              <a:sym typeface="Calibri"/>
            </a:endParaRPr>
          </a:p>
          <a:p>
            <a:pPr marL="457200" lvl="0" indent="-419100" algn="just" rtl="0">
              <a:spcBef>
                <a:spcPts val="1200"/>
              </a:spcBef>
              <a:spcAft>
                <a:spcPts val="0"/>
              </a:spcAft>
              <a:buClr>
                <a:schemeClr val="dk1"/>
              </a:buClr>
              <a:buSzPts val="3000"/>
              <a:buFont typeface="Calibri"/>
              <a:buChar char="●"/>
            </a:pPr>
            <a:r>
              <a:rPr lang="en-IN" sz="3000" dirty="0">
                <a:solidFill>
                  <a:schemeClr val="dk1"/>
                </a:solidFill>
                <a:latin typeface="Calibri"/>
                <a:ea typeface="Calibri"/>
                <a:cs typeface="Calibri"/>
                <a:sym typeface="Calibri"/>
              </a:rPr>
              <a:t>From the year 1992 to 2000 the peak season was during March-April, however from 2003 -2008 the number of fires were less around 4K range but from 2009-2015 ( on and off)  there has been a spike with peak season from March to July/August</a:t>
            </a:r>
            <a:endParaRPr sz="3000" dirty="0">
              <a:solidFill>
                <a:schemeClr val="dk1"/>
              </a:solidFill>
              <a:latin typeface="Calibri"/>
              <a:ea typeface="Calibri"/>
              <a:cs typeface="Calibri"/>
              <a:sym typeface="Calibri"/>
            </a:endParaRPr>
          </a:p>
          <a:p>
            <a:pPr marL="457200" lvl="0" indent="0" algn="just" rtl="0">
              <a:spcBef>
                <a:spcPts val="1200"/>
              </a:spcBef>
              <a:spcAft>
                <a:spcPts val="0"/>
              </a:spcAft>
              <a:buNone/>
            </a:pPr>
            <a:endParaRPr sz="3000" dirty="0">
              <a:solidFill>
                <a:schemeClr val="dk1"/>
              </a:solidFill>
              <a:latin typeface="Calibri"/>
              <a:ea typeface="Calibri"/>
              <a:cs typeface="Calibri"/>
              <a:sym typeface="Calibri"/>
            </a:endParaRPr>
          </a:p>
          <a:p>
            <a:pPr marL="0" lvl="0" indent="0" algn="l" rtl="0">
              <a:spcBef>
                <a:spcPts val="1200"/>
              </a:spcBef>
              <a:spcAft>
                <a:spcPts val="0"/>
              </a:spcAft>
              <a:buNone/>
            </a:pPr>
            <a:endParaRPr sz="3000" dirty="0">
              <a:solidFill>
                <a:schemeClr val="dk1"/>
              </a:solidFill>
              <a:latin typeface="Calibri"/>
              <a:ea typeface="Calibri"/>
              <a:cs typeface="Calibri"/>
              <a:sym typeface="Calibri"/>
            </a:endParaRPr>
          </a:p>
          <a:p>
            <a:pPr marL="0" lvl="0" indent="0" algn="l" rtl="0">
              <a:spcBef>
                <a:spcPts val="1200"/>
              </a:spcBef>
              <a:spcAft>
                <a:spcPts val="0"/>
              </a:spcAft>
              <a:buNone/>
            </a:pPr>
            <a:endParaRPr sz="3000" dirty="0">
              <a:solidFill>
                <a:schemeClr val="dk1"/>
              </a:solidFill>
              <a:latin typeface="Calibri"/>
              <a:ea typeface="Calibri"/>
              <a:cs typeface="Calibri"/>
              <a:sym typeface="Calibri"/>
            </a:endParaRPr>
          </a:p>
          <a:p>
            <a:pPr marL="0" lvl="0" indent="0" algn="l" rtl="0">
              <a:spcBef>
                <a:spcPts val="1200"/>
              </a:spcBef>
              <a:spcAft>
                <a:spcPts val="0"/>
              </a:spcAft>
              <a:buNone/>
            </a:pPr>
            <a:endParaRPr sz="3000" dirty="0">
              <a:solidFill>
                <a:schemeClr val="dk1"/>
              </a:solidFill>
              <a:latin typeface="Calibri"/>
              <a:ea typeface="Calibri"/>
              <a:cs typeface="Calibri"/>
              <a:sym typeface="Calibri"/>
            </a:endParaRPr>
          </a:p>
          <a:p>
            <a:pPr marL="0" lvl="0" indent="0" algn="l" rtl="0">
              <a:spcBef>
                <a:spcPts val="1200"/>
              </a:spcBef>
              <a:spcAft>
                <a:spcPts val="1200"/>
              </a:spcAft>
              <a:buNone/>
            </a:pPr>
            <a:endParaRPr sz="30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1097280" y="394978"/>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1200"/>
              </a:spcBef>
              <a:spcAft>
                <a:spcPts val="1200"/>
              </a:spcAft>
              <a:buClr>
                <a:schemeClr val="dk1"/>
              </a:buClr>
              <a:buSzPts val="1100"/>
              <a:buFont typeface="Arial"/>
              <a:buNone/>
            </a:pPr>
            <a:r>
              <a:rPr lang="en-IN" b="1">
                <a:solidFill>
                  <a:srgbClr val="000000"/>
                </a:solidFill>
              </a:rPr>
              <a:t>Research Questions  (Hypothesis)</a:t>
            </a:r>
            <a:endParaRPr b="1">
              <a:solidFill>
                <a:srgbClr val="000000"/>
              </a:solidFill>
            </a:endParaRPr>
          </a:p>
        </p:txBody>
      </p:sp>
      <p:sp>
        <p:nvSpPr>
          <p:cNvPr id="122" name="Google Shape;122;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457200" lvl="0" indent="-419100" algn="l" rtl="0">
              <a:lnSpc>
                <a:spcPct val="200000"/>
              </a:lnSpc>
              <a:spcBef>
                <a:spcPts val="1200"/>
              </a:spcBef>
              <a:spcAft>
                <a:spcPts val="0"/>
              </a:spcAft>
              <a:buClr>
                <a:schemeClr val="dk1"/>
              </a:buClr>
              <a:buSzPts val="3000"/>
              <a:buChar char="●"/>
            </a:pPr>
            <a:r>
              <a:rPr lang="en-IN" sz="3000">
                <a:solidFill>
                  <a:schemeClr val="dk1"/>
                </a:solidFill>
              </a:rPr>
              <a:t>Have wildfires become more frequent over time ?</a:t>
            </a:r>
            <a:endParaRPr sz="3000">
              <a:solidFill>
                <a:schemeClr val="dk1"/>
              </a:solidFill>
            </a:endParaRPr>
          </a:p>
          <a:p>
            <a:pPr marL="457200" lvl="0" indent="-419100" algn="l" rtl="0">
              <a:lnSpc>
                <a:spcPct val="200000"/>
              </a:lnSpc>
              <a:spcBef>
                <a:spcPts val="0"/>
              </a:spcBef>
              <a:spcAft>
                <a:spcPts val="0"/>
              </a:spcAft>
              <a:buClr>
                <a:schemeClr val="dk1"/>
              </a:buClr>
              <a:buSzPts val="3000"/>
              <a:buChar char="●"/>
            </a:pPr>
            <a:r>
              <a:rPr lang="en-IN" sz="3000">
                <a:solidFill>
                  <a:schemeClr val="dk1"/>
                </a:solidFill>
              </a:rPr>
              <a:t>Which state had the highest number of fires </a:t>
            </a:r>
            <a:endParaRPr sz="3000">
              <a:solidFill>
                <a:schemeClr val="dk1"/>
              </a:solidFill>
            </a:endParaRPr>
          </a:p>
          <a:p>
            <a:pPr marL="457200" lvl="0" indent="-419100" algn="l" rtl="0">
              <a:lnSpc>
                <a:spcPct val="200000"/>
              </a:lnSpc>
              <a:spcBef>
                <a:spcPts val="0"/>
              </a:spcBef>
              <a:spcAft>
                <a:spcPts val="0"/>
              </a:spcAft>
              <a:buClr>
                <a:schemeClr val="dk1"/>
              </a:buClr>
              <a:buSzPts val="3000"/>
              <a:buChar char="●"/>
            </a:pPr>
            <a:r>
              <a:rPr lang="en-IN" sz="3000">
                <a:solidFill>
                  <a:schemeClr val="dk1"/>
                </a:solidFill>
              </a:rPr>
              <a:t>Do we have a peak season for fire? </a:t>
            </a:r>
            <a:endParaRPr sz="3000">
              <a:solidFill>
                <a:schemeClr val="dk1"/>
              </a:solidFill>
            </a:endParaRPr>
          </a:p>
          <a:p>
            <a:pPr marL="457200" lvl="0" indent="-419100" algn="l" rtl="0">
              <a:lnSpc>
                <a:spcPct val="200000"/>
              </a:lnSpc>
              <a:spcBef>
                <a:spcPts val="0"/>
              </a:spcBef>
              <a:spcAft>
                <a:spcPts val="0"/>
              </a:spcAft>
              <a:buClr>
                <a:schemeClr val="dk1"/>
              </a:buClr>
              <a:buSzPts val="3000"/>
              <a:buChar char="●"/>
            </a:pPr>
            <a:r>
              <a:rPr lang="en-IN" sz="3000">
                <a:solidFill>
                  <a:schemeClr val="dk1"/>
                </a:solidFill>
              </a:rPr>
              <a:t>Can we predict the number of fires given a year? </a:t>
            </a:r>
            <a:endParaRPr sz="3000">
              <a:solidFill>
                <a:schemeClr val="dk1"/>
              </a:solidFill>
            </a:endParaRPr>
          </a:p>
          <a:p>
            <a:pPr marL="91440" lvl="0" indent="0" algn="l" rtl="0">
              <a:lnSpc>
                <a:spcPct val="90000"/>
              </a:lnSpc>
              <a:spcBef>
                <a:spcPts val="1200"/>
              </a:spcBef>
              <a:spcAft>
                <a:spcPts val="0"/>
              </a:spcAft>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7a734d8e55_0_0"/>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Methods</a:t>
            </a:r>
            <a:endParaRPr sz="6000"/>
          </a:p>
        </p:txBody>
      </p:sp>
      <p:sp>
        <p:nvSpPr>
          <p:cNvPr id="128" name="Google Shape;128;g7a734d8e55_0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Autofit/>
          </a:bodyPr>
          <a:lstStyle/>
          <a:p>
            <a:pPr marL="457200" lvl="0" indent="-419100" algn="l" rtl="0">
              <a:lnSpc>
                <a:spcPct val="200000"/>
              </a:lnSpc>
              <a:spcBef>
                <a:spcPts val="1200"/>
              </a:spcBef>
              <a:spcAft>
                <a:spcPts val="0"/>
              </a:spcAft>
              <a:buClr>
                <a:schemeClr val="dk1"/>
              </a:buClr>
              <a:buSzPts val="3000"/>
              <a:buChar char="●"/>
            </a:pPr>
            <a:r>
              <a:rPr lang="en-IN" sz="3000">
                <a:solidFill>
                  <a:schemeClr val="dk1"/>
                </a:solidFill>
              </a:rPr>
              <a:t>Wildfire was a huge dataset with date and time.</a:t>
            </a:r>
            <a:endParaRPr sz="3000">
              <a:solidFill>
                <a:schemeClr val="dk1"/>
              </a:solidFill>
            </a:endParaRPr>
          </a:p>
          <a:p>
            <a:pPr marL="457200" lvl="0" indent="-419100" algn="l" rtl="0">
              <a:lnSpc>
                <a:spcPct val="200000"/>
              </a:lnSpc>
              <a:spcBef>
                <a:spcPts val="0"/>
              </a:spcBef>
              <a:spcAft>
                <a:spcPts val="0"/>
              </a:spcAft>
              <a:buClr>
                <a:schemeClr val="dk1"/>
              </a:buClr>
              <a:buSzPts val="3000"/>
              <a:buChar char="●"/>
            </a:pPr>
            <a:r>
              <a:rPr lang="en-IN" sz="3000">
                <a:solidFill>
                  <a:schemeClr val="dk1"/>
                </a:solidFill>
              </a:rPr>
              <a:t>Used Time Series Analysis to analyse the data and answer the hypothesis questions using AR Model.</a:t>
            </a:r>
            <a:endParaRPr sz="3000">
              <a:solidFill>
                <a:schemeClr val="dk1"/>
              </a:solidFill>
            </a:endParaRPr>
          </a:p>
          <a:p>
            <a:pPr marL="457200" lvl="0" indent="0" algn="l" rtl="0">
              <a:lnSpc>
                <a:spcPct val="200000"/>
              </a:lnSpc>
              <a:spcBef>
                <a:spcPts val="1200"/>
              </a:spcBef>
              <a:spcAft>
                <a:spcPts val="0"/>
              </a:spcAft>
              <a:buNone/>
            </a:pPr>
            <a:endParaRPr sz="3000">
              <a:solidFill>
                <a:schemeClr val="dk1"/>
              </a:solidFill>
            </a:endParaRPr>
          </a:p>
          <a:p>
            <a:pPr marL="457200" lvl="0" indent="0" algn="l" rtl="0">
              <a:lnSpc>
                <a:spcPct val="200000"/>
              </a:lnSpc>
              <a:spcBef>
                <a:spcPts val="1200"/>
              </a:spcBef>
              <a:spcAft>
                <a:spcPts val="0"/>
              </a:spcAft>
              <a:buNone/>
            </a:pPr>
            <a:endParaRPr sz="3000">
              <a:solidFill>
                <a:schemeClr val="dk1"/>
              </a:solidFill>
            </a:endParaRPr>
          </a:p>
          <a:p>
            <a:pPr marL="91440" lvl="0" indent="0" algn="l" rtl="0">
              <a:lnSpc>
                <a:spcPct val="90000"/>
              </a:lnSpc>
              <a:spcBef>
                <a:spcPts val="1200"/>
              </a:spcBef>
              <a:spcAft>
                <a:spcPts val="0"/>
              </a:spcAft>
              <a:buSzPts val="2000"/>
              <a:buNone/>
            </a:pP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7a734d8e55_0_5"/>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Data Cleaning</a:t>
            </a:r>
            <a:endParaRPr sz="6000"/>
          </a:p>
        </p:txBody>
      </p:sp>
      <p:sp>
        <p:nvSpPr>
          <p:cNvPr id="134" name="Google Shape;134;g7a734d8e55_0_5"/>
          <p:cNvSpPr txBox="1">
            <a:spLocks noGrp="1"/>
          </p:cNvSpPr>
          <p:nvPr>
            <p:ph type="body" idx="1"/>
          </p:nvPr>
        </p:nvSpPr>
        <p:spPr>
          <a:xfrm>
            <a:off x="1097275" y="1845725"/>
            <a:ext cx="10058400" cy="4023300"/>
          </a:xfrm>
          <a:prstGeom prst="rect">
            <a:avLst/>
          </a:prstGeom>
          <a:noFill/>
          <a:ln>
            <a:noFill/>
          </a:ln>
        </p:spPr>
        <p:txBody>
          <a:bodyPr spcFirstLastPara="1" wrap="square" lIns="0" tIns="45700" rIns="0" bIns="45700" anchor="t" anchorCtr="0">
            <a:noAutofit/>
          </a:bodyPr>
          <a:lstStyle/>
          <a:p>
            <a:pPr marL="457200" lvl="0" indent="-419100" algn="just" rtl="0">
              <a:lnSpc>
                <a:spcPct val="100000"/>
              </a:lnSpc>
              <a:spcBef>
                <a:spcPts val="0"/>
              </a:spcBef>
              <a:spcAft>
                <a:spcPts val="0"/>
              </a:spcAft>
              <a:buClr>
                <a:schemeClr val="dk1"/>
              </a:buClr>
              <a:buSzPts val="3000"/>
              <a:buChar char="●"/>
            </a:pPr>
            <a:r>
              <a:rPr lang="en-IN" sz="3000">
                <a:solidFill>
                  <a:schemeClr val="dk1"/>
                </a:solidFill>
              </a:rPr>
              <a:t>Checked for null values</a:t>
            </a:r>
            <a:endParaRPr sz="3000">
              <a:solidFill>
                <a:schemeClr val="dk1"/>
              </a:solidFill>
            </a:endParaRPr>
          </a:p>
          <a:p>
            <a:pPr marL="457200" lvl="0" indent="0" algn="just" rtl="0">
              <a:lnSpc>
                <a:spcPct val="100000"/>
              </a:lnSpc>
              <a:spcBef>
                <a:spcPts val="1200"/>
              </a:spcBef>
              <a:spcAft>
                <a:spcPts val="0"/>
              </a:spcAft>
              <a:buNone/>
            </a:pPr>
            <a:endParaRPr sz="3000">
              <a:solidFill>
                <a:schemeClr val="dk1"/>
              </a:solidFill>
            </a:endParaRPr>
          </a:p>
          <a:p>
            <a:pPr marL="457200" lvl="0" indent="-419100" algn="l" rtl="0">
              <a:lnSpc>
                <a:spcPct val="100000"/>
              </a:lnSpc>
              <a:spcBef>
                <a:spcPts val="1200"/>
              </a:spcBef>
              <a:spcAft>
                <a:spcPts val="0"/>
              </a:spcAft>
              <a:buClr>
                <a:schemeClr val="dk1"/>
              </a:buClr>
              <a:buSzPts val="3000"/>
              <a:buChar char="●"/>
            </a:pPr>
            <a:r>
              <a:rPr lang="en-IN" sz="3000">
                <a:solidFill>
                  <a:schemeClr val="dk1"/>
                </a:solidFill>
                <a:highlight>
                  <a:srgbClr val="FFFFFF"/>
                </a:highlight>
              </a:rPr>
              <a:t>Convert data time attribute to Data type DateTime and set that as index for the data frame.</a:t>
            </a:r>
            <a:endParaRPr sz="3000">
              <a:solidFill>
                <a:schemeClr val="dk1"/>
              </a:solidFill>
              <a:highlight>
                <a:srgbClr val="FFFFFF"/>
              </a:highlight>
            </a:endParaRPr>
          </a:p>
          <a:p>
            <a:pPr marL="0" lvl="0" indent="0" algn="l" rtl="0">
              <a:lnSpc>
                <a:spcPct val="100000"/>
              </a:lnSpc>
              <a:spcBef>
                <a:spcPts val="0"/>
              </a:spcBef>
              <a:spcAft>
                <a:spcPts val="0"/>
              </a:spcAft>
              <a:buNone/>
            </a:pPr>
            <a:endParaRPr sz="3000">
              <a:solidFill>
                <a:schemeClr val="dk1"/>
              </a:solidFill>
              <a:highlight>
                <a:srgbClr val="FFFFFF"/>
              </a:highlight>
            </a:endParaRPr>
          </a:p>
          <a:p>
            <a:pPr marL="457200" lvl="0" indent="-419100" algn="l" rtl="0">
              <a:lnSpc>
                <a:spcPct val="100000"/>
              </a:lnSpc>
              <a:spcBef>
                <a:spcPts val="0"/>
              </a:spcBef>
              <a:spcAft>
                <a:spcPts val="0"/>
              </a:spcAft>
              <a:buClr>
                <a:schemeClr val="dk1"/>
              </a:buClr>
              <a:buSzPts val="3000"/>
              <a:buChar char="●"/>
            </a:pPr>
            <a:r>
              <a:rPr lang="en-IN" sz="3000">
                <a:solidFill>
                  <a:schemeClr val="dk1"/>
                </a:solidFill>
                <a:highlight>
                  <a:srgbClr val="FFFFFF"/>
                </a:highlight>
              </a:rPr>
              <a:t>Performed resampling</a:t>
            </a:r>
            <a:endParaRPr sz="3000">
              <a:solidFill>
                <a:schemeClr val="dk1"/>
              </a:solidFill>
              <a:highlight>
                <a:srgbClr val="FFFFFF"/>
              </a:highlight>
            </a:endParaRPr>
          </a:p>
          <a:p>
            <a:pPr marL="0" lvl="0" indent="0" algn="l" rtl="0">
              <a:lnSpc>
                <a:spcPct val="100000"/>
              </a:lnSpc>
              <a:spcBef>
                <a:spcPts val="0"/>
              </a:spcBef>
              <a:spcAft>
                <a:spcPts val="0"/>
              </a:spcAft>
              <a:buNone/>
            </a:pPr>
            <a:endParaRPr sz="3000">
              <a:solidFill>
                <a:schemeClr val="dk1"/>
              </a:solidFill>
              <a:highlight>
                <a:srgbClr val="FFFFFF"/>
              </a:highlight>
            </a:endParaRPr>
          </a:p>
          <a:p>
            <a:pPr marL="457200" lvl="0" indent="0" algn="l" rtl="0">
              <a:lnSpc>
                <a:spcPct val="200000"/>
              </a:lnSpc>
              <a:spcBef>
                <a:spcPts val="1200"/>
              </a:spcBef>
              <a:spcAft>
                <a:spcPts val="0"/>
              </a:spcAft>
              <a:buNone/>
            </a:pPr>
            <a:endParaRPr sz="3000">
              <a:solidFill>
                <a:schemeClr val="dk1"/>
              </a:solidFill>
            </a:endParaRPr>
          </a:p>
          <a:p>
            <a:pPr marL="457200" lvl="0" indent="0" algn="l" rtl="0">
              <a:lnSpc>
                <a:spcPct val="200000"/>
              </a:lnSpc>
              <a:spcBef>
                <a:spcPts val="1200"/>
              </a:spcBef>
              <a:spcAft>
                <a:spcPts val="0"/>
              </a:spcAft>
              <a:buNone/>
            </a:pPr>
            <a:endParaRPr sz="3000">
              <a:solidFill>
                <a:schemeClr val="dk1"/>
              </a:solidFill>
            </a:endParaRPr>
          </a:p>
          <a:p>
            <a:pPr marL="91440" lvl="0" indent="0" algn="l" rtl="0">
              <a:lnSpc>
                <a:spcPct val="90000"/>
              </a:lnSpc>
              <a:spcBef>
                <a:spcPts val="1200"/>
              </a:spcBef>
              <a:spcAft>
                <a:spcPts val="0"/>
              </a:spcAft>
              <a:buSzPts val="2000"/>
              <a:buNone/>
            </a:pP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7a9ec7f219_0_10"/>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2286000" lvl="0" indent="457200" algn="l" rtl="0">
              <a:lnSpc>
                <a:spcPct val="200000"/>
              </a:lnSpc>
              <a:spcBef>
                <a:spcPts val="1200"/>
              </a:spcBef>
              <a:spcAft>
                <a:spcPts val="1200"/>
              </a:spcAft>
              <a:buClr>
                <a:schemeClr val="dk1"/>
              </a:buClr>
              <a:buSzPts val="1100"/>
              <a:buFont typeface="Arial"/>
              <a:buNone/>
            </a:pPr>
            <a:r>
              <a:rPr lang="en-IN" sz="6000" b="1">
                <a:solidFill>
                  <a:schemeClr val="dk1"/>
                </a:solidFill>
              </a:rPr>
              <a:t>Initial checks</a:t>
            </a:r>
            <a:endParaRPr sz="6000"/>
          </a:p>
        </p:txBody>
      </p:sp>
      <p:sp>
        <p:nvSpPr>
          <p:cNvPr id="140" name="Google Shape;140;g7a9ec7f219_0_10"/>
          <p:cNvSpPr txBox="1">
            <a:spLocks noGrp="1"/>
          </p:cNvSpPr>
          <p:nvPr>
            <p:ph type="body" idx="1"/>
          </p:nvPr>
        </p:nvSpPr>
        <p:spPr>
          <a:xfrm>
            <a:off x="1097275" y="1845725"/>
            <a:ext cx="10058400" cy="4023300"/>
          </a:xfrm>
          <a:prstGeom prst="rect">
            <a:avLst/>
          </a:prstGeom>
          <a:noFill/>
          <a:ln>
            <a:noFill/>
          </a:ln>
        </p:spPr>
        <p:txBody>
          <a:bodyPr spcFirstLastPara="1" wrap="square" lIns="0" tIns="45700" rIns="0" bIns="45700" anchor="t" anchorCtr="0">
            <a:noAutofit/>
          </a:bodyPr>
          <a:lstStyle/>
          <a:p>
            <a:pPr marL="457200" lvl="0" indent="-381000" algn="just" rtl="0">
              <a:lnSpc>
                <a:spcPct val="115000"/>
              </a:lnSpc>
              <a:spcBef>
                <a:spcPts val="0"/>
              </a:spcBef>
              <a:spcAft>
                <a:spcPts val="0"/>
              </a:spcAft>
              <a:buClr>
                <a:schemeClr val="dk1"/>
              </a:buClr>
              <a:buSzPts val="2400"/>
              <a:buFont typeface="Arial"/>
              <a:buChar char="●"/>
            </a:pPr>
            <a:r>
              <a:rPr lang="en-IN" sz="2400">
                <a:solidFill>
                  <a:schemeClr val="dk1"/>
                </a:solidFill>
                <a:highlight>
                  <a:srgbClr val="FFFFFF"/>
                </a:highlight>
              </a:rPr>
              <a:t>Created a line plot for the attribute that is going to be predicted. We chose FIRE_SIZE and below is the line plot.</a:t>
            </a:r>
            <a:endParaRPr sz="2400">
              <a:solidFill>
                <a:schemeClr val="dk1"/>
              </a:solidFill>
              <a:highlight>
                <a:srgbClr val="FFFFFF"/>
              </a:highlight>
            </a:endParaRPr>
          </a:p>
          <a:p>
            <a:pPr marL="457200" lvl="0" indent="0" algn="just" rtl="0">
              <a:lnSpc>
                <a:spcPct val="100000"/>
              </a:lnSpc>
              <a:spcBef>
                <a:spcPts val="0"/>
              </a:spcBef>
              <a:spcAft>
                <a:spcPts val="0"/>
              </a:spcAft>
              <a:buNone/>
            </a:pPr>
            <a:endParaRPr sz="3000">
              <a:solidFill>
                <a:schemeClr val="dk1"/>
              </a:solidFill>
            </a:endParaRPr>
          </a:p>
          <a:p>
            <a:pPr marL="0" lvl="0" indent="0" algn="just" rtl="0">
              <a:lnSpc>
                <a:spcPct val="100000"/>
              </a:lnSpc>
              <a:spcBef>
                <a:spcPts val="1200"/>
              </a:spcBef>
              <a:spcAft>
                <a:spcPts val="0"/>
              </a:spcAft>
              <a:buNone/>
            </a:pPr>
            <a:endParaRPr sz="3000">
              <a:solidFill>
                <a:schemeClr val="dk1"/>
              </a:solidFill>
            </a:endParaRPr>
          </a:p>
          <a:p>
            <a:pPr marL="457200" lvl="0" indent="0" algn="l" rtl="0">
              <a:lnSpc>
                <a:spcPct val="200000"/>
              </a:lnSpc>
              <a:spcBef>
                <a:spcPts val="1200"/>
              </a:spcBef>
              <a:spcAft>
                <a:spcPts val="0"/>
              </a:spcAft>
              <a:buNone/>
            </a:pPr>
            <a:endParaRPr sz="3000">
              <a:solidFill>
                <a:schemeClr val="dk1"/>
              </a:solidFill>
            </a:endParaRPr>
          </a:p>
          <a:p>
            <a:pPr marL="457200" lvl="0" indent="0" algn="l" rtl="0">
              <a:lnSpc>
                <a:spcPct val="200000"/>
              </a:lnSpc>
              <a:spcBef>
                <a:spcPts val="1200"/>
              </a:spcBef>
              <a:spcAft>
                <a:spcPts val="0"/>
              </a:spcAft>
              <a:buNone/>
            </a:pPr>
            <a:endParaRPr sz="3000">
              <a:solidFill>
                <a:schemeClr val="dk1"/>
              </a:solidFill>
            </a:endParaRPr>
          </a:p>
          <a:p>
            <a:pPr marL="91440" lvl="0" indent="0" algn="l" rtl="0">
              <a:lnSpc>
                <a:spcPct val="90000"/>
              </a:lnSpc>
              <a:spcBef>
                <a:spcPts val="1200"/>
              </a:spcBef>
              <a:spcAft>
                <a:spcPts val="0"/>
              </a:spcAft>
              <a:buSzPts val="2000"/>
              <a:buNone/>
            </a:pPr>
            <a:endParaRPr sz="3000"/>
          </a:p>
        </p:txBody>
      </p:sp>
      <p:pic>
        <p:nvPicPr>
          <p:cNvPr id="141" name="Google Shape;141;g7a9ec7f219_0_10"/>
          <p:cNvPicPr preferRelativeResize="0"/>
          <p:nvPr/>
        </p:nvPicPr>
        <p:blipFill>
          <a:blip r:embed="rId3">
            <a:alphaModFix/>
          </a:blip>
          <a:stretch>
            <a:fillRect/>
          </a:stretch>
        </p:blipFill>
        <p:spPr>
          <a:xfrm>
            <a:off x="1097275" y="2710450"/>
            <a:ext cx="10222675" cy="356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7a9ec7f219_0_17"/>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Initial checks</a:t>
            </a:r>
            <a:endParaRPr sz="6000"/>
          </a:p>
        </p:txBody>
      </p:sp>
      <p:sp>
        <p:nvSpPr>
          <p:cNvPr id="147" name="Google Shape;147;g7a9ec7f219_0_17"/>
          <p:cNvSpPr txBox="1">
            <a:spLocks noGrp="1"/>
          </p:cNvSpPr>
          <p:nvPr>
            <p:ph type="body" idx="1"/>
          </p:nvPr>
        </p:nvSpPr>
        <p:spPr>
          <a:xfrm>
            <a:off x="1097275" y="1845725"/>
            <a:ext cx="10058400" cy="4023300"/>
          </a:xfrm>
          <a:prstGeom prst="rect">
            <a:avLst/>
          </a:prstGeom>
          <a:noFill/>
          <a:ln>
            <a:noFill/>
          </a:ln>
        </p:spPr>
        <p:txBody>
          <a:bodyPr spcFirstLastPara="1" wrap="square" lIns="0" tIns="45700" rIns="0" bIns="45700" anchor="t" anchorCtr="0">
            <a:noAutofit/>
          </a:bodyPr>
          <a:lstStyle/>
          <a:p>
            <a:pPr marL="457200" lvl="0" indent="0" algn="l" rtl="0">
              <a:lnSpc>
                <a:spcPct val="100000"/>
              </a:lnSpc>
              <a:spcBef>
                <a:spcPts val="0"/>
              </a:spcBef>
              <a:spcAft>
                <a:spcPts val="0"/>
              </a:spcAft>
              <a:buNone/>
            </a:pPr>
            <a:r>
              <a:rPr lang="en-IN" sz="2400">
                <a:solidFill>
                  <a:srgbClr val="000000"/>
                </a:solidFill>
                <a:highlight>
                  <a:srgbClr val="FFFFFF"/>
                </a:highlight>
              </a:rPr>
              <a:t>Check if the data set has autocorrelation ,We can plot the observation at the previous time step (t-1) with the observation at the next time step (t+1) as a scatter plot. It does shows a relationship or some </a:t>
            </a:r>
            <a:r>
              <a:rPr lang="en-IN" sz="2400">
                <a:solidFill>
                  <a:srgbClr val="000000"/>
                </a:solidFill>
                <a:highlight>
                  <a:srgbClr val="FFFFFF"/>
                </a:highlight>
                <a:uFill>
                  <a:noFill/>
                </a:uFill>
                <a:hlinkClick r:id="rId3"/>
              </a:rPr>
              <a:t>correlation</a:t>
            </a:r>
            <a:r>
              <a:rPr lang="en-IN" sz="2400">
                <a:solidFill>
                  <a:srgbClr val="000000"/>
                </a:solidFill>
                <a:highlight>
                  <a:srgbClr val="FFFFFF"/>
                </a:highlight>
              </a:rPr>
              <a:t>.</a:t>
            </a:r>
            <a:endParaRPr sz="2400">
              <a:solidFill>
                <a:srgbClr val="000000"/>
              </a:solidFill>
              <a:highlight>
                <a:srgbClr val="FFFFFF"/>
              </a:highlight>
            </a:endParaRPr>
          </a:p>
          <a:p>
            <a:pPr marL="457200" lvl="0" indent="0" algn="l" rtl="0">
              <a:lnSpc>
                <a:spcPct val="100000"/>
              </a:lnSpc>
              <a:spcBef>
                <a:spcPts val="0"/>
              </a:spcBef>
              <a:spcAft>
                <a:spcPts val="0"/>
              </a:spcAft>
              <a:buNone/>
            </a:pPr>
            <a:endParaRPr sz="2400">
              <a:solidFill>
                <a:srgbClr val="000000"/>
              </a:solidFill>
              <a:highlight>
                <a:srgbClr val="FFFFFF"/>
              </a:highlight>
            </a:endParaRPr>
          </a:p>
          <a:p>
            <a:pPr marL="457200" lvl="0" indent="0" algn="just" rtl="0">
              <a:lnSpc>
                <a:spcPct val="100000"/>
              </a:lnSpc>
              <a:spcBef>
                <a:spcPts val="0"/>
              </a:spcBef>
              <a:spcAft>
                <a:spcPts val="0"/>
              </a:spcAft>
              <a:buNone/>
            </a:pPr>
            <a:endParaRPr sz="2400">
              <a:solidFill>
                <a:srgbClr val="000000"/>
              </a:solidFill>
              <a:highlight>
                <a:srgbClr val="FFFFFF"/>
              </a:highlight>
            </a:endParaRPr>
          </a:p>
          <a:p>
            <a:pPr marL="0" lvl="0" indent="0" algn="just" rtl="0">
              <a:lnSpc>
                <a:spcPct val="100000"/>
              </a:lnSpc>
              <a:spcBef>
                <a:spcPts val="1200"/>
              </a:spcBef>
              <a:spcAft>
                <a:spcPts val="0"/>
              </a:spcAft>
              <a:buNone/>
            </a:pPr>
            <a:endParaRPr sz="3000">
              <a:solidFill>
                <a:schemeClr val="dk1"/>
              </a:solidFill>
            </a:endParaRPr>
          </a:p>
          <a:p>
            <a:pPr marL="457200" lvl="0" indent="0" algn="l" rtl="0">
              <a:lnSpc>
                <a:spcPct val="200000"/>
              </a:lnSpc>
              <a:spcBef>
                <a:spcPts val="1200"/>
              </a:spcBef>
              <a:spcAft>
                <a:spcPts val="0"/>
              </a:spcAft>
              <a:buNone/>
            </a:pPr>
            <a:endParaRPr sz="3000">
              <a:solidFill>
                <a:schemeClr val="dk1"/>
              </a:solidFill>
            </a:endParaRPr>
          </a:p>
          <a:p>
            <a:pPr marL="457200" lvl="0" indent="0" algn="l" rtl="0">
              <a:lnSpc>
                <a:spcPct val="200000"/>
              </a:lnSpc>
              <a:spcBef>
                <a:spcPts val="1200"/>
              </a:spcBef>
              <a:spcAft>
                <a:spcPts val="0"/>
              </a:spcAft>
              <a:buNone/>
            </a:pPr>
            <a:endParaRPr sz="3000">
              <a:solidFill>
                <a:schemeClr val="dk1"/>
              </a:solidFill>
            </a:endParaRPr>
          </a:p>
          <a:p>
            <a:pPr marL="91440" lvl="0" indent="0" algn="l" rtl="0">
              <a:lnSpc>
                <a:spcPct val="90000"/>
              </a:lnSpc>
              <a:spcBef>
                <a:spcPts val="1200"/>
              </a:spcBef>
              <a:spcAft>
                <a:spcPts val="0"/>
              </a:spcAft>
              <a:buSzPts val="2000"/>
              <a:buNone/>
            </a:pPr>
            <a:endParaRPr sz="3000"/>
          </a:p>
        </p:txBody>
      </p:sp>
      <p:pic>
        <p:nvPicPr>
          <p:cNvPr id="148" name="Google Shape;148;g7a9ec7f219_0_17"/>
          <p:cNvPicPr preferRelativeResize="0"/>
          <p:nvPr/>
        </p:nvPicPr>
        <p:blipFill>
          <a:blip r:embed="rId4">
            <a:alphaModFix/>
          </a:blip>
          <a:stretch>
            <a:fillRect/>
          </a:stretch>
        </p:blipFill>
        <p:spPr>
          <a:xfrm>
            <a:off x="1458025" y="3014625"/>
            <a:ext cx="9550200" cy="31987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7a9ec7f219_0_0"/>
          <p:cNvSpPr txBox="1">
            <a:spLocks noGrp="1"/>
          </p:cNvSpPr>
          <p:nvPr>
            <p:ph type="title"/>
          </p:nvPr>
        </p:nvSpPr>
        <p:spPr>
          <a:xfrm>
            <a:off x="1097280" y="7967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1200"/>
              </a:spcBef>
              <a:spcAft>
                <a:spcPts val="1200"/>
              </a:spcAft>
              <a:buClr>
                <a:schemeClr val="dk1"/>
              </a:buClr>
              <a:buSzPts val="1100"/>
              <a:buFont typeface="Arial"/>
              <a:buNone/>
            </a:pPr>
            <a:r>
              <a:rPr lang="en-IN" sz="6000" b="1">
                <a:solidFill>
                  <a:schemeClr val="dk1"/>
                </a:solidFill>
              </a:rPr>
              <a:t>Analysis (AR Model)</a:t>
            </a:r>
            <a:endParaRPr sz="6000"/>
          </a:p>
        </p:txBody>
      </p:sp>
      <p:sp>
        <p:nvSpPr>
          <p:cNvPr id="154" name="Google Shape;154;g7a9ec7f219_0_0"/>
          <p:cNvSpPr txBox="1">
            <a:spLocks noGrp="1"/>
          </p:cNvSpPr>
          <p:nvPr>
            <p:ph type="body" idx="1"/>
          </p:nvPr>
        </p:nvSpPr>
        <p:spPr>
          <a:xfrm>
            <a:off x="1097275" y="1845725"/>
            <a:ext cx="10058400" cy="4023300"/>
          </a:xfrm>
          <a:prstGeom prst="rect">
            <a:avLst/>
          </a:prstGeom>
          <a:noFill/>
          <a:ln>
            <a:noFill/>
          </a:ln>
        </p:spPr>
        <p:txBody>
          <a:bodyPr spcFirstLastPara="1" wrap="square" lIns="0" tIns="45700" rIns="0" bIns="45700" anchor="t" anchorCtr="0">
            <a:noAutofit/>
          </a:bodyPr>
          <a:lstStyle/>
          <a:p>
            <a:pPr marL="457200" lvl="0" indent="-419100" algn="just" rtl="0">
              <a:lnSpc>
                <a:spcPct val="100000"/>
              </a:lnSpc>
              <a:spcBef>
                <a:spcPts val="0"/>
              </a:spcBef>
              <a:spcAft>
                <a:spcPts val="0"/>
              </a:spcAft>
              <a:buClr>
                <a:schemeClr val="dk1"/>
              </a:buClr>
              <a:buSzPts val="3000"/>
              <a:buChar char="●"/>
            </a:pPr>
            <a:r>
              <a:rPr lang="en-IN" sz="3000">
                <a:solidFill>
                  <a:schemeClr val="dk1"/>
                </a:solidFill>
              </a:rPr>
              <a:t>Built a model to predict last 12 month fire size using AR model.</a:t>
            </a:r>
            <a:endParaRPr sz="3000">
              <a:solidFill>
                <a:schemeClr val="dk1"/>
              </a:solidFill>
            </a:endParaRPr>
          </a:p>
          <a:p>
            <a:pPr marL="457200" lvl="0" indent="0" algn="just" rtl="0">
              <a:lnSpc>
                <a:spcPct val="100000"/>
              </a:lnSpc>
              <a:spcBef>
                <a:spcPts val="1200"/>
              </a:spcBef>
              <a:spcAft>
                <a:spcPts val="0"/>
              </a:spcAft>
              <a:buNone/>
            </a:pPr>
            <a:endParaRPr sz="3000">
              <a:solidFill>
                <a:schemeClr val="dk1"/>
              </a:solidFill>
            </a:endParaRPr>
          </a:p>
          <a:p>
            <a:pPr marL="457200" lvl="0" indent="-419100" algn="just" rtl="0">
              <a:lnSpc>
                <a:spcPct val="115000"/>
              </a:lnSpc>
              <a:spcBef>
                <a:spcPts val="1200"/>
              </a:spcBef>
              <a:spcAft>
                <a:spcPts val="0"/>
              </a:spcAft>
              <a:buClr>
                <a:srgbClr val="000000"/>
              </a:buClr>
              <a:buSzPts val="3000"/>
              <a:buChar char="●"/>
            </a:pPr>
            <a:r>
              <a:rPr lang="en-IN" sz="3000">
                <a:solidFill>
                  <a:srgbClr val="000000"/>
                </a:solidFill>
                <a:highlight>
                  <a:srgbClr val="FFFFFF"/>
                </a:highlight>
              </a:rPr>
              <a:t>Removed  the data inconsistency, variations and seasonality  </a:t>
            </a:r>
            <a:r>
              <a:rPr lang="en-IN" sz="3000">
                <a:solidFill>
                  <a:srgbClr val="000000"/>
                </a:solidFill>
              </a:rPr>
              <a:t>in order to make the mean constant.</a:t>
            </a:r>
            <a:endParaRPr sz="3000">
              <a:solidFill>
                <a:srgbClr val="000000"/>
              </a:solidFill>
            </a:endParaRPr>
          </a:p>
          <a:p>
            <a:pPr marL="457200" lvl="0" indent="0" algn="just" rtl="0">
              <a:lnSpc>
                <a:spcPct val="100000"/>
              </a:lnSpc>
              <a:spcBef>
                <a:spcPts val="1400"/>
              </a:spcBef>
              <a:spcAft>
                <a:spcPts val="0"/>
              </a:spcAft>
              <a:buNone/>
            </a:pPr>
            <a:endParaRPr sz="3000">
              <a:solidFill>
                <a:schemeClr val="dk1"/>
              </a:solidFill>
            </a:endParaRPr>
          </a:p>
          <a:p>
            <a:pPr marL="457200" lvl="0" indent="-419100" algn="just" rtl="0">
              <a:lnSpc>
                <a:spcPct val="100000"/>
              </a:lnSpc>
              <a:spcBef>
                <a:spcPts val="1200"/>
              </a:spcBef>
              <a:spcAft>
                <a:spcPts val="0"/>
              </a:spcAft>
              <a:buClr>
                <a:schemeClr val="dk1"/>
              </a:buClr>
              <a:buSzPts val="3000"/>
              <a:buChar char="●"/>
            </a:pPr>
            <a:r>
              <a:rPr lang="en-IN" sz="3000">
                <a:solidFill>
                  <a:schemeClr val="dk1"/>
                </a:solidFill>
              </a:rPr>
              <a:t>Removed the variations through log and differencing to make the mean constant.</a:t>
            </a:r>
            <a:endParaRPr sz="3000">
              <a:solidFill>
                <a:schemeClr val="dk1"/>
              </a:solidFill>
            </a:endParaRPr>
          </a:p>
          <a:p>
            <a:pPr marL="0" lvl="0" indent="0" algn="just" rtl="0">
              <a:lnSpc>
                <a:spcPct val="100000"/>
              </a:lnSpc>
              <a:spcBef>
                <a:spcPts val="1200"/>
              </a:spcBef>
              <a:spcAft>
                <a:spcPts val="0"/>
              </a:spcAft>
              <a:buNone/>
            </a:pPr>
            <a:endParaRPr sz="3000">
              <a:solidFill>
                <a:schemeClr val="dk1"/>
              </a:solidFill>
            </a:endParaRPr>
          </a:p>
          <a:p>
            <a:pPr marL="457200" lvl="0" indent="0" algn="l" rtl="0">
              <a:lnSpc>
                <a:spcPct val="200000"/>
              </a:lnSpc>
              <a:spcBef>
                <a:spcPts val="1200"/>
              </a:spcBef>
              <a:spcAft>
                <a:spcPts val="0"/>
              </a:spcAft>
              <a:buNone/>
            </a:pPr>
            <a:endParaRPr sz="3000">
              <a:solidFill>
                <a:schemeClr val="dk1"/>
              </a:solidFill>
            </a:endParaRPr>
          </a:p>
          <a:p>
            <a:pPr marL="457200" lvl="0" indent="0" algn="l" rtl="0">
              <a:lnSpc>
                <a:spcPct val="200000"/>
              </a:lnSpc>
              <a:spcBef>
                <a:spcPts val="1200"/>
              </a:spcBef>
              <a:spcAft>
                <a:spcPts val="0"/>
              </a:spcAft>
              <a:buNone/>
            </a:pPr>
            <a:endParaRPr sz="3000">
              <a:solidFill>
                <a:schemeClr val="dk1"/>
              </a:solidFill>
            </a:endParaRPr>
          </a:p>
          <a:p>
            <a:pPr marL="91440" lvl="0" indent="0" algn="l" rtl="0">
              <a:lnSpc>
                <a:spcPct val="90000"/>
              </a:lnSpc>
              <a:spcBef>
                <a:spcPts val="1200"/>
              </a:spcBef>
              <a:spcAft>
                <a:spcPts val="0"/>
              </a:spcAft>
              <a:buSzPts val="2000"/>
              <a:buNone/>
            </a:pPr>
            <a:endParaRPr sz="300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837</Words>
  <Application>Microsoft Office PowerPoint</Application>
  <PresentationFormat>Widescreen</PresentationFormat>
  <Paragraphs>129</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Courier New</vt:lpstr>
      <vt:lpstr>Noto Sans Symbols</vt:lpstr>
      <vt:lpstr>Retrospect</vt:lpstr>
      <vt:lpstr>Big Data Analytics and Visualization Project   IMSE586</vt:lpstr>
      <vt:lpstr>Data Sets</vt:lpstr>
      <vt:lpstr>1.88 Million US Wildfire</vt:lpstr>
      <vt:lpstr>Research Questions  (Hypothesis)</vt:lpstr>
      <vt:lpstr>Methods</vt:lpstr>
      <vt:lpstr>Data Cleaning</vt:lpstr>
      <vt:lpstr>Initial checks</vt:lpstr>
      <vt:lpstr>Initial checks</vt:lpstr>
      <vt:lpstr>Analysis (AR Model)</vt:lpstr>
      <vt:lpstr>Transformation</vt:lpstr>
      <vt:lpstr>Mean Constant</vt:lpstr>
      <vt:lpstr>Seasonality Adjustment</vt:lpstr>
      <vt:lpstr>Correlation</vt:lpstr>
      <vt:lpstr> Autocorrelation</vt:lpstr>
      <vt:lpstr>Coefficient values</vt:lpstr>
      <vt:lpstr>Prediction vs Actual </vt:lpstr>
      <vt:lpstr>RMSE</vt:lpstr>
      <vt:lpstr>Conclusions</vt:lpstr>
      <vt:lpstr>Manually calculates RMSE</vt:lpstr>
      <vt:lpstr>Heat Map of USA Wildfires</vt:lpstr>
      <vt:lpstr>Visualization</vt:lpstr>
      <vt:lpstr>PowerPoint Presentation</vt:lpstr>
      <vt:lpstr>Class A and B</vt:lpstr>
      <vt:lpstr>Class C and D</vt:lpstr>
      <vt:lpstr>Class E and F</vt:lpstr>
      <vt:lpstr>Class A and G</vt:lpstr>
      <vt:lpstr>Small Fires &gt;Large Fires </vt:lpstr>
      <vt:lpstr> State with Highest Wildfire </vt:lpstr>
      <vt:lpstr>Peak Months for Wildfire</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and Visualization Project   IMSE586</dc:title>
  <dc:creator>Alka .</dc:creator>
  <cp:lastModifiedBy>Sridharan, Punya</cp:lastModifiedBy>
  <cp:revision>1</cp:revision>
  <dcterms:created xsi:type="dcterms:W3CDTF">2019-11-28T03:35:54Z</dcterms:created>
  <dcterms:modified xsi:type="dcterms:W3CDTF">2020-02-20T23:10:40Z</dcterms:modified>
</cp:coreProperties>
</file>