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Lustria"/>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DEE09E-A4FC-46C8-84F2-53B795A86411}">
  <a:tblStyle styleId="{99DEE09E-A4FC-46C8-84F2-53B795A8641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Lustria-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cec57257f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0" name="Google Shape;130;g30cec57257f_2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cec57257f_2_1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0cec57257f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cec57257f_2_1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30cec57257f_2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cec57257f_2_1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0cec57257f_2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cec57257f_2_1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30cec57257f_2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cec57257f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2" name="Google Shape;212;g30cec57257f_2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cec57257f_2_1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30cec57257f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cec57257f_2_1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30cec57257f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cec57257f_2_1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0cec57257f_2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cec57257f_2_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30cec57257f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cec57257f_2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30cec57257f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cec57257f_2_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0cec57257f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cec57257f_2_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0cec57257f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cec57257f_2_1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0cec57257f_2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cec57257f_2_1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30cec57257f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cec57257f_2_1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0cec57257f_2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cec57257f_2_1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30cec57257f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788158" y="991790"/>
            <a:ext cx="7772400" cy="110251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17365D"/>
              </a:buClr>
              <a:buSzPts val="2100"/>
              <a:buFont typeface="Verdana"/>
              <a:buNone/>
              <a:defRPr>
                <a:solidFill>
                  <a:srgbClr val="17365D"/>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subTitle"/>
          </p:nvPr>
        </p:nvSpPr>
        <p:spPr>
          <a:xfrm>
            <a:off x="1524000" y="2494981"/>
            <a:ext cx="6400800" cy="1314450"/>
          </a:xfrm>
          <a:prstGeom prst="rect">
            <a:avLst/>
          </a:prstGeom>
          <a:noFill/>
          <a:ln>
            <a:noFill/>
          </a:ln>
        </p:spPr>
        <p:txBody>
          <a:bodyPr anchorCtr="0" anchor="t" bIns="34275" lIns="68575" spcFirstLastPara="1" rIns="68575" wrap="square" tIns="34275">
            <a:normAutofit/>
          </a:bodyPr>
          <a:lstStyle>
            <a:lvl1pPr lvl="0" algn="ctr">
              <a:spcBef>
                <a:spcPts val="300"/>
              </a:spcBef>
              <a:spcAft>
                <a:spcPts val="0"/>
              </a:spcAft>
              <a:buClr>
                <a:srgbClr val="17365D"/>
              </a:buClr>
              <a:buSzPts val="1500"/>
              <a:buNone/>
              <a:defRPr b="1" sz="1500">
                <a:solidFill>
                  <a:srgbClr val="17365D"/>
                </a:solidFill>
              </a:defRPr>
            </a:lvl1pPr>
            <a:lvl2pPr lvl="1" algn="ctr">
              <a:spcBef>
                <a:spcPts val="300"/>
              </a:spcBef>
              <a:spcAft>
                <a:spcPts val="0"/>
              </a:spcAft>
              <a:buClr>
                <a:srgbClr val="888888"/>
              </a:buClr>
              <a:buSzPts val="1500"/>
              <a:buNone/>
              <a:defRPr>
                <a:solidFill>
                  <a:srgbClr val="888888"/>
                </a:solidFill>
              </a:defRPr>
            </a:lvl2pPr>
            <a:lvl3pPr lvl="2" algn="ctr">
              <a:spcBef>
                <a:spcPts val="300"/>
              </a:spcBef>
              <a:spcAft>
                <a:spcPts val="0"/>
              </a:spcAft>
              <a:buClr>
                <a:srgbClr val="888888"/>
              </a:buClr>
              <a:buSzPts val="1400"/>
              <a:buNone/>
              <a:defRPr>
                <a:solidFill>
                  <a:srgbClr val="888888"/>
                </a:solidFill>
              </a:defRPr>
            </a:lvl3pPr>
            <a:lvl4pPr lvl="3" algn="ctr">
              <a:spcBef>
                <a:spcPts val="200"/>
              </a:spcBef>
              <a:spcAft>
                <a:spcPts val="0"/>
              </a:spcAft>
              <a:buClr>
                <a:srgbClr val="888888"/>
              </a:buClr>
              <a:buSzPts val="1200"/>
              <a:buNone/>
              <a:defRPr>
                <a:solidFill>
                  <a:srgbClr val="888888"/>
                </a:solidFill>
              </a:defRPr>
            </a:lvl4pPr>
            <a:lvl5pPr lvl="4" algn="ctr">
              <a:spcBef>
                <a:spcPts val="20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61" name="Google Shape;61;p14"/>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17365D"/>
              </a:buClr>
              <a:buSzPts val="2100"/>
              <a:buFont typeface="Verdana"/>
              <a:buNone/>
              <a:defRPr>
                <a:solidFill>
                  <a:srgbClr val="17365D"/>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a:solidFill>
                  <a:schemeClr val="dk1"/>
                </a:solidFill>
              </a:defRPr>
            </a:lvl1pPr>
            <a:lvl2pPr indent="-323850" lvl="1" marL="914400" algn="l">
              <a:spcBef>
                <a:spcPts val="300"/>
              </a:spcBef>
              <a:spcAft>
                <a:spcPts val="0"/>
              </a:spcAft>
              <a:buClr>
                <a:schemeClr val="dk1"/>
              </a:buClr>
              <a:buSzPts val="1500"/>
              <a:buChar char="–"/>
              <a:defRPr>
                <a:solidFill>
                  <a:schemeClr val="dk1"/>
                </a:solidFill>
              </a:defRPr>
            </a:lvl2pPr>
            <a:lvl3pPr indent="-317500" lvl="2" marL="1371600" algn="l">
              <a:spcBef>
                <a:spcPts val="300"/>
              </a:spcBef>
              <a:spcAft>
                <a:spcPts val="0"/>
              </a:spcAft>
              <a:buClr>
                <a:schemeClr val="dk1"/>
              </a:buClr>
              <a:buSzPts val="1400"/>
              <a:buChar char="•"/>
              <a:defRPr>
                <a:solidFill>
                  <a:schemeClr val="dk1"/>
                </a:solidFill>
              </a:defRPr>
            </a:lvl3pPr>
            <a:lvl4pPr indent="-304800" lvl="3" marL="1828800" algn="l">
              <a:spcBef>
                <a:spcPts val="200"/>
              </a:spcBef>
              <a:spcAft>
                <a:spcPts val="0"/>
              </a:spcAft>
              <a:buClr>
                <a:schemeClr val="dk1"/>
              </a:buClr>
              <a:buSzPts val="1200"/>
              <a:buChar char="–"/>
              <a:defRPr>
                <a:solidFill>
                  <a:schemeClr val="dk1"/>
                </a:solidFill>
              </a:defRPr>
            </a:lvl4pPr>
            <a:lvl5pPr indent="-304800" lvl="4" marL="2286000" algn="l">
              <a:spcBef>
                <a:spcPts val="200"/>
              </a:spcBef>
              <a:spcAft>
                <a:spcPts val="0"/>
              </a:spcAft>
              <a:buClr>
                <a:schemeClr val="dk1"/>
              </a:buClr>
              <a:buSzPts val="1200"/>
              <a:buChar char="»"/>
              <a:defRPr>
                <a:solidFill>
                  <a:schemeClr val="dk1"/>
                </a:solidFill>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67" name="Google Shape;67;p15"/>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722313" y="3305177"/>
            <a:ext cx="7772400" cy="1021556"/>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FF0000"/>
              </a:buClr>
              <a:buSzPts val="3000"/>
              <a:buFont typeface="Verdana"/>
              <a:buNone/>
              <a:defRPr b="1" sz="30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rm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300"/>
              </a:spcBef>
              <a:spcAft>
                <a:spcPts val="0"/>
              </a:spcAft>
              <a:buClr>
                <a:srgbClr val="888888"/>
              </a:buClr>
              <a:buSzPts val="1400"/>
              <a:buNone/>
              <a:defRPr sz="1400">
                <a:solidFill>
                  <a:srgbClr val="888888"/>
                </a:solidFill>
              </a:defRPr>
            </a:lvl2pPr>
            <a:lvl3pPr indent="-228600" lvl="2" marL="1371600" algn="l">
              <a:spcBef>
                <a:spcPts val="200"/>
              </a:spcBef>
              <a:spcAft>
                <a:spcPts val="0"/>
              </a:spcAft>
              <a:buClr>
                <a:srgbClr val="888888"/>
              </a:buClr>
              <a:buSzPts val="1200"/>
              <a:buNone/>
              <a:defRPr sz="1200">
                <a:solidFill>
                  <a:srgbClr val="888888"/>
                </a:solidFill>
              </a:defRPr>
            </a:lvl3pPr>
            <a:lvl4pPr indent="-228600" lvl="3" marL="1828800" algn="l">
              <a:spcBef>
                <a:spcPts val="200"/>
              </a:spcBef>
              <a:spcAft>
                <a:spcPts val="0"/>
              </a:spcAft>
              <a:buClr>
                <a:srgbClr val="888888"/>
              </a:buClr>
              <a:buSzPts val="1100"/>
              <a:buNone/>
              <a:defRPr sz="1100">
                <a:solidFill>
                  <a:srgbClr val="888888"/>
                </a:solidFill>
              </a:defRPr>
            </a:lvl4pPr>
            <a:lvl5pPr indent="-228600" lvl="4" marL="2286000" algn="l">
              <a:spcBef>
                <a:spcPts val="2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73" name="Google Shape;73;p16"/>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7"/>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FF0000"/>
              </a:buClr>
              <a:buSzPts val="2100"/>
              <a:buFont typeface="Verdana"/>
              <a:buNone/>
              <a:defRPr>
                <a:solidFill>
                  <a:srgbClr val="FF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body"/>
          </p:nvPr>
        </p:nvSpPr>
        <p:spPr>
          <a:xfrm>
            <a:off x="457200" y="1200152"/>
            <a:ext cx="4038600" cy="3394472"/>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79" name="Google Shape;79;p17"/>
          <p:cNvSpPr txBox="1"/>
          <p:nvPr>
            <p:ph idx="2" type="body"/>
          </p:nvPr>
        </p:nvSpPr>
        <p:spPr>
          <a:xfrm>
            <a:off x="4648200" y="1200152"/>
            <a:ext cx="4038600" cy="3394472"/>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80" name="Google Shape;80;p17"/>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8"/>
          <p:cNvSpPr txBox="1"/>
          <p:nvPr>
            <p:ph type="title"/>
          </p:nvPr>
        </p:nvSpPr>
        <p:spPr>
          <a:xfrm>
            <a:off x="644526" y="228600"/>
            <a:ext cx="8001000" cy="36552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FF0000"/>
              </a:buClr>
              <a:buSzPts val="2100"/>
              <a:buFont typeface="Verdana"/>
              <a:buNone/>
              <a:defRPr>
                <a:solidFill>
                  <a:srgbClr val="FF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86" name="Google Shape;86;p18"/>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87" name="Google Shape;87;p18"/>
          <p:cNvSpPr txBox="1"/>
          <p:nvPr>
            <p:ph idx="3" type="body"/>
          </p:nvPr>
        </p:nvSpPr>
        <p:spPr>
          <a:xfrm>
            <a:off x="4645027" y="1151335"/>
            <a:ext cx="4041775"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88" name="Google Shape;88;p18"/>
          <p:cNvSpPr txBox="1"/>
          <p:nvPr>
            <p:ph idx="4" type="body"/>
          </p:nvPr>
        </p:nvSpPr>
        <p:spPr>
          <a:xfrm>
            <a:off x="4645027" y="1631156"/>
            <a:ext cx="4041775" cy="2963466"/>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89" name="Google Shape;89;p18"/>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2895600" y="205978"/>
            <a:ext cx="5791200" cy="36552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9"/>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descr="C:\Users\AMMU\Desktop\Border.png" id="97" name="Google Shape;97;p19"/>
          <p:cNvPicPr preferRelativeResize="0"/>
          <p:nvPr/>
        </p:nvPicPr>
        <p:blipFill rotWithShape="1">
          <a:blip r:embed="rId2">
            <a:alphaModFix/>
          </a:blip>
          <a:srcRect b="0" l="0" r="0" t="0"/>
          <a:stretch/>
        </p:blipFill>
        <p:spPr>
          <a:xfrm>
            <a:off x="1878907" y="104906"/>
            <a:ext cx="7265095" cy="52374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457201" y="204788"/>
            <a:ext cx="3008313" cy="871538"/>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FF0000"/>
              </a:buClr>
              <a:buSzPts val="1500"/>
              <a:buFont typeface="Verdana"/>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1"/>
          <p:cNvSpPr txBox="1"/>
          <p:nvPr>
            <p:ph idx="1" type="body"/>
          </p:nvPr>
        </p:nvSpPr>
        <p:spPr>
          <a:xfrm>
            <a:off x="3575050" y="204790"/>
            <a:ext cx="5111750" cy="4389835"/>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sz="2400"/>
            </a:lvl1pPr>
            <a:lvl2pPr indent="-361950" lvl="1" marL="914400" algn="l">
              <a:spcBef>
                <a:spcPts val="400"/>
              </a:spcBef>
              <a:spcAft>
                <a:spcPts val="0"/>
              </a:spcAft>
              <a:buClr>
                <a:schemeClr val="dk1"/>
              </a:buClr>
              <a:buSzPts val="2100"/>
              <a:buChar char="–"/>
              <a:defRPr sz="2100"/>
            </a:lvl2pPr>
            <a:lvl3pPr indent="-342900" lvl="2" marL="1371600" algn="l">
              <a:spcBef>
                <a:spcPts val="40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05" name="Google Shape;105;p21"/>
          <p:cNvSpPr txBox="1"/>
          <p:nvPr>
            <p:ph idx="2" type="body"/>
          </p:nvPr>
        </p:nvSpPr>
        <p:spPr>
          <a:xfrm>
            <a:off x="457201" y="1076327"/>
            <a:ext cx="3008313" cy="3518297"/>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06" name="Google Shape;106;p21"/>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1792288" y="3600450"/>
            <a:ext cx="5486400" cy="42505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FF0000"/>
              </a:buClr>
              <a:buSzPts val="1500"/>
              <a:buFont typeface="Verdana"/>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2"/>
          <p:cNvSpPr/>
          <p:nvPr>
            <p:ph idx="2" type="pic"/>
          </p:nvPr>
        </p:nvSpPr>
        <p:spPr>
          <a:xfrm>
            <a:off x="1792288" y="459581"/>
            <a:ext cx="5486400" cy="3086100"/>
          </a:xfrm>
          <a:prstGeom prst="rect">
            <a:avLst/>
          </a:prstGeom>
          <a:noFill/>
          <a:ln>
            <a:noFill/>
          </a:ln>
        </p:spPr>
      </p:sp>
      <p:sp>
        <p:nvSpPr>
          <p:cNvPr id="112" name="Google Shape;112;p22"/>
          <p:cNvSpPr txBox="1"/>
          <p:nvPr>
            <p:ph idx="1" type="body"/>
          </p:nvPr>
        </p:nvSpPr>
        <p:spPr>
          <a:xfrm>
            <a:off x="1792288" y="4025503"/>
            <a:ext cx="5486400" cy="603647"/>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13" name="Google Shape;113;p22"/>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3"/>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3"/>
          <p:cNvSpPr txBox="1"/>
          <p:nvPr>
            <p:ph idx="1" type="body"/>
          </p:nvPr>
        </p:nvSpPr>
        <p:spPr>
          <a:xfrm rot="5400000">
            <a:off x="2752726" y="-1285875"/>
            <a:ext cx="3714748" cy="80010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19" name="Google Shape;119;p23"/>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rot="5400000">
            <a:off x="5463778" y="1371603"/>
            <a:ext cx="4388644"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4"/>
          <p:cNvSpPr txBox="1"/>
          <p:nvPr>
            <p:ph idx="1" type="body"/>
          </p:nvPr>
        </p:nvSpPr>
        <p:spPr>
          <a:xfrm rot="5400000">
            <a:off x="1272778" y="-609597"/>
            <a:ext cx="4388644" cy="60198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5" name="Google Shape;125;p24"/>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rgbClr val="FF0000"/>
              </a:buClr>
              <a:buSzPts val="2100"/>
              <a:buFont typeface="Verdana"/>
              <a:buNone/>
              <a:defRPr b="1" i="0" sz="2100" u="none" cap="none" strike="noStrike">
                <a:solidFill>
                  <a:srgbClr val="FF0000"/>
                </a:solidFill>
                <a:latin typeface="Verdana"/>
                <a:ea typeface="Verdana"/>
                <a:cs typeface="Verdana"/>
                <a:sym typeface="Verdan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lvl1pPr indent="-342900" lvl="0" marL="457200" marR="0" rtl="0" algn="l">
              <a:spcBef>
                <a:spcPts val="4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indent="-304800" lvl="3" marL="1828800" marR="0" rtl="0" algn="l">
              <a:spcBef>
                <a:spcPts val="20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20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9pPr>
          </a:lstStyle>
          <a:p/>
        </p:txBody>
      </p:sp>
      <p:sp>
        <p:nvSpPr>
          <p:cNvPr id="53" name="Google Shape;53;p13"/>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9pPr>
          </a:lstStyle>
          <a:p/>
        </p:txBody>
      </p:sp>
      <p:sp>
        <p:nvSpPr>
          <p:cNvPr id="54" name="Google Shape;54;p13"/>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9pPr>
          </a:lstStyle>
          <a:p/>
        </p:txBody>
      </p:sp>
      <p:sp>
        <p:nvSpPr>
          <p:cNvPr id="55" name="Google Shape;55;p13"/>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Verdana"/>
                <a:ea typeface="Verdana"/>
                <a:cs typeface="Verdana"/>
                <a:sym typeface="Verdana"/>
              </a:defRPr>
            </a:lvl1pPr>
            <a:lvl2pPr indent="0" lvl="1" marL="0" marR="0" rtl="0" algn="r">
              <a:spcBef>
                <a:spcPts val="0"/>
              </a:spcBef>
              <a:buNone/>
              <a:defRPr b="0" i="0" sz="900" u="none" cap="none" strike="noStrike">
                <a:solidFill>
                  <a:srgbClr val="888888"/>
                </a:solidFill>
                <a:latin typeface="Verdana"/>
                <a:ea typeface="Verdana"/>
                <a:cs typeface="Verdana"/>
                <a:sym typeface="Verdana"/>
              </a:defRPr>
            </a:lvl2pPr>
            <a:lvl3pPr indent="0" lvl="2" marL="0" marR="0" rtl="0" algn="r">
              <a:spcBef>
                <a:spcPts val="0"/>
              </a:spcBef>
              <a:buNone/>
              <a:defRPr b="0" i="0" sz="900" u="none" cap="none" strike="noStrike">
                <a:solidFill>
                  <a:srgbClr val="888888"/>
                </a:solidFill>
                <a:latin typeface="Verdana"/>
                <a:ea typeface="Verdana"/>
                <a:cs typeface="Verdana"/>
                <a:sym typeface="Verdana"/>
              </a:defRPr>
            </a:lvl3pPr>
            <a:lvl4pPr indent="0" lvl="3" marL="0" marR="0" rtl="0" algn="r">
              <a:spcBef>
                <a:spcPts val="0"/>
              </a:spcBef>
              <a:buNone/>
              <a:defRPr b="0" i="0" sz="900" u="none" cap="none" strike="noStrike">
                <a:solidFill>
                  <a:srgbClr val="888888"/>
                </a:solidFill>
                <a:latin typeface="Verdana"/>
                <a:ea typeface="Verdana"/>
                <a:cs typeface="Verdana"/>
                <a:sym typeface="Verdana"/>
              </a:defRPr>
            </a:lvl4pPr>
            <a:lvl5pPr indent="0" lvl="4" marL="0" marR="0" rtl="0" algn="r">
              <a:spcBef>
                <a:spcPts val="0"/>
              </a:spcBef>
              <a:buNone/>
              <a:defRPr b="0" i="0" sz="900" u="none" cap="none" strike="noStrike">
                <a:solidFill>
                  <a:srgbClr val="888888"/>
                </a:solidFill>
                <a:latin typeface="Verdana"/>
                <a:ea typeface="Verdana"/>
                <a:cs typeface="Verdana"/>
                <a:sym typeface="Verdana"/>
              </a:defRPr>
            </a:lvl5pPr>
            <a:lvl6pPr indent="0" lvl="5" marL="0" marR="0" rtl="0" algn="r">
              <a:spcBef>
                <a:spcPts val="0"/>
              </a:spcBef>
              <a:buNone/>
              <a:defRPr b="0" i="0" sz="900" u="none" cap="none" strike="noStrike">
                <a:solidFill>
                  <a:srgbClr val="888888"/>
                </a:solidFill>
                <a:latin typeface="Verdana"/>
                <a:ea typeface="Verdana"/>
                <a:cs typeface="Verdana"/>
                <a:sym typeface="Verdana"/>
              </a:defRPr>
            </a:lvl6pPr>
            <a:lvl7pPr indent="0" lvl="6" marL="0" marR="0" rtl="0" algn="r">
              <a:spcBef>
                <a:spcPts val="0"/>
              </a:spcBef>
              <a:buNone/>
              <a:defRPr b="0" i="0" sz="900" u="none" cap="none" strike="noStrike">
                <a:solidFill>
                  <a:srgbClr val="888888"/>
                </a:solidFill>
                <a:latin typeface="Verdana"/>
                <a:ea typeface="Verdana"/>
                <a:cs typeface="Verdana"/>
                <a:sym typeface="Verdana"/>
              </a:defRPr>
            </a:lvl7pPr>
            <a:lvl8pPr indent="0" lvl="7" marL="0" marR="0" rtl="0" algn="r">
              <a:spcBef>
                <a:spcPts val="0"/>
              </a:spcBef>
              <a:buNone/>
              <a:defRPr b="0" i="0" sz="900" u="none" cap="none" strike="noStrike">
                <a:solidFill>
                  <a:srgbClr val="888888"/>
                </a:solidFill>
                <a:latin typeface="Verdana"/>
                <a:ea typeface="Verdana"/>
                <a:cs typeface="Verdana"/>
                <a:sym typeface="Verdana"/>
              </a:defRPr>
            </a:lvl8pPr>
            <a:lvl9pPr indent="0" lvl="8" marL="0" marR="0" rtl="0" algn="r">
              <a:spcBef>
                <a:spcPts val="0"/>
              </a:spcBef>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cxnSp>
        <p:nvCxnSpPr>
          <p:cNvPr id="56" name="Google Shape;56;p13"/>
          <p:cNvCxnSpPr/>
          <p:nvPr/>
        </p:nvCxnSpPr>
        <p:spPr>
          <a:xfrm>
            <a:off x="609600" y="685800"/>
            <a:ext cx="8001000" cy="0"/>
          </a:xfrm>
          <a:prstGeom prst="straightConnector1">
            <a:avLst/>
          </a:prstGeom>
          <a:noFill/>
          <a:ln cap="flat" cmpd="thickThin" w="57150">
            <a:solidFill>
              <a:schemeClr val="dk1"/>
            </a:solidFill>
            <a:prstDash val="solid"/>
            <a:round/>
            <a:headEnd len="med" w="med" type="none"/>
            <a:tailEnd len="med" w="med" type="none"/>
          </a:ln>
        </p:spPr>
      </p:cxnSp>
      <p:pic>
        <p:nvPicPr>
          <p:cNvPr id="57" name="Google Shape;57;p13"/>
          <p:cNvPicPr preferRelativeResize="0"/>
          <p:nvPr/>
        </p:nvPicPr>
        <p:blipFill rotWithShape="1">
          <a:blip r:embed="rId1">
            <a:alphaModFix/>
          </a:blip>
          <a:srcRect b="18045" l="0" r="0" t="0"/>
          <a:stretch/>
        </p:blipFill>
        <p:spPr>
          <a:xfrm>
            <a:off x="0" y="4493525"/>
            <a:ext cx="9144000" cy="649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ssrn.com/abstract=386907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333797" y="801826"/>
            <a:ext cx="9557492" cy="72217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17365D"/>
              </a:buClr>
              <a:buSzPts val="2100"/>
              <a:buFont typeface="Cambria"/>
              <a:buNone/>
            </a:pPr>
            <a:r>
              <a:rPr lang="en-GB" sz="1800">
                <a:solidFill>
                  <a:schemeClr val="dk1"/>
                </a:solidFill>
                <a:latin typeface="Cambria"/>
                <a:ea typeface="Cambria"/>
                <a:cs typeface="Cambria"/>
                <a:sym typeface="Cambria"/>
              </a:rPr>
              <a:t>DIAGNOSIS OF ACUTE DISEASES  IN VILLAGES AND SMALLER  TOWNS USING AI</a:t>
            </a:r>
            <a:endParaRPr/>
          </a:p>
        </p:txBody>
      </p:sp>
      <p:sp>
        <p:nvSpPr>
          <p:cNvPr id="133" name="Google Shape;133;p25"/>
          <p:cNvSpPr txBox="1"/>
          <p:nvPr>
            <p:ph idx="1" type="subTitle"/>
          </p:nvPr>
        </p:nvSpPr>
        <p:spPr>
          <a:xfrm>
            <a:off x="592852" y="1575578"/>
            <a:ext cx="2977875" cy="414225"/>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7365D"/>
              </a:buClr>
              <a:buSzPts val="1500"/>
              <a:buNone/>
            </a:pPr>
            <a:r>
              <a:rPr lang="en-GB">
                <a:latin typeface="Cambria"/>
                <a:ea typeface="Cambria"/>
                <a:cs typeface="Cambria"/>
                <a:sym typeface="Cambria"/>
              </a:rPr>
              <a:t>Batch Number : CAI-G14</a:t>
            </a:r>
            <a:endParaRPr>
              <a:latin typeface="Cambria"/>
              <a:ea typeface="Cambria"/>
              <a:cs typeface="Cambria"/>
              <a:sym typeface="Cambria"/>
            </a:endParaRPr>
          </a:p>
          <a:p>
            <a:pPr indent="0" lvl="0" marL="0" rtl="0" algn="l">
              <a:spcBef>
                <a:spcPts val="300"/>
              </a:spcBef>
              <a:spcAft>
                <a:spcPts val="0"/>
              </a:spcAft>
              <a:buClr>
                <a:srgbClr val="17365D"/>
              </a:buClr>
              <a:buSzPts val="1500"/>
              <a:buNone/>
            </a:pPr>
            <a:r>
              <a:t/>
            </a:r>
            <a:endParaRPr>
              <a:latin typeface="Cambria"/>
              <a:ea typeface="Cambria"/>
              <a:cs typeface="Cambria"/>
              <a:sym typeface="Cambria"/>
            </a:endParaRPr>
          </a:p>
        </p:txBody>
      </p:sp>
      <p:graphicFrame>
        <p:nvGraphicFramePr>
          <p:cNvPr id="134" name="Google Shape;134;p25"/>
          <p:cNvGraphicFramePr/>
          <p:nvPr/>
        </p:nvGraphicFramePr>
        <p:xfrm>
          <a:off x="415011" y="1950439"/>
          <a:ext cx="3000000" cy="3000000"/>
        </p:xfrm>
        <a:graphic>
          <a:graphicData uri="http://schemas.openxmlformats.org/drawingml/2006/table">
            <a:tbl>
              <a:tblPr>
                <a:noFill/>
                <a:tableStyleId>{99DEE09E-A4FC-46C8-84F2-53B795A86411}</a:tableStyleId>
              </a:tblPr>
              <a:tblGrid>
                <a:gridCol w="1498650"/>
                <a:gridCol w="2396175"/>
              </a:tblGrid>
              <a:tr h="284425">
                <a:tc>
                  <a:txBody>
                    <a:bodyPr/>
                    <a:lstStyle/>
                    <a:p>
                      <a:pPr indent="0" lvl="1" marL="0" marR="0" rtl="0" algn="ctr">
                        <a:spcBef>
                          <a:spcPts val="0"/>
                        </a:spcBef>
                        <a:spcAft>
                          <a:spcPts val="0"/>
                        </a:spcAft>
                        <a:buClr>
                          <a:srgbClr val="17365D"/>
                        </a:buClr>
                        <a:buSzPts val="1400"/>
                        <a:buFont typeface="Bookman Old Style"/>
                        <a:buNone/>
                      </a:pPr>
                      <a:r>
                        <a:rPr b="1" lang="en-GB" sz="1400" u="none" cap="none" strike="noStrike">
                          <a:solidFill>
                            <a:srgbClr val="17365D"/>
                          </a:solidFill>
                        </a:rPr>
                        <a:t>Roll Number</a:t>
                      </a:r>
                      <a:endParaRPr b="1" sz="1400" u="none" cap="none" strike="noStrike">
                        <a:solidFill>
                          <a:srgbClr val="17365D"/>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17365D"/>
                        </a:buClr>
                        <a:buSzPts val="1400"/>
                        <a:buFont typeface="Bookman Old Style"/>
                        <a:buNone/>
                      </a:pPr>
                      <a:r>
                        <a:rPr b="1" lang="en-GB" sz="1400" u="none" cap="none" strike="noStrike">
                          <a:solidFill>
                            <a:srgbClr val="17365D"/>
                          </a:solidFill>
                        </a:rPr>
                        <a:t>Student Name</a:t>
                      </a:r>
                      <a:endParaRPr b="1" sz="1400" u="none" cap="none" strike="noStrike">
                        <a:solidFill>
                          <a:srgbClr val="17365D"/>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37700">
                <a:tc>
                  <a:txBody>
                    <a:bodyPr/>
                    <a:lstStyle/>
                    <a:p>
                      <a:pPr indent="0" lvl="0" marL="0" marR="0" rtl="0" algn="ctr">
                        <a:spcBef>
                          <a:spcPts val="0"/>
                        </a:spcBef>
                        <a:spcAft>
                          <a:spcPts val="0"/>
                        </a:spcAft>
                        <a:buClr>
                          <a:schemeClr val="dk1"/>
                        </a:buClr>
                        <a:buSzPts val="1400"/>
                        <a:buFont typeface="Bookman Old Style"/>
                        <a:buNone/>
                      </a:pPr>
                      <a:r>
                        <a:rPr lang="en-GB" sz="1400" u="none" cap="none" strike="noStrike"/>
                        <a:t>20211CAI0155</a:t>
                      </a:r>
                      <a:endParaRPr sz="1100"/>
                    </a:p>
                    <a:p>
                      <a:pPr indent="0" lvl="0" marL="0" marR="0" rtl="0" algn="ctr">
                        <a:spcBef>
                          <a:spcPts val="0"/>
                        </a:spcBef>
                        <a:spcAft>
                          <a:spcPts val="0"/>
                        </a:spcAft>
                        <a:buClr>
                          <a:schemeClr val="dk1"/>
                        </a:buClr>
                        <a:buSzPts val="1400"/>
                        <a:buFont typeface="Bookman Old Style"/>
                        <a:buNone/>
                      </a:pPr>
                      <a:r>
                        <a:rPr lang="en-GB" sz="1400" u="none" cap="none" strike="noStrike"/>
                        <a:t>20211CAI0153</a:t>
                      </a:r>
                      <a:endParaRPr sz="1100"/>
                    </a:p>
                    <a:p>
                      <a:pPr indent="0" lvl="0" marL="0" marR="0" rtl="0" algn="ctr">
                        <a:spcBef>
                          <a:spcPts val="0"/>
                        </a:spcBef>
                        <a:spcAft>
                          <a:spcPts val="0"/>
                        </a:spcAft>
                        <a:buClr>
                          <a:schemeClr val="dk1"/>
                        </a:buClr>
                        <a:buSzPts val="1400"/>
                        <a:buFont typeface="Bookman Old Style"/>
                        <a:buNone/>
                      </a:pPr>
                      <a:r>
                        <a:rPr lang="en-GB" sz="1400" u="none" cap="none" strike="noStrike"/>
                        <a:t>20211CAI0121</a:t>
                      </a:r>
                      <a:endParaRPr sz="1100"/>
                    </a:p>
                    <a:p>
                      <a:pPr indent="0" lvl="0" marL="0" marR="0" rtl="0" algn="ctr">
                        <a:spcBef>
                          <a:spcPts val="0"/>
                        </a:spcBef>
                        <a:spcAft>
                          <a:spcPts val="0"/>
                        </a:spcAft>
                        <a:buClr>
                          <a:schemeClr val="dk1"/>
                        </a:buClr>
                        <a:buSzPts val="1400"/>
                        <a:buFont typeface="Bookman Old Style"/>
                        <a:buNone/>
                      </a:pPr>
                      <a:r>
                        <a:rPr lang="en-GB" sz="1400" u="none" cap="none" strike="noStrike"/>
                        <a:t>20211CAI0099</a:t>
                      </a:r>
                      <a:endParaRPr sz="1100"/>
                    </a:p>
                    <a:p>
                      <a:pPr indent="0" lvl="0" marL="0" marR="0" rtl="0" algn="ctr">
                        <a:spcBef>
                          <a:spcPts val="0"/>
                        </a:spcBef>
                        <a:spcAft>
                          <a:spcPts val="0"/>
                        </a:spcAft>
                        <a:buClr>
                          <a:schemeClr val="dk1"/>
                        </a:buClr>
                        <a:buSzPts val="1400"/>
                        <a:buFont typeface="Bookman Old Style"/>
                        <a:buNone/>
                      </a:pPr>
                      <a:r>
                        <a:rPr lang="en-GB" sz="1400" u="none" cap="none" strike="noStrike"/>
                        <a:t>20211CAI0131</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Bookman Old Style"/>
                        <a:buNone/>
                      </a:pPr>
                      <a:r>
                        <a:rPr b="0" lang="en-GB" sz="1400" u="sng" cap="none" strike="noStrike"/>
                        <a:t>Benakeshwar G K</a:t>
                      </a:r>
                      <a:endParaRPr sz="1100"/>
                    </a:p>
                    <a:p>
                      <a:pPr indent="0" lvl="0" marL="0" marR="0" rtl="0" algn="ctr">
                        <a:spcBef>
                          <a:spcPts val="0"/>
                        </a:spcBef>
                        <a:spcAft>
                          <a:spcPts val="0"/>
                        </a:spcAft>
                        <a:buClr>
                          <a:schemeClr val="dk1"/>
                        </a:buClr>
                        <a:buSzPts val="1400"/>
                        <a:buFont typeface="Bookman Old Style"/>
                        <a:buNone/>
                      </a:pPr>
                      <a:r>
                        <a:rPr b="0" lang="en-GB" sz="1400" u="sng" cap="none" strike="noStrike"/>
                        <a:t>Vishwas Chandra C</a:t>
                      </a:r>
                      <a:endParaRPr sz="1100"/>
                    </a:p>
                    <a:p>
                      <a:pPr indent="0" lvl="0" marL="0" marR="0" rtl="0" algn="ctr">
                        <a:spcBef>
                          <a:spcPts val="0"/>
                        </a:spcBef>
                        <a:spcAft>
                          <a:spcPts val="0"/>
                        </a:spcAft>
                        <a:buClr>
                          <a:schemeClr val="dk1"/>
                        </a:buClr>
                        <a:buSzPts val="1400"/>
                        <a:buFont typeface="Bookman Old Style"/>
                        <a:buNone/>
                      </a:pPr>
                      <a:r>
                        <a:rPr b="0" lang="en-GB" sz="1400" u="sng" cap="none" strike="noStrike"/>
                        <a:t>Gautham Ashwani </a:t>
                      </a:r>
                      <a:endParaRPr sz="1100"/>
                    </a:p>
                    <a:p>
                      <a:pPr indent="0" lvl="0" marL="0" marR="0" rtl="0" algn="ctr">
                        <a:spcBef>
                          <a:spcPts val="0"/>
                        </a:spcBef>
                        <a:spcAft>
                          <a:spcPts val="0"/>
                        </a:spcAft>
                        <a:buClr>
                          <a:schemeClr val="dk1"/>
                        </a:buClr>
                        <a:buSzPts val="1400"/>
                        <a:buFont typeface="Bookman Old Style"/>
                        <a:buNone/>
                      </a:pPr>
                      <a:r>
                        <a:rPr b="0" lang="en-GB" sz="1400" u="sng" cap="none" strike="noStrike"/>
                        <a:t>Darshan Karthik K J</a:t>
                      </a:r>
                      <a:endParaRPr sz="1100"/>
                    </a:p>
                    <a:p>
                      <a:pPr indent="0" lvl="0" marL="0" marR="0" rtl="0" algn="ctr">
                        <a:spcBef>
                          <a:spcPts val="0"/>
                        </a:spcBef>
                        <a:spcAft>
                          <a:spcPts val="0"/>
                        </a:spcAft>
                        <a:buClr>
                          <a:schemeClr val="dk1"/>
                        </a:buClr>
                        <a:buSzPts val="1400"/>
                        <a:buFont typeface="Bookman Old Style"/>
                        <a:buNone/>
                      </a:pPr>
                      <a:r>
                        <a:rPr b="0" lang="en-GB" sz="1400" u="sng" cap="none" strike="noStrike"/>
                        <a:t>Preethi N</a:t>
                      </a:r>
                      <a:endParaRPr b="0" sz="1400" u="sng"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4425">
                <a:tc>
                  <a:txBody>
                    <a:bodyPr/>
                    <a:lstStyle/>
                    <a:p>
                      <a:pPr indent="0" lvl="0" marL="0" marR="0" rtl="0" algn="ctr">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4425">
                <a:tc>
                  <a:txBody>
                    <a:bodyPr/>
                    <a:lstStyle/>
                    <a:p>
                      <a:pPr indent="0" lvl="0" marL="0" marR="0" rtl="0" algn="ctr">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4425">
                <a:tc>
                  <a:txBody>
                    <a:bodyPr/>
                    <a:lstStyle/>
                    <a:p>
                      <a:pPr indent="0" lvl="0" marL="0" marR="0" rtl="0" algn="ctr">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4425">
                <a:tc>
                  <a:txBody>
                    <a:bodyPr/>
                    <a:lstStyle/>
                    <a:p>
                      <a:pPr indent="0" lvl="0" marL="0" marR="0" rtl="0" algn="ctr">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35" name="Google Shape;135;p25"/>
          <p:cNvSpPr txBox="1"/>
          <p:nvPr/>
        </p:nvSpPr>
        <p:spPr>
          <a:xfrm>
            <a:off x="4860146" y="2019649"/>
            <a:ext cx="4135725" cy="1371599"/>
          </a:xfrm>
          <a:prstGeom prst="rect">
            <a:avLst/>
          </a:prstGeom>
          <a:noFill/>
          <a:ln>
            <a:noFill/>
          </a:ln>
        </p:spPr>
        <p:txBody>
          <a:bodyPr anchorCtr="0" anchor="t" bIns="34275" lIns="68575" spcFirstLastPara="1" rIns="68575" wrap="square" tIns="34275">
            <a:normAutofit/>
          </a:bodyPr>
          <a:lstStyle/>
          <a:p>
            <a:pPr indent="0" lvl="0" marL="0" marR="0" rtl="0" algn="ctr">
              <a:spcBef>
                <a:spcPts val="0"/>
              </a:spcBef>
              <a:spcAft>
                <a:spcPts val="0"/>
              </a:spcAft>
              <a:buClr>
                <a:srgbClr val="17365D"/>
              </a:buClr>
              <a:buSzPts val="1500"/>
              <a:buFont typeface="Arial"/>
              <a:buNone/>
            </a:pPr>
            <a:r>
              <a:rPr b="1" i="0" lang="en-GB" sz="1500" u="none" cap="none" strike="noStrike">
                <a:solidFill>
                  <a:srgbClr val="17365D"/>
                </a:solidFill>
                <a:latin typeface="Cambria"/>
                <a:ea typeface="Cambria"/>
                <a:cs typeface="Cambria"/>
                <a:sym typeface="Cambria"/>
              </a:rPr>
              <a:t>Under the Supervision of,</a:t>
            </a:r>
            <a:endParaRPr b="1" i="0" sz="1500" u="none" cap="none" strike="noStrike">
              <a:solidFill>
                <a:srgbClr val="17365D"/>
              </a:solidFill>
              <a:latin typeface="Cambria"/>
              <a:ea typeface="Cambria"/>
              <a:cs typeface="Cambria"/>
              <a:sym typeface="Cambria"/>
            </a:endParaRPr>
          </a:p>
          <a:p>
            <a:pPr indent="0" lvl="0" marL="0" marR="0" rtl="0" algn="ctr">
              <a:spcBef>
                <a:spcPts val="300"/>
              </a:spcBef>
              <a:spcAft>
                <a:spcPts val="0"/>
              </a:spcAft>
              <a:buNone/>
            </a:pPr>
            <a:r>
              <a:rPr b="1" i="0" lang="en-GB" sz="1300" u="none" cap="none" strike="noStrike">
                <a:solidFill>
                  <a:srgbClr val="17365D"/>
                </a:solidFill>
                <a:latin typeface="Cambria"/>
                <a:ea typeface="Cambria"/>
                <a:cs typeface="Cambria"/>
                <a:sym typeface="Cambria"/>
              </a:rPr>
              <a:t>Dr. </a:t>
            </a:r>
            <a:r>
              <a:rPr b="1" i="0" lang="en-GB" sz="1200" u="none" cap="none" strike="noStrike">
                <a:solidFill>
                  <a:srgbClr val="17365D"/>
                </a:solidFill>
                <a:latin typeface="Cambria"/>
                <a:ea typeface="Cambria"/>
                <a:cs typeface="Cambria"/>
                <a:sym typeface="Cambria"/>
              </a:rPr>
              <a:t>MURALI PARAMESWARAN</a:t>
            </a:r>
            <a:endParaRPr b="0" i="0" sz="1400" u="none" cap="none" strike="noStrike">
              <a:solidFill>
                <a:schemeClr val="dk1"/>
              </a:solidFill>
              <a:latin typeface="Cambria"/>
              <a:ea typeface="Cambria"/>
              <a:cs typeface="Cambria"/>
              <a:sym typeface="Cambria"/>
            </a:endParaRPr>
          </a:p>
          <a:p>
            <a:pPr indent="0" lvl="0" marL="0" marR="0" rtl="0" algn="ctr">
              <a:spcBef>
                <a:spcPts val="300"/>
              </a:spcBef>
              <a:spcAft>
                <a:spcPts val="0"/>
              </a:spcAft>
              <a:buClr>
                <a:srgbClr val="17365D"/>
              </a:buClr>
              <a:buSzPts val="1300"/>
              <a:buFont typeface="Arial"/>
              <a:buNone/>
            </a:pPr>
            <a:r>
              <a:rPr b="1" i="0" lang="en-GB" sz="1300" u="none" cap="none" strike="noStrike">
                <a:solidFill>
                  <a:srgbClr val="17365D"/>
                </a:solidFill>
                <a:latin typeface="Cambria"/>
                <a:ea typeface="Cambria"/>
                <a:cs typeface="Cambria"/>
                <a:sym typeface="Cambria"/>
              </a:rPr>
              <a:t>Professor</a:t>
            </a:r>
            <a:endParaRPr b="0" i="0" sz="1400" u="none" cap="none" strike="noStrike">
              <a:solidFill>
                <a:schemeClr val="dk1"/>
              </a:solidFill>
              <a:latin typeface="Cambria"/>
              <a:ea typeface="Cambria"/>
              <a:cs typeface="Cambria"/>
              <a:sym typeface="Cambria"/>
            </a:endParaRPr>
          </a:p>
          <a:p>
            <a:pPr indent="0" lvl="0" marL="0" marR="0" rtl="0" algn="ctr">
              <a:spcBef>
                <a:spcPts val="300"/>
              </a:spcBef>
              <a:spcAft>
                <a:spcPts val="0"/>
              </a:spcAft>
              <a:buClr>
                <a:srgbClr val="17365D"/>
              </a:buClr>
              <a:buSzPts val="1300"/>
              <a:buFont typeface="Arial"/>
              <a:buNone/>
            </a:pPr>
            <a:r>
              <a:rPr b="1" i="0" lang="en-GB" sz="1300" u="none" cap="none" strike="noStrike">
                <a:solidFill>
                  <a:srgbClr val="17365D"/>
                </a:solidFill>
                <a:latin typeface="Cambria"/>
                <a:ea typeface="Cambria"/>
                <a:cs typeface="Cambria"/>
                <a:sym typeface="Cambria"/>
              </a:rPr>
              <a:t>School of Computer Science and Engineering</a:t>
            </a:r>
            <a:endParaRPr b="0" i="0" sz="1400" u="none" cap="none" strike="noStrike">
              <a:solidFill>
                <a:schemeClr val="dk1"/>
              </a:solidFill>
              <a:latin typeface="Cambria"/>
              <a:ea typeface="Cambria"/>
              <a:cs typeface="Cambria"/>
              <a:sym typeface="Cambria"/>
            </a:endParaRPr>
          </a:p>
          <a:p>
            <a:pPr indent="0" lvl="0" marL="0" marR="0" rtl="0" algn="ctr">
              <a:spcBef>
                <a:spcPts val="300"/>
              </a:spcBef>
              <a:spcAft>
                <a:spcPts val="0"/>
              </a:spcAft>
              <a:buClr>
                <a:srgbClr val="17365D"/>
              </a:buClr>
              <a:buSzPts val="1300"/>
              <a:buFont typeface="Arial"/>
              <a:buNone/>
            </a:pPr>
            <a:r>
              <a:rPr b="1" i="0" lang="en-GB" sz="1300" u="none" cap="none" strike="noStrike">
                <a:solidFill>
                  <a:srgbClr val="17365D"/>
                </a:solidFill>
                <a:latin typeface="Cambria"/>
                <a:ea typeface="Cambria"/>
                <a:cs typeface="Cambria"/>
                <a:sym typeface="Cambria"/>
              </a:rPr>
              <a:t>Presidency University</a:t>
            </a:r>
            <a:endParaRPr b="0" i="0" sz="1400" u="none" cap="none" strike="noStrike">
              <a:solidFill>
                <a:schemeClr val="dk1"/>
              </a:solidFill>
              <a:latin typeface="Cambria"/>
              <a:ea typeface="Cambria"/>
              <a:cs typeface="Cambria"/>
              <a:sym typeface="Cambria"/>
            </a:endParaRPr>
          </a:p>
          <a:p>
            <a:pPr indent="0" lvl="0" marL="0" marR="0" rtl="0" algn="l">
              <a:spcBef>
                <a:spcPts val="300"/>
              </a:spcBef>
              <a:spcAft>
                <a:spcPts val="0"/>
              </a:spcAft>
              <a:buClr>
                <a:srgbClr val="17365D"/>
              </a:buClr>
              <a:buSzPts val="1500"/>
              <a:buFont typeface="Arial"/>
              <a:buNone/>
            </a:pPr>
            <a:r>
              <a:t/>
            </a:r>
            <a:endParaRPr b="1" i="0" sz="1500" u="none" cap="none" strike="noStrike">
              <a:solidFill>
                <a:srgbClr val="17365D"/>
              </a:solidFill>
              <a:latin typeface="Cambria"/>
              <a:ea typeface="Cambria"/>
              <a:cs typeface="Cambria"/>
              <a:sym typeface="Cambria"/>
            </a:endParaRPr>
          </a:p>
        </p:txBody>
      </p:sp>
      <p:sp>
        <p:nvSpPr>
          <p:cNvPr id="136" name="Google Shape;136;p25"/>
          <p:cNvSpPr txBox="1"/>
          <p:nvPr/>
        </p:nvSpPr>
        <p:spPr>
          <a:xfrm>
            <a:off x="2990079" y="250567"/>
            <a:ext cx="2977875" cy="414225"/>
          </a:xfrm>
          <a:prstGeom prst="rect">
            <a:avLst/>
          </a:prstGeom>
          <a:noFill/>
          <a:ln>
            <a:noFill/>
          </a:ln>
        </p:spPr>
        <p:txBody>
          <a:bodyPr anchorCtr="0" anchor="t" bIns="34275" lIns="68575" spcFirstLastPara="1" rIns="68575" wrap="square" tIns="34275">
            <a:normAutofit fontScale="85000" lnSpcReduction="20000"/>
          </a:bodyPr>
          <a:lstStyle/>
          <a:p>
            <a:pPr indent="0" lvl="0" marL="0" marR="0" rtl="0" algn="ctr">
              <a:spcBef>
                <a:spcPts val="0"/>
              </a:spcBef>
              <a:spcAft>
                <a:spcPts val="0"/>
              </a:spcAft>
              <a:buClr>
                <a:srgbClr val="17365D"/>
              </a:buClr>
              <a:buSzPct val="100000"/>
              <a:buFont typeface="Arial"/>
              <a:buNone/>
            </a:pPr>
            <a:r>
              <a:rPr b="1" i="0" lang="en-GB" sz="1500" u="none" cap="none" strike="noStrike">
                <a:solidFill>
                  <a:srgbClr val="17365D"/>
                </a:solidFill>
                <a:latin typeface="Cambria"/>
                <a:ea typeface="Cambria"/>
                <a:cs typeface="Cambria"/>
                <a:sym typeface="Cambria"/>
              </a:rPr>
              <a:t>PIP2001 Capstone Project</a:t>
            </a:r>
            <a:endParaRPr b="0" i="0" sz="1400" u="none" cap="none" strike="noStrike">
              <a:solidFill>
                <a:schemeClr val="dk1"/>
              </a:solidFill>
              <a:latin typeface="Cambria"/>
              <a:ea typeface="Cambria"/>
              <a:cs typeface="Cambria"/>
              <a:sym typeface="Cambria"/>
            </a:endParaRPr>
          </a:p>
          <a:p>
            <a:pPr indent="0" lvl="0" marL="0" marR="0" rtl="0" algn="ctr">
              <a:spcBef>
                <a:spcPts val="200"/>
              </a:spcBef>
              <a:spcAft>
                <a:spcPts val="0"/>
              </a:spcAft>
              <a:buClr>
                <a:srgbClr val="17365D"/>
              </a:buClr>
              <a:buSzPct val="100000"/>
              <a:buFont typeface="Arial"/>
              <a:buNone/>
            </a:pPr>
            <a:r>
              <a:rPr b="1" i="0" lang="en-GB" sz="1500" u="none" cap="none" strike="noStrike">
                <a:solidFill>
                  <a:srgbClr val="17365D"/>
                </a:solidFill>
                <a:latin typeface="Cambria"/>
                <a:ea typeface="Cambria"/>
                <a:cs typeface="Cambria"/>
                <a:sym typeface="Cambria"/>
              </a:rPr>
              <a:t>Review-1</a:t>
            </a:r>
            <a:endParaRPr b="1" i="0" sz="1500" u="none" cap="none" strike="noStrike">
              <a:solidFill>
                <a:srgbClr val="17365D"/>
              </a:solidFill>
              <a:latin typeface="Cambria"/>
              <a:ea typeface="Cambria"/>
              <a:cs typeface="Cambria"/>
              <a:sym typeface="Cambria"/>
            </a:endParaRPr>
          </a:p>
        </p:txBody>
      </p:sp>
      <p:sp>
        <p:nvSpPr>
          <p:cNvPr id="137" name="Google Shape;137;p25"/>
          <p:cNvSpPr txBox="1"/>
          <p:nvPr/>
        </p:nvSpPr>
        <p:spPr>
          <a:xfrm>
            <a:off x="264253" y="3400425"/>
            <a:ext cx="8879747" cy="117157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GB" sz="1200" u="none" cap="none" strike="noStrike">
                <a:solidFill>
                  <a:schemeClr val="accent1"/>
                </a:solidFill>
                <a:latin typeface="Cambria"/>
                <a:ea typeface="Cambria"/>
                <a:cs typeface="Cambria"/>
                <a:sym typeface="Cambria"/>
              </a:rPr>
              <a:t>Name of the Program: </a:t>
            </a:r>
            <a:r>
              <a:rPr b="1" i="0" lang="en-GB" sz="1200" u="none" cap="none" strike="noStrike">
                <a:solidFill>
                  <a:schemeClr val="dk1"/>
                </a:solidFill>
                <a:latin typeface="Cambria"/>
                <a:ea typeface="Cambria"/>
                <a:cs typeface="Cambria"/>
                <a:sym typeface="Cambria"/>
              </a:rPr>
              <a:t>B.E in Computer Science and Engineering , Specialization in Artificial Intelligence &amp; Machine Learning </a:t>
            </a:r>
            <a:endParaRPr b="1" i="0" sz="1200" u="none" cap="none" strike="noStrike">
              <a:solidFill>
                <a:schemeClr val="accent1"/>
              </a:solidFill>
              <a:latin typeface="Cambria"/>
              <a:ea typeface="Cambria"/>
              <a:cs typeface="Cambria"/>
              <a:sym typeface="Cambria"/>
            </a:endParaRPr>
          </a:p>
          <a:p>
            <a:pPr indent="0" lvl="0" marL="0" marR="0" rtl="0" algn="l">
              <a:spcBef>
                <a:spcPts val="0"/>
              </a:spcBef>
              <a:spcAft>
                <a:spcPts val="0"/>
              </a:spcAft>
              <a:buNone/>
            </a:pPr>
            <a:r>
              <a:rPr b="1" i="0" lang="en-GB" sz="1200" u="none" cap="none" strike="noStrike">
                <a:solidFill>
                  <a:schemeClr val="accent1"/>
                </a:solidFill>
                <a:latin typeface="Cambria"/>
                <a:ea typeface="Cambria"/>
                <a:cs typeface="Cambria"/>
                <a:sym typeface="Cambria"/>
              </a:rPr>
              <a:t>Name of the HoD: </a:t>
            </a:r>
            <a:r>
              <a:rPr b="1" i="0" lang="en-GB" sz="1200" u="none" cap="none" strike="noStrike">
                <a:solidFill>
                  <a:schemeClr val="dk1"/>
                </a:solidFill>
                <a:latin typeface="Cambria"/>
                <a:ea typeface="Cambria"/>
                <a:cs typeface="Cambria"/>
                <a:sym typeface="Cambria"/>
              </a:rPr>
              <a:t>Dr. Zafar Ali Khan</a:t>
            </a:r>
            <a:endParaRPr b="1" i="0" sz="1200" u="none" cap="none" strike="noStrike">
              <a:solidFill>
                <a:schemeClr val="accent1"/>
              </a:solidFill>
              <a:latin typeface="Cambria"/>
              <a:ea typeface="Cambria"/>
              <a:cs typeface="Cambria"/>
              <a:sym typeface="Cambria"/>
            </a:endParaRPr>
          </a:p>
          <a:p>
            <a:pPr indent="0" lvl="0" marL="0" marR="0" rtl="0" algn="l">
              <a:spcBef>
                <a:spcPts val="0"/>
              </a:spcBef>
              <a:spcAft>
                <a:spcPts val="0"/>
              </a:spcAft>
              <a:buNone/>
            </a:pPr>
            <a:r>
              <a:rPr b="1" i="0" lang="en-GB" sz="1200" u="none" cap="none" strike="noStrike">
                <a:solidFill>
                  <a:schemeClr val="accent1"/>
                </a:solidFill>
                <a:latin typeface="Cambria"/>
                <a:ea typeface="Cambria"/>
                <a:cs typeface="Cambria"/>
                <a:sym typeface="Cambria"/>
              </a:rPr>
              <a:t>Name of the Program Project Coordinator: </a:t>
            </a:r>
            <a:r>
              <a:rPr b="1" i="0" lang="en-GB" sz="1200" u="none" cap="none" strike="noStrike">
                <a:solidFill>
                  <a:schemeClr val="dk1"/>
                </a:solidFill>
                <a:latin typeface="Cambria"/>
                <a:ea typeface="Cambria"/>
                <a:cs typeface="Cambria"/>
                <a:sym typeface="Cambria"/>
              </a:rPr>
              <a:t>Dr. Afroz Pasha </a:t>
            </a:r>
            <a:endParaRPr b="1" i="0" sz="1200" u="none" cap="none" strike="noStrike">
              <a:solidFill>
                <a:schemeClr val="accent1"/>
              </a:solidFill>
              <a:latin typeface="Cambria"/>
              <a:ea typeface="Cambria"/>
              <a:cs typeface="Cambria"/>
              <a:sym typeface="Cambria"/>
            </a:endParaRPr>
          </a:p>
          <a:p>
            <a:pPr indent="0" lvl="0" marL="0" marR="0" rtl="0" algn="l">
              <a:spcBef>
                <a:spcPts val="0"/>
              </a:spcBef>
              <a:spcAft>
                <a:spcPts val="0"/>
              </a:spcAft>
              <a:buNone/>
            </a:pPr>
            <a:r>
              <a:rPr b="1" i="0" lang="en-GB" sz="1200" u="none" cap="none" strike="noStrike">
                <a:solidFill>
                  <a:schemeClr val="accent1"/>
                </a:solidFill>
                <a:latin typeface="Cambria"/>
                <a:ea typeface="Cambria"/>
                <a:cs typeface="Cambria"/>
                <a:sym typeface="Cambria"/>
              </a:rPr>
              <a:t>Name of the School Project Coordinators: </a:t>
            </a:r>
            <a:r>
              <a:rPr b="1" i="0" lang="en-GB" sz="1200" u="none" cap="none" strike="noStrike">
                <a:solidFill>
                  <a:schemeClr val="dk1"/>
                </a:solidFill>
                <a:latin typeface="Cambria"/>
                <a:ea typeface="Cambria"/>
                <a:cs typeface="Cambria"/>
                <a:sym typeface="Cambria"/>
              </a:rPr>
              <a:t>Dr. Sampath A K / Dr. Abdul Khadar A / Mr. Md Ziaur Rahman</a:t>
            </a:r>
            <a:endParaRPr b="1" i="0" sz="12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Architecture</a:t>
            </a:r>
            <a:endParaRPr/>
          </a:p>
        </p:txBody>
      </p:sp>
      <p:pic>
        <p:nvPicPr>
          <p:cNvPr id="191" name="Google Shape;191;p34"/>
          <p:cNvPicPr preferRelativeResize="0"/>
          <p:nvPr/>
        </p:nvPicPr>
        <p:blipFill rotWithShape="1">
          <a:blip r:embed="rId3">
            <a:alphaModFix/>
          </a:blip>
          <a:srcRect b="0" l="0" r="0" t="0"/>
          <a:stretch/>
        </p:blipFill>
        <p:spPr>
          <a:xfrm>
            <a:off x="1789938" y="754380"/>
            <a:ext cx="4821174" cy="36553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Timeline of Project</a:t>
            </a:r>
            <a:endParaRPr/>
          </a:p>
        </p:txBody>
      </p:sp>
      <p:pic>
        <p:nvPicPr>
          <p:cNvPr id="197" name="Google Shape;197;p35"/>
          <p:cNvPicPr preferRelativeResize="0"/>
          <p:nvPr>
            <p:ph idx="1" type="body"/>
          </p:nvPr>
        </p:nvPicPr>
        <p:blipFill rotWithShape="1">
          <a:blip r:embed="rId3">
            <a:alphaModFix/>
          </a:blip>
          <a:srcRect b="0" l="0" r="0" t="0"/>
          <a:stretch/>
        </p:blipFill>
        <p:spPr>
          <a:xfrm>
            <a:off x="558053" y="857250"/>
            <a:ext cx="7604312" cy="371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Expected Outcomes</a:t>
            </a:r>
            <a:endParaRPr/>
          </a:p>
        </p:txBody>
      </p:sp>
      <p:sp>
        <p:nvSpPr>
          <p:cNvPr id="203" name="Google Shape;203;p36"/>
          <p:cNvSpPr txBox="1"/>
          <p:nvPr>
            <p:ph idx="1" type="body"/>
          </p:nvPr>
        </p:nvSpPr>
        <p:spPr>
          <a:xfrm>
            <a:off x="609600" y="857251"/>
            <a:ext cx="8001000" cy="3802155"/>
          </a:xfrm>
          <a:prstGeom prst="rect">
            <a:avLst/>
          </a:prstGeom>
          <a:noFill/>
          <a:ln>
            <a:noFill/>
          </a:ln>
        </p:spPr>
        <p:txBody>
          <a:bodyPr anchorCtr="0" anchor="t" bIns="34275" lIns="68575" spcFirstLastPara="1" rIns="68575" wrap="square" tIns="34275">
            <a:normAutofit/>
          </a:bodyPr>
          <a:lstStyle/>
          <a:p>
            <a:pPr indent="-254000" lvl="0" marL="254000" rtl="0" algn="l">
              <a:spcBef>
                <a:spcPts val="300"/>
              </a:spcBef>
              <a:spcAft>
                <a:spcPts val="0"/>
              </a:spcAft>
              <a:buSzPts val="1800"/>
              <a:buChar char="•"/>
            </a:pPr>
            <a:r>
              <a:rPr b="1" lang="en-GB">
                <a:latin typeface="Cambria"/>
                <a:ea typeface="Cambria"/>
                <a:cs typeface="Cambria"/>
                <a:sym typeface="Cambria"/>
              </a:rPr>
              <a:t>Improved accessibility:</a:t>
            </a:r>
            <a:r>
              <a:rPr lang="en-GB">
                <a:latin typeface="Cambria"/>
                <a:ea typeface="Cambria"/>
                <a:cs typeface="Cambria"/>
                <a:sym typeface="Cambria"/>
              </a:rPr>
              <a:t> The combination of information and communication technologies with remote consultancy and healthcare services will make them available to the rural populace thereby improving on their health by getting expert diagnosis and other health related solution in the shortest possible time.</a:t>
            </a:r>
            <a:endParaRPr>
              <a:latin typeface="Cambria"/>
              <a:ea typeface="Cambria"/>
              <a:cs typeface="Cambria"/>
              <a:sym typeface="Cambria"/>
            </a:endParaRPr>
          </a:p>
          <a:p>
            <a:pPr indent="0" lvl="0" marL="254000" rtl="0" algn="l">
              <a:spcBef>
                <a:spcPts val="300"/>
              </a:spcBef>
              <a:spcAft>
                <a:spcPts val="0"/>
              </a:spcAft>
              <a:buNone/>
            </a:pPr>
            <a:r>
              <a:t/>
            </a:r>
            <a:endParaRPr>
              <a:latin typeface="Cambria"/>
              <a:ea typeface="Cambria"/>
              <a:cs typeface="Cambria"/>
              <a:sym typeface="Cambria"/>
            </a:endParaRPr>
          </a:p>
          <a:p>
            <a:pPr indent="-254000" lvl="0" marL="254000" rtl="0" algn="l">
              <a:spcBef>
                <a:spcPts val="300"/>
              </a:spcBef>
              <a:spcAft>
                <a:spcPts val="0"/>
              </a:spcAft>
              <a:buSzPts val="1800"/>
              <a:buChar char="•"/>
            </a:pPr>
            <a:r>
              <a:rPr b="1" lang="en-GB">
                <a:latin typeface="Cambria"/>
                <a:ea typeface="Cambria"/>
                <a:cs typeface="Cambria"/>
                <a:sym typeface="Cambria"/>
              </a:rPr>
              <a:t>Improved Health Outcomes:  </a:t>
            </a:r>
            <a:r>
              <a:rPr lang="en-GB">
                <a:latin typeface="Cambria"/>
                <a:ea typeface="Cambria"/>
                <a:cs typeface="Cambria"/>
                <a:sym typeface="Cambria"/>
              </a:rPr>
              <a:t>Early screening and prompt treatment can prevent serious illnesses, reduce mortality rates, and promote better overall health within the community. By facilitating quicker access to medical advice, the chatbot will empower individuals to take proactive steps towards their health.</a:t>
            </a:r>
            <a:endParaRPr>
              <a:latin typeface="Cambria"/>
              <a:ea typeface="Cambria"/>
              <a:cs typeface="Cambria"/>
              <a:sym typeface="Cambria"/>
            </a:endParaRPr>
          </a:p>
          <a:p>
            <a:pPr indent="0" lvl="0" marL="254000" rtl="0" algn="l">
              <a:spcBef>
                <a:spcPts val="300"/>
              </a:spcBef>
              <a:spcAft>
                <a:spcPts val="0"/>
              </a:spcAft>
              <a:buNone/>
            </a:pPr>
            <a:r>
              <a:t/>
            </a:r>
            <a:endParaRPr>
              <a:latin typeface="Cambria"/>
              <a:ea typeface="Cambria"/>
              <a:cs typeface="Cambria"/>
              <a:sym typeface="Cambria"/>
            </a:endParaRPr>
          </a:p>
          <a:p>
            <a:pPr indent="-165100" lvl="0" marL="254000" rtl="0" algn="l">
              <a:spcBef>
                <a:spcPts val="300"/>
              </a:spcBef>
              <a:spcAft>
                <a:spcPts val="0"/>
              </a:spcAft>
              <a:buClr>
                <a:schemeClr val="dk1"/>
              </a:buClr>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Conclusion</a:t>
            </a:r>
            <a:endParaRPr/>
          </a:p>
        </p:txBody>
      </p:sp>
      <p:sp>
        <p:nvSpPr>
          <p:cNvPr id="209" name="Google Shape;209;p37"/>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p>
            <a:pPr indent="0" lvl="0" marL="254000" rtl="0" algn="l">
              <a:spcBef>
                <a:spcPts val="300"/>
              </a:spcBef>
              <a:spcAft>
                <a:spcPts val="0"/>
              </a:spcAft>
              <a:buNone/>
            </a:pPr>
            <a:r>
              <a:rPr lang="en-GB" sz="2100">
                <a:latin typeface="Cambria"/>
                <a:ea typeface="Cambria"/>
                <a:cs typeface="Cambria"/>
                <a:sym typeface="Cambria"/>
              </a:rPr>
              <a:t>The project aim’s to help  improve rural healthcare through AI. The chatbot interprets symptoms mentioned and provides information on preventive measures and remedies to the user. It provides early diagnosis, easing healthcare worker burdens and offering affordable, scalable care. Future efforts will focus on refining AI models and enhancing integration with local healthcare systems.</a:t>
            </a:r>
            <a:endParaRPr sz="2200">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609600" y="205978"/>
            <a:ext cx="8001000" cy="365625"/>
          </a:xfrm>
          <a:prstGeom prst="rect">
            <a:avLst/>
          </a:prstGeom>
          <a:noFill/>
          <a:ln>
            <a:noFill/>
          </a:ln>
        </p:spPr>
        <p:txBody>
          <a:bodyPr anchorCtr="0" anchor="ctr" bIns="34275" lIns="68575" spcFirstLastPara="1" rIns="68575" wrap="square" tIns="34275">
            <a:noAutofit/>
          </a:bodyPr>
          <a:lstStyle/>
          <a:p>
            <a:pPr indent="0" lvl="0" marL="114300" rtl="0" algn="l">
              <a:lnSpc>
                <a:spcPct val="200000"/>
              </a:lnSpc>
              <a:spcBef>
                <a:spcPts val="0"/>
              </a:spcBef>
              <a:spcAft>
                <a:spcPts val="0"/>
              </a:spcAft>
              <a:buClr>
                <a:srgbClr val="17365D"/>
              </a:buClr>
              <a:buSzPts val="2100"/>
              <a:buFont typeface="Cambria"/>
              <a:buNone/>
            </a:pPr>
            <a:r>
              <a:rPr lang="en-GB">
                <a:latin typeface="Cambria"/>
                <a:ea typeface="Cambria"/>
                <a:cs typeface="Cambria"/>
                <a:sym typeface="Cambria"/>
              </a:rPr>
              <a:t>Github Link</a:t>
            </a:r>
            <a:endParaRPr/>
          </a:p>
        </p:txBody>
      </p:sp>
      <p:sp>
        <p:nvSpPr>
          <p:cNvPr id="215" name="Google Shape;215;p38"/>
          <p:cNvSpPr txBox="1"/>
          <p:nvPr>
            <p:ph idx="1" type="body"/>
          </p:nvPr>
        </p:nvSpPr>
        <p:spPr>
          <a:xfrm>
            <a:off x="609600" y="857250"/>
            <a:ext cx="8001000" cy="3714750"/>
          </a:xfrm>
          <a:prstGeom prst="rect">
            <a:avLst/>
          </a:prstGeom>
          <a:noFill/>
          <a:ln>
            <a:noFill/>
          </a:ln>
        </p:spPr>
        <p:txBody>
          <a:bodyPr anchorCtr="0" anchor="t" bIns="34275" lIns="68575" spcFirstLastPara="1" rIns="68575" wrap="square" tIns="34275">
            <a:normAutofit/>
          </a:bodyPr>
          <a:lstStyle/>
          <a:p>
            <a:pPr indent="-139700" lvl="0" marL="254000" rtl="0" algn="just">
              <a:spcBef>
                <a:spcPts val="0"/>
              </a:spcBef>
              <a:spcAft>
                <a:spcPts val="0"/>
              </a:spcAft>
              <a:buClr>
                <a:schemeClr val="dk1"/>
              </a:buClr>
              <a:buSzPts val="1800"/>
              <a:buNone/>
            </a:pPr>
            <a:r>
              <a:t/>
            </a:r>
            <a:endParaRPr>
              <a:latin typeface="Cambria"/>
              <a:ea typeface="Cambria"/>
              <a:cs typeface="Cambria"/>
              <a:sym typeface="Cambria"/>
            </a:endParaRPr>
          </a:p>
          <a:p>
            <a:pPr indent="-139700" lvl="0" marL="254000" rtl="0" algn="just">
              <a:spcBef>
                <a:spcPts val="0"/>
              </a:spcBef>
              <a:spcAft>
                <a:spcPts val="0"/>
              </a:spcAft>
              <a:buClr>
                <a:schemeClr val="dk1"/>
              </a:buClr>
              <a:buSzPts val="1800"/>
              <a:buNone/>
            </a:pPr>
            <a:r>
              <a:t/>
            </a:r>
            <a:endParaRPr>
              <a:latin typeface="Cambria"/>
              <a:ea typeface="Cambria"/>
              <a:cs typeface="Cambria"/>
              <a:sym typeface="Cambria"/>
            </a:endParaRPr>
          </a:p>
          <a:p>
            <a:pPr indent="-139700" lvl="0" marL="254000" rtl="0" algn="just">
              <a:lnSpc>
                <a:spcPct val="200000"/>
              </a:lnSpc>
              <a:spcBef>
                <a:spcPts val="0"/>
              </a:spcBef>
              <a:spcAft>
                <a:spcPts val="0"/>
              </a:spcAft>
              <a:buClr>
                <a:schemeClr val="dk1"/>
              </a:buClr>
              <a:buSzPts val="1800"/>
              <a:buNone/>
            </a:pPr>
            <a:r>
              <a:t/>
            </a:r>
            <a:endParaRPr>
              <a:latin typeface="Cambria"/>
              <a:ea typeface="Cambria"/>
              <a:cs typeface="Cambria"/>
              <a:sym typeface="Cambria"/>
            </a:endParaRPr>
          </a:p>
          <a:p>
            <a:pPr indent="-139700" lvl="0" marL="254000" rtl="0" algn="just">
              <a:lnSpc>
                <a:spcPct val="200000"/>
              </a:lnSpc>
              <a:spcBef>
                <a:spcPts val="0"/>
              </a:spcBef>
              <a:spcAft>
                <a:spcPts val="0"/>
              </a:spcAft>
              <a:buClr>
                <a:schemeClr val="dk1"/>
              </a:buClr>
              <a:buSzPts val="1800"/>
              <a:buNone/>
            </a:pPr>
            <a:r>
              <a:t/>
            </a:r>
            <a:endParaRPr>
              <a:latin typeface="Cambria"/>
              <a:ea typeface="Cambria"/>
              <a:cs typeface="Cambria"/>
              <a:sym typeface="Cambria"/>
            </a:endParaRPr>
          </a:p>
          <a:p>
            <a:pPr indent="-139700" lvl="0" marL="254000" rtl="0" algn="just">
              <a:lnSpc>
                <a:spcPct val="200000"/>
              </a:lnSpc>
              <a:spcBef>
                <a:spcPts val="0"/>
              </a:spcBef>
              <a:spcAft>
                <a:spcPts val="0"/>
              </a:spcAft>
              <a:buClr>
                <a:schemeClr val="dk1"/>
              </a:buClr>
              <a:buSzPts val="1800"/>
              <a:buNone/>
            </a:pPr>
            <a:r>
              <a:t/>
            </a:r>
            <a:endParaRPr>
              <a:latin typeface="Cambria"/>
              <a:ea typeface="Cambria"/>
              <a:cs typeface="Cambria"/>
              <a:sym typeface="Cambria"/>
            </a:endParaRPr>
          </a:p>
        </p:txBody>
      </p:sp>
      <p:sp>
        <p:nvSpPr>
          <p:cNvPr id="216" name="Google Shape;216;p38"/>
          <p:cNvSpPr txBox="1"/>
          <p:nvPr/>
        </p:nvSpPr>
        <p:spPr>
          <a:xfrm>
            <a:off x="723900" y="971550"/>
            <a:ext cx="8001000" cy="3714750"/>
          </a:xfrm>
          <a:prstGeom prst="rect">
            <a:avLst/>
          </a:prstGeom>
          <a:noFill/>
          <a:ln>
            <a:noFill/>
          </a:ln>
        </p:spPr>
        <p:txBody>
          <a:bodyPr anchorCtr="0" anchor="t" bIns="34275" lIns="68575" spcFirstLastPara="1" rIns="68575" wrap="square" tIns="34275">
            <a:normAutofit/>
          </a:bodyPr>
          <a:lstStyle/>
          <a:p>
            <a:pPr indent="-139700" lvl="0" marL="2540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p:txBody>
      </p:sp>
      <p:sp>
        <p:nvSpPr>
          <p:cNvPr id="217" name="Google Shape;217;p38"/>
          <p:cNvSpPr txBox="1"/>
          <p:nvPr/>
        </p:nvSpPr>
        <p:spPr>
          <a:xfrm>
            <a:off x="609600" y="857250"/>
            <a:ext cx="8001000" cy="3133725"/>
          </a:xfrm>
          <a:prstGeom prst="rect">
            <a:avLst/>
          </a:prstGeom>
          <a:noFill/>
          <a:ln>
            <a:noFill/>
          </a:ln>
        </p:spPr>
        <p:txBody>
          <a:bodyPr anchorCtr="0" anchor="t" bIns="34275" lIns="68575" spcFirstLastPara="1" rIns="68575" wrap="square" tIns="34275">
            <a:normAutofit/>
          </a:bodyPr>
          <a:lstStyle/>
          <a:p>
            <a:pPr indent="-139700" lvl="0" marL="2540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100000"/>
              </a:lnSpc>
              <a:spcBef>
                <a:spcPts val="0"/>
              </a:spcBef>
              <a:spcAft>
                <a:spcPts val="0"/>
              </a:spcAft>
              <a:buClr>
                <a:schemeClr val="dk1"/>
              </a:buClr>
              <a:buSzPts val="1800"/>
              <a:buFont typeface="Arial"/>
              <a:buNone/>
            </a:pPr>
            <a:r>
              <a:rPr b="0" i="0" lang="en-GB" sz="1800" u="sng" cap="none" strike="noStrike">
                <a:solidFill>
                  <a:srgbClr val="538CD5"/>
                </a:solidFill>
                <a:latin typeface="Cambria"/>
                <a:ea typeface="Cambria"/>
                <a:cs typeface="Cambria"/>
                <a:sym typeface="Cambria"/>
              </a:rPr>
              <a:t>https://github.com/punyathma/A-cuteAI</a:t>
            </a:r>
            <a:endParaRPr b="0" i="0" sz="1800" u="sng" cap="none" strike="noStrike">
              <a:solidFill>
                <a:srgbClr val="538CD5"/>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References</a:t>
            </a:r>
            <a:endParaRPr/>
          </a:p>
        </p:txBody>
      </p:sp>
      <p:sp>
        <p:nvSpPr>
          <p:cNvPr id="223" name="Google Shape;223;p39"/>
          <p:cNvSpPr txBox="1"/>
          <p:nvPr>
            <p:ph idx="1" type="body"/>
          </p:nvPr>
        </p:nvSpPr>
        <p:spPr>
          <a:xfrm>
            <a:off x="609600" y="714376"/>
            <a:ext cx="8001000" cy="3714748"/>
          </a:xfrm>
          <a:prstGeom prst="rect">
            <a:avLst/>
          </a:prstGeom>
          <a:noFill/>
          <a:ln>
            <a:noFill/>
          </a:ln>
        </p:spPr>
        <p:txBody>
          <a:bodyPr anchorCtr="0" anchor="t" bIns="34275" lIns="68575" spcFirstLastPara="1" rIns="68575" wrap="square" tIns="34275">
            <a:noAutofit/>
          </a:bodyPr>
          <a:lstStyle/>
          <a:p>
            <a:pPr indent="-247650" lvl="0" marL="254000" rtl="0" algn="l">
              <a:lnSpc>
                <a:spcPct val="170000"/>
              </a:lnSpc>
              <a:spcBef>
                <a:spcPts val="0"/>
              </a:spcBef>
              <a:spcAft>
                <a:spcPts val="0"/>
              </a:spcAft>
              <a:buClr>
                <a:schemeClr val="dk1"/>
              </a:buClr>
              <a:buSzPts val="900"/>
              <a:buChar char="•"/>
            </a:pPr>
            <a:r>
              <a:rPr b="1" lang="en-GB" sz="900">
                <a:latin typeface="Cambria"/>
                <a:ea typeface="Cambria"/>
                <a:cs typeface="Cambria"/>
                <a:sym typeface="Cambria"/>
              </a:rPr>
              <a:t>Kumar Y, Koul A, Singla R, Ijaz MF. "Artificial intelligence in disease diagnosis: a systematic literature review, synthesizing framework and future research agenda." </a:t>
            </a:r>
            <a:r>
              <a:rPr b="1" i="1" lang="en-GB" sz="900">
                <a:latin typeface="Cambria"/>
                <a:ea typeface="Cambria"/>
                <a:cs typeface="Cambria"/>
                <a:sym typeface="Cambria"/>
              </a:rPr>
              <a:t>J Ambient Intell Humaniz Comput</a:t>
            </a:r>
            <a:r>
              <a:rPr b="1" lang="en-GB" sz="900">
                <a:latin typeface="Cambria"/>
                <a:ea typeface="Cambria"/>
                <a:cs typeface="Cambria"/>
                <a:sym typeface="Cambria"/>
              </a:rPr>
              <a:t>. 2023;14(7):8459-8486. doi:10.1007/s12652-021-03612-z.</a:t>
            </a:r>
            <a:endParaRPr sz="900"/>
          </a:p>
          <a:p>
            <a:pPr indent="-247650" lvl="0" marL="254000" rtl="0" algn="l">
              <a:lnSpc>
                <a:spcPct val="170000"/>
              </a:lnSpc>
              <a:spcBef>
                <a:spcPts val="200"/>
              </a:spcBef>
              <a:spcAft>
                <a:spcPts val="0"/>
              </a:spcAft>
              <a:buClr>
                <a:schemeClr val="dk1"/>
              </a:buClr>
              <a:buSzPts val="900"/>
              <a:buChar char="•"/>
            </a:pPr>
            <a:r>
              <a:rPr b="1" lang="en-GB" sz="900">
                <a:latin typeface="Cambria"/>
                <a:ea typeface="Cambria"/>
                <a:cs typeface="Cambria"/>
                <a:sym typeface="Cambria"/>
              </a:rPr>
              <a:t>Guo, Jonathan &amp; Li, Bin. (2018). "The Application of Medical Artificial Intelligence Technology in Rural Areas of Developing Countries." </a:t>
            </a:r>
            <a:r>
              <a:rPr b="1" i="1" lang="en-GB" sz="900">
                <a:latin typeface="Cambria"/>
                <a:ea typeface="Cambria"/>
                <a:cs typeface="Cambria"/>
                <a:sym typeface="Cambria"/>
              </a:rPr>
              <a:t>Health Equity</a:t>
            </a:r>
            <a:r>
              <a:rPr b="1" lang="en-GB" sz="900">
                <a:latin typeface="Cambria"/>
                <a:ea typeface="Cambria"/>
                <a:cs typeface="Cambria"/>
                <a:sym typeface="Cambria"/>
              </a:rPr>
              <a:t>. 2:174-181. doi:10.1089/heq.2018.0037.</a:t>
            </a:r>
            <a:endParaRPr sz="900"/>
          </a:p>
          <a:p>
            <a:pPr indent="-247650" lvl="0" marL="254000" rtl="0" algn="l">
              <a:lnSpc>
                <a:spcPct val="170000"/>
              </a:lnSpc>
              <a:spcBef>
                <a:spcPts val="200"/>
              </a:spcBef>
              <a:spcAft>
                <a:spcPts val="0"/>
              </a:spcAft>
              <a:buClr>
                <a:schemeClr val="dk1"/>
              </a:buClr>
              <a:buSzPts val="900"/>
              <a:buChar char="•"/>
            </a:pPr>
            <a:r>
              <a:rPr b="1" lang="en-GB" sz="900">
                <a:latin typeface="Cambria"/>
                <a:ea typeface="Cambria"/>
                <a:cs typeface="Cambria"/>
                <a:sym typeface="Cambria"/>
              </a:rPr>
              <a:t>Pathak, Chandramaprasad and Ansari, Namrata. "Chatbot based Disease Prediction and Treatment Recommendation using AI." (May 7, 2021). </a:t>
            </a:r>
            <a:endParaRPr sz="900"/>
          </a:p>
          <a:p>
            <a:pPr indent="-254000" lvl="0" marL="254000" rtl="0" algn="l">
              <a:lnSpc>
                <a:spcPct val="170000"/>
              </a:lnSpc>
              <a:spcBef>
                <a:spcPts val="200"/>
              </a:spcBef>
              <a:spcAft>
                <a:spcPts val="0"/>
              </a:spcAft>
              <a:buClr>
                <a:schemeClr val="dk1"/>
              </a:buClr>
              <a:buSzPts val="900"/>
              <a:buNone/>
            </a:pPr>
            <a:r>
              <a:rPr b="1" lang="en-GB" sz="900">
                <a:latin typeface="Cambria"/>
                <a:ea typeface="Cambria"/>
                <a:cs typeface="Cambria"/>
                <a:sym typeface="Cambria"/>
              </a:rPr>
              <a:t>	Available at SSRN: </a:t>
            </a:r>
            <a:r>
              <a:rPr b="1" lang="en-GB" sz="900" u="sng">
                <a:solidFill>
                  <a:schemeClr val="hlink"/>
                </a:solidFill>
                <a:latin typeface="Cambria"/>
                <a:ea typeface="Cambria"/>
                <a:cs typeface="Cambria"/>
                <a:sym typeface="Cambria"/>
                <a:hlinkClick r:id="rId3"/>
              </a:rPr>
              <a:t>https://ssrn.com/abstract=3869072</a:t>
            </a:r>
            <a:endParaRPr b="1" sz="900">
              <a:latin typeface="Cambria"/>
              <a:ea typeface="Cambria"/>
              <a:cs typeface="Cambria"/>
              <a:sym typeface="Cambria"/>
            </a:endParaRPr>
          </a:p>
          <a:p>
            <a:pPr indent="-247650" lvl="0" marL="254000" rtl="0" algn="l">
              <a:lnSpc>
                <a:spcPct val="170000"/>
              </a:lnSpc>
              <a:spcBef>
                <a:spcPts val="200"/>
              </a:spcBef>
              <a:spcAft>
                <a:spcPts val="0"/>
              </a:spcAft>
              <a:buClr>
                <a:schemeClr val="dk1"/>
              </a:buClr>
              <a:buSzPts val="900"/>
              <a:buChar char="•"/>
            </a:pPr>
            <a:r>
              <a:rPr b="1" lang="en-GB" sz="900">
                <a:latin typeface="Cambria"/>
                <a:ea typeface="Cambria"/>
                <a:cs typeface="Cambria"/>
                <a:sym typeface="Cambria"/>
              </a:rPr>
              <a:t>Fan X, Chao D, Zhang Z, Wang D, Li X, Tian F. "Utilization of Self-Diagnosis Health Chatbots in Real-World Settings: Case Study." </a:t>
            </a:r>
            <a:r>
              <a:rPr b="1" i="1" lang="en-GB" sz="900">
                <a:latin typeface="Cambria"/>
                <a:ea typeface="Cambria"/>
                <a:cs typeface="Cambria"/>
                <a:sym typeface="Cambria"/>
              </a:rPr>
              <a:t>J Med Internet Res</a:t>
            </a:r>
            <a:r>
              <a:rPr b="1" lang="en-GB" sz="900">
                <a:latin typeface="Cambria"/>
                <a:ea typeface="Cambria"/>
                <a:cs typeface="Cambria"/>
                <a:sym typeface="Cambria"/>
              </a:rPr>
              <a:t>. 2021 Jan 6;23(1)</a:t>
            </a:r>
            <a:endParaRPr sz="900"/>
          </a:p>
          <a:p>
            <a:pPr indent="-247650" lvl="0" marL="254000" rtl="0" algn="l">
              <a:lnSpc>
                <a:spcPct val="170000"/>
              </a:lnSpc>
              <a:spcBef>
                <a:spcPts val="200"/>
              </a:spcBef>
              <a:spcAft>
                <a:spcPts val="0"/>
              </a:spcAft>
              <a:buClr>
                <a:schemeClr val="dk1"/>
              </a:buClr>
              <a:buSzPts val="900"/>
              <a:buChar char="•"/>
            </a:pPr>
            <a:r>
              <a:rPr b="1" lang="en-GB" sz="900">
                <a:latin typeface="Cambria"/>
                <a:ea typeface="Cambria"/>
                <a:cs typeface="Cambria"/>
                <a:sym typeface="Cambria"/>
              </a:rPr>
              <a:t>Diagnosis Of Acute Diseases In Villages And SmallerTowns Using AIMohammed Naseeruddin Taufiq, Bandaru Bhavagna Shreya, Sahil Anil Thole Chitra S, A.Mohammed A</a:t>
            </a:r>
            <a:endParaRPr sz="900"/>
          </a:p>
          <a:p>
            <a:pPr indent="-247650" lvl="0" marL="254000" rtl="0" algn="l">
              <a:lnSpc>
                <a:spcPct val="170000"/>
              </a:lnSpc>
              <a:spcBef>
                <a:spcPts val="200"/>
              </a:spcBef>
              <a:spcAft>
                <a:spcPts val="0"/>
              </a:spcAft>
              <a:buClr>
                <a:schemeClr val="dk1"/>
              </a:buClr>
              <a:buSzPts val="900"/>
              <a:buChar char="•"/>
            </a:pPr>
            <a:r>
              <a:rPr b="1" lang="en-GB" sz="900">
                <a:latin typeface="Cambria"/>
                <a:ea typeface="Cambria"/>
                <a:cs typeface="Cambria"/>
                <a:sym typeface="Cambria"/>
              </a:rPr>
              <a:t>Using AI, Diagnosis of Acute Diseases in Villages and Smaller TownsMadhu H T1, Sachin S2, Manjunath Kavishetti3 , Puneeth4 , Karthik Mahesh Gadyal5</a:t>
            </a:r>
            <a:endParaRPr sz="900"/>
          </a:p>
          <a:p>
            <a:pPr indent="-247650" lvl="0" marL="254000" rtl="0" algn="l">
              <a:lnSpc>
                <a:spcPct val="170000"/>
              </a:lnSpc>
              <a:spcBef>
                <a:spcPts val="200"/>
              </a:spcBef>
              <a:spcAft>
                <a:spcPts val="0"/>
              </a:spcAft>
              <a:buClr>
                <a:schemeClr val="dk1"/>
              </a:buClr>
              <a:buSzPts val="900"/>
              <a:buChar char="•"/>
            </a:pPr>
            <a:r>
              <a:rPr b="1" lang="en-GB" sz="900">
                <a:latin typeface="Cambria"/>
                <a:ea typeface="Cambria"/>
                <a:cs typeface="Cambria"/>
                <a:sym typeface="Cambria"/>
              </a:rPr>
              <a:t>.Chakraborty, Sanjay, Paul, Hrithik, Ghatak, Sayani, Pandey, Saroj, Kumar, Ankit, Singh, Kamred, &amp; Shah, Mohd Asif. (2023). "An AI-Based Medical Chatbot Model for Infectious Disease Prediction." </a:t>
            </a:r>
            <a:r>
              <a:rPr b="1" i="1" lang="en-GB" sz="900">
                <a:latin typeface="Cambria"/>
                <a:ea typeface="Cambria"/>
                <a:cs typeface="Cambria"/>
                <a:sym typeface="Cambria"/>
              </a:rPr>
              <a:t>IEEE Access</a:t>
            </a:r>
            <a:r>
              <a:rPr b="1" lang="en-GB" sz="900">
                <a:latin typeface="Cambria"/>
                <a:ea typeface="Cambria"/>
                <a:cs typeface="Cambria"/>
                <a:sym typeface="Cambria"/>
              </a:rPr>
              <a:t>. PP. 1-1. doi:10.1109/ACCESS.2022.3227208.</a:t>
            </a:r>
            <a:endParaRPr sz="900"/>
          </a:p>
          <a:p>
            <a:pPr indent="-203200" lvl="0" marL="254000" rtl="0" algn="l">
              <a:lnSpc>
                <a:spcPct val="170000"/>
              </a:lnSpc>
              <a:spcBef>
                <a:spcPts val="200"/>
              </a:spcBef>
              <a:spcAft>
                <a:spcPts val="0"/>
              </a:spcAft>
              <a:buClr>
                <a:schemeClr val="dk1"/>
              </a:buClr>
              <a:buSzPts val="800"/>
              <a:buNone/>
            </a:pPr>
            <a:r>
              <a:t/>
            </a:r>
            <a:endParaRPr b="1"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Project work mapping with SDG</a:t>
            </a:r>
            <a:endParaRPr/>
          </a:p>
        </p:txBody>
      </p:sp>
      <p:sp>
        <p:nvSpPr>
          <p:cNvPr descr="Image preview" id="229" name="Google Shape;229;p40"/>
          <p:cNvSpPr/>
          <p:nvPr/>
        </p:nvSpPr>
        <p:spPr>
          <a:xfrm>
            <a:off x="4457700" y="2457450"/>
            <a:ext cx="228600" cy="22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Bookman Old Style"/>
              <a:ea typeface="Bookman Old Style"/>
              <a:cs typeface="Bookman Old Style"/>
              <a:sym typeface="Bookman Old Style"/>
            </a:endParaRPr>
          </a:p>
        </p:txBody>
      </p:sp>
      <p:sp>
        <p:nvSpPr>
          <p:cNvPr descr="Image preview" id="230" name="Google Shape;230;p40"/>
          <p:cNvSpPr txBox="1"/>
          <p:nvPr>
            <p:ph idx="1" type="body"/>
          </p:nvPr>
        </p:nvSpPr>
        <p:spPr>
          <a:xfrm>
            <a:off x="609600" y="867871"/>
            <a:ext cx="8001000" cy="3704128"/>
          </a:xfrm>
          <a:prstGeom prst="rect">
            <a:avLst/>
          </a:prstGeom>
          <a:noFill/>
          <a:ln>
            <a:noFill/>
          </a:ln>
        </p:spPr>
        <p:txBody>
          <a:bodyPr anchorCtr="0" anchor="t" bIns="34275" lIns="68575" spcFirstLastPara="1" rIns="68575" wrap="square" tIns="34275">
            <a:noAutofit/>
          </a:bodyPr>
          <a:lstStyle/>
          <a:p>
            <a:pPr indent="-247650" lvl="0" marL="254000" rtl="0" algn="l">
              <a:spcBef>
                <a:spcPts val="0"/>
              </a:spcBef>
              <a:spcAft>
                <a:spcPts val="0"/>
              </a:spcAft>
              <a:buClr>
                <a:schemeClr val="dk1"/>
              </a:buClr>
              <a:buSzPts val="1500"/>
              <a:buChar char="•"/>
            </a:pPr>
            <a:r>
              <a:rPr b="1" lang="en-GB" sz="1500">
                <a:latin typeface="Lustria"/>
                <a:ea typeface="Lustria"/>
                <a:cs typeface="Lustria"/>
                <a:sym typeface="Lustria"/>
              </a:rPr>
              <a:t>SDG 1:No Poverty</a:t>
            </a:r>
            <a:endParaRPr/>
          </a:p>
          <a:p>
            <a:pPr indent="-254000" lvl="0" marL="254000" rtl="0" algn="l">
              <a:spcBef>
                <a:spcPts val="300"/>
              </a:spcBef>
              <a:spcAft>
                <a:spcPts val="0"/>
              </a:spcAft>
              <a:buClr>
                <a:schemeClr val="dk1"/>
              </a:buClr>
              <a:buSzPts val="1500"/>
              <a:buNone/>
            </a:pPr>
            <a:r>
              <a:rPr lang="en-GB" sz="1500">
                <a:latin typeface="Lustria"/>
                <a:ea typeface="Lustria"/>
                <a:cs typeface="Lustria"/>
                <a:sym typeface="Lustria"/>
              </a:rPr>
              <a:t>	The main Idea behind our project is to aid healthcare to all , without any poverty barrier.</a:t>
            </a:r>
            <a:endParaRPr/>
          </a:p>
          <a:p>
            <a:pPr indent="-247650" lvl="0" marL="254000" rtl="0" algn="l">
              <a:spcBef>
                <a:spcPts val="300"/>
              </a:spcBef>
              <a:spcAft>
                <a:spcPts val="0"/>
              </a:spcAft>
              <a:buClr>
                <a:schemeClr val="dk1"/>
              </a:buClr>
              <a:buSzPts val="1500"/>
              <a:buChar char="•"/>
            </a:pPr>
            <a:r>
              <a:rPr b="1" lang="en-GB" sz="1500">
                <a:latin typeface="Lustria"/>
                <a:ea typeface="Lustria"/>
                <a:cs typeface="Lustria"/>
                <a:sym typeface="Lustria"/>
              </a:rPr>
              <a:t>SDG 3: Good Health and Well-Being</a:t>
            </a:r>
            <a:endParaRPr/>
          </a:p>
          <a:p>
            <a:pPr indent="-254000" lvl="0" marL="254000" rtl="0" algn="l">
              <a:spcBef>
                <a:spcPts val="300"/>
              </a:spcBef>
              <a:spcAft>
                <a:spcPts val="0"/>
              </a:spcAft>
              <a:buClr>
                <a:schemeClr val="dk1"/>
              </a:buClr>
              <a:buSzPts val="1500"/>
              <a:buNone/>
            </a:pPr>
            <a:r>
              <a:rPr lang="en-GB" sz="1500">
                <a:latin typeface="Lustria"/>
                <a:ea typeface="Lustria"/>
                <a:cs typeface="Lustria"/>
                <a:sym typeface="Lustria"/>
              </a:rPr>
              <a:t>	Promoting best possiible health diagnostics to all for everyone’s well-being.</a:t>
            </a:r>
            <a:endParaRPr/>
          </a:p>
          <a:p>
            <a:pPr indent="-247650" lvl="0" marL="254000" rtl="0" algn="l">
              <a:spcBef>
                <a:spcPts val="300"/>
              </a:spcBef>
              <a:spcAft>
                <a:spcPts val="0"/>
              </a:spcAft>
              <a:buClr>
                <a:schemeClr val="dk1"/>
              </a:buClr>
              <a:buSzPts val="1500"/>
              <a:buChar char="•"/>
            </a:pPr>
            <a:r>
              <a:rPr b="1" lang="en-GB" sz="1500">
                <a:latin typeface="Lustria"/>
                <a:ea typeface="Lustria"/>
                <a:cs typeface="Lustria"/>
                <a:sym typeface="Lustria"/>
              </a:rPr>
              <a:t>SDG 9: Industry, Innovation, and Infrastructure</a:t>
            </a:r>
            <a:endParaRPr/>
          </a:p>
          <a:p>
            <a:pPr indent="-254000" lvl="0" marL="254000" rtl="0" algn="l">
              <a:spcBef>
                <a:spcPts val="300"/>
              </a:spcBef>
              <a:spcAft>
                <a:spcPts val="0"/>
              </a:spcAft>
              <a:buClr>
                <a:schemeClr val="dk1"/>
              </a:buClr>
              <a:buSzPts val="1500"/>
              <a:buNone/>
            </a:pPr>
            <a:r>
              <a:rPr b="1" lang="en-GB" sz="1500">
                <a:latin typeface="Lustria"/>
                <a:ea typeface="Lustria"/>
                <a:cs typeface="Lustria"/>
                <a:sym typeface="Lustria"/>
              </a:rPr>
              <a:t>	</a:t>
            </a:r>
            <a:r>
              <a:rPr lang="en-GB" sz="1500">
                <a:latin typeface="Lustria"/>
                <a:ea typeface="Lustria"/>
                <a:cs typeface="Lustria"/>
                <a:sym typeface="Lustria"/>
              </a:rPr>
              <a:t>Our project , AI in medicine , hasn’t made a big market yet , making space for much more innovation and improvement in the particular Industry.</a:t>
            </a:r>
            <a:endParaRPr b="1" sz="1500">
              <a:latin typeface="Lustria"/>
              <a:ea typeface="Lustria"/>
              <a:cs typeface="Lustria"/>
              <a:sym typeface="Lustria"/>
            </a:endParaRPr>
          </a:p>
          <a:p>
            <a:pPr indent="-247650" lvl="0" marL="254000" rtl="0" algn="l">
              <a:spcBef>
                <a:spcPts val="300"/>
              </a:spcBef>
              <a:spcAft>
                <a:spcPts val="0"/>
              </a:spcAft>
              <a:buClr>
                <a:schemeClr val="dk1"/>
              </a:buClr>
              <a:buSzPts val="1500"/>
              <a:buChar char="•"/>
            </a:pPr>
            <a:r>
              <a:rPr b="1" lang="en-GB" sz="1500">
                <a:latin typeface="Lustria"/>
                <a:ea typeface="Lustria"/>
                <a:cs typeface="Lustria"/>
                <a:sym typeface="Lustria"/>
              </a:rPr>
              <a:t>SDG 10:  Reduced Inequalities</a:t>
            </a:r>
            <a:endParaRPr/>
          </a:p>
          <a:p>
            <a:pPr indent="-254000" lvl="0" marL="254000" rtl="0" algn="l">
              <a:spcBef>
                <a:spcPts val="300"/>
              </a:spcBef>
              <a:spcAft>
                <a:spcPts val="0"/>
              </a:spcAft>
              <a:buClr>
                <a:schemeClr val="dk1"/>
              </a:buClr>
              <a:buSzPts val="1500"/>
              <a:buNone/>
            </a:pPr>
            <a:r>
              <a:rPr lang="en-GB" sz="1500">
                <a:latin typeface="Lustria"/>
                <a:ea typeface="Lustria"/>
                <a:cs typeface="Lustria"/>
                <a:sym typeface="Lustria"/>
              </a:rPr>
              <a:t>	Provinding equal health facilities to all , without any barriers.</a:t>
            </a:r>
            <a:endParaRPr/>
          </a:p>
          <a:p>
            <a:pPr indent="-247650" lvl="0" marL="254000" rtl="0" algn="l">
              <a:spcBef>
                <a:spcPts val="300"/>
              </a:spcBef>
              <a:spcAft>
                <a:spcPts val="0"/>
              </a:spcAft>
              <a:buClr>
                <a:schemeClr val="dk1"/>
              </a:buClr>
              <a:buSzPts val="1500"/>
              <a:buChar char="•"/>
            </a:pPr>
            <a:r>
              <a:rPr b="1" lang="en-GB" sz="1500">
                <a:latin typeface="Lustria"/>
                <a:ea typeface="Lustria"/>
                <a:cs typeface="Lustria"/>
                <a:sym typeface="Lustria"/>
              </a:rPr>
              <a:t>SDG 17: Partnerships for the Goals</a:t>
            </a:r>
            <a:endParaRPr/>
          </a:p>
          <a:p>
            <a:pPr indent="-254000" lvl="0" marL="254000" rtl="0" algn="l">
              <a:spcBef>
                <a:spcPts val="300"/>
              </a:spcBef>
              <a:spcAft>
                <a:spcPts val="0"/>
              </a:spcAft>
              <a:buClr>
                <a:schemeClr val="dk1"/>
              </a:buClr>
              <a:buSzPts val="1500"/>
              <a:buNone/>
            </a:pPr>
            <a:r>
              <a:rPr lang="en-GB" sz="1500">
                <a:latin typeface="Lustria"/>
                <a:ea typeface="Lustria"/>
                <a:cs typeface="Lustria"/>
                <a:sym typeface="Lustria"/>
              </a:rPr>
              <a:t>	By tying up with Non Profitable Organizations , Charitable Trusts , our project is open in looking for partnerships to fulfill our future goals.</a:t>
            </a:r>
            <a:br>
              <a:rPr lang="en-GB" sz="1500">
                <a:latin typeface="Lustria"/>
                <a:ea typeface="Lustria"/>
                <a:cs typeface="Lustria"/>
                <a:sym typeface="Lustria"/>
              </a:rPr>
            </a:br>
            <a:endParaRPr sz="1500">
              <a:latin typeface="Lustria"/>
              <a:ea typeface="Lustria"/>
              <a:cs typeface="Lustria"/>
              <a:sym typeface="Lustria"/>
            </a:endParaRPr>
          </a:p>
          <a:p>
            <a:pPr indent="-152400" lvl="0" marL="254000" rtl="0" algn="l">
              <a:spcBef>
                <a:spcPts val="300"/>
              </a:spcBef>
              <a:spcAft>
                <a:spcPts val="0"/>
              </a:spcAft>
              <a:buClr>
                <a:schemeClr val="dk1"/>
              </a:buClr>
              <a:buSzPts val="1500"/>
              <a:buNone/>
            </a:pPr>
            <a:r>
              <a:t/>
            </a:r>
            <a:endParaRPr sz="1500">
              <a:latin typeface="Lustria"/>
              <a:ea typeface="Lustria"/>
              <a:cs typeface="Lustria"/>
              <a:sym typeface="Lustria"/>
            </a:endParaRPr>
          </a:p>
          <a:p>
            <a:pPr indent="-152400" lvl="0" marL="254000" rtl="0" algn="l">
              <a:spcBef>
                <a:spcPts val="300"/>
              </a:spcBef>
              <a:spcAft>
                <a:spcPts val="0"/>
              </a:spcAft>
              <a:buClr>
                <a:schemeClr val="dk1"/>
              </a:buClr>
              <a:buSzPts val="1500"/>
              <a:buNone/>
            </a:pPr>
            <a:r>
              <a:t/>
            </a:r>
            <a:endParaRPr sz="1500">
              <a:latin typeface="Lustria"/>
              <a:ea typeface="Lustria"/>
              <a:cs typeface="Lustria"/>
              <a:sym typeface="Lustria"/>
            </a:endParaRPr>
          </a:p>
        </p:txBody>
      </p:sp>
      <p:pic>
        <p:nvPicPr>
          <p:cNvPr id="231" name="Google Shape;231;p40"/>
          <p:cNvPicPr preferRelativeResize="0"/>
          <p:nvPr/>
        </p:nvPicPr>
        <p:blipFill rotWithShape="1">
          <a:blip r:embed="rId3">
            <a:alphaModFix/>
          </a:blip>
          <a:srcRect b="0" l="0" r="0" t="0"/>
          <a:stretch/>
        </p:blipFill>
        <p:spPr>
          <a:xfrm>
            <a:off x="7319246" y="0"/>
            <a:ext cx="1824754" cy="1225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dk1"/>
              </a:buClr>
              <a:buSzPts val="3300"/>
              <a:buNone/>
            </a:pPr>
            <a:r>
              <a:t/>
            </a:r>
            <a:endParaRPr sz="3300"/>
          </a:p>
          <a:p>
            <a:pPr indent="0" lvl="0" marL="0" rtl="0" algn="ctr">
              <a:spcBef>
                <a:spcPts val="700"/>
              </a:spcBef>
              <a:spcAft>
                <a:spcPts val="0"/>
              </a:spcAft>
              <a:buClr>
                <a:schemeClr val="dk1"/>
              </a:buClr>
              <a:buSzPts val="3300"/>
              <a:buNone/>
            </a:pPr>
            <a:r>
              <a:t/>
            </a:r>
            <a:endParaRPr sz="3300"/>
          </a:p>
          <a:p>
            <a:pPr indent="0" lvl="0" marL="0" rtl="0" algn="ctr">
              <a:spcBef>
                <a:spcPts val="900"/>
              </a:spcBef>
              <a:spcAft>
                <a:spcPts val="0"/>
              </a:spcAft>
              <a:buClr>
                <a:schemeClr val="dk1"/>
              </a:buClr>
              <a:buSzPts val="4500"/>
              <a:buNone/>
            </a:pPr>
            <a:r>
              <a:rPr lang="en-GB" sz="45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Introduction</a:t>
            </a:r>
            <a:endParaRPr/>
          </a:p>
        </p:txBody>
      </p:sp>
      <p:sp>
        <p:nvSpPr>
          <p:cNvPr id="143" name="Google Shape;143;p26"/>
          <p:cNvSpPr txBox="1"/>
          <p:nvPr>
            <p:ph idx="1" type="body"/>
          </p:nvPr>
        </p:nvSpPr>
        <p:spPr>
          <a:xfrm>
            <a:off x="609600" y="857251"/>
            <a:ext cx="7911314" cy="3714748"/>
          </a:xfrm>
          <a:prstGeom prst="rect">
            <a:avLst/>
          </a:prstGeom>
          <a:noFill/>
          <a:ln>
            <a:noFill/>
          </a:ln>
        </p:spPr>
        <p:txBody>
          <a:bodyPr anchorCtr="0" anchor="t" bIns="34275" lIns="68575" spcFirstLastPara="1" rIns="68575" wrap="square" tIns="34275">
            <a:noAutofit/>
          </a:bodyPr>
          <a:lstStyle/>
          <a:p>
            <a:pPr indent="-95250" lvl="0" marL="0" rtl="0" algn="l">
              <a:spcBef>
                <a:spcPts val="0"/>
              </a:spcBef>
              <a:spcAft>
                <a:spcPts val="0"/>
              </a:spcAft>
              <a:buClr>
                <a:schemeClr val="dk1"/>
              </a:buClr>
              <a:buSzPts val="1500"/>
              <a:buChar char="•"/>
            </a:pPr>
            <a:r>
              <a:rPr lang="en-GB" sz="1500">
                <a:latin typeface="Lustria"/>
                <a:ea typeface="Lustria"/>
                <a:cs typeface="Lustria"/>
                <a:sym typeface="Lustria"/>
              </a:rPr>
              <a:t>Diagnosis of serious illnesses is often difficult in rural areas due to limited access to healthcare.</a:t>
            </a:r>
            <a:endParaRPr/>
          </a:p>
          <a:p>
            <a:pPr indent="-95250" lvl="0" marL="0" rtl="0" algn="l">
              <a:spcBef>
                <a:spcPts val="300"/>
              </a:spcBef>
              <a:spcAft>
                <a:spcPts val="0"/>
              </a:spcAft>
              <a:buClr>
                <a:schemeClr val="dk1"/>
              </a:buClr>
              <a:buSzPts val="1500"/>
              <a:buChar char="•"/>
            </a:pPr>
            <a:r>
              <a:rPr lang="en-GB" sz="1500">
                <a:latin typeface="Lustria"/>
                <a:ea typeface="Lustria"/>
                <a:cs typeface="Lustria"/>
                <a:sym typeface="Lustria"/>
              </a:rPr>
              <a:t> In these cases, timely and accurate health information is essential to ensure early diagnosis and effective treatment. A shortage of doctors in remote villages makes it difficult for residents to receive reliable diagnosis and guidance, resulting in delays in treatment and increased rates of inadequate prevention.</a:t>
            </a:r>
            <a:endParaRPr/>
          </a:p>
          <a:p>
            <a:pPr indent="-95250" lvl="0" marL="0" rtl="0" algn="l">
              <a:spcBef>
                <a:spcPts val="300"/>
              </a:spcBef>
              <a:spcAft>
                <a:spcPts val="0"/>
              </a:spcAft>
              <a:buClr>
                <a:schemeClr val="dk1"/>
              </a:buClr>
              <a:buSzPts val="1500"/>
              <a:buChar char="•"/>
            </a:pPr>
            <a:r>
              <a:rPr lang="en-GB" sz="1500">
                <a:latin typeface="Lustria"/>
                <a:ea typeface="Lustria"/>
                <a:cs typeface="Lustria"/>
                <a:sym typeface="Lustria"/>
              </a:rPr>
              <a:t>The project aims to create a chatbot that will provide instant help in diagnosing serious diseases based on user input. The system provides health advice by identifying symptoms and using its medical knowledge base, acting as a virtual doctor in remote areas.</a:t>
            </a:r>
            <a:endParaRPr/>
          </a:p>
          <a:p>
            <a:pPr indent="-95250" lvl="0" marL="0" rtl="0" algn="l">
              <a:spcBef>
                <a:spcPts val="300"/>
              </a:spcBef>
              <a:spcAft>
                <a:spcPts val="0"/>
              </a:spcAft>
              <a:buClr>
                <a:schemeClr val="dk1"/>
              </a:buClr>
              <a:buSzPts val="1500"/>
              <a:buChar char="•"/>
            </a:pPr>
            <a:r>
              <a:rPr lang="en-GB" sz="1500">
                <a:latin typeface="Lustria"/>
                <a:ea typeface="Lustria"/>
                <a:cs typeface="Lustria"/>
                <a:sym typeface="Lustria"/>
              </a:rPr>
              <a:t>It also looks</a:t>
            </a:r>
            <a:r>
              <a:rPr lang="en-GB" sz="1500">
                <a:latin typeface="Lustria"/>
                <a:ea typeface="Lustria"/>
                <a:cs typeface="Lustria"/>
                <a:sym typeface="Lustria"/>
              </a:rPr>
              <a:t> to improve access to affordable diagnostic services in rural communities, thus ensuring timely treatment. The solution allows residents to better manage their health and closes the gap between them and the healthcare system.</a:t>
            </a:r>
            <a:endParaRPr/>
          </a:p>
          <a:p>
            <a:pPr indent="0" lvl="0" marL="0" rtl="0" algn="l">
              <a:spcBef>
                <a:spcPts val="300"/>
              </a:spcBef>
              <a:spcAft>
                <a:spcPts val="0"/>
              </a:spcAft>
              <a:buClr>
                <a:schemeClr val="dk1"/>
              </a:buClr>
              <a:buSzPts val="1500"/>
              <a:buNone/>
            </a:pPr>
            <a:r>
              <a:t/>
            </a:r>
            <a:endParaRPr sz="1500">
              <a:latin typeface="Lustria"/>
              <a:ea typeface="Lustria"/>
              <a:cs typeface="Lustria"/>
              <a:sym typeface="Lust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Abstract</a:t>
            </a:r>
            <a:endParaRPr/>
          </a:p>
        </p:txBody>
      </p:sp>
      <p:sp>
        <p:nvSpPr>
          <p:cNvPr id="149" name="Google Shape;149;p27"/>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Clr>
                <a:schemeClr val="dk1"/>
              </a:buClr>
              <a:buSzPts val="1800"/>
              <a:buChar char="•"/>
            </a:pPr>
            <a:r>
              <a:rPr lang="en-GB">
                <a:latin typeface="Cambria"/>
                <a:ea typeface="Cambria"/>
                <a:cs typeface="Cambria"/>
                <a:sym typeface="Cambria"/>
              </a:rPr>
              <a:t>The difficult situations in healthcare in rural areas are solved by the AI system, as it quickly and accurately helps a patient with an acute disease.</a:t>
            </a:r>
            <a:endParaRPr/>
          </a:p>
          <a:p>
            <a:pPr indent="-266700" lvl="0" marL="254000" rtl="0" algn="l">
              <a:spcBef>
                <a:spcPts val="300"/>
              </a:spcBef>
              <a:spcAft>
                <a:spcPts val="0"/>
              </a:spcAft>
              <a:buClr>
                <a:schemeClr val="dk1"/>
              </a:buClr>
              <a:buSzPts val="1800"/>
              <a:buChar char="•"/>
            </a:pPr>
            <a:r>
              <a:rPr lang="en-GB">
                <a:latin typeface="Cambria"/>
                <a:ea typeface="Cambria"/>
                <a:cs typeface="Cambria"/>
                <a:sym typeface="Cambria"/>
              </a:rPr>
              <a:t>The system integrates only medico knowledge database so as to make the coverage of all sorts of illnesses adequate.  </a:t>
            </a:r>
            <a:endParaRPr/>
          </a:p>
          <a:p>
            <a:pPr indent="-266700" lvl="0" marL="254000" rtl="0" algn="l">
              <a:spcBef>
                <a:spcPts val="300"/>
              </a:spcBef>
              <a:spcAft>
                <a:spcPts val="0"/>
              </a:spcAft>
              <a:buClr>
                <a:schemeClr val="dk1"/>
              </a:buClr>
              <a:buSzPts val="1800"/>
              <a:buChar char="•"/>
            </a:pPr>
            <a:r>
              <a:rPr lang="en-GB">
                <a:latin typeface="Cambria"/>
                <a:ea typeface="Cambria"/>
                <a:cs typeface="Cambria"/>
                <a:sym typeface="Cambria"/>
              </a:rPr>
              <a:t>It provides prescription services and home care recommendations when they require the help of a medical practitioner.  </a:t>
            </a:r>
            <a:endParaRPr/>
          </a:p>
          <a:p>
            <a:pPr indent="-266700" lvl="0" marL="254000" rtl="0" algn="l">
              <a:spcBef>
                <a:spcPts val="300"/>
              </a:spcBef>
              <a:spcAft>
                <a:spcPts val="0"/>
              </a:spcAft>
              <a:buClr>
                <a:schemeClr val="dk1"/>
              </a:buClr>
              <a:buSzPts val="1800"/>
              <a:buChar char="•"/>
            </a:pPr>
            <a:r>
              <a:rPr lang="en-GB">
                <a:latin typeface="Cambria"/>
                <a:ea typeface="Cambria"/>
                <a:cs typeface="Cambria"/>
                <a:sym typeface="Cambria"/>
              </a:rPr>
              <a:t>Overall this AI solution improves timely and accurate care, relieves care givers, and provides an on-demand aid for the vulnerable and under-represented groups. </a:t>
            </a:r>
            <a:endParaRPr/>
          </a:p>
          <a:p>
            <a:pPr indent="0" lvl="0" marL="0" rtl="0" algn="l">
              <a:spcBef>
                <a:spcPts val="300"/>
              </a:spcBef>
              <a:spcAft>
                <a:spcPts val="0"/>
              </a:spcAft>
              <a:buClr>
                <a:schemeClr val="dk1"/>
              </a:buClr>
              <a:buSzPts val="14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Literature Review</a:t>
            </a:r>
            <a:endParaRPr/>
          </a:p>
        </p:txBody>
      </p:sp>
      <p:pic>
        <p:nvPicPr>
          <p:cNvPr id="155" name="Google Shape;155;p28"/>
          <p:cNvPicPr preferRelativeResize="0"/>
          <p:nvPr>
            <p:ph idx="1" type="body"/>
          </p:nvPr>
        </p:nvPicPr>
        <p:blipFill rotWithShape="1">
          <a:blip r:embed="rId3">
            <a:alphaModFix/>
          </a:blip>
          <a:srcRect b="0" l="0" r="0" t="0"/>
          <a:stretch/>
        </p:blipFill>
        <p:spPr>
          <a:xfrm>
            <a:off x="2391727" y="797243"/>
            <a:ext cx="4360545" cy="3549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Existing method Drawback</a:t>
            </a:r>
            <a:endParaRPr/>
          </a:p>
        </p:txBody>
      </p:sp>
      <p:sp>
        <p:nvSpPr>
          <p:cNvPr id="161" name="Google Shape;161;p29"/>
          <p:cNvSpPr txBox="1"/>
          <p:nvPr>
            <p:ph idx="1" type="body"/>
          </p:nvPr>
        </p:nvSpPr>
        <p:spPr>
          <a:xfrm>
            <a:off x="530028" y="650028"/>
            <a:ext cx="8160143" cy="4046523"/>
          </a:xfrm>
          <a:prstGeom prst="rect">
            <a:avLst/>
          </a:prstGeom>
          <a:noFill/>
          <a:ln>
            <a:noFill/>
          </a:ln>
        </p:spPr>
        <p:txBody>
          <a:bodyPr anchorCtr="0" anchor="t" bIns="34275" lIns="68575" spcFirstLastPara="1" rIns="68575" wrap="square" tIns="34275">
            <a:normAutofit/>
          </a:bodyPr>
          <a:lstStyle/>
          <a:p>
            <a:pPr indent="-254000" lvl="0" marL="254000" rtl="0" algn="l">
              <a:lnSpc>
                <a:spcPct val="120000"/>
              </a:lnSpc>
              <a:spcBef>
                <a:spcPts val="0"/>
              </a:spcBef>
              <a:spcAft>
                <a:spcPts val="0"/>
              </a:spcAft>
              <a:buClr>
                <a:schemeClr val="dk1"/>
              </a:buClr>
              <a:buSzPts val="1400"/>
              <a:buChar char="•"/>
            </a:pPr>
            <a:r>
              <a:rPr b="1" lang="en-GB" sz="1400">
                <a:latin typeface="Cambria"/>
                <a:ea typeface="Cambria"/>
                <a:cs typeface="Cambria"/>
                <a:sym typeface="Cambria"/>
              </a:rPr>
              <a:t>Analization of the Lack of Regional Language Support Currently: </a:t>
            </a:r>
            <a:r>
              <a:rPr lang="en-GB" sz="1400">
                <a:latin typeface="Cambria"/>
                <a:ea typeface="Cambria"/>
                <a:cs typeface="Cambria"/>
                <a:sym typeface="Cambria"/>
              </a:rPr>
              <a:t>current chatbot applications have a major disadvantage that it is not possible to use the regional language. In regions where there is a variation with local dialects, existing systems fail to provide adequate language support hence poor interaction and very limited functionality particularly where English or Hindi would not be popular. The consideration of different linguistic requirements still presents great difficulties when coming up with algorithms.</a:t>
            </a:r>
            <a:endParaRPr/>
          </a:p>
          <a:p>
            <a:pPr indent="-254000" lvl="0" marL="254000" rtl="0" algn="l">
              <a:lnSpc>
                <a:spcPct val="120000"/>
              </a:lnSpc>
              <a:spcBef>
                <a:spcPts val="300"/>
              </a:spcBef>
              <a:spcAft>
                <a:spcPts val="0"/>
              </a:spcAft>
              <a:buClr>
                <a:schemeClr val="dk1"/>
              </a:buClr>
              <a:buSzPts val="1400"/>
              <a:buChar char="•"/>
            </a:pPr>
            <a:r>
              <a:rPr b="1" lang="en-GB" sz="1400">
                <a:latin typeface="Cambria"/>
                <a:ea typeface="Cambria"/>
                <a:cs typeface="Cambria"/>
                <a:sym typeface="Cambria"/>
              </a:rPr>
              <a:t> The effect of the Interaction of the user</a:t>
            </a:r>
            <a:r>
              <a:rPr lang="en-GB" sz="1400">
                <a:latin typeface="Cambria"/>
                <a:ea typeface="Cambria"/>
                <a:cs typeface="Cambria"/>
                <a:sym typeface="Cambria"/>
              </a:rPr>
              <a:t>: A review of current user engagement research provides evidence that incomplete symptom and medical history data are postcode challenges within chatbot systems. By Pathak and Ansari (2021), such gaps have negative impacts on the precision of disease predictions, especially when predicting difficult or rare diseases</a:t>
            </a:r>
            <a:r>
              <a:rPr b="1" lang="en-GB" sz="1400">
                <a:latin typeface="Cambria"/>
                <a:ea typeface="Cambria"/>
                <a:cs typeface="Cambria"/>
                <a:sym typeface="Cambria"/>
              </a:rPr>
              <a:t>.</a:t>
            </a:r>
            <a:endParaRPr/>
          </a:p>
          <a:p>
            <a:pPr indent="-254000" lvl="0" marL="254000" rtl="0" algn="l">
              <a:lnSpc>
                <a:spcPct val="120000"/>
              </a:lnSpc>
              <a:spcBef>
                <a:spcPts val="300"/>
              </a:spcBef>
              <a:spcAft>
                <a:spcPts val="0"/>
              </a:spcAft>
              <a:buClr>
                <a:schemeClr val="dk1"/>
              </a:buClr>
              <a:buSzPts val="1400"/>
              <a:buChar char="•"/>
            </a:pPr>
            <a:r>
              <a:rPr b="1" lang="en-GB" sz="1400">
                <a:latin typeface="Cambria"/>
                <a:ea typeface="Cambria"/>
                <a:cs typeface="Cambria"/>
                <a:sym typeface="Cambria"/>
              </a:rPr>
              <a:t>Hardware Requirements: </a:t>
            </a:r>
            <a:r>
              <a:rPr lang="en-GB" sz="1400">
                <a:latin typeface="Cambria"/>
                <a:ea typeface="Cambria"/>
                <a:cs typeface="Cambria"/>
                <a:sym typeface="Cambria"/>
              </a:rPr>
              <a:t>Most of the chatbot systems require the devices to be powerful enough, have enough memory and the latest software installed. However, in rural areas, the usage of gadgets is lower, and viewers often use the outdated devices, which does not meet these requirements; therefore, they have no possibility to call the chatbot services, thus can have no AI-driven healthcare</a:t>
            </a:r>
            <a:r>
              <a:rPr b="1" lang="en-GB" sz="1400">
                <a:latin typeface="Cambria"/>
                <a:ea typeface="Cambria"/>
                <a:cs typeface="Cambria"/>
                <a:sym typeface="Cambria"/>
              </a:rPr>
              <a: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Proposed Method</a:t>
            </a:r>
            <a:endParaRPr/>
          </a:p>
        </p:txBody>
      </p:sp>
      <p:sp>
        <p:nvSpPr>
          <p:cNvPr id="167" name="Google Shape;167;p30"/>
          <p:cNvSpPr txBox="1"/>
          <p:nvPr>
            <p:ph idx="1" type="body"/>
          </p:nvPr>
        </p:nvSpPr>
        <p:spPr>
          <a:xfrm>
            <a:off x="609600" y="857251"/>
            <a:ext cx="7571448" cy="3536725"/>
          </a:xfrm>
          <a:prstGeom prst="rect">
            <a:avLst/>
          </a:prstGeom>
          <a:noFill/>
          <a:ln>
            <a:noFill/>
          </a:ln>
        </p:spPr>
        <p:txBody>
          <a:bodyPr anchorCtr="0" anchor="t" bIns="34275" lIns="68575" spcFirstLastPara="1" rIns="68575" wrap="square" tIns="34275">
            <a:noAutofit/>
          </a:bodyPr>
          <a:lstStyle/>
          <a:p>
            <a:pPr indent="-247650" lvl="0" marL="254000" rtl="0" algn="l">
              <a:spcBef>
                <a:spcPts val="0"/>
              </a:spcBef>
              <a:spcAft>
                <a:spcPts val="0"/>
              </a:spcAft>
              <a:buClr>
                <a:schemeClr val="dk1"/>
              </a:buClr>
              <a:buSzPts val="1500"/>
              <a:buChar char="•"/>
            </a:pPr>
            <a:r>
              <a:rPr b="1" lang="en-GB" sz="1500">
                <a:latin typeface="Cambria"/>
                <a:ea typeface="Cambria"/>
                <a:cs typeface="Cambria"/>
                <a:sym typeface="Cambria"/>
              </a:rPr>
              <a:t>BACK-END</a:t>
            </a:r>
            <a:endParaRPr sz="1500">
              <a:latin typeface="Cambria"/>
              <a:ea typeface="Cambria"/>
              <a:cs typeface="Cambria"/>
              <a:sym typeface="Cambria"/>
            </a:endParaRPr>
          </a:p>
          <a:p>
            <a:pPr indent="-254000" lvl="0" marL="254000" rtl="0" algn="l">
              <a:spcBef>
                <a:spcPts val="300"/>
              </a:spcBef>
              <a:spcAft>
                <a:spcPts val="0"/>
              </a:spcAft>
              <a:buClr>
                <a:schemeClr val="dk1"/>
              </a:buClr>
              <a:buSzPts val="1500"/>
              <a:buNone/>
            </a:pPr>
            <a:r>
              <a:rPr lang="en-GB" sz="1500">
                <a:latin typeface="Cambria"/>
                <a:ea typeface="Cambria"/>
                <a:cs typeface="Cambria"/>
                <a:sym typeface="Cambria"/>
              </a:rPr>
              <a:t>	</a:t>
            </a:r>
            <a:r>
              <a:rPr lang="en-GB" sz="1500" u="sng">
                <a:latin typeface="Cambria"/>
                <a:ea typeface="Cambria"/>
                <a:cs typeface="Cambria"/>
                <a:sym typeface="Cambria"/>
              </a:rPr>
              <a:t>Data Processing and Knowledge Base Creation </a:t>
            </a:r>
            <a:r>
              <a:rPr lang="en-GB" sz="1500">
                <a:latin typeface="Cambria"/>
                <a:ea typeface="Cambria"/>
                <a:cs typeface="Cambria"/>
                <a:sym typeface="Cambria"/>
              </a:rPr>
              <a:t> , We extract relevant medical information from the dataset, converting it into manageable text chunks. These chunks are transformed into vector embeddings using sentence-transformers and stored in a semantic index within a vector database, ensuring efficient retrieval of information.</a:t>
            </a:r>
            <a:endParaRPr sz="1500">
              <a:latin typeface="Cambria"/>
              <a:ea typeface="Cambria"/>
              <a:cs typeface="Cambria"/>
              <a:sym typeface="Cambria"/>
            </a:endParaRPr>
          </a:p>
          <a:p>
            <a:pPr indent="-247650" lvl="0" marL="254000" rtl="0" algn="l">
              <a:spcBef>
                <a:spcPts val="300"/>
              </a:spcBef>
              <a:spcAft>
                <a:spcPts val="0"/>
              </a:spcAft>
              <a:buClr>
                <a:schemeClr val="dk1"/>
              </a:buClr>
              <a:buSzPts val="1500"/>
              <a:buChar char="•"/>
            </a:pPr>
            <a:r>
              <a:rPr b="1" lang="en-GB" sz="1500">
                <a:latin typeface="Cambria"/>
                <a:ea typeface="Cambria"/>
                <a:cs typeface="Cambria"/>
                <a:sym typeface="Cambria"/>
              </a:rPr>
              <a:t>FRONT-END</a:t>
            </a:r>
            <a:endParaRPr sz="1500">
              <a:latin typeface="Cambria"/>
              <a:ea typeface="Cambria"/>
              <a:cs typeface="Cambria"/>
              <a:sym typeface="Cambria"/>
            </a:endParaRPr>
          </a:p>
          <a:p>
            <a:pPr indent="-254000" lvl="0" marL="254000" rtl="0" algn="l">
              <a:spcBef>
                <a:spcPts val="300"/>
              </a:spcBef>
              <a:spcAft>
                <a:spcPts val="0"/>
              </a:spcAft>
              <a:buClr>
                <a:schemeClr val="dk1"/>
              </a:buClr>
              <a:buSzPts val="1500"/>
              <a:buNone/>
            </a:pPr>
            <a:r>
              <a:rPr lang="en-GB" sz="1500">
                <a:latin typeface="Cambria"/>
                <a:ea typeface="Cambria"/>
                <a:cs typeface="Cambria"/>
                <a:sym typeface="Cambria"/>
              </a:rPr>
              <a:t>	</a:t>
            </a:r>
            <a:r>
              <a:rPr lang="en-GB" sz="1500" u="sng">
                <a:latin typeface="Cambria"/>
                <a:ea typeface="Cambria"/>
                <a:cs typeface="Cambria"/>
                <a:sym typeface="Cambria"/>
              </a:rPr>
              <a:t>User Interaction and Response Generation </a:t>
            </a:r>
            <a:r>
              <a:rPr lang="en-GB" sz="1500">
                <a:latin typeface="Cambria"/>
                <a:ea typeface="Cambria"/>
                <a:cs typeface="Cambria"/>
                <a:sym typeface="Cambria"/>
              </a:rPr>
              <a:t> , Users submit queries that are converted into query embeddings and matched against our knowledge base to retrieve ranked results. The responses are then generated using Llama2, allowing for accurate and contextually relevant answers. This approach will benefit users in villages by providing timely access to medical information and facilitating self-management of minor conditions, ultimately enhancing healthcare outcomes in underserved areas.</a:t>
            </a:r>
            <a:endParaRPr sz="1500">
              <a:latin typeface="Cambria"/>
              <a:ea typeface="Cambria"/>
              <a:cs typeface="Cambria"/>
              <a:sym typeface="Cambria"/>
            </a:endParaRPr>
          </a:p>
          <a:p>
            <a:pPr indent="-247650" lvl="0" marL="254000" rtl="0" algn="l">
              <a:spcBef>
                <a:spcPts val="300"/>
              </a:spcBef>
              <a:spcAft>
                <a:spcPts val="0"/>
              </a:spcAft>
              <a:buClr>
                <a:schemeClr val="dk1"/>
              </a:buClr>
              <a:buSzPts val="1500"/>
              <a:buChar char="•"/>
            </a:pPr>
            <a:r>
              <a:rPr b="1" lang="en-GB" sz="1500">
                <a:latin typeface="Cambria"/>
                <a:ea typeface="Cambria"/>
                <a:cs typeface="Cambria"/>
                <a:sym typeface="Cambria"/>
              </a:rPr>
              <a:t>Tech Stack</a:t>
            </a:r>
            <a:r>
              <a:rPr lang="en-GB" sz="1500">
                <a:latin typeface="Cambria"/>
                <a:ea typeface="Cambria"/>
                <a:cs typeface="Cambria"/>
                <a:sym typeface="Cambria"/>
              </a:rPr>
              <a:t>: - Python , Langchain (Framework) , Flask (Frontend) , meta llama2 (LLM) , Pinecone (Vector database)</a:t>
            </a:r>
            <a:endParaRPr/>
          </a:p>
          <a:p>
            <a:pPr indent="-152400" lvl="0" marL="254000" rtl="0" algn="l">
              <a:spcBef>
                <a:spcPts val="300"/>
              </a:spcBef>
              <a:spcAft>
                <a:spcPts val="0"/>
              </a:spcAft>
              <a:buClr>
                <a:schemeClr val="dk1"/>
              </a:buClr>
              <a:buSzPts val="1500"/>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Objectives</a:t>
            </a:r>
            <a:endParaRPr/>
          </a:p>
        </p:txBody>
      </p:sp>
      <p:sp>
        <p:nvSpPr>
          <p:cNvPr id="173" name="Google Shape;173;p31"/>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Clr>
                <a:schemeClr val="dk1"/>
              </a:buClr>
              <a:buSzPts val="1700"/>
              <a:buChar char="•"/>
            </a:pPr>
            <a:r>
              <a:rPr b="1" lang="en-GB" sz="1700">
                <a:latin typeface="Cambria"/>
                <a:ea typeface="Cambria"/>
                <a:cs typeface="Cambria"/>
                <a:sym typeface="Cambria"/>
              </a:rPr>
              <a:t>Early and accurate detection: </a:t>
            </a:r>
            <a:r>
              <a:rPr lang="en-GB" sz="1700">
                <a:latin typeface="Cambria"/>
                <a:ea typeface="Cambria"/>
                <a:cs typeface="Cambria"/>
                <a:sym typeface="Cambria"/>
              </a:rPr>
              <a:t>Timely diagnosis is essential for effective treatment and reduction of problems in rural areas. AI can help diagnose symptoms in a timely manner, provide early interventions, and reduce the risk of infection, especially in cases where doctors are scarce. </a:t>
            </a:r>
            <a:endParaRPr/>
          </a:p>
          <a:p>
            <a:pPr indent="-241300" lvl="0" marL="342900" rtl="0" algn="l">
              <a:spcBef>
                <a:spcPts val="300"/>
              </a:spcBef>
              <a:spcAft>
                <a:spcPts val="0"/>
              </a:spcAft>
              <a:buClr>
                <a:schemeClr val="dk1"/>
              </a:buClr>
              <a:buSzPts val="1700"/>
              <a:buFont typeface="Bookman Old Style"/>
              <a:buNone/>
            </a:pPr>
            <a:r>
              <a:t/>
            </a:r>
            <a:endParaRPr sz="1700">
              <a:latin typeface="Cambria"/>
              <a:ea typeface="Cambria"/>
              <a:cs typeface="Cambria"/>
              <a:sym typeface="Cambria"/>
            </a:endParaRPr>
          </a:p>
          <a:p>
            <a:pPr indent="-260350" lvl="0" marL="254000" rtl="0" algn="l">
              <a:spcBef>
                <a:spcPts val="300"/>
              </a:spcBef>
              <a:spcAft>
                <a:spcPts val="0"/>
              </a:spcAft>
              <a:buClr>
                <a:schemeClr val="dk1"/>
              </a:buClr>
              <a:buSzPts val="1700"/>
              <a:buChar char="•"/>
            </a:pPr>
            <a:r>
              <a:rPr b="1" lang="en-GB" sz="1700">
                <a:latin typeface="Cambria"/>
                <a:ea typeface="Cambria"/>
                <a:cs typeface="Cambria"/>
                <a:sym typeface="Cambria"/>
              </a:rPr>
              <a:t>Access to Affordable Healthcare: </a:t>
            </a:r>
            <a:r>
              <a:rPr lang="en-GB" sz="1700">
                <a:latin typeface="Cambria"/>
                <a:ea typeface="Cambria"/>
                <a:cs typeface="Cambria"/>
                <a:sym typeface="Cambria"/>
              </a:rPr>
              <a:t>Providing affordable healthcare guarantees that economically disadvantaged groups are included. AI chatbots are bridging the gap between rural communities and primary healthcare by providing low-cost initial diagnosis and guidance.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Methodology/Modules</a:t>
            </a:r>
            <a:endParaRPr/>
          </a:p>
        </p:txBody>
      </p:sp>
      <p:sp>
        <p:nvSpPr>
          <p:cNvPr id="179" name="Google Shape;179;p32"/>
          <p:cNvSpPr txBox="1"/>
          <p:nvPr>
            <p:ph idx="1" type="body"/>
          </p:nvPr>
        </p:nvSpPr>
        <p:spPr>
          <a:xfrm>
            <a:off x="571500" y="716056"/>
            <a:ext cx="8001000" cy="3923179"/>
          </a:xfrm>
          <a:prstGeom prst="rect">
            <a:avLst/>
          </a:prstGeom>
          <a:noFill/>
          <a:ln>
            <a:noFill/>
          </a:ln>
        </p:spPr>
        <p:txBody>
          <a:bodyPr anchorCtr="0" anchor="t" bIns="34275" lIns="68575" spcFirstLastPara="1" rIns="68575" wrap="square" tIns="34275">
            <a:normAutofit/>
          </a:bodyPr>
          <a:lstStyle/>
          <a:p>
            <a:pPr indent="-247650" lvl="0" marL="254000" rtl="0" algn="l">
              <a:spcBef>
                <a:spcPts val="0"/>
              </a:spcBef>
              <a:spcAft>
                <a:spcPts val="0"/>
              </a:spcAft>
              <a:buClr>
                <a:schemeClr val="dk1"/>
              </a:buClr>
              <a:buSzPts val="1500"/>
              <a:buChar char="•"/>
            </a:pPr>
            <a:r>
              <a:rPr b="1" lang="en-GB" sz="1500">
                <a:latin typeface="Cambria"/>
                <a:ea typeface="Cambria"/>
                <a:cs typeface="Cambria"/>
                <a:sym typeface="Cambria"/>
              </a:rPr>
              <a:t>Data Extraction and Chunking</a:t>
            </a:r>
            <a:r>
              <a:rPr lang="en-GB" sz="1500">
                <a:latin typeface="Cambria"/>
                <a:ea typeface="Cambria"/>
                <a:cs typeface="Cambria"/>
                <a:sym typeface="Cambria"/>
              </a:rPr>
              <a:t>: The data is  processed into manageable text chunks, ensuring that each chunk adheres to the token limits of our AI model (Llama2). Overlapping chunks maintain context and improve the accuracy of subsequent analyses.</a:t>
            </a:r>
            <a:endParaRPr/>
          </a:p>
          <a:p>
            <a:pPr indent="-247650" lvl="0" marL="254000" rtl="0" algn="l">
              <a:spcBef>
                <a:spcPts val="300"/>
              </a:spcBef>
              <a:spcAft>
                <a:spcPts val="0"/>
              </a:spcAft>
              <a:buClr>
                <a:schemeClr val="dk1"/>
              </a:buClr>
              <a:buSzPts val="1500"/>
              <a:buChar char="•"/>
            </a:pPr>
            <a:r>
              <a:rPr b="1" lang="en-GB" sz="1500">
                <a:latin typeface="Cambria"/>
                <a:ea typeface="Cambria"/>
                <a:cs typeface="Cambria"/>
                <a:sym typeface="Cambria"/>
              </a:rPr>
              <a:t>Embedding Creation and Semantic Indexing</a:t>
            </a:r>
            <a:r>
              <a:rPr lang="en-GB" sz="1500">
                <a:latin typeface="Cambria"/>
                <a:ea typeface="Cambria"/>
                <a:cs typeface="Cambria"/>
                <a:sym typeface="Cambria"/>
              </a:rPr>
              <a:t>: Each text chunk is converted into vector embeddings using advanced embedding models. We create a semantic index that clusters these vectors based on their distances, allowing for efficient retrieval of relevant information during user queries.</a:t>
            </a:r>
            <a:endParaRPr/>
          </a:p>
          <a:p>
            <a:pPr indent="-247650" lvl="0" marL="254000" rtl="0" algn="l">
              <a:spcBef>
                <a:spcPts val="300"/>
              </a:spcBef>
              <a:spcAft>
                <a:spcPts val="0"/>
              </a:spcAft>
              <a:buClr>
                <a:schemeClr val="dk1"/>
              </a:buClr>
              <a:buSzPts val="1500"/>
              <a:buChar char="•"/>
            </a:pPr>
            <a:r>
              <a:rPr b="1" lang="en-GB" sz="1500">
                <a:latin typeface="Cambria"/>
                <a:ea typeface="Cambria"/>
                <a:cs typeface="Cambria"/>
                <a:sym typeface="Cambria"/>
              </a:rPr>
              <a:t>Knowledge Base Development</a:t>
            </a:r>
            <a:r>
              <a:rPr lang="en-GB" sz="1500">
                <a:latin typeface="Cambria"/>
                <a:ea typeface="Cambria"/>
                <a:cs typeface="Cambria"/>
                <a:sym typeface="Cambria"/>
              </a:rPr>
              <a:t>: Utilizing a vector database, such as Pinecone or ChromaDB, we build a robust knowledge base that stores the vector embeddings and semantic index. This enables rapid access to the most pertinent data when users submit queries regarding acute diseases.</a:t>
            </a:r>
            <a:endParaRPr/>
          </a:p>
          <a:p>
            <a:pPr indent="-247650" lvl="0" marL="254000" rtl="0" algn="l">
              <a:spcBef>
                <a:spcPts val="300"/>
              </a:spcBef>
              <a:spcAft>
                <a:spcPts val="0"/>
              </a:spcAft>
              <a:buClr>
                <a:schemeClr val="dk1"/>
              </a:buClr>
              <a:buSzPts val="1500"/>
              <a:buChar char="•"/>
            </a:pPr>
            <a:r>
              <a:rPr b="1" lang="en-GB" sz="1500">
                <a:latin typeface="Cambria"/>
                <a:ea typeface="Cambria"/>
                <a:cs typeface="Cambria"/>
                <a:sym typeface="Cambria"/>
              </a:rPr>
              <a:t>User Query Processing</a:t>
            </a:r>
            <a:r>
              <a:rPr lang="en-GB" sz="1500">
                <a:latin typeface="Cambria"/>
                <a:ea typeface="Cambria"/>
                <a:cs typeface="Cambria"/>
                <a:sym typeface="Cambria"/>
              </a:rPr>
              <a:t>: When users pose questions, these queries are transformed into embeddings and sent to the knowledge base. The system retrieves ranked results based on the proximity of the query embeddings to the stored vectors, ensuring that users receive the most relevant information.</a:t>
            </a:r>
            <a:endParaRPr/>
          </a:p>
          <a:p>
            <a:pPr indent="-152400" lvl="0" marL="254000" rtl="0" algn="l">
              <a:spcBef>
                <a:spcPts val="300"/>
              </a:spcBef>
              <a:spcAft>
                <a:spcPts val="0"/>
              </a:spcAft>
              <a:buClr>
                <a:schemeClr val="dk1"/>
              </a:buClr>
              <a:buSzPts val="1500"/>
              <a:buNone/>
            </a:pPr>
            <a:r>
              <a:t/>
            </a:r>
            <a:endParaRPr sz="1500"/>
          </a:p>
          <a:p>
            <a:pPr indent="-139700" lvl="0" marL="254000" rtl="0" algn="l">
              <a:spcBef>
                <a:spcPts val="400"/>
              </a:spcBef>
              <a:spcAft>
                <a:spcPts val="0"/>
              </a:spcAft>
              <a:buClr>
                <a:schemeClr val="dk1"/>
              </a:buClr>
              <a:buSzPts val="1800"/>
              <a:buNone/>
            </a:pPr>
            <a:r>
              <a:t/>
            </a:r>
            <a:endParaRPr/>
          </a:p>
          <a:p>
            <a:pPr indent="0" lvl="0" marL="0" rtl="0" algn="l">
              <a:spcBef>
                <a:spcPts val="400"/>
              </a:spcBef>
              <a:spcAft>
                <a:spcPts val="0"/>
              </a:spcAft>
              <a:buClr>
                <a:schemeClr val="dk1"/>
              </a:buClr>
              <a:buSzPts val="1800"/>
              <a:buNone/>
            </a:pPr>
            <a:r>
              <a:t/>
            </a:r>
            <a:endParaRPr>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GB"/>
              <a:t>Methodology/Modules</a:t>
            </a:r>
            <a:endParaRPr/>
          </a:p>
        </p:txBody>
      </p:sp>
      <p:sp>
        <p:nvSpPr>
          <p:cNvPr id="185" name="Google Shape;185;p33"/>
          <p:cNvSpPr txBox="1"/>
          <p:nvPr>
            <p:ph idx="1" type="body"/>
          </p:nvPr>
        </p:nvSpPr>
        <p:spPr>
          <a:xfrm>
            <a:off x="571500" y="716056"/>
            <a:ext cx="8001000" cy="3923179"/>
          </a:xfrm>
          <a:prstGeom prst="rect">
            <a:avLst/>
          </a:prstGeom>
          <a:noFill/>
          <a:ln>
            <a:noFill/>
          </a:ln>
        </p:spPr>
        <p:txBody>
          <a:bodyPr anchorCtr="0" anchor="t" bIns="34275" lIns="68575" spcFirstLastPara="1" rIns="68575" wrap="square" tIns="34275">
            <a:normAutofit/>
          </a:bodyPr>
          <a:lstStyle/>
          <a:p>
            <a:pPr indent="-247650" lvl="0" marL="254000" rtl="0" algn="l">
              <a:spcBef>
                <a:spcPts val="0"/>
              </a:spcBef>
              <a:spcAft>
                <a:spcPts val="0"/>
              </a:spcAft>
              <a:buClr>
                <a:schemeClr val="dk1"/>
              </a:buClr>
              <a:buSzPts val="1500"/>
              <a:buChar char="•"/>
            </a:pPr>
            <a:r>
              <a:rPr b="1" lang="en-GB" sz="1500">
                <a:latin typeface="Cambria"/>
                <a:ea typeface="Cambria"/>
                <a:cs typeface="Cambria"/>
                <a:sym typeface="Cambria"/>
              </a:rPr>
              <a:t>Response Generation with Llama 2</a:t>
            </a:r>
            <a:r>
              <a:rPr lang="en-GB" sz="1500">
                <a:latin typeface="Cambria"/>
                <a:ea typeface="Cambria"/>
                <a:cs typeface="Cambria"/>
                <a:sym typeface="Cambria"/>
              </a:rPr>
              <a:t>: The ranked results are then processed using Llama2, our large language model. This model filters the results, interpreting both the user’s query and the context of the information retrieved, to generate accurate and contextually appropriate responses.</a:t>
            </a:r>
            <a:endParaRPr/>
          </a:p>
          <a:p>
            <a:pPr indent="-247650" lvl="0" marL="254000" rtl="0" algn="l">
              <a:spcBef>
                <a:spcPts val="300"/>
              </a:spcBef>
              <a:spcAft>
                <a:spcPts val="0"/>
              </a:spcAft>
              <a:buClr>
                <a:schemeClr val="dk1"/>
              </a:buClr>
              <a:buSzPts val="1500"/>
              <a:buChar char="•"/>
            </a:pPr>
            <a:r>
              <a:rPr b="1" lang="en-GB" sz="1500">
                <a:latin typeface="Cambria"/>
                <a:ea typeface="Cambria"/>
                <a:cs typeface="Cambria"/>
                <a:sym typeface="Cambria"/>
              </a:rPr>
              <a:t>Patient Empowerment and Self-Management</a:t>
            </a:r>
            <a:r>
              <a:rPr lang="en-GB" sz="1500">
                <a:latin typeface="Cambria"/>
                <a:ea typeface="Cambria"/>
                <a:cs typeface="Cambria"/>
                <a:sym typeface="Cambria"/>
              </a:rPr>
              <a:t>: The system also provides AI-guided advice for managing minor conditions, empowering patients to take charge of their health without frequent visits to healthcare facilities. This approach promotes self-care and alleviates pressure on local healthcare resources.</a:t>
            </a:r>
            <a:endParaRPr/>
          </a:p>
          <a:p>
            <a:pPr indent="-152400" lvl="0" marL="254000" rtl="0" algn="l">
              <a:spcBef>
                <a:spcPts val="300"/>
              </a:spcBef>
              <a:spcAft>
                <a:spcPts val="0"/>
              </a:spcAft>
              <a:buClr>
                <a:schemeClr val="dk1"/>
              </a:buClr>
              <a:buSzPts val="1500"/>
              <a:buNone/>
            </a:pPr>
            <a:r>
              <a:t/>
            </a:r>
            <a:endParaRPr sz="1500"/>
          </a:p>
          <a:p>
            <a:pPr indent="0" lvl="0" marL="0" rtl="0" algn="l">
              <a:spcBef>
                <a:spcPts val="400"/>
              </a:spcBef>
              <a:spcAft>
                <a:spcPts val="0"/>
              </a:spcAft>
              <a:buClr>
                <a:schemeClr val="dk1"/>
              </a:buClr>
              <a:buSzPts val="1800"/>
              <a:buNone/>
            </a:pPr>
            <a:r>
              <a:t/>
            </a:r>
            <a:endParaRPr>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