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1" r:id="rId9"/>
    <p:sldId id="264" r:id="rId10"/>
    <p:sldId id="265" r:id="rId11"/>
    <p:sldId id="266" r:id="rId12"/>
    <p:sldId id="275" r:id="rId13"/>
    <p:sldId id="268" r:id="rId14"/>
    <p:sldId id="276" r:id="rId15"/>
    <p:sldId id="269" r:id="rId16"/>
    <p:sldId id="262" r:id="rId17"/>
    <p:sldId id="263" r:id="rId18"/>
    <p:sldId id="271" r:id="rId19"/>
    <p:sldId id="274" r:id="rId20"/>
    <p:sldId id="267" r:id="rId2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868A7-D8E1-4F1A-A5F3-926917A5685D}" v="111" dt="2024-01-23T03:47:44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DD79F-3809-4F92-BCCC-7E38A8C05961}" type="datetimeFigureOut">
              <a:rPr lang="th-TH" smtClean="0"/>
              <a:t>01/02/67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4BBB-9B53-4F22-A5CB-557BCD34DD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94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3AA3-CE67-981F-005C-201CAE76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C7EA-231E-B153-AB1C-18078B872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E9DB-E303-E56B-7490-F53C04C8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61A2-E268-4D31-BB13-75081009C1CD}" type="datetime1">
              <a:rPr lang="th-TH" smtClean="0"/>
              <a:t>01/02/67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D0B0-DA6C-95CB-3396-C84A5879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F43A-305E-C24A-FFC3-ED0779F6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525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FD4E-88F7-EAB9-C255-DD86DE23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52EC4-6322-A37E-DFF2-F47A0207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1772-E367-0CD1-0208-22D305FB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BF82-C415-4319-88B7-0CAEE5852EDD}" type="datetime1">
              <a:rPr lang="th-TH" smtClean="0"/>
              <a:t>01/02/67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01837-8928-0A90-01A7-3316A9AB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425B-8589-C9A1-9FEF-363FAB14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000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441BC-256C-E1B6-BD61-E306EBE7F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F09CA-57D4-4399-C6E6-1FF317929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996F-8553-9A6A-C00F-EBD8E32D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8D69-377D-4929-BD8A-BC24A1F60F8F}" type="datetime1">
              <a:rPr lang="th-TH" smtClean="0"/>
              <a:t>01/02/67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03CF-5576-014C-4E19-BDDDAB01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8774-DA94-42A5-3366-136A99E3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896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134A-1A68-204E-F6F2-C44A98E4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8130-84AF-6AE2-3E0C-A3589F40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D4754-4953-3B79-DA97-262A7895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55BA-D131-46AC-B43A-4908CA27A406}" type="datetime1">
              <a:rPr lang="th-TH" smtClean="0"/>
              <a:t>01/02/67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1ECF-9134-7CB7-AFDE-77B4B2D1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1686-C37B-A393-5AC5-BBC15949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37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1A97-172F-0D7C-C9FC-9258FC6A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E217-A423-6102-7B2E-0C456164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11D9-E2C7-5B10-BBEC-93C219B4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0C01-8AFE-49F5-A157-3926B400FC6A}" type="datetime1">
              <a:rPr lang="th-TH" smtClean="0"/>
              <a:t>01/02/67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5CE8-E7A7-7C3A-96E3-E9559345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9969-52BC-6F8D-6FCC-52890890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58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B755-73E2-CB98-7820-4C7CF8C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48C3-2D4D-563E-1ED2-020AEC129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EE0D6-D011-2622-A5AF-DE92265B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008DF-55A5-C6C0-E7DD-872BEEFB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FC6-7C90-4EBA-B78A-D9FC0770CB3C}" type="datetime1">
              <a:rPr lang="th-TH" smtClean="0"/>
              <a:t>01/02/67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C68B2-2458-3706-AC6A-4C1C3759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FBD33-A9CE-56F8-5CB4-520ADC6C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2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3EFC-2B58-2B55-4A80-B616A135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57EA-8349-EE1B-C8D7-95EF5521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06CA7-7CA8-0DC7-1340-6867A7EB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E1BAE-CB79-FE28-11AD-BE3824F05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8BB8A-FF63-2A1C-BA29-C0A2EED7E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463C8-F28C-6297-CA07-C914E373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A89F-4007-47D2-91C7-F8395827D4C6}" type="datetime1">
              <a:rPr lang="th-TH" smtClean="0"/>
              <a:t>01/02/67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8B3AD-8540-76CC-14E7-E646329C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C282C-2DCC-8AA8-9E60-DCA7F141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09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4FD-5216-4ACC-E39A-B2A542DD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539EF-2279-E5CF-8535-B6D31534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69A4-1F16-48A7-80E9-22C40FBDCD7C}" type="datetime1">
              <a:rPr lang="th-TH" smtClean="0"/>
              <a:t>01/02/67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1F16F-DCF2-0F93-A85B-34EF661C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D49D-1A0C-03A9-D385-2A65B7F0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2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DB9BE-6AE9-F0D6-2257-F86D75E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5935-66DA-4747-B03C-CF4264F12519}" type="datetime1">
              <a:rPr lang="th-TH" smtClean="0"/>
              <a:t>01/02/67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E4942-8588-B3DD-1B07-F55BF358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9615-A2E2-DB0D-AD09-3B86FDEB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93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7945-3B78-D137-0FDB-1A930AFC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BB22-FB24-FFB5-C2EA-BAB97666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75F7E-4FDE-F73A-175A-6412FA936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FCFBA-9357-1425-25E8-774BEF4E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D2BA-B6C4-4B45-8EA1-C17B56F7BD08}" type="datetime1">
              <a:rPr lang="th-TH" smtClean="0"/>
              <a:t>01/02/67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5BD1-F47B-F7B7-8A0F-AD2C8346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CB2F3-5A72-C046-9FE3-1CCD70F2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04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4033-A5A9-2BEB-B594-3EAD37C7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25B4B-CE07-3F18-D79F-5CBEED890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F1736-F5BC-3EF6-8A07-71C8E373E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25DE3-03D7-41B5-4EB2-BE4F61BF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28B7-19F8-4EB4-A793-F24A49A41E22}" type="datetime1">
              <a:rPr lang="th-TH" smtClean="0"/>
              <a:t>01/02/67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5F113-3A0D-83F3-72BB-01DFFA6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FA42-C7BE-346B-7256-2BD423CB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61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BAE61-9F27-F65A-AF00-79A623CF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790B3-BD72-7F13-540A-03CA34CE2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6E95-4D06-76E9-4E31-D60D28DA1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ABAD-966D-4F3A-B9B1-804CF523CA2B}" type="datetime1">
              <a:rPr lang="th-TH" smtClean="0"/>
              <a:t>01/02/67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5E93-9365-9265-03F5-ECEEDD13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212D-BF89-FBF1-8195-CC886C0B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BA09-62B5-4DBB-A825-BF5978105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301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0F3A-FAC0-1518-D82F-345BE30BD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Botnet Detection by Integrating Multiple Machine Learning Models</a:t>
            </a:r>
            <a:endParaRPr lang="th-TH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2852-CEC9-84D6-5293-BCFA6F6C1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73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Thanawat Tejapijaya</a:t>
            </a:r>
          </a:p>
          <a:p>
            <a:r>
              <a:rPr lang="en-US" dirty="0"/>
              <a:t>Prarinya Siritanawan</a:t>
            </a:r>
          </a:p>
          <a:p>
            <a:r>
              <a:rPr lang="en-US" dirty="0"/>
              <a:t>Karin Sumongkayothin</a:t>
            </a:r>
          </a:p>
          <a:p>
            <a:r>
              <a:rPr lang="en-US" dirty="0"/>
              <a:t>Kazunori Kotani</a:t>
            </a:r>
          </a:p>
          <a:p>
            <a:r>
              <a:rPr lang="en-US" dirty="0"/>
              <a:t>ICISSP 10</a:t>
            </a:r>
            <a:r>
              <a:rPr lang="en-US" baseline="30000" dirty="0"/>
              <a:t>th</a:t>
            </a:r>
            <a:r>
              <a:rPr lang="en-US" dirty="0"/>
              <a:t> Conference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8D0F-398D-DF7E-ACBA-FDF5325B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1</a:t>
            </a:fld>
            <a:endParaRPr lang="th-TH"/>
          </a:p>
        </p:txBody>
      </p:sp>
      <p:pic>
        <p:nvPicPr>
          <p:cNvPr id="15" name="Picture 2" descr="About JAIST | JAIST">
            <a:extLst>
              <a:ext uri="{FF2B5EF4-FFF2-40B4-BE49-F238E27FC236}">
                <a16:creationId xmlns:a16="http://schemas.microsoft.com/office/drawing/2014/main" id="{35EDF170-DB34-18E8-C80A-6F074DFB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691" y="5773858"/>
            <a:ext cx="2156646" cy="94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hidol University - Tony Education">
            <a:extLst>
              <a:ext uri="{FF2B5EF4-FFF2-40B4-BE49-F238E27FC236}">
                <a16:creationId xmlns:a16="http://schemas.microsoft.com/office/drawing/2014/main" id="{F8510F9E-6659-D14D-FFF1-254625D3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94" y="5706378"/>
            <a:ext cx="2062050" cy="10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918D7C-A4EE-4F06-A144-3E8EDEC46B4C}"/>
              </a:ext>
            </a:extLst>
          </p:cNvPr>
          <p:cNvCxnSpPr>
            <a:cxnSpLocks/>
          </p:cNvCxnSpPr>
          <p:nvPr/>
        </p:nvCxnSpPr>
        <p:spPr>
          <a:xfrm>
            <a:off x="5908143" y="5959784"/>
            <a:ext cx="471931" cy="4858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EEE57E-B50F-D115-711F-FA94DF2BA203}"/>
              </a:ext>
            </a:extLst>
          </p:cNvPr>
          <p:cNvCxnSpPr>
            <a:cxnSpLocks/>
          </p:cNvCxnSpPr>
          <p:nvPr/>
        </p:nvCxnSpPr>
        <p:spPr>
          <a:xfrm flipV="1">
            <a:off x="5894757" y="5959784"/>
            <a:ext cx="485317" cy="4858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2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43C3-C92C-2807-C9B1-B16711FC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method (training process)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4D62-63F0-41F7-70BE-1FC49E3B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We utilized 2 integrating techniques</a:t>
            </a:r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23C58-0CEE-21F1-F978-71A39363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10</a:t>
            </a:fld>
            <a:endParaRPr lang="th-TH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1B05CC-EA1A-7D75-99FE-E453C04D376E}"/>
              </a:ext>
            </a:extLst>
          </p:cNvPr>
          <p:cNvSpPr txBox="1">
            <a:spLocks/>
          </p:cNvSpPr>
          <p:nvPr/>
        </p:nvSpPr>
        <p:spPr>
          <a:xfrm>
            <a:off x="366251" y="2254209"/>
            <a:ext cx="5786775" cy="1968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Late Integration (our proposed method) – </a:t>
            </a:r>
          </a:p>
          <a:p>
            <a:pPr marL="0" indent="0">
              <a:buNone/>
            </a:pPr>
            <a:r>
              <a:rPr lang="en-US" sz="2400" dirty="0"/>
              <a:t>We used model that was trained in individual models training.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65BC7A-B977-A1D1-D0FB-CA1D535ED7DB}"/>
              </a:ext>
            </a:extLst>
          </p:cNvPr>
          <p:cNvSpPr txBox="1">
            <a:spLocks/>
          </p:cNvSpPr>
          <p:nvPr/>
        </p:nvSpPr>
        <p:spPr>
          <a:xfrm>
            <a:off x="6153026" y="2254209"/>
            <a:ext cx="5786775" cy="141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2. Early Integration – We concatenated training set together before train a model.</a:t>
            </a:r>
          </a:p>
          <a:p>
            <a:pPr marL="0" indent="0">
              <a:buNone/>
            </a:pPr>
            <a:endParaRPr lang="th-TH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19BDB-A90B-5C5C-3286-1A26CA8D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87" y="3670300"/>
            <a:ext cx="4086133" cy="2157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48405E-9481-AB6C-B573-FCE638EB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1" y="4222750"/>
            <a:ext cx="4583449" cy="11983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0F8E083-CD09-6DF2-135F-B6035C0212AD}"/>
              </a:ext>
            </a:extLst>
          </p:cNvPr>
          <p:cNvSpPr/>
          <p:nvPr/>
        </p:nvSpPr>
        <p:spPr>
          <a:xfrm>
            <a:off x="234950" y="2254209"/>
            <a:ext cx="5861050" cy="394974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AE3103-AF23-A637-E0D5-81EECFE7D163}"/>
              </a:ext>
            </a:extLst>
          </p:cNvPr>
          <p:cNvSpPr/>
          <p:nvPr/>
        </p:nvSpPr>
        <p:spPr>
          <a:xfrm>
            <a:off x="6210052" y="2254208"/>
            <a:ext cx="5861050" cy="3949741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3CC7E9-15DF-599F-266F-FF4B57260D99}"/>
              </a:ext>
            </a:extLst>
          </p:cNvPr>
          <p:cNvSpPr txBox="1">
            <a:spLocks/>
          </p:cNvSpPr>
          <p:nvPr/>
        </p:nvSpPr>
        <p:spPr>
          <a:xfrm>
            <a:off x="1571717" y="5383176"/>
            <a:ext cx="4532649" cy="444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Late integration training process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8CCCC3-1FAF-5AD0-9162-45D1FEE258DA}"/>
              </a:ext>
            </a:extLst>
          </p:cNvPr>
          <p:cNvSpPr txBox="1">
            <a:spLocks/>
          </p:cNvSpPr>
          <p:nvPr/>
        </p:nvSpPr>
        <p:spPr>
          <a:xfrm>
            <a:off x="7715875" y="5827717"/>
            <a:ext cx="4532649" cy="444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Early integration training process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F7962DA-5D35-0C5F-7367-B99ACDA8AA85}"/>
              </a:ext>
            </a:extLst>
          </p:cNvPr>
          <p:cNvSpPr txBox="1">
            <a:spLocks/>
          </p:cNvSpPr>
          <p:nvPr/>
        </p:nvSpPr>
        <p:spPr>
          <a:xfrm>
            <a:off x="838200" y="6272258"/>
            <a:ext cx="10515600" cy="428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Same training data were used on both technique.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786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AC1C-B625-BAE0-83B9-E3E02300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method (testing process)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05F3-BA8A-3353-071D-C1970E1D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late integration, testing data will be an input for every model. Then, we integrated every output with the OR operator to predict one result. </a:t>
            </a:r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1899B-35BD-C9F8-D2DF-150AF7D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11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016CA-D7B5-D5EB-8CED-89B5A2F4E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"/>
          <a:stretch/>
        </p:blipFill>
        <p:spPr>
          <a:xfrm>
            <a:off x="1934204" y="3495660"/>
            <a:ext cx="8323591" cy="31496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84F356-0B07-6981-5DE3-5A65D9692E5C}"/>
              </a:ext>
            </a:extLst>
          </p:cNvPr>
          <p:cNvSpPr txBox="1">
            <a:spLocks/>
          </p:cNvSpPr>
          <p:nvPr/>
        </p:nvSpPr>
        <p:spPr>
          <a:xfrm>
            <a:off x="4077951" y="6538912"/>
            <a:ext cx="4532649" cy="444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68805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332A-312B-C70B-0178-97B08CD0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C79C0-E633-F912-8AC9-A7266C6D2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used 3 error metric scores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Precision score – measure the amount of actual botnet data that is identified as a botnet out of all data that are predicted as a botnet.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Recall score – measure the amount of actual botnet data that is identified as a botnet among all the real botnet data present in the dataset.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F1-score – harmonic mean between recall and precision score.</a:t>
                </a:r>
                <a:r>
                  <a:rPr lang="en-US" b="0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C79C0-E633-F912-8AC9-A7266C6D2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B81C3F7-1477-1BBA-D84E-96667342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20" y="269707"/>
            <a:ext cx="5402084" cy="141542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C395E3-4032-6674-970C-93AF4CCE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359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41A-6E74-6941-F3AE-F9F15FB6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E6AD-28FB-245C-15CC-360E851DF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had used CTU13 dataset which contains 13 different scenario. </a:t>
            </a:r>
            <a:r>
              <a:rPr lang="en-US" dirty="0"/>
              <a:t>We have conduct 2 experiments for each integrating technique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Known Scenario Approach</a:t>
            </a:r>
          </a:p>
          <a:p>
            <a:pPr lvl="2"/>
            <a:r>
              <a:rPr lang="en-US" dirty="0"/>
              <a:t>All 13 scenarios are used as input for the training process</a:t>
            </a:r>
          </a:p>
          <a:p>
            <a:pPr lvl="2"/>
            <a:r>
              <a:rPr lang="en-US" dirty="0"/>
              <a:t>Divide data into training set (80%) and test set (20%)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Unknown Scenario Approach</a:t>
            </a:r>
          </a:p>
          <a:p>
            <a:pPr lvl="2"/>
            <a:r>
              <a:rPr lang="en-US" dirty="0"/>
              <a:t>12 out of 13 scenarios are used as input for the training process and left one scenario unknown.</a:t>
            </a:r>
          </a:p>
          <a:p>
            <a:pPr lvl="2"/>
            <a:r>
              <a:rPr lang="en-US" dirty="0"/>
              <a:t>We had divided every scenario that was used in training process into training set (80%) and test set (20%).</a:t>
            </a:r>
          </a:p>
          <a:p>
            <a:pPr lvl="2"/>
            <a:r>
              <a:rPr lang="en-US" dirty="0"/>
              <a:t>For testing process, test set and an unknown scenario are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05C1-0B2B-0C75-3C47-029DB51D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450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90E4-5976-3CAD-E3B9-D93BB83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5012B-CA49-46E2-A355-82090774D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"/>
          <a:stretch/>
        </p:blipFill>
        <p:spPr>
          <a:xfrm>
            <a:off x="1648047" y="1690688"/>
            <a:ext cx="2824562" cy="2080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CC378-69E7-158F-78CE-4A860D57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34" y="4040822"/>
            <a:ext cx="5607518" cy="211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6BD0D-F7C2-15BA-4F54-3E556B58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487" y="4046528"/>
            <a:ext cx="2774052" cy="2105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05E2A5-2AF0-7E70-F245-A367D9DFF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209" y="1662467"/>
            <a:ext cx="2774052" cy="20823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E2F8D-F284-5E6C-3353-4127DE15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471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6C02-5510-48FB-0AC1-0F440D417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D3AB9-BC34-B25B-556E-E628935B2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F7206-377F-AC13-FBBF-BB794A42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869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6C02-5510-48FB-0AC1-0F440D417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D3AB9-BC34-B25B-556E-E628935B2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F7206-377F-AC13-FBBF-BB794A42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079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1C71703-0403-A9D9-133E-68B28125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340" y="3303965"/>
            <a:ext cx="828791" cy="1638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D26D88-DA82-F680-95EC-689E73BC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by individual models 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DFC2-595F-8D1D-280D-9ACEC8ED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17</a:t>
            </a:fld>
            <a:endParaRPr lang="th-T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D697B2-F0CE-1CD9-B695-CE246047AD82}"/>
              </a:ext>
            </a:extLst>
          </p:cNvPr>
          <p:cNvSpPr/>
          <p:nvPr/>
        </p:nvSpPr>
        <p:spPr>
          <a:xfrm>
            <a:off x="1663182" y="4363869"/>
            <a:ext cx="1315454" cy="6898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1</a:t>
            </a:r>
            <a:endParaRPr lang="th-TH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BDA2A9-2A2D-CB8D-3C88-B64229ACFD82}"/>
              </a:ext>
            </a:extLst>
          </p:cNvPr>
          <p:cNvSpPr/>
          <p:nvPr/>
        </p:nvSpPr>
        <p:spPr>
          <a:xfrm>
            <a:off x="3339640" y="4363868"/>
            <a:ext cx="1315454" cy="6898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2</a:t>
            </a:r>
            <a:endParaRPr lang="th-TH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C8A4D6-4576-D71D-07FC-BC156EDED093}"/>
              </a:ext>
            </a:extLst>
          </p:cNvPr>
          <p:cNvSpPr/>
          <p:nvPr/>
        </p:nvSpPr>
        <p:spPr>
          <a:xfrm>
            <a:off x="5013478" y="4375661"/>
            <a:ext cx="1315454" cy="6898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3</a:t>
            </a:r>
            <a:endParaRPr lang="th-TH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BB2816-EBD9-819E-7601-7165E09F4FD0}"/>
              </a:ext>
            </a:extLst>
          </p:cNvPr>
          <p:cNvSpPr/>
          <p:nvPr/>
        </p:nvSpPr>
        <p:spPr>
          <a:xfrm>
            <a:off x="6682102" y="4363868"/>
            <a:ext cx="1315454" cy="6898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4</a:t>
            </a:r>
            <a:endParaRPr lang="th-TH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0B66E6-A2FA-81A1-C23E-16756B588C1C}"/>
              </a:ext>
            </a:extLst>
          </p:cNvPr>
          <p:cNvSpPr/>
          <p:nvPr/>
        </p:nvSpPr>
        <p:spPr>
          <a:xfrm>
            <a:off x="9115008" y="4352267"/>
            <a:ext cx="1315454" cy="6898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M</a:t>
            </a:r>
            <a:endParaRPr lang="th-TH" sz="2400" dirty="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A59033B6-0E5E-9AF7-80ED-254B86A36B29}"/>
              </a:ext>
            </a:extLst>
          </p:cNvPr>
          <p:cNvSpPr/>
          <p:nvPr/>
        </p:nvSpPr>
        <p:spPr>
          <a:xfrm>
            <a:off x="1663182" y="5527175"/>
            <a:ext cx="1315454" cy="68981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1</a:t>
            </a:r>
            <a:endParaRPr lang="th-TH" sz="2000" dirty="0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479CE71C-EAC0-BFF4-DE3D-E7928A8C1E2C}"/>
              </a:ext>
            </a:extLst>
          </p:cNvPr>
          <p:cNvSpPr/>
          <p:nvPr/>
        </p:nvSpPr>
        <p:spPr>
          <a:xfrm>
            <a:off x="6682102" y="5540297"/>
            <a:ext cx="1315454" cy="68981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4</a:t>
            </a:r>
            <a:endParaRPr lang="th-TH" sz="2000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7A0B7CDF-8021-7E24-4EAE-F4C29C245C2E}"/>
              </a:ext>
            </a:extLst>
          </p:cNvPr>
          <p:cNvSpPr/>
          <p:nvPr/>
        </p:nvSpPr>
        <p:spPr>
          <a:xfrm>
            <a:off x="5000574" y="5524461"/>
            <a:ext cx="1315454" cy="68981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3</a:t>
            </a:r>
            <a:endParaRPr lang="th-TH" sz="2000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1016815C-13E8-2F0B-BE35-F21CFDF658E6}"/>
              </a:ext>
            </a:extLst>
          </p:cNvPr>
          <p:cNvSpPr/>
          <p:nvPr/>
        </p:nvSpPr>
        <p:spPr>
          <a:xfrm>
            <a:off x="3344710" y="5527175"/>
            <a:ext cx="1315454" cy="68981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2</a:t>
            </a:r>
            <a:endParaRPr lang="th-TH" sz="2000" dirty="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6455CD2F-11BA-037C-D937-718333CF45EB}"/>
              </a:ext>
            </a:extLst>
          </p:cNvPr>
          <p:cNvSpPr/>
          <p:nvPr/>
        </p:nvSpPr>
        <p:spPr>
          <a:xfrm>
            <a:off x="9115008" y="5544633"/>
            <a:ext cx="1315454" cy="68981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M</a:t>
            </a:r>
            <a:endParaRPr lang="th-TH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A931601-24F3-8A31-84C2-DEB9607B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04" y="4502391"/>
            <a:ext cx="828791" cy="163852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20CEC7-B848-0F87-CE9B-F209A2BE6A4A}"/>
              </a:ext>
            </a:extLst>
          </p:cNvPr>
          <p:cNvCxnSpPr>
            <a:cxnSpLocks/>
          </p:cNvCxnSpPr>
          <p:nvPr/>
        </p:nvCxnSpPr>
        <p:spPr>
          <a:xfrm>
            <a:off x="2358290" y="5065472"/>
            <a:ext cx="3564" cy="458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3EED95-CD49-12A7-D180-092D59B41B49}"/>
              </a:ext>
            </a:extLst>
          </p:cNvPr>
          <p:cNvCxnSpPr>
            <a:cxnSpLocks/>
          </p:cNvCxnSpPr>
          <p:nvPr/>
        </p:nvCxnSpPr>
        <p:spPr>
          <a:xfrm>
            <a:off x="3990244" y="5042078"/>
            <a:ext cx="3564" cy="458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5552A1-B2B8-3285-E5AE-C416EB246821}"/>
              </a:ext>
            </a:extLst>
          </p:cNvPr>
          <p:cNvCxnSpPr>
            <a:cxnSpLocks/>
          </p:cNvCxnSpPr>
          <p:nvPr/>
        </p:nvCxnSpPr>
        <p:spPr>
          <a:xfrm>
            <a:off x="5691623" y="5079462"/>
            <a:ext cx="3564" cy="458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7E6D84-A168-30FB-15C1-22EFFC9803F7}"/>
              </a:ext>
            </a:extLst>
          </p:cNvPr>
          <p:cNvCxnSpPr>
            <a:cxnSpLocks/>
          </p:cNvCxnSpPr>
          <p:nvPr/>
        </p:nvCxnSpPr>
        <p:spPr>
          <a:xfrm>
            <a:off x="7295508" y="5057923"/>
            <a:ext cx="3564" cy="458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CBD5F1-19A2-8C31-3A94-C7424C5EC05F}"/>
              </a:ext>
            </a:extLst>
          </p:cNvPr>
          <p:cNvCxnSpPr>
            <a:cxnSpLocks/>
          </p:cNvCxnSpPr>
          <p:nvPr/>
        </p:nvCxnSpPr>
        <p:spPr>
          <a:xfrm>
            <a:off x="9772735" y="5057923"/>
            <a:ext cx="3564" cy="458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2D89A5-FCED-0B6D-45C3-F2DB4EC548E5}"/>
              </a:ext>
            </a:extLst>
          </p:cNvPr>
          <p:cNvCxnSpPr>
            <a:cxnSpLocks/>
          </p:cNvCxnSpPr>
          <p:nvPr/>
        </p:nvCxnSpPr>
        <p:spPr>
          <a:xfrm>
            <a:off x="2337818" y="3893736"/>
            <a:ext cx="3564" cy="458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DF8502-B9BF-EBC2-7AFF-FF94B23853FA}"/>
              </a:ext>
            </a:extLst>
          </p:cNvPr>
          <p:cNvCxnSpPr>
            <a:cxnSpLocks/>
          </p:cNvCxnSpPr>
          <p:nvPr/>
        </p:nvCxnSpPr>
        <p:spPr>
          <a:xfrm>
            <a:off x="3969772" y="3870342"/>
            <a:ext cx="3564" cy="458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6AEE00-EC9D-205C-7C12-A83F6468985E}"/>
              </a:ext>
            </a:extLst>
          </p:cNvPr>
          <p:cNvCxnSpPr>
            <a:cxnSpLocks/>
          </p:cNvCxnSpPr>
          <p:nvPr/>
        </p:nvCxnSpPr>
        <p:spPr>
          <a:xfrm flipH="1">
            <a:off x="5674715" y="3862834"/>
            <a:ext cx="2348" cy="503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33C7C3-FE94-965A-12FC-525DCD0EF672}"/>
              </a:ext>
            </a:extLst>
          </p:cNvPr>
          <p:cNvCxnSpPr>
            <a:cxnSpLocks/>
          </p:cNvCxnSpPr>
          <p:nvPr/>
        </p:nvCxnSpPr>
        <p:spPr>
          <a:xfrm>
            <a:off x="7275036" y="3886187"/>
            <a:ext cx="3564" cy="458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B59EF3-A26F-8D64-602A-779E558DC4B7}"/>
              </a:ext>
            </a:extLst>
          </p:cNvPr>
          <p:cNvCxnSpPr>
            <a:cxnSpLocks/>
          </p:cNvCxnSpPr>
          <p:nvPr/>
        </p:nvCxnSpPr>
        <p:spPr>
          <a:xfrm>
            <a:off x="9752263" y="3886187"/>
            <a:ext cx="3564" cy="458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CC130144-B18D-A702-C428-084BFA359B93}"/>
              </a:ext>
            </a:extLst>
          </p:cNvPr>
          <p:cNvSpPr/>
          <p:nvPr/>
        </p:nvSpPr>
        <p:spPr>
          <a:xfrm>
            <a:off x="1663182" y="3218708"/>
            <a:ext cx="1315454" cy="68981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set 1</a:t>
            </a:r>
            <a:endParaRPr lang="th-TH" sz="2000" dirty="0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ECDA07DF-D97D-5956-89DE-20A4FE332C4F}"/>
              </a:ext>
            </a:extLst>
          </p:cNvPr>
          <p:cNvSpPr/>
          <p:nvPr/>
        </p:nvSpPr>
        <p:spPr>
          <a:xfrm>
            <a:off x="6682102" y="3231830"/>
            <a:ext cx="1315454" cy="68981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set 4</a:t>
            </a:r>
            <a:endParaRPr lang="th-TH" sz="2000" dirty="0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37CAD44D-6726-4EC9-D4B0-25C1592DA7EA}"/>
              </a:ext>
            </a:extLst>
          </p:cNvPr>
          <p:cNvSpPr/>
          <p:nvPr/>
        </p:nvSpPr>
        <p:spPr>
          <a:xfrm>
            <a:off x="5029645" y="3218708"/>
            <a:ext cx="1315454" cy="707269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set 3</a:t>
            </a:r>
            <a:endParaRPr lang="th-TH" sz="2000" dirty="0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6B81BE21-F178-850C-71F2-9A04E0332643}"/>
              </a:ext>
            </a:extLst>
          </p:cNvPr>
          <p:cNvSpPr/>
          <p:nvPr/>
        </p:nvSpPr>
        <p:spPr>
          <a:xfrm>
            <a:off x="3344710" y="3218708"/>
            <a:ext cx="1315454" cy="707269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set 2</a:t>
            </a:r>
            <a:endParaRPr lang="th-TH" sz="2000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06CBE837-93D0-05F2-1660-74BAD9C81B2C}"/>
              </a:ext>
            </a:extLst>
          </p:cNvPr>
          <p:cNvSpPr/>
          <p:nvPr/>
        </p:nvSpPr>
        <p:spPr>
          <a:xfrm>
            <a:off x="9115008" y="3236166"/>
            <a:ext cx="1315454" cy="689811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set M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779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EDE1-B849-F304-97F5-49ACC3F6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47F0-0B13-15A1-C746-F0983EE9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8F3CF-CC51-58D3-E0FC-33C753EC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794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2065-EFBE-A346-9F06-03591B2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26AF-AA54-73BE-6CE6-39A1137F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botnet is a collection of computers that have fallen victim to malware. It enables a single, malevolent individual, often referred to as a "botmaster," to manipulate the computers from a distance. </a:t>
            </a:r>
          </a:p>
          <a:p>
            <a:pPr marL="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Botnet represents one of the most aggressive cyber-attack threats. They are characterized by their elusive nature and evolving behaviors.</a:t>
            </a:r>
          </a:p>
          <a:p>
            <a:pPr marL="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ability to operate stealthily on a massive scale poses challenges to conventional security monitoring systems like Security Information and Event Management (SIEM).</a:t>
            </a:r>
            <a:endParaRPr lang="th-TH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C041C-FF9D-6787-D850-A3652EC6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249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88ED-D0A9-330C-75EF-C56E2A8F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5972-A1AF-D261-549A-BE8DF903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persist in achieving low false negative rates for detecting various botnet behaviors.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217C-E1ED-24F3-B049-19724B3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17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D4B8-D4BE-7F8C-CDD5-A361C2D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35C7-1E30-1499-79E8-AB19C83F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Individual models training</a:t>
            </a:r>
          </a:p>
          <a:p>
            <a:r>
              <a:rPr lang="en-US" dirty="0"/>
              <a:t>Classification by individual models</a:t>
            </a:r>
          </a:p>
          <a:p>
            <a:r>
              <a:rPr lang="en-US" dirty="0"/>
              <a:t>Integration methods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Conduct an experiments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5463B-636C-8160-D4A4-FE677E03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270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3D23-5F7B-4BB1-9C01-EEB08ED1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34B9-9B45-9C06-FD44-B4DD7CD7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Extract attribute of NetFlow file into 2 attribute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Numerical attribute is attribute that contain data that can be used directly for calculations such as integers and floats.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Categorical attribute is attribute that contain non-numerical data and cannot be used directly for calculations.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88F15-496E-C14B-94B3-AC11D448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39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C455-D689-55FE-BB26-89026498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CCA6-0690-8BC6-3276-723CC07F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9785" cy="4351338"/>
          </a:xfrm>
        </p:spPr>
        <p:txBody>
          <a:bodyPr/>
          <a:lstStyle/>
          <a:p>
            <a:r>
              <a:rPr lang="en-US" dirty="0"/>
              <a:t>We used Shannon Entropy to do feature extraction on categorical attribute.</a:t>
            </a:r>
          </a:p>
          <a:p>
            <a:r>
              <a:rPr lang="en-US" dirty="0"/>
              <a:t>Then, we concatenate Numerical attribute and extracted categorical attribute.</a:t>
            </a:r>
          </a:p>
          <a:p>
            <a:r>
              <a:rPr lang="en-US" dirty="0"/>
              <a:t>Z-score normalization was used on Extracted attribute.</a:t>
            </a:r>
          </a:p>
          <a:p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F3751-C456-A069-BFA0-F07C63C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7</a:t>
            </a:fld>
            <a:endParaRPr lang="th-T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A3B9B-5BF7-0749-5798-A36C674C1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25"/>
          <a:stretch/>
        </p:blipFill>
        <p:spPr>
          <a:xfrm>
            <a:off x="5787883" y="1825626"/>
            <a:ext cx="6224211" cy="3671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B7D329-9179-CF4E-7EF5-269CD8383C33}"/>
              </a:ext>
            </a:extLst>
          </p:cNvPr>
          <p:cNvSpPr/>
          <p:nvPr/>
        </p:nvSpPr>
        <p:spPr>
          <a:xfrm>
            <a:off x="9835978" y="5295753"/>
            <a:ext cx="127804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CA0F2-2FFD-1A5C-3967-1EEED64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1296"/>
            <a:ext cx="3505758" cy="16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6AB3-977B-42A8-C4DF-E5516FEF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models training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553D-B297-5BD7-CA42-101D5447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extracted data that got from feature extraction into Train set (80%) and Test set (20%)</a:t>
            </a:r>
          </a:p>
          <a:p>
            <a:r>
              <a:rPr lang="en-US" dirty="0"/>
              <a:t>Each Model will be trained independently, one scenario per one model.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33358-43BE-7C2C-4AC0-F3AFB367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8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3BACD-172E-A47F-4D0F-52437778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23" y="4001294"/>
            <a:ext cx="6563641" cy="1667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A1B3B1-7E26-86A6-492F-AB2C26BA51C2}"/>
              </a:ext>
            </a:extLst>
          </p:cNvPr>
          <p:cNvSpPr txBox="1"/>
          <p:nvPr/>
        </p:nvSpPr>
        <p:spPr>
          <a:xfrm>
            <a:off x="2830443" y="56684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Individual models training process 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24821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D88-DA82-F680-95EC-689E73BC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by individual models 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DFC2-595F-8D1D-280D-9ACEC8ED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BA09-62B5-4DBB-A825-BF5978105212}" type="slidenum">
              <a:rPr lang="th-TH" smtClean="0"/>
              <a:t>9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96A64-FAE6-9B1E-CFCA-B247A640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34" y="3342410"/>
            <a:ext cx="6515732" cy="23662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DB40-4149-B908-2FBD-0D6AB4BC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model will be tested independently.</a:t>
            </a:r>
          </a:p>
          <a:p>
            <a:r>
              <a:rPr lang="en-US" dirty="0"/>
              <a:t>1 model will be tested for M time.</a:t>
            </a:r>
            <a:endParaRPr lang="th-T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FE4E01-20F5-87A8-079C-B65F0CA11DAB}"/>
              </a:ext>
            </a:extLst>
          </p:cNvPr>
          <p:cNvCxnSpPr>
            <a:cxnSpLocks/>
          </p:cNvCxnSpPr>
          <p:nvPr/>
        </p:nvCxnSpPr>
        <p:spPr>
          <a:xfrm>
            <a:off x="3460750" y="4076700"/>
            <a:ext cx="53467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FA796D-3905-BA01-35D9-E2132BC077F8}"/>
              </a:ext>
            </a:extLst>
          </p:cNvPr>
          <p:cNvSpPr txBox="1"/>
          <p:nvPr/>
        </p:nvSpPr>
        <p:spPr>
          <a:xfrm>
            <a:off x="2830443" y="56684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Individual models testing process 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81925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2C2282C9932ED146A6D70198D74808AC" ma:contentTypeVersion="15" ma:contentTypeDescription="สร้างเอกสารใหม่" ma:contentTypeScope="" ma:versionID="83f4fb6ccc48fbd697dc1ec3339d7beb">
  <xsd:schema xmlns:xsd="http://www.w3.org/2001/XMLSchema" xmlns:xs="http://www.w3.org/2001/XMLSchema" xmlns:p="http://schemas.microsoft.com/office/2006/metadata/properties" xmlns:ns3="9c3e2d51-06fe-4261-a28f-ca16096e8a35" xmlns:ns4="954e4464-0b88-4163-9f1c-f0d4ade928ff" targetNamespace="http://schemas.microsoft.com/office/2006/metadata/properties" ma:root="true" ma:fieldsID="f555e0bd85358917c8eac978a3907429" ns3:_="" ns4:_="">
    <xsd:import namespace="9c3e2d51-06fe-4261-a28f-ca16096e8a35"/>
    <xsd:import namespace="954e4464-0b88-4163-9f1c-f0d4ade928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e2d51-06fe-4261-a28f-ca16096e8a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e4464-0b88-4163-9f1c-f0d4ade928f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การแชร์แฮชคำแนะนำ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3e2d51-06fe-4261-a28f-ca16096e8a35" xsi:nil="true"/>
  </documentManagement>
</p:properties>
</file>

<file path=customXml/itemProps1.xml><?xml version="1.0" encoding="utf-8"?>
<ds:datastoreItem xmlns:ds="http://schemas.openxmlformats.org/officeDocument/2006/customXml" ds:itemID="{B31611C0-CBC4-43A3-828E-10E83119A9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e2d51-06fe-4261-a28f-ca16096e8a35"/>
    <ds:schemaRef ds:uri="954e4464-0b88-4163-9f1c-f0d4ade928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0A13A-5494-4E08-896F-63422C7955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69645-1299-43A3-A3C5-48826C2DC2B4}">
  <ds:schemaRefs>
    <ds:schemaRef ds:uri="http://purl.org/dc/elements/1.1/"/>
    <ds:schemaRef ds:uri="954e4464-0b88-4163-9f1c-f0d4ade928ff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9c3e2d51-06fe-4261-a28f-ca16096e8a3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643</Words>
  <Application>Microsoft Office PowerPoint</Application>
  <PresentationFormat>Widescreen</PresentationFormat>
  <Paragraphs>107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Tahoma</vt:lpstr>
      <vt:lpstr>Office Theme</vt:lpstr>
      <vt:lpstr>Botnet Detection by Integrating Multiple Machine Learning Models</vt:lpstr>
      <vt:lpstr>Content</vt:lpstr>
      <vt:lpstr>Introduction</vt:lpstr>
      <vt:lpstr>Problem</vt:lpstr>
      <vt:lpstr>Method</vt:lpstr>
      <vt:lpstr>Data preparation</vt:lpstr>
      <vt:lpstr>Feature Extraction</vt:lpstr>
      <vt:lpstr>Individual models training </vt:lpstr>
      <vt:lpstr>Classification by individual models </vt:lpstr>
      <vt:lpstr>Integration method (training process)</vt:lpstr>
      <vt:lpstr>Integration method (testing process)</vt:lpstr>
      <vt:lpstr>Evaluation</vt:lpstr>
      <vt:lpstr>Experiment setup</vt:lpstr>
      <vt:lpstr>Experiment Result</vt:lpstr>
      <vt:lpstr>Q &amp; A</vt:lpstr>
      <vt:lpstr>Thank you</vt:lpstr>
      <vt:lpstr>Classification by individual models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THANAWAT TEJAPIJAYA</dc:creator>
  <cp:lastModifiedBy>THANAWAT TEJAPIJAYA</cp:lastModifiedBy>
  <cp:revision>3</cp:revision>
  <dcterms:created xsi:type="dcterms:W3CDTF">2024-01-12T06:24:03Z</dcterms:created>
  <dcterms:modified xsi:type="dcterms:W3CDTF">2024-02-01T03:17:56Z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0x0101002C2282C9932ED146A6D70198D74808AC</vt:lpwstr>
  </property>
</Properties>
</file>