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8" r:id="rId6"/>
    <p:sldId id="267" r:id="rId7"/>
    <p:sldId id="258" r:id="rId8"/>
    <p:sldId id="265" r:id="rId9"/>
    <p:sldId id="257" r:id="rId10"/>
    <p:sldId id="266" r:id="rId11"/>
    <p:sldId id="261" r:id="rId12"/>
    <p:sldId id="259" r:id="rId13"/>
    <p:sldId id="260" r:id="rId14"/>
    <p:sldId id="264" r:id="rId15"/>
    <p:sldId id="262" r:id="rId16"/>
    <p:sldId id="270" r:id="rId17"/>
    <p:sldId id="271" r:id="rId18"/>
    <p:sldId id="263" r:id="rId19"/>
  </p:sldIdLst>
  <p:sldSz cx="12192000" cy="6858000"/>
  <p:notesSz cx="99314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5" y="0"/>
            <a:ext cx="4303607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E8531-CD32-426A-AD5C-6636DC5A94D7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69853"/>
            <a:ext cx="794512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303607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5" y="6453596"/>
            <a:ext cx="4303607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E6CB-901A-49B0-8227-7027AEEF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20B9-4C47-9272-EBBD-B1CC73C9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4356B-9A10-B6E4-4051-6D361D7B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CDA6-A087-6838-57FE-A7F611D0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C91B-F1D3-187E-A9C0-E66C5ED4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F36E-A147-C10B-99B7-AB0F7C1A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DAE2-DE4E-2D09-7DFB-F09BDAFB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2582F-EDE5-168A-B79A-EBE67EB5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62C8-3D20-D0D2-0382-6C279292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80136-5797-8E84-EA2D-DC1AFD32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155D-1FD7-83D8-5FAD-25FFDE6A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D0689-C3A3-6958-46D3-1EAFC4AD9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070F8-B3C0-6AE9-024B-19CF4333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8051-AD23-E2DE-307E-4F6D535F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96CF-0007-BA3E-0B17-87551CD4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9291-7933-32D6-B409-318A55A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65E0-7A66-DDD1-02B9-06F6CAFC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2C2A-C5BE-C52E-A274-F9A6C47E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44AB-8FF6-5666-C6EC-DB926C95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FCEF-22D7-650C-3E03-32C49D43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BAE4-823A-31E3-FE1F-D7EB6B50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345F-4F0F-EEC8-4F5F-2D63EFD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5959-8335-F443-25B3-9E61C998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E3A9-7206-5140-1681-9FD94A4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3DA5B-1163-8DD4-56D5-0B2D3E0D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5EEA-FC4F-EB6F-E7BF-A47B40E5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9E0B-0A0D-8C5D-B779-76935B5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9A0D-45D3-C991-62E8-2C4D43D23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13989-F53D-E0B1-D8AB-85A37A39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FB299-FD61-0EEE-24A9-D5B3C748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9FCC-0C69-F849-A2F1-5B3D91FD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944EC-3046-D550-C3E6-407BE051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2E26-A2F8-2A62-A9BD-9C154261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91BE-97EE-F514-D026-EDC8549B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481C8-1E66-6F98-63EC-2BB9BB572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3BF3A-BAD9-A567-F54E-69B079CAE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B2C90-15AC-C39E-3C0C-F6F26CBA4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603D4-7A41-4F78-F496-DC532819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90447-F0C4-ECE3-140B-D75E1F5D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98790-6891-9CF3-D8A9-97C2FE47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4CA-3067-09A4-4225-F93A643A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1F2DE-0DF3-8133-F6E2-9205EBD9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CE43D-66D0-8C6C-190B-D860A224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CE39-362C-EBD1-E441-D5D55966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8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16323-8FC8-5701-7049-975078F3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C4C16-4EDA-4E4B-38B8-5372D6F2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7D2A-BAA2-57E8-A27E-B0DC05D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193A-2F3F-7A9F-91BD-2471A856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5A7A-262A-B24F-5B1E-BD734787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063E4-4102-FB22-FCF2-9146933B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0C0AA-FD80-9E0F-2D4D-AEBF85B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E7DAC-6B9C-395E-0E91-D56B20DF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5B5A-4913-72A7-0C01-84E0CDC1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2DA9-E57C-B6F5-22D9-A2EA035B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76A99-20E2-C80E-BDDD-C47F1AE0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797EF-8189-F600-61FF-C9C612B23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FF1C-9444-6C0D-18AA-E7F0AB52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BE18-2443-4378-E101-741297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40206-632D-8D75-E1B4-FBA38722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29AE-CD07-F4D7-3827-22D2A353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8169-6B18-FCD8-2D1D-0F2AEF14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5A35-C85F-2586-E04A-1FB40EDE4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6257E-03D8-DF54-DCB3-AE8A96573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BBA95-E479-24E4-339F-D4483991E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6F7B-6FC5-40CB-8DE3-C2C9B4C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389F-F304-5921-B30E-4E9DB818E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F7533-D63E-BEA8-2FB3-6F53A90BD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Thanawat Tejapijaya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6C70F-5FC8-7583-ACAB-4C3683F8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54C-8464-30FD-E439-DA350DCD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336111"/>
            <a:ext cx="10515600" cy="1325563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6A8C-CAD2-3781-6E59-B6611CB3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6E52B-0C40-83BC-5AF0-60A73A7E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" y="2969201"/>
            <a:ext cx="11868539" cy="2993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0A0198-CB7A-1130-B369-010E5CB48F99}"/>
              </a:ext>
            </a:extLst>
          </p:cNvPr>
          <p:cNvSpPr txBox="1"/>
          <p:nvPr/>
        </p:nvSpPr>
        <p:spPr>
          <a:xfrm>
            <a:off x="838200" y="1392572"/>
            <a:ext cx="9390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13 files each files is independent from each others due to different behaviors of Botnet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 Categorical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 Numerical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label</a:t>
            </a:r>
          </a:p>
        </p:txBody>
      </p:sp>
    </p:spTree>
    <p:extLst>
      <p:ext uri="{BB962C8B-B14F-4D97-AF65-F5344CB8AC3E}">
        <p14:creationId xmlns:p14="http://schemas.microsoft.com/office/powerpoint/2010/main" val="348716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5B63-7A03-9308-7223-1873AF94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– Everything that is not botnet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EBC51-3510-ACBA-5DE5-8E873B88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27920-6A92-6468-B6CF-CFC3B5F3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2158353"/>
            <a:ext cx="11762792" cy="30100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4D9087-A3AF-76A8-68AA-D88E25EB4D76}"/>
              </a:ext>
            </a:extLst>
          </p:cNvPr>
          <p:cNvSpPr/>
          <p:nvPr/>
        </p:nvSpPr>
        <p:spPr>
          <a:xfrm>
            <a:off x="2146012" y="2111437"/>
            <a:ext cx="771787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44237-4839-3437-22E2-5964369FDFF7}"/>
              </a:ext>
            </a:extLst>
          </p:cNvPr>
          <p:cNvSpPr/>
          <p:nvPr/>
        </p:nvSpPr>
        <p:spPr>
          <a:xfrm>
            <a:off x="3485166" y="2111437"/>
            <a:ext cx="898055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4C626-BD8F-1742-258E-F07BCA2BFB17}"/>
              </a:ext>
            </a:extLst>
          </p:cNvPr>
          <p:cNvSpPr/>
          <p:nvPr/>
        </p:nvSpPr>
        <p:spPr>
          <a:xfrm>
            <a:off x="4459911" y="2111437"/>
            <a:ext cx="389296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001D4-106F-0C73-C545-F2DA2DE35873}"/>
              </a:ext>
            </a:extLst>
          </p:cNvPr>
          <p:cNvSpPr/>
          <p:nvPr/>
        </p:nvSpPr>
        <p:spPr>
          <a:xfrm>
            <a:off x="5225476" y="2111437"/>
            <a:ext cx="933450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0BB0E-1F02-17D5-8926-90CE7272106A}"/>
              </a:ext>
            </a:extLst>
          </p:cNvPr>
          <p:cNvSpPr/>
          <p:nvPr/>
        </p:nvSpPr>
        <p:spPr>
          <a:xfrm>
            <a:off x="6158925" y="2158353"/>
            <a:ext cx="466725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D8CB5-02D8-58C6-E1FB-2C217BEDB965}"/>
              </a:ext>
            </a:extLst>
          </p:cNvPr>
          <p:cNvSpPr/>
          <p:nvPr/>
        </p:nvSpPr>
        <p:spPr>
          <a:xfrm>
            <a:off x="8699212" y="2111437"/>
            <a:ext cx="1282495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C0BD-2012-D0A8-F674-DA284C13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6"/>
            <a:ext cx="10515600" cy="1325563"/>
          </a:xfrm>
        </p:spPr>
        <p:txBody>
          <a:bodyPr/>
          <a:lstStyle/>
          <a:p>
            <a:r>
              <a:rPr lang="en-US" dirty="0"/>
              <a:t>Abnormal – Every Botnet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51AA-796B-F4FD-5716-B6EBF335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AAF00-07F0-E9BD-8031-D060518F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2118983"/>
            <a:ext cx="12061371" cy="2870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104020-0810-BBF3-2A6C-F0DE6FB2EA30}"/>
              </a:ext>
            </a:extLst>
          </p:cNvPr>
          <p:cNvSpPr/>
          <p:nvPr/>
        </p:nvSpPr>
        <p:spPr>
          <a:xfrm>
            <a:off x="2122415" y="1996580"/>
            <a:ext cx="771787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D9A34-C12A-9398-D693-76CC945EF72C}"/>
              </a:ext>
            </a:extLst>
          </p:cNvPr>
          <p:cNvCxnSpPr>
            <a:cxnSpLocks/>
          </p:cNvCxnSpPr>
          <p:nvPr/>
        </p:nvCxnSpPr>
        <p:spPr>
          <a:xfrm flipV="1">
            <a:off x="2002815" y="5100506"/>
            <a:ext cx="639717" cy="400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403B60-6D27-4CBB-C7EC-BB82BC91B50D}"/>
              </a:ext>
            </a:extLst>
          </p:cNvPr>
          <p:cNvSpPr txBox="1"/>
          <p:nvPr/>
        </p:nvSpPr>
        <p:spPr>
          <a:xfrm>
            <a:off x="364603" y="5287215"/>
            <a:ext cx="216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 of the connection is either very long or very short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EAA58-62E4-B090-FA12-72CDBABED94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277924" y="1699305"/>
            <a:ext cx="738693" cy="708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C3422D-9E7A-AA46-E47C-15199AB21507}"/>
              </a:ext>
            </a:extLst>
          </p:cNvPr>
          <p:cNvSpPr txBox="1"/>
          <p:nvPr/>
        </p:nvSpPr>
        <p:spPr>
          <a:xfrm>
            <a:off x="3603531" y="1079214"/>
            <a:ext cx="34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Dangerous sport to access destination through public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63542-7CCF-177F-60BE-F2E3C7BA29B1}"/>
              </a:ext>
            </a:extLst>
          </p:cNvPr>
          <p:cNvSpPr/>
          <p:nvPr/>
        </p:nvSpPr>
        <p:spPr>
          <a:xfrm>
            <a:off x="65314" y="2402733"/>
            <a:ext cx="12061371" cy="5166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B623DB-F631-9C94-80D9-EE4F8706FA01}"/>
              </a:ext>
            </a:extLst>
          </p:cNvPr>
          <p:cNvSpPr/>
          <p:nvPr/>
        </p:nvSpPr>
        <p:spPr>
          <a:xfrm>
            <a:off x="65313" y="3130361"/>
            <a:ext cx="12061371" cy="2480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FF4B9-5951-981E-5EB7-467E9CC3AE85}"/>
              </a:ext>
            </a:extLst>
          </p:cNvPr>
          <p:cNvSpPr/>
          <p:nvPr/>
        </p:nvSpPr>
        <p:spPr>
          <a:xfrm>
            <a:off x="4068660" y="2407640"/>
            <a:ext cx="418527" cy="1021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E41D9-6E6A-FE54-A257-675D9373E46D}"/>
              </a:ext>
            </a:extLst>
          </p:cNvPr>
          <p:cNvSpPr/>
          <p:nvPr/>
        </p:nvSpPr>
        <p:spPr>
          <a:xfrm>
            <a:off x="5677472" y="2407640"/>
            <a:ext cx="418527" cy="1021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10FB9F-F916-5494-0911-E82DB8884578}"/>
              </a:ext>
            </a:extLst>
          </p:cNvPr>
          <p:cNvCxnSpPr>
            <a:cxnSpLocks/>
          </p:cNvCxnSpPr>
          <p:nvPr/>
        </p:nvCxnSpPr>
        <p:spPr>
          <a:xfrm flipV="1">
            <a:off x="7497421" y="2930974"/>
            <a:ext cx="161728" cy="25045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CDD045-7643-DBAE-A4E8-F223E94FB823}"/>
              </a:ext>
            </a:extLst>
          </p:cNvPr>
          <p:cNvCxnSpPr>
            <a:cxnSpLocks/>
          </p:cNvCxnSpPr>
          <p:nvPr/>
        </p:nvCxnSpPr>
        <p:spPr>
          <a:xfrm flipH="1" flipV="1">
            <a:off x="4951303" y="3381359"/>
            <a:ext cx="2546118" cy="20372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DD6651-B44D-706F-784E-3A438DC546B3}"/>
              </a:ext>
            </a:extLst>
          </p:cNvPr>
          <p:cNvSpPr txBox="1"/>
          <p:nvPr/>
        </p:nvSpPr>
        <p:spPr>
          <a:xfrm>
            <a:off x="5924955" y="5470197"/>
            <a:ext cx="34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the same sequence from same source to same destination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43833-3B6F-906A-3D2F-F680365FC25D}"/>
              </a:ext>
            </a:extLst>
          </p:cNvPr>
          <p:cNvSpPr/>
          <p:nvPr/>
        </p:nvSpPr>
        <p:spPr>
          <a:xfrm>
            <a:off x="8078598" y="2053472"/>
            <a:ext cx="606805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E3C38B-8A94-33DC-5D57-B21966356E19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8382001" y="1615859"/>
            <a:ext cx="303402" cy="437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C619C9-839B-3D2F-640F-2BF1CD3BF9D8}"/>
              </a:ext>
            </a:extLst>
          </p:cNvPr>
          <p:cNvSpPr txBox="1"/>
          <p:nvPr/>
        </p:nvSpPr>
        <p:spPr>
          <a:xfrm>
            <a:off x="7497421" y="1021638"/>
            <a:ext cx="34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Mostly, total Bytes transfer is a lot in short amount of time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3D9101-F79C-415C-5775-8AEADCD91135}"/>
              </a:ext>
            </a:extLst>
          </p:cNvPr>
          <p:cNvSpPr/>
          <p:nvPr/>
        </p:nvSpPr>
        <p:spPr>
          <a:xfrm>
            <a:off x="3318783" y="2028530"/>
            <a:ext cx="771787" cy="31039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BBBEF8-D367-0A5C-93AD-3A985A18F151}"/>
              </a:ext>
            </a:extLst>
          </p:cNvPr>
          <p:cNvSpPr txBox="1"/>
          <p:nvPr/>
        </p:nvSpPr>
        <p:spPr>
          <a:xfrm>
            <a:off x="2654983" y="5835785"/>
            <a:ext cx="346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same Source address access with same destination address in short amount of time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44DA68-E0B6-3222-9A32-F18A705C2A43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3716036" y="5141604"/>
            <a:ext cx="673141" cy="69418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A66C956-CF37-8DEC-842C-D3D7F021EA63}"/>
              </a:ext>
            </a:extLst>
          </p:cNvPr>
          <p:cNvSpPr/>
          <p:nvPr/>
        </p:nvSpPr>
        <p:spPr>
          <a:xfrm>
            <a:off x="4849773" y="2091667"/>
            <a:ext cx="771787" cy="31039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E8F577-CFBC-86DB-68A9-E0EA5B0E4341}"/>
              </a:ext>
            </a:extLst>
          </p:cNvPr>
          <p:cNvCxnSpPr>
            <a:cxnSpLocks/>
            <a:stCxn id="35" idx="0"/>
            <a:endCxn id="43" idx="2"/>
          </p:cNvCxnSpPr>
          <p:nvPr/>
        </p:nvCxnSpPr>
        <p:spPr>
          <a:xfrm flipV="1">
            <a:off x="4389177" y="5195593"/>
            <a:ext cx="846490" cy="64019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E363A1-E117-C99D-5E26-5815DAFF1738}"/>
              </a:ext>
            </a:extLst>
          </p:cNvPr>
          <p:cNvCxnSpPr>
            <a:cxnSpLocks/>
          </p:cNvCxnSpPr>
          <p:nvPr/>
        </p:nvCxnSpPr>
        <p:spPr>
          <a:xfrm>
            <a:off x="5016617" y="1690688"/>
            <a:ext cx="870118" cy="703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8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3ACB-6DEE-B403-D27A-D1D032FB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904"/>
            <a:ext cx="10515600" cy="1325563"/>
          </a:xfrm>
        </p:spPr>
        <p:txBody>
          <a:bodyPr/>
          <a:lstStyle/>
          <a:p>
            <a:r>
              <a:rPr lang="en-US" dirty="0"/>
              <a:t>Abnormal – False Positive (Not botnet but get detect as botnet)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867D9-419B-D242-36B5-DBDC9B64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A2ABD-1DD3-B53E-151A-782BED5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" y="2019595"/>
            <a:ext cx="12072730" cy="30308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12852C-BAB4-9BD0-D371-36AF5C18E619}"/>
              </a:ext>
            </a:extLst>
          </p:cNvPr>
          <p:cNvSpPr/>
          <p:nvPr/>
        </p:nvSpPr>
        <p:spPr>
          <a:xfrm>
            <a:off x="59635" y="2165063"/>
            <a:ext cx="12072730" cy="5173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32779-74E9-14C1-5D4C-00F1D6B74F7C}"/>
              </a:ext>
            </a:extLst>
          </p:cNvPr>
          <p:cNvSpPr/>
          <p:nvPr/>
        </p:nvSpPr>
        <p:spPr>
          <a:xfrm>
            <a:off x="59635" y="2981757"/>
            <a:ext cx="12072730" cy="5173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74BDE-70E9-8E7D-3B33-689ACEADD780}"/>
              </a:ext>
            </a:extLst>
          </p:cNvPr>
          <p:cNvSpPr/>
          <p:nvPr/>
        </p:nvSpPr>
        <p:spPr>
          <a:xfrm>
            <a:off x="2253897" y="1983055"/>
            <a:ext cx="771787" cy="3103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277EB-47AE-EEB4-8D33-30433FA40848}"/>
              </a:ext>
            </a:extLst>
          </p:cNvPr>
          <p:cNvSpPr txBox="1"/>
          <p:nvPr/>
        </p:nvSpPr>
        <p:spPr>
          <a:xfrm>
            <a:off x="2983049" y="5883766"/>
            <a:ext cx="216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has the same characteristic as botnet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8E824-5AD5-F7BE-6DC2-D687C1F9714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56996" y="2827753"/>
            <a:ext cx="3607771" cy="3056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E84AB2-DA09-29AD-7980-F1E98EF0BDF3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4064767" y="3499070"/>
            <a:ext cx="2031233" cy="23846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D25CE-7FCD-076C-A05D-0290C1AC7728}"/>
              </a:ext>
            </a:extLst>
          </p:cNvPr>
          <p:cNvSpPr/>
          <p:nvPr/>
        </p:nvSpPr>
        <p:spPr>
          <a:xfrm>
            <a:off x="8485766" y="2165063"/>
            <a:ext cx="771787" cy="51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B5240-E06A-6523-2D3C-B5BC6BDD728B}"/>
              </a:ext>
            </a:extLst>
          </p:cNvPr>
          <p:cNvCxnSpPr>
            <a:cxnSpLocks/>
          </p:cNvCxnSpPr>
          <p:nvPr/>
        </p:nvCxnSpPr>
        <p:spPr>
          <a:xfrm flipV="1">
            <a:off x="2002815" y="5100506"/>
            <a:ext cx="639717" cy="400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F6A468-DCCF-8049-21AC-E1317038BEC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871660" y="1194676"/>
            <a:ext cx="359030" cy="9703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B8BC00-B74F-9583-6993-730D151CE791}"/>
              </a:ext>
            </a:extLst>
          </p:cNvPr>
          <p:cNvSpPr txBox="1"/>
          <p:nvPr/>
        </p:nvSpPr>
        <p:spPr>
          <a:xfrm>
            <a:off x="1300171" y="5477894"/>
            <a:ext cx="21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46B69-8BA6-6141-A394-36710437700B}"/>
              </a:ext>
            </a:extLst>
          </p:cNvPr>
          <p:cNvSpPr txBox="1"/>
          <p:nvPr/>
        </p:nvSpPr>
        <p:spPr>
          <a:xfrm>
            <a:off x="9230690" y="738161"/>
            <a:ext cx="216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Bytes transfer is a lot in short amount of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D82966-C52B-3E8D-91BE-9B719465E97D}"/>
              </a:ext>
            </a:extLst>
          </p:cNvPr>
          <p:cNvSpPr/>
          <p:nvPr/>
        </p:nvSpPr>
        <p:spPr>
          <a:xfrm>
            <a:off x="4447919" y="1983055"/>
            <a:ext cx="431270" cy="1445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B6988-7339-27E0-9F53-82B8BC206C87}"/>
              </a:ext>
            </a:extLst>
          </p:cNvPr>
          <p:cNvSpPr/>
          <p:nvPr/>
        </p:nvSpPr>
        <p:spPr>
          <a:xfrm>
            <a:off x="6183062" y="1983053"/>
            <a:ext cx="431270" cy="1445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E521F3-8B3E-A88B-B6EB-DE351C4C6F92}"/>
              </a:ext>
            </a:extLst>
          </p:cNvPr>
          <p:cNvSpPr/>
          <p:nvPr/>
        </p:nvSpPr>
        <p:spPr>
          <a:xfrm>
            <a:off x="3463607" y="2055050"/>
            <a:ext cx="894849" cy="1400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90E8EE-F581-C798-2AB6-4F16680B61E6}"/>
              </a:ext>
            </a:extLst>
          </p:cNvPr>
          <p:cNvSpPr/>
          <p:nvPr/>
        </p:nvSpPr>
        <p:spPr>
          <a:xfrm>
            <a:off x="5257800" y="2058427"/>
            <a:ext cx="894849" cy="1400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E9802-5498-17E3-CC91-CF685B0CE21D}"/>
              </a:ext>
            </a:extLst>
          </p:cNvPr>
          <p:cNvSpPr txBox="1"/>
          <p:nvPr/>
        </p:nvSpPr>
        <p:spPr>
          <a:xfrm>
            <a:off x="4123483" y="943862"/>
            <a:ext cx="34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Dangerous sport to access destination through public Port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00EF36-C3D3-A1F1-E2A2-261E391953A8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5857677" y="1590193"/>
            <a:ext cx="541020" cy="392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963E63-A743-FC74-C2D7-6A7994E960A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78314" y="1590193"/>
            <a:ext cx="1179363" cy="379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32D80B-7860-CE2C-F4BF-714829151C25}"/>
              </a:ext>
            </a:extLst>
          </p:cNvPr>
          <p:cNvSpPr txBox="1"/>
          <p:nvPr/>
        </p:nvSpPr>
        <p:spPr>
          <a:xfrm>
            <a:off x="6106647" y="5462715"/>
            <a:ext cx="346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same Source address access with same destination address in short amount of time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F014CA-9A1D-2F00-C7A0-E2802AB68C95}"/>
              </a:ext>
            </a:extLst>
          </p:cNvPr>
          <p:cNvCxnSpPr>
            <a:cxnSpLocks/>
          </p:cNvCxnSpPr>
          <p:nvPr/>
        </p:nvCxnSpPr>
        <p:spPr>
          <a:xfrm flipH="1" flipV="1">
            <a:off x="3947158" y="3464456"/>
            <a:ext cx="3221750" cy="199825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27C8C-E9D5-112A-81CD-48A70AF87E59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5705225" y="3458456"/>
            <a:ext cx="1466540" cy="200425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3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477F-6EC3-FF08-DB28-01DDD631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Negative (Botnet but get detect as normal)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851C7-4948-B3DB-D679-5B062B8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76E26-030B-62D5-027A-031123D0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6462"/>
            <a:ext cx="12192000" cy="19729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D61C34-7A11-44A6-E80B-F2AC99581BD3}"/>
              </a:ext>
            </a:extLst>
          </p:cNvPr>
          <p:cNvSpPr/>
          <p:nvPr/>
        </p:nvSpPr>
        <p:spPr>
          <a:xfrm>
            <a:off x="0" y="2571211"/>
            <a:ext cx="12192000" cy="3492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6F7BE7-2046-76A1-29EF-334F55D47FEA}"/>
              </a:ext>
            </a:extLst>
          </p:cNvPr>
          <p:cNvSpPr/>
          <p:nvPr/>
        </p:nvSpPr>
        <p:spPr>
          <a:xfrm>
            <a:off x="0" y="3079728"/>
            <a:ext cx="12192000" cy="7924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83363-F54C-881C-2CAA-4AB5E814121C}"/>
              </a:ext>
            </a:extLst>
          </p:cNvPr>
          <p:cNvSpPr/>
          <p:nvPr/>
        </p:nvSpPr>
        <p:spPr>
          <a:xfrm>
            <a:off x="0" y="4161452"/>
            <a:ext cx="12192000" cy="5202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6F431-0176-D11E-9853-FDCA468C1A9E}"/>
              </a:ext>
            </a:extLst>
          </p:cNvPr>
          <p:cNvSpPr/>
          <p:nvPr/>
        </p:nvSpPr>
        <p:spPr>
          <a:xfrm>
            <a:off x="2001971" y="2500604"/>
            <a:ext cx="771787" cy="2181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B57868-9AA7-D0EE-F40E-228B21E0CC9D}"/>
              </a:ext>
            </a:extLst>
          </p:cNvPr>
          <p:cNvCxnSpPr>
            <a:cxnSpLocks/>
          </p:cNvCxnSpPr>
          <p:nvPr/>
        </p:nvCxnSpPr>
        <p:spPr>
          <a:xfrm flipV="1">
            <a:off x="1732227" y="4681707"/>
            <a:ext cx="639717" cy="400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71FCD6-6428-DE63-2122-3DA6B1E6BB8D}"/>
              </a:ext>
            </a:extLst>
          </p:cNvPr>
          <p:cNvSpPr txBox="1"/>
          <p:nvPr/>
        </p:nvSpPr>
        <p:spPr>
          <a:xfrm>
            <a:off x="1029583" y="5059095"/>
            <a:ext cx="21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74E02-68E8-6995-C254-C28BFA0AB92C}"/>
              </a:ext>
            </a:extLst>
          </p:cNvPr>
          <p:cNvSpPr/>
          <p:nvPr/>
        </p:nvSpPr>
        <p:spPr>
          <a:xfrm>
            <a:off x="4775729" y="2500604"/>
            <a:ext cx="894849" cy="21811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1525AF-F745-4313-845A-B5C2C70E3710}"/>
              </a:ext>
            </a:extLst>
          </p:cNvPr>
          <p:cNvSpPr/>
          <p:nvPr/>
        </p:nvSpPr>
        <p:spPr>
          <a:xfrm>
            <a:off x="3095986" y="2539985"/>
            <a:ext cx="894849" cy="218110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93EF0-1917-641D-0E28-7AF1A2B4EB5C}"/>
              </a:ext>
            </a:extLst>
          </p:cNvPr>
          <p:cNvSpPr txBox="1"/>
          <p:nvPr/>
        </p:nvSpPr>
        <p:spPr>
          <a:xfrm>
            <a:off x="4143475" y="5243761"/>
            <a:ext cx="34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same Source address access but different destination address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14FC11-322A-9EA0-4E32-DEDC7789CFE4}"/>
              </a:ext>
            </a:extLst>
          </p:cNvPr>
          <p:cNvCxnSpPr>
            <a:cxnSpLocks/>
          </p:cNvCxnSpPr>
          <p:nvPr/>
        </p:nvCxnSpPr>
        <p:spPr>
          <a:xfrm flipH="1" flipV="1">
            <a:off x="3515247" y="4723216"/>
            <a:ext cx="1943161" cy="59523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162A12-06F7-A2D6-7892-B5B63493190E}"/>
              </a:ext>
            </a:extLst>
          </p:cNvPr>
          <p:cNvCxnSpPr>
            <a:cxnSpLocks/>
          </p:cNvCxnSpPr>
          <p:nvPr/>
        </p:nvCxnSpPr>
        <p:spPr>
          <a:xfrm flipH="1" flipV="1">
            <a:off x="5273314" y="4717216"/>
            <a:ext cx="194425" cy="59190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09A667-88E3-EA90-A348-8FA9A55092F2}"/>
              </a:ext>
            </a:extLst>
          </p:cNvPr>
          <p:cNvSpPr/>
          <p:nvPr/>
        </p:nvSpPr>
        <p:spPr>
          <a:xfrm>
            <a:off x="3990836" y="2545985"/>
            <a:ext cx="383080" cy="2181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AD2D7F-285F-E817-2E9F-E30D4F9C6A01}"/>
              </a:ext>
            </a:extLst>
          </p:cNvPr>
          <p:cNvSpPr/>
          <p:nvPr/>
        </p:nvSpPr>
        <p:spPr>
          <a:xfrm>
            <a:off x="5712920" y="2500604"/>
            <a:ext cx="383080" cy="2181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E0B838-0138-46EE-8335-DCF0442724C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273314" y="1979936"/>
            <a:ext cx="631146" cy="520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219F11-5C2E-95EA-00DA-8C8460D7BC3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273314" y="1979936"/>
            <a:ext cx="631146" cy="520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F880B1-18B1-5615-25E9-8D18F0281454}"/>
              </a:ext>
            </a:extLst>
          </p:cNvPr>
          <p:cNvCxnSpPr>
            <a:cxnSpLocks/>
          </p:cNvCxnSpPr>
          <p:nvPr/>
        </p:nvCxnSpPr>
        <p:spPr>
          <a:xfrm flipH="1">
            <a:off x="4211364" y="1998624"/>
            <a:ext cx="1061950" cy="524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B3EDF4-0111-0C9E-2E6D-66DCD462117A}"/>
              </a:ext>
            </a:extLst>
          </p:cNvPr>
          <p:cNvSpPr txBox="1"/>
          <p:nvPr/>
        </p:nvSpPr>
        <p:spPr>
          <a:xfrm>
            <a:off x="3978726" y="1367522"/>
            <a:ext cx="34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normal sport to access destination through public Port</a:t>
            </a:r>
          </a:p>
        </p:txBody>
      </p:sp>
    </p:spTree>
    <p:extLst>
      <p:ext uri="{BB962C8B-B14F-4D97-AF65-F5344CB8AC3E}">
        <p14:creationId xmlns:p14="http://schemas.microsoft.com/office/powerpoint/2010/main" val="26209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F3A6-C967-B0BE-1649-97D3863F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751A-988D-2453-EFEA-A0E02B69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Continue writing proposal</a:t>
            </a:r>
          </a:p>
          <a:p>
            <a:r>
              <a:rPr lang="en-US" dirty="0"/>
              <a:t>Reading more of research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CBD2F-15BC-4694-043C-FEA38672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8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4A90-F02D-7E4F-70FC-95AD7170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F061-EAEC-2B60-48AF-DEDC03CF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Traffic</a:t>
            </a:r>
          </a:p>
          <a:p>
            <a:r>
              <a:rPr lang="en-US" dirty="0"/>
              <a:t>Network Packet</a:t>
            </a:r>
          </a:p>
          <a:p>
            <a:r>
              <a:rPr lang="en-US" dirty="0"/>
              <a:t>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4B41-483F-F941-FDBB-E57430A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B13F-D348-435B-D731-59C2A2EE5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Currently writing Research Proposal, this report will focus only dataset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F1F5-0EAE-B153-A69E-52B3377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C5B6-42D4-3B24-4E59-27272B0B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E101-7C1E-7461-B011-7CF9E705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data moving across computer through network or internet at any given time</a:t>
            </a:r>
          </a:p>
          <a:p>
            <a:r>
              <a:rPr lang="en-US" dirty="0"/>
              <a:t>Before data is sent it will be break down into small pieces called data packet</a:t>
            </a:r>
          </a:p>
          <a:p>
            <a:r>
              <a:rPr lang="en-US" dirty="0"/>
              <a:t>These data packets will be sent separately through the best route of the network to get the most efficiency way to go to the destination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FB0F-0238-8835-64AC-85F68800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53A-F65B-FA32-51E2-12A688DB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65E0B-9811-7292-332A-5DF62E74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E46F0-82BB-46C5-44C1-D07D478B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328"/>
            <a:ext cx="7961243" cy="473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8D269-DF47-8FB7-C74F-1DB52FE0682C}"/>
              </a:ext>
            </a:extLst>
          </p:cNvPr>
          <p:cNvSpPr txBox="1"/>
          <p:nvPr/>
        </p:nvSpPr>
        <p:spPr>
          <a:xfrm>
            <a:off x="6000226" y="19079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Picture thanks to Empirical Characterization of Network Traffic for Reliable Communication in IoT Devices - Scientific Figure on ResearchGate. Available from: https://www.researchgate.net/figure/The-network-traffic-flow-capturing-and-collection-mechanism-for-IoT-based-devices_fig2_349839218 [accessed 23 Jun, 2023]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6FA13D-455C-00EC-C6B1-010B44BFE840}"/>
              </a:ext>
            </a:extLst>
          </p:cNvPr>
          <p:cNvSpPr txBox="1"/>
          <p:nvPr/>
        </p:nvSpPr>
        <p:spPr>
          <a:xfrm>
            <a:off x="2612562" y="526001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*Arrow represent the flow of Network Packets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7CFA51D-4C82-AFF0-4E1C-5E27E528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01351">
            <a:off x="3730388" y="2698799"/>
            <a:ext cx="1038370" cy="28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0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3595-4DD6-237A-53A3-0BB2302E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89"/>
            <a:ext cx="10515600" cy="1325563"/>
          </a:xfrm>
        </p:spPr>
        <p:txBody>
          <a:bodyPr/>
          <a:lstStyle/>
          <a:p>
            <a:r>
              <a:rPr lang="en-US" dirty="0"/>
              <a:t>Network Packet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973F7C-1D29-D731-74CA-42DA9DA84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80"/>
          <a:stretch/>
        </p:blipFill>
        <p:spPr bwMode="auto">
          <a:xfrm>
            <a:off x="0" y="2195513"/>
            <a:ext cx="12185976" cy="34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F07D86-A2CB-D8BA-A709-C1AE5646048E}"/>
              </a:ext>
            </a:extLst>
          </p:cNvPr>
          <p:cNvSpPr txBox="1"/>
          <p:nvPr/>
        </p:nvSpPr>
        <p:spPr>
          <a:xfrm>
            <a:off x="0" y="1364772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Number of Packet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5947E-52DA-D616-8B09-029CAE7121E3}"/>
              </a:ext>
            </a:extLst>
          </p:cNvPr>
          <p:cNvCxnSpPr/>
          <p:nvPr/>
        </p:nvCxnSpPr>
        <p:spPr>
          <a:xfrm flipH="1">
            <a:off x="188598" y="1690688"/>
            <a:ext cx="318052" cy="456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2B9C6B-2F52-C350-3AFC-8D227760FBC2}"/>
              </a:ext>
            </a:extLst>
          </p:cNvPr>
          <p:cNvSpPr/>
          <p:nvPr/>
        </p:nvSpPr>
        <p:spPr>
          <a:xfrm>
            <a:off x="0" y="2146852"/>
            <a:ext cx="566338" cy="353422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47D7A4C-7C26-75DE-76EF-B9D6F75B2ED5}"/>
              </a:ext>
            </a:extLst>
          </p:cNvPr>
          <p:cNvSpPr/>
          <p:nvPr/>
        </p:nvSpPr>
        <p:spPr>
          <a:xfrm rot="16200000">
            <a:off x="1382325" y="4884253"/>
            <a:ext cx="205922" cy="17135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6C421-D7A6-5515-94B7-465CEDBA3582}"/>
              </a:ext>
            </a:extLst>
          </p:cNvPr>
          <p:cNvSpPr txBox="1"/>
          <p:nvPr/>
        </p:nvSpPr>
        <p:spPr>
          <a:xfrm>
            <a:off x="519571" y="584397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Packet Arrival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E7B4FC-A00B-EFB9-7348-5DA1D2141CB0}"/>
              </a:ext>
            </a:extLst>
          </p:cNvPr>
          <p:cNvSpPr/>
          <p:nvPr/>
        </p:nvSpPr>
        <p:spPr>
          <a:xfrm>
            <a:off x="2357038" y="2146852"/>
            <a:ext cx="987896" cy="3465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3A78C-B350-0857-043E-0ACB8C1FC9EB}"/>
              </a:ext>
            </a:extLst>
          </p:cNvPr>
          <p:cNvSpPr txBox="1"/>
          <p:nvPr/>
        </p:nvSpPr>
        <p:spPr>
          <a:xfrm>
            <a:off x="1893989" y="1429959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Source IP Address</a:t>
            </a:r>
            <a:r>
              <a:rPr lang="en-US" dirty="0"/>
              <a:t>*</a:t>
            </a:r>
            <a:r>
              <a:rPr lang="en-US" u="sng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A8C1FC-EDBE-831B-BE95-80B7DD0A1F14}"/>
              </a:ext>
            </a:extLst>
          </p:cNvPr>
          <p:cNvCxnSpPr/>
          <p:nvPr/>
        </p:nvCxnSpPr>
        <p:spPr>
          <a:xfrm flipH="1">
            <a:off x="2618149" y="1700782"/>
            <a:ext cx="318052" cy="456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FA9150-3763-6E2A-42C7-5BA890D631E4}"/>
              </a:ext>
            </a:extLst>
          </p:cNvPr>
          <p:cNvSpPr txBox="1"/>
          <p:nvPr/>
        </p:nvSpPr>
        <p:spPr>
          <a:xfrm>
            <a:off x="3861880" y="1490623"/>
            <a:ext cx="15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Source Port</a:t>
            </a:r>
            <a:r>
              <a:rPr lang="en-US" dirty="0"/>
              <a:t>**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02004-2737-0588-A35C-6BED1AF8FA09}"/>
              </a:ext>
            </a:extLst>
          </p:cNvPr>
          <p:cNvSpPr/>
          <p:nvPr/>
        </p:nvSpPr>
        <p:spPr>
          <a:xfrm>
            <a:off x="3445327" y="2086396"/>
            <a:ext cx="615877" cy="35946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F68E5-21CE-122B-B51B-AAD3C60568C5}"/>
              </a:ext>
            </a:extLst>
          </p:cNvPr>
          <p:cNvSpPr/>
          <p:nvPr/>
        </p:nvSpPr>
        <p:spPr>
          <a:xfrm>
            <a:off x="4087901" y="2154414"/>
            <a:ext cx="946852" cy="34654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6EE714-C518-49FF-BA93-80087A0A8382}"/>
              </a:ext>
            </a:extLst>
          </p:cNvPr>
          <p:cNvSpPr/>
          <p:nvPr/>
        </p:nvSpPr>
        <p:spPr>
          <a:xfrm>
            <a:off x="5161843" y="2154414"/>
            <a:ext cx="572330" cy="34654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CCE3E-8D94-A3CB-188C-D50509FDE486}"/>
              </a:ext>
            </a:extLst>
          </p:cNvPr>
          <p:cNvSpPr txBox="1"/>
          <p:nvPr/>
        </p:nvSpPr>
        <p:spPr>
          <a:xfrm>
            <a:off x="2703443" y="6228526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Destination IP Address</a:t>
            </a:r>
            <a:r>
              <a:rPr lang="en-US" dirty="0"/>
              <a:t>*</a:t>
            </a:r>
            <a:r>
              <a:rPr lang="en-US" u="sng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58AAC-60B6-815E-DA58-5E1445D96A47}"/>
              </a:ext>
            </a:extLst>
          </p:cNvPr>
          <p:cNvSpPr txBox="1"/>
          <p:nvPr/>
        </p:nvSpPr>
        <p:spPr>
          <a:xfrm>
            <a:off x="4700273" y="5926214"/>
            <a:ext cx="19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Destination Port</a:t>
            </a:r>
            <a:r>
              <a:rPr lang="en-US" dirty="0"/>
              <a:t>**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28751-C6E9-46EF-9941-67BFB44FBF8A}"/>
              </a:ext>
            </a:extLst>
          </p:cNvPr>
          <p:cNvCxnSpPr>
            <a:cxnSpLocks/>
          </p:cNvCxnSpPr>
          <p:nvPr/>
        </p:nvCxnSpPr>
        <p:spPr>
          <a:xfrm flipV="1">
            <a:off x="3797879" y="5638052"/>
            <a:ext cx="496851" cy="6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41488E57-C959-5260-B32D-009B962BD75C}"/>
              </a:ext>
            </a:extLst>
          </p:cNvPr>
          <p:cNvSpPr/>
          <p:nvPr/>
        </p:nvSpPr>
        <p:spPr>
          <a:xfrm rot="5400000">
            <a:off x="9263100" y="-702114"/>
            <a:ext cx="276064" cy="546767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DD480A-FBE1-71F2-E2D5-CC9A51DAC249}"/>
              </a:ext>
            </a:extLst>
          </p:cNvPr>
          <p:cNvSpPr txBox="1"/>
          <p:nvPr/>
        </p:nvSpPr>
        <p:spPr>
          <a:xfrm>
            <a:off x="7948779" y="1575108"/>
            <a:ext cx="414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Additional Information of the packet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0C9215-CC39-0A06-FD92-4EE7DFB598E8}"/>
              </a:ext>
            </a:extLst>
          </p:cNvPr>
          <p:cNvSpPr/>
          <p:nvPr/>
        </p:nvSpPr>
        <p:spPr>
          <a:xfrm>
            <a:off x="5762212" y="2086397"/>
            <a:ext cx="496748" cy="35946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38CB1E-06E1-CF25-160F-11715567D4E5}"/>
              </a:ext>
            </a:extLst>
          </p:cNvPr>
          <p:cNvSpPr txBox="1"/>
          <p:nvPr/>
        </p:nvSpPr>
        <p:spPr>
          <a:xfrm>
            <a:off x="4537533" y="432805"/>
            <a:ext cx="307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Internet Protocol</a:t>
            </a:r>
            <a:r>
              <a:rPr lang="en-US" dirty="0"/>
              <a:t>: A set of rule on how data should be delivered over the internet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B2A6-79D4-C75B-33D7-FE3FDCF60A5C}"/>
              </a:ext>
            </a:extLst>
          </p:cNvPr>
          <p:cNvSpPr/>
          <p:nvPr/>
        </p:nvSpPr>
        <p:spPr>
          <a:xfrm>
            <a:off x="6286998" y="2192377"/>
            <a:ext cx="367663" cy="3594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01CF6F-0FA4-E5E6-CD12-17A141A64F75}"/>
              </a:ext>
            </a:extLst>
          </p:cNvPr>
          <p:cNvSpPr txBox="1"/>
          <p:nvPr/>
        </p:nvSpPr>
        <p:spPr>
          <a:xfrm>
            <a:off x="7531827" y="6213306"/>
            <a:ext cx="373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Size of the Packet </a:t>
            </a:r>
            <a:r>
              <a:rPr lang="en-US" dirty="0"/>
              <a:t>(measure in Bytes)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0C802F-D0D4-4022-7D91-8DF45A1E6412}"/>
              </a:ext>
            </a:extLst>
          </p:cNvPr>
          <p:cNvSpPr txBox="1"/>
          <p:nvPr/>
        </p:nvSpPr>
        <p:spPr>
          <a:xfrm>
            <a:off x="8278251" y="57886"/>
            <a:ext cx="4085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*IP Address is a numerical label that will identify each device on the internet</a:t>
            </a:r>
          </a:p>
          <a:p>
            <a:r>
              <a:rPr lang="en-US" dirty="0"/>
              <a:t>**Port is a number that identify a connection endpoint different port will have different type of service like a door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C66FF9F0-410A-A569-E7E5-D174DF10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6</a:t>
            </a:fld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5FA83-DE18-946D-6D77-047A821980C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753266" y="1739349"/>
            <a:ext cx="166708" cy="347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D62BA5-158B-DC86-9665-ADC73990F351}"/>
              </a:ext>
            </a:extLst>
          </p:cNvPr>
          <p:cNvCxnSpPr>
            <a:cxnSpLocks/>
          </p:cNvCxnSpPr>
          <p:nvPr/>
        </p:nvCxnSpPr>
        <p:spPr>
          <a:xfrm>
            <a:off x="5970223" y="1300984"/>
            <a:ext cx="0" cy="776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0F9A12-DCFB-D613-249D-8C480A1473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667292" y="5787059"/>
            <a:ext cx="864535" cy="610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2C86DD-849C-F1BA-6615-B875BCE6C55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448008" y="5619858"/>
            <a:ext cx="0" cy="396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9359BF-4CD7-8F66-D2C7-9148F5A24568}"/>
              </a:ext>
            </a:extLst>
          </p:cNvPr>
          <p:cNvCxnSpPr>
            <a:cxnSpLocks/>
          </p:cNvCxnSpPr>
          <p:nvPr/>
        </p:nvCxnSpPr>
        <p:spPr>
          <a:xfrm flipV="1">
            <a:off x="3797879" y="5638050"/>
            <a:ext cx="496851" cy="676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77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FDDC-095E-B328-6D17-00826F45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D61C-263E-EF7E-59A3-704CAFF3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Abnormal Flows mean Every Botnet Attack Flows</a:t>
            </a:r>
          </a:p>
          <a:p>
            <a:r>
              <a:rPr lang="en-US" dirty="0"/>
              <a:t>Normal Flows mean Every Flows that isn’t botnet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10906-4A2B-2DFD-DDDD-49DAD1EA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7CB3-FDF9-7634-B7D7-1B6A1670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Normal Network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59810-23CF-781A-7E9C-0997711A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DE226-DE5E-2E14-3E49-F133B8B1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06" y="1059855"/>
            <a:ext cx="6924888" cy="57352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0D7427-A92B-A753-315A-968999D55DB6}"/>
              </a:ext>
            </a:extLst>
          </p:cNvPr>
          <p:cNvSpPr/>
          <p:nvPr/>
        </p:nvSpPr>
        <p:spPr>
          <a:xfrm>
            <a:off x="2273949" y="5533603"/>
            <a:ext cx="1036138" cy="1179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C2819-5AD4-78CC-DDE3-CDF3D8EB9949}"/>
              </a:ext>
            </a:extLst>
          </p:cNvPr>
          <p:cNvSpPr/>
          <p:nvPr/>
        </p:nvSpPr>
        <p:spPr>
          <a:xfrm>
            <a:off x="7559119" y="1966259"/>
            <a:ext cx="288085" cy="2808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DCC175-99DF-3DCA-BD6A-BE178D386F79}"/>
              </a:ext>
            </a:extLst>
          </p:cNvPr>
          <p:cNvCxnSpPr>
            <a:endCxn id="8" idx="1"/>
          </p:cNvCxnSpPr>
          <p:nvPr/>
        </p:nvCxnSpPr>
        <p:spPr>
          <a:xfrm>
            <a:off x="1740858" y="4878775"/>
            <a:ext cx="533091" cy="7138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3D6E71-B17E-2AF0-EFA1-FCEBFBA2FB2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703162" y="966044"/>
            <a:ext cx="232823" cy="10002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94941F-EBBE-BCA7-4080-0052D18066C9}"/>
              </a:ext>
            </a:extLst>
          </p:cNvPr>
          <p:cNvSpPr txBox="1"/>
          <p:nvPr/>
        </p:nvSpPr>
        <p:spPr>
          <a:xfrm>
            <a:off x="242654" y="4035357"/>
            <a:ext cx="192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Normally, will be less than 5, this is 3 which is normal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707496-048A-2D01-661D-2CB5629E5EB3}"/>
              </a:ext>
            </a:extLst>
          </p:cNvPr>
          <p:cNvSpPr txBox="1"/>
          <p:nvPr/>
        </p:nvSpPr>
        <p:spPr>
          <a:xfrm>
            <a:off x="7742962" y="136525"/>
            <a:ext cx="290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Normally, it won’t be high (normally max is 512 bytes for DNS protocol)</a:t>
            </a:r>
          </a:p>
        </p:txBody>
      </p:sp>
    </p:spTree>
    <p:extLst>
      <p:ext uri="{BB962C8B-B14F-4D97-AF65-F5344CB8AC3E}">
        <p14:creationId xmlns:p14="http://schemas.microsoft.com/office/powerpoint/2010/main" val="67911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D4D21-1525-BC54-9DD1-0E6C39C3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6F7B-6FC5-40CB-8DE3-C2C9B4CBE0A6}" type="slidenum">
              <a:rPr lang="en-US" smtClean="0"/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8EE6ED-BDBA-5C89-6F25-D929CA98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057"/>
            <a:ext cx="12373762" cy="1325563"/>
          </a:xfrm>
        </p:spPr>
        <p:txBody>
          <a:bodyPr/>
          <a:lstStyle/>
          <a:p>
            <a:r>
              <a:rPr lang="en-US" dirty="0"/>
              <a:t>Generally, from Network Packet Which one is Botnet?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023FF2-7BF1-3DE1-C2FB-C8A00209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72" y="1047758"/>
            <a:ext cx="6808656" cy="5581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814D73-3409-BD5E-6CFD-448A55B85955}"/>
              </a:ext>
            </a:extLst>
          </p:cNvPr>
          <p:cNvSpPr txBox="1"/>
          <p:nvPr/>
        </p:nvSpPr>
        <p:spPr>
          <a:xfrm>
            <a:off x="43916" y="3884103"/>
            <a:ext cx="216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Normally, this will be less than 5 but This is 17!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2444C-7AB3-05C8-0FE8-FF7F84B3E707}"/>
              </a:ext>
            </a:extLst>
          </p:cNvPr>
          <p:cNvSpPr/>
          <p:nvPr/>
        </p:nvSpPr>
        <p:spPr>
          <a:xfrm>
            <a:off x="2883438" y="3884103"/>
            <a:ext cx="1038726" cy="2265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45732B-1242-8A69-8419-DC9892B6C416}"/>
              </a:ext>
            </a:extLst>
          </p:cNvPr>
          <p:cNvCxnSpPr>
            <a:cxnSpLocks/>
          </p:cNvCxnSpPr>
          <p:nvPr/>
        </p:nvCxnSpPr>
        <p:spPr>
          <a:xfrm flipV="1">
            <a:off x="2164360" y="4035105"/>
            <a:ext cx="719078" cy="755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75F5AC-14E3-01E5-CEE5-C83065F6C7B1}"/>
              </a:ext>
            </a:extLst>
          </p:cNvPr>
          <p:cNvSpPr/>
          <p:nvPr/>
        </p:nvSpPr>
        <p:spPr>
          <a:xfrm>
            <a:off x="2883438" y="4422397"/>
            <a:ext cx="4834434" cy="21313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7C20E-17A5-090C-AF4D-CBF67936987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17872" y="4422397"/>
            <a:ext cx="2345470" cy="10656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8D7CB6-C859-9D79-9426-F3AD2BE94032}"/>
              </a:ext>
            </a:extLst>
          </p:cNvPr>
          <p:cNvSpPr txBox="1"/>
          <p:nvPr/>
        </p:nvSpPr>
        <p:spPr>
          <a:xfrm>
            <a:off x="10063342" y="3759529"/>
            <a:ext cx="216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For victim machine to spread the botnet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968EB-C0C0-41A6-DEB8-BEFA7F49F0E8}"/>
              </a:ext>
            </a:extLst>
          </p:cNvPr>
          <p:cNvSpPr/>
          <p:nvPr/>
        </p:nvSpPr>
        <p:spPr>
          <a:xfrm>
            <a:off x="8690994" y="1007000"/>
            <a:ext cx="403228" cy="5302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F84C4A-0AFA-7244-7B9B-0A2535B3AC69}"/>
              </a:ext>
            </a:extLst>
          </p:cNvPr>
          <p:cNvCxnSpPr>
            <a:cxnSpLocks/>
          </p:cNvCxnSpPr>
          <p:nvPr/>
        </p:nvCxnSpPr>
        <p:spPr>
          <a:xfrm flipH="1">
            <a:off x="9152327" y="1110040"/>
            <a:ext cx="531527" cy="398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1A624B-7AAD-2999-688F-A66C4625234B}"/>
              </a:ext>
            </a:extLst>
          </p:cNvPr>
          <p:cNvSpPr txBox="1"/>
          <p:nvPr/>
        </p:nvSpPr>
        <p:spPr>
          <a:xfrm>
            <a:off x="9741959" y="836366"/>
            <a:ext cx="216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Normally max Bytes is 512 Bytes, but this is 503 Bytes, Almost reach the limit!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B7BC28-C071-761B-FC27-3114CACDB34E}"/>
              </a:ext>
            </a:extLst>
          </p:cNvPr>
          <p:cNvSpPr/>
          <p:nvPr/>
        </p:nvSpPr>
        <p:spPr>
          <a:xfrm>
            <a:off x="2608977" y="1552336"/>
            <a:ext cx="6979640" cy="226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D37A6-575E-1DB6-01A5-4B1372BC4A2F}"/>
              </a:ext>
            </a:extLst>
          </p:cNvPr>
          <p:cNvSpPr/>
          <p:nvPr/>
        </p:nvSpPr>
        <p:spPr>
          <a:xfrm>
            <a:off x="2606180" y="1900749"/>
            <a:ext cx="6979640" cy="226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AAC332-EF8A-3155-D7D6-4C6F707ADC6B}"/>
              </a:ext>
            </a:extLst>
          </p:cNvPr>
          <p:cNvCxnSpPr>
            <a:cxnSpLocks/>
          </p:cNvCxnSpPr>
          <p:nvPr/>
        </p:nvCxnSpPr>
        <p:spPr>
          <a:xfrm flipV="1">
            <a:off x="1860847" y="1644910"/>
            <a:ext cx="719078" cy="25583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E312E5-C3AF-9E75-174B-6B8BBC9DC07E}"/>
              </a:ext>
            </a:extLst>
          </p:cNvPr>
          <p:cNvCxnSpPr>
            <a:cxnSpLocks/>
          </p:cNvCxnSpPr>
          <p:nvPr/>
        </p:nvCxnSpPr>
        <p:spPr>
          <a:xfrm>
            <a:off x="1860847" y="1900749"/>
            <a:ext cx="702587" cy="1412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E2347C-580C-807E-B2A8-6C10A69FB330}"/>
              </a:ext>
            </a:extLst>
          </p:cNvPr>
          <p:cNvSpPr txBox="1"/>
          <p:nvPr/>
        </p:nvSpPr>
        <p:spPr>
          <a:xfrm>
            <a:off x="245016" y="1644910"/>
            <a:ext cx="216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in same sequence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DD3B68-B7B3-FF83-938B-BBCA65CD22E5}"/>
              </a:ext>
            </a:extLst>
          </p:cNvPr>
          <p:cNvSpPr/>
          <p:nvPr/>
        </p:nvSpPr>
        <p:spPr>
          <a:xfrm>
            <a:off x="2606180" y="2135910"/>
            <a:ext cx="6979640" cy="226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C3857-5CF5-E77D-3325-74C26778C9B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60847" y="1924673"/>
            <a:ext cx="745333" cy="3244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B737-8FE7-AEEB-B8B7-AF8E78357077}"/>
              </a:ext>
            </a:extLst>
          </p:cNvPr>
          <p:cNvSpPr/>
          <p:nvPr/>
        </p:nvSpPr>
        <p:spPr>
          <a:xfrm>
            <a:off x="7961152" y="1568212"/>
            <a:ext cx="334806" cy="2265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6C322E-FBE9-BB73-1825-369294918E2B}"/>
              </a:ext>
            </a:extLst>
          </p:cNvPr>
          <p:cNvSpPr/>
          <p:nvPr/>
        </p:nvSpPr>
        <p:spPr>
          <a:xfrm>
            <a:off x="6304530" y="1537292"/>
            <a:ext cx="334806" cy="2265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E5DD13-E50E-BA73-E5CF-20BE50FFDCB2}"/>
              </a:ext>
            </a:extLst>
          </p:cNvPr>
          <p:cNvCxnSpPr>
            <a:cxnSpLocks/>
          </p:cNvCxnSpPr>
          <p:nvPr/>
        </p:nvCxnSpPr>
        <p:spPr>
          <a:xfrm flipH="1" flipV="1">
            <a:off x="8346727" y="1794715"/>
            <a:ext cx="1886830" cy="9162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3D44BF-766C-7DC1-ED06-EC1788E17B22}"/>
              </a:ext>
            </a:extLst>
          </p:cNvPr>
          <p:cNvCxnSpPr>
            <a:cxnSpLocks/>
          </p:cNvCxnSpPr>
          <p:nvPr/>
        </p:nvCxnSpPr>
        <p:spPr>
          <a:xfrm flipH="1" flipV="1">
            <a:off x="6639336" y="1772829"/>
            <a:ext cx="3594221" cy="9210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9CD634-3D16-79EB-CEB2-A75A13A02E4C}"/>
              </a:ext>
            </a:extLst>
          </p:cNvPr>
          <p:cNvSpPr txBox="1"/>
          <p:nvPr/>
        </p:nvSpPr>
        <p:spPr>
          <a:xfrm>
            <a:off x="10126001" y="2506099"/>
            <a:ext cx="216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Dangerous Port, use to send password*</a:t>
            </a:r>
          </a:p>
        </p:txBody>
      </p:sp>
    </p:spTree>
    <p:extLst>
      <p:ext uri="{BB962C8B-B14F-4D97-AF65-F5344CB8AC3E}">
        <p14:creationId xmlns:p14="http://schemas.microsoft.com/office/powerpoint/2010/main" val="42515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2C2282C9932ED146A6D70198D74808AC" ma:contentTypeVersion="11" ma:contentTypeDescription="สร้างเอกสารใหม่" ma:contentTypeScope="" ma:versionID="4aa6df41f3f5bdba1337337763623244">
  <xsd:schema xmlns:xsd="http://www.w3.org/2001/XMLSchema" xmlns:xs="http://www.w3.org/2001/XMLSchema" xmlns:p="http://schemas.microsoft.com/office/2006/metadata/properties" xmlns:ns3="9c3e2d51-06fe-4261-a28f-ca16096e8a35" xmlns:ns4="954e4464-0b88-4163-9f1c-f0d4ade928ff" targetNamespace="http://schemas.microsoft.com/office/2006/metadata/properties" ma:root="true" ma:fieldsID="41b0a47f514e84546ceaebf85a2af881" ns3:_="" ns4:_="">
    <xsd:import namespace="9c3e2d51-06fe-4261-a28f-ca16096e8a35"/>
    <xsd:import namespace="954e4464-0b88-4163-9f1c-f0d4ade928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e2d51-06fe-4261-a28f-ca16096e8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e4464-0b88-4163-9f1c-f0d4ade928f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การแชร์แฮชคำแนะนำ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73070E-E4ED-466D-B486-1596C5CC3B6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c3e2d51-06fe-4261-a28f-ca16096e8a35"/>
    <ds:schemaRef ds:uri="954e4464-0b88-4163-9f1c-f0d4ade928f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F0D939-FA18-4BCE-8035-6F45D5A3C2C4}">
  <ds:schemaRefs>
    <ds:schemaRef ds:uri="http://schemas.microsoft.com/office/2006/documentManagement/types"/>
    <ds:schemaRef ds:uri="954e4464-0b88-4163-9f1c-f0d4ade928ff"/>
    <ds:schemaRef ds:uri="http://purl.org/dc/dcmitype/"/>
    <ds:schemaRef ds:uri="http://purl.org/dc/elements/1.1/"/>
    <ds:schemaRef ds:uri="9c3e2d51-06fe-4261-a28f-ca16096e8a3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D8505F-7349-4838-B1ED-FCD04E9875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534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Progress Report</vt:lpstr>
      <vt:lpstr>Content</vt:lpstr>
      <vt:lpstr>Currently writing Research Proposal, this report will focus only dataset explanation</vt:lpstr>
      <vt:lpstr>Network Traffic</vt:lpstr>
      <vt:lpstr>Network Traffic</vt:lpstr>
      <vt:lpstr>Network Packet</vt:lpstr>
      <vt:lpstr>Definition</vt:lpstr>
      <vt:lpstr>Normal Network Packet</vt:lpstr>
      <vt:lpstr>Generally, from Network Packet Which one is Botnet?</vt:lpstr>
      <vt:lpstr>Dataset </vt:lpstr>
      <vt:lpstr>Normal – Everything that is not botnet</vt:lpstr>
      <vt:lpstr>Abnormal – Every Botnet Attack</vt:lpstr>
      <vt:lpstr>Abnormal – False Positive (Not botnet but get detect as botnet)</vt:lpstr>
      <vt:lpstr>False Negative (Botnet but get detect as normal)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THANAWAT TEJAPIJAYA</dc:creator>
  <cp:lastModifiedBy>THANAWAT TEJAPIJAYA</cp:lastModifiedBy>
  <cp:revision>7</cp:revision>
  <cp:lastPrinted>2023-06-29T03:17:42Z</cp:lastPrinted>
  <dcterms:created xsi:type="dcterms:W3CDTF">2023-06-22T01:53:08Z</dcterms:created>
  <dcterms:modified xsi:type="dcterms:W3CDTF">2023-07-14T23:30:47Z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0x0101002C2282C9932ED146A6D70198D74808AC</vt:lpwstr>
  </property>
</Properties>
</file>