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7" r:id="rId6"/>
    <p:sldId id="261" r:id="rId7"/>
    <p:sldId id="268" r:id="rId8"/>
    <p:sldId id="258" r:id="rId9"/>
    <p:sldId id="259" r:id="rId10"/>
    <p:sldId id="264" r:id="rId11"/>
    <p:sldId id="260" r:id="rId12"/>
    <p:sldId id="267" r:id="rId13"/>
    <p:sldId id="285" r:id="rId14"/>
    <p:sldId id="284" r:id="rId15"/>
    <p:sldId id="286" r:id="rId16"/>
    <p:sldId id="283" r:id="rId17"/>
    <p:sldId id="287" r:id="rId18"/>
    <p:sldId id="289" r:id="rId19"/>
    <p:sldId id="297" r:id="rId20"/>
    <p:sldId id="274" r:id="rId21"/>
    <p:sldId id="292" r:id="rId22"/>
    <p:sldId id="291" r:id="rId23"/>
    <p:sldId id="279" r:id="rId24"/>
    <p:sldId id="296" r:id="rId25"/>
    <p:sldId id="281"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A8F19-044A-449B-9150-366926C596A7}" type="datetimeFigureOut">
              <a:rPr lang="en-US" smtClean="0"/>
              <a:t>7/12/2023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271AB-AF8F-4E3B-9EEA-41B48F976746}" type="slidenum">
              <a:rPr lang="en-US" smtClean="0"/>
              <a:t>‹#›</a:t>
            </a:fld>
            <a:endParaRPr lang="en-US"/>
          </a:p>
        </p:txBody>
      </p:sp>
    </p:spTree>
    <p:extLst>
      <p:ext uri="{BB962C8B-B14F-4D97-AF65-F5344CB8AC3E}">
        <p14:creationId xmlns:p14="http://schemas.microsoft.com/office/powerpoint/2010/main" val="2386747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FB22-232A-5EE6-BA45-83925E2D1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D92CEC-7B9E-7C6D-474B-5D6CA6020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EC7573-DAB9-ABD4-C1CB-61BF5EB8B6BA}"/>
              </a:ext>
            </a:extLst>
          </p:cNvPr>
          <p:cNvSpPr>
            <a:spLocks noGrp="1"/>
          </p:cNvSpPr>
          <p:nvPr>
            <p:ph type="dt" sz="half" idx="10"/>
          </p:nvPr>
        </p:nvSpPr>
        <p:spPr/>
        <p:txBody>
          <a:bodyPr/>
          <a:lstStyle/>
          <a:p>
            <a:fld id="{C7AAB6DA-2595-4135-BB80-207CAFBAE478}" type="datetime1">
              <a:rPr lang="en-US" smtClean="0"/>
              <a:t>7/12/2023</a:t>
            </a:fld>
            <a:endParaRPr lang="en-US"/>
          </a:p>
        </p:txBody>
      </p:sp>
      <p:sp>
        <p:nvSpPr>
          <p:cNvPr id="5" name="Footer Placeholder 4">
            <a:extLst>
              <a:ext uri="{FF2B5EF4-FFF2-40B4-BE49-F238E27FC236}">
                <a16:creationId xmlns:a16="http://schemas.microsoft.com/office/drawing/2014/main" id="{BA765BFD-B95F-5457-16F5-A73327F7A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A5E1-5D3F-6250-89E9-E9049F4F544C}"/>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70518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683B-30AD-D434-D1C7-2E3AC2BEF2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28E0F1-8C90-9083-8A39-E70F7CB7E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B0658-879B-BF33-BD12-7D1627F5FE9D}"/>
              </a:ext>
            </a:extLst>
          </p:cNvPr>
          <p:cNvSpPr>
            <a:spLocks noGrp="1"/>
          </p:cNvSpPr>
          <p:nvPr>
            <p:ph type="dt" sz="half" idx="10"/>
          </p:nvPr>
        </p:nvSpPr>
        <p:spPr/>
        <p:txBody>
          <a:bodyPr/>
          <a:lstStyle/>
          <a:p>
            <a:fld id="{1178FAFB-A6D6-4F1B-96C0-6FDA8AD97991}" type="datetime1">
              <a:rPr lang="en-US" smtClean="0"/>
              <a:t>7/12/2023</a:t>
            </a:fld>
            <a:endParaRPr lang="en-US"/>
          </a:p>
        </p:txBody>
      </p:sp>
      <p:sp>
        <p:nvSpPr>
          <p:cNvPr id="5" name="Footer Placeholder 4">
            <a:extLst>
              <a:ext uri="{FF2B5EF4-FFF2-40B4-BE49-F238E27FC236}">
                <a16:creationId xmlns:a16="http://schemas.microsoft.com/office/drawing/2014/main" id="{26FE3853-35F3-F31D-B178-1063B962B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A9D33-C39D-50E6-45B3-72D928D530C1}"/>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0240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5B9AD-CA23-BAA2-2A2F-D3C5438048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792F72-141A-7059-90C6-EC631934C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C4C32-DDA6-37EE-08EF-7ABE6D0F4DAA}"/>
              </a:ext>
            </a:extLst>
          </p:cNvPr>
          <p:cNvSpPr>
            <a:spLocks noGrp="1"/>
          </p:cNvSpPr>
          <p:nvPr>
            <p:ph type="dt" sz="half" idx="10"/>
          </p:nvPr>
        </p:nvSpPr>
        <p:spPr/>
        <p:txBody>
          <a:bodyPr/>
          <a:lstStyle/>
          <a:p>
            <a:fld id="{8519BF02-6B1C-421D-ACBF-5AC1B6199CD7}" type="datetime1">
              <a:rPr lang="en-US" smtClean="0"/>
              <a:t>7/12/2023</a:t>
            </a:fld>
            <a:endParaRPr lang="en-US"/>
          </a:p>
        </p:txBody>
      </p:sp>
      <p:sp>
        <p:nvSpPr>
          <p:cNvPr id="5" name="Footer Placeholder 4">
            <a:extLst>
              <a:ext uri="{FF2B5EF4-FFF2-40B4-BE49-F238E27FC236}">
                <a16:creationId xmlns:a16="http://schemas.microsoft.com/office/drawing/2014/main" id="{CCDB990D-A266-B7F5-9652-21F6EAA90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ED23C-1C42-D60D-C741-BD53735BCDE0}"/>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9834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47A3-144B-4559-2DA3-B3F873D97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24F2C-F55C-60A1-8DE4-179704599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F309C-2F3B-51D2-DC52-C241781EFCB8}"/>
              </a:ext>
            </a:extLst>
          </p:cNvPr>
          <p:cNvSpPr>
            <a:spLocks noGrp="1"/>
          </p:cNvSpPr>
          <p:nvPr>
            <p:ph type="dt" sz="half" idx="10"/>
          </p:nvPr>
        </p:nvSpPr>
        <p:spPr/>
        <p:txBody>
          <a:bodyPr/>
          <a:lstStyle/>
          <a:p>
            <a:fld id="{CDC2A207-6D14-4603-A6C1-61A2D0C9C40E}" type="datetime1">
              <a:rPr lang="en-US" smtClean="0"/>
              <a:t>7/12/2023</a:t>
            </a:fld>
            <a:endParaRPr lang="en-US"/>
          </a:p>
        </p:txBody>
      </p:sp>
      <p:sp>
        <p:nvSpPr>
          <p:cNvPr id="5" name="Footer Placeholder 4">
            <a:extLst>
              <a:ext uri="{FF2B5EF4-FFF2-40B4-BE49-F238E27FC236}">
                <a16:creationId xmlns:a16="http://schemas.microsoft.com/office/drawing/2014/main" id="{B936F85E-817B-6965-E7EF-979FBD5ED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F5608-2D35-314A-B135-9CF232E7E792}"/>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67909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09F7-4A88-B862-8172-5E3E0EFAF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2FB3D-96FF-04F1-EA0E-FC6AC5825D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1CC95-AA1E-0B7D-80C7-9878619DDD5C}"/>
              </a:ext>
            </a:extLst>
          </p:cNvPr>
          <p:cNvSpPr>
            <a:spLocks noGrp="1"/>
          </p:cNvSpPr>
          <p:nvPr>
            <p:ph type="dt" sz="half" idx="10"/>
          </p:nvPr>
        </p:nvSpPr>
        <p:spPr/>
        <p:txBody>
          <a:bodyPr/>
          <a:lstStyle/>
          <a:p>
            <a:fld id="{5E7BC1DD-BBAB-4EEC-A52E-F658FE9747F7}" type="datetime1">
              <a:rPr lang="en-US" smtClean="0"/>
              <a:t>7/12/2023</a:t>
            </a:fld>
            <a:endParaRPr lang="en-US"/>
          </a:p>
        </p:txBody>
      </p:sp>
      <p:sp>
        <p:nvSpPr>
          <p:cNvPr id="5" name="Footer Placeholder 4">
            <a:extLst>
              <a:ext uri="{FF2B5EF4-FFF2-40B4-BE49-F238E27FC236}">
                <a16:creationId xmlns:a16="http://schemas.microsoft.com/office/drawing/2014/main" id="{5A3E6973-7554-E475-CD20-73E13C617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51699-3808-64BF-A567-5FE002D58C84}"/>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416986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60C2-7A3D-4B13-8F70-3A5B3DF76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610AC9-D2A8-0132-551A-F79B762D8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AC18A7-BA07-FCBC-6F55-FB46D2516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FCFF7E-865C-54E6-8C59-612578079107}"/>
              </a:ext>
            </a:extLst>
          </p:cNvPr>
          <p:cNvSpPr>
            <a:spLocks noGrp="1"/>
          </p:cNvSpPr>
          <p:nvPr>
            <p:ph type="dt" sz="half" idx="10"/>
          </p:nvPr>
        </p:nvSpPr>
        <p:spPr/>
        <p:txBody>
          <a:bodyPr/>
          <a:lstStyle/>
          <a:p>
            <a:fld id="{52681110-2DAB-4581-B89C-F00AA4126939}" type="datetime1">
              <a:rPr lang="en-US" smtClean="0"/>
              <a:t>7/12/2023</a:t>
            </a:fld>
            <a:endParaRPr lang="en-US"/>
          </a:p>
        </p:txBody>
      </p:sp>
      <p:sp>
        <p:nvSpPr>
          <p:cNvPr id="6" name="Footer Placeholder 5">
            <a:extLst>
              <a:ext uri="{FF2B5EF4-FFF2-40B4-BE49-F238E27FC236}">
                <a16:creationId xmlns:a16="http://schemas.microsoft.com/office/drawing/2014/main" id="{1871B201-1F88-58CE-157F-2D02D579C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ED8AC-4868-8C32-1F7E-1EA74104830F}"/>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27903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E44C-4E95-D16E-745C-535AD8474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3C3083-CD62-DD09-5E66-B60D1BC00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B6958D-9D74-C08F-AB8B-46534F270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AE28FB-26F2-EA3D-E447-7219E7419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83858-E22A-1440-3B04-29EDADB09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16D7D-374B-65FC-F4D7-C52873596C50}"/>
              </a:ext>
            </a:extLst>
          </p:cNvPr>
          <p:cNvSpPr>
            <a:spLocks noGrp="1"/>
          </p:cNvSpPr>
          <p:nvPr>
            <p:ph type="dt" sz="half" idx="10"/>
          </p:nvPr>
        </p:nvSpPr>
        <p:spPr/>
        <p:txBody>
          <a:bodyPr/>
          <a:lstStyle/>
          <a:p>
            <a:fld id="{AA5A91ED-94AF-405B-9AC4-8ABE1F696FA8}" type="datetime1">
              <a:rPr lang="en-US" smtClean="0"/>
              <a:t>7/12/2023</a:t>
            </a:fld>
            <a:endParaRPr lang="en-US"/>
          </a:p>
        </p:txBody>
      </p:sp>
      <p:sp>
        <p:nvSpPr>
          <p:cNvPr id="8" name="Footer Placeholder 7">
            <a:extLst>
              <a:ext uri="{FF2B5EF4-FFF2-40B4-BE49-F238E27FC236}">
                <a16:creationId xmlns:a16="http://schemas.microsoft.com/office/drawing/2014/main" id="{FDC42B9C-7CAE-7270-472E-713DB06818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E8A50-FA54-4DBF-9343-59DB3FCCBC21}"/>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294251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92FA-5CAD-C53A-12FD-2A6605508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159F8-70A3-2CF9-8226-F81C2933C398}"/>
              </a:ext>
            </a:extLst>
          </p:cNvPr>
          <p:cNvSpPr>
            <a:spLocks noGrp="1"/>
          </p:cNvSpPr>
          <p:nvPr>
            <p:ph type="dt" sz="half" idx="10"/>
          </p:nvPr>
        </p:nvSpPr>
        <p:spPr/>
        <p:txBody>
          <a:bodyPr/>
          <a:lstStyle/>
          <a:p>
            <a:fld id="{1B33808F-4AF6-4AB4-A8AC-77D526DCAD06}" type="datetime1">
              <a:rPr lang="en-US" smtClean="0"/>
              <a:t>7/12/2023</a:t>
            </a:fld>
            <a:endParaRPr lang="en-US"/>
          </a:p>
        </p:txBody>
      </p:sp>
      <p:sp>
        <p:nvSpPr>
          <p:cNvPr id="4" name="Footer Placeholder 3">
            <a:extLst>
              <a:ext uri="{FF2B5EF4-FFF2-40B4-BE49-F238E27FC236}">
                <a16:creationId xmlns:a16="http://schemas.microsoft.com/office/drawing/2014/main" id="{569B0E5A-1EA1-5DF0-C809-AB452BD5F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C4E68-779F-900C-C547-76014C36B024}"/>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28377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2E5EF-9D71-4659-601F-A50E89E6EA7B}"/>
              </a:ext>
            </a:extLst>
          </p:cNvPr>
          <p:cNvSpPr>
            <a:spLocks noGrp="1"/>
          </p:cNvSpPr>
          <p:nvPr>
            <p:ph type="dt" sz="half" idx="10"/>
          </p:nvPr>
        </p:nvSpPr>
        <p:spPr/>
        <p:txBody>
          <a:bodyPr/>
          <a:lstStyle/>
          <a:p>
            <a:fld id="{3BC0EE64-7E4F-4ABB-9382-E76964397151}" type="datetime1">
              <a:rPr lang="en-US" smtClean="0"/>
              <a:t>7/12/2023</a:t>
            </a:fld>
            <a:endParaRPr lang="en-US"/>
          </a:p>
        </p:txBody>
      </p:sp>
      <p:sp>
        <p:nvSpPr>
          <p:cNvPr id="3" name="Footer Placeholder 2">
            <a:extLst>
              <a:ext uri="{FF2B5EF4-FFF2-40B4-BE49-F238E27FC236}">
                <a16:creationId xmlns:a16="http://schemas.microsoft.com/office/drawing/2014/main" id="{D5E23CF1-4D25-7377-0CA6-83A3CDBF9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92AE4F-4443-83A2-E243-E142C18125B8}"/>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57728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2DAC-46BE-81E3-FC3A-9A6053058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44556-28EB-FFD6-7A45-FB5585398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1B5698-6F42-A528-E293-4062ABA22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F75E8-49CE-4798-F301-A357ACDC7E31}"/>
              </a:ext>
            </a:extLst>
          </p:cNvPr>
          <p:cNvSpPr>
            <a:spLocks noGrp="1"/>
          </p:cNvSpPr>
          <p:nvPr>
            <p:ph type="dt" sz="half" idx="10"/>
          </p:nvPr>
        </p:nvSpPr>
        <p:spPr/>
        <p:txBody>
          <a:bodyPr/>
          <a:lstStyle/>
          <a:p>
            <a:fld id="{8CA1DCED-E2A4-4B98-B080-2205ADA88E1F}" type="datetime1">
              <a:rPr lang="en-US" smtClean="0"/>
              <a:t>7/12/2023</a:t>
            </a:fld>
            <a:endParaRPr lang="en-US"/>
          </a:p>
        </p:txBody>
      </p:sp>
      <p:sp>
        <p:nvSpPr>
          <p:cNvPr id="6" name="Footer Placeholder 5">
            <a:extLst>
              <a:ext uri="{FF2B5EF4-FFF2-40B4-BE49-F238E27FC236}">
                <a16:creationId xmlns:a16="http://schemas.microsoft.com/office/drawing/2014/main" id="{1040A16D-DC5B-C5DE-F5B2-388FAAB7A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E9B75-7594-C909-97BD-EE8B773E759F}"/>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305850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EBA-50C0-3CE5-3B30-04B23437A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EBE59-43CB-543A-0AA5-303729A5F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86AA25-29BD-ECF5-0F0A-EE8F15506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9A896-D28F-2577-7D72-1DFFD6CFC99F}"/>
              </a:ext>
            </a:extLst>
          </p:cNvPr>
          <p:cNvSpPr>
            <a:spLocks noGrp="1"/>
          </p:cNvSpPr>
          <p:nvPr>
            <p:ph type="dt" sz="half" idx="10"/>
          </p:nvPr>
        </p:nvSpPr>
        <p:spPr/>
        <p:txBody>
          <a:bodyPr/>
          <a:lstStyle/>
          <a:p>
            <a:fld id="{D0DCC819-79E2-49E7-9F19-B483356A4863}" type="datetime1">
              <a:rPr lang="en-US" smtClean="0"/>
              <a:t>7/12/2023</a:t>
            </a:fld>
            <a:endParaRPr lang="en-US"/>
          </a:p>
        </p:txBody>
      </p:sp>
      <p:sp>
        <p:nvSpPr>
          <p:cNvPr id="6" name="Footer Placeholder 5">
            <a:extLst>
              <a:ext uri="{FF2B5EF4-FFF2-40B4-BE49-F238E27FC236}">
                <a16:creationId xmlns:a16="http://schemas.microsoft.com/office/drawing/2014/main" id="{2A08186E-0131-8C51-03D0-E9FFE8170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791A8-344A-C986-F15A-E885DF829349}"/>
              </a:ext>
            </a:extLst>
          </p:cNvPr>
          <p:cNvSpPr>
            <a:spLocks noGrp="1"/>
          </p:cNvSpPr>
          <p:nvPr>
            <p:ph type="sldNum" sz="quarter" idx="12"/>
          </p:nvPr>
        </p:nvSpPr>
        <p:spPr/>
        <p:txBody>
          <a:bodyPr/>
          <a:lstStyle/>
          <a:p>
            <a:fld id="{DABA4EA8-0F8C-4E2F-95D8-BE83BA221696}" type="slidenum">
              <a:rPr lang="en-US" smtClean="0"/>
              <a:t>‹#›</a:t>
            </a:fld>
            <a:endParaRPr lang="en-US"/>
          </a:p>
        </p:txBody>
      </p:sp>
    </p:spTree>
    <p:extLst>
      <p:ext uri="{BB962C8B-B14F-4D97-AF65-F5344CB8AC3E}">
        <p14:creationId xmlns:p14="http://schemas.microsoft.com/office/powerpoint/2010/main" val="152949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0DACD-6174-FE76-C58F-2157F4AB6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F0DB5-E06F-5A45-D855-E82D24024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51760-70F7-EF47-B240-E5DAE9CE0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C956C-FD95-48B3-924D-F9E172A51BA6}" type="datetime1">
              <a:rPr lang="en-US" smtClean="0"/>
              <a:t>7/12/2023</a:t>
            </a:fld>
            <a:endParaRPr lang="en-US"/>
          </a:p>
        </p:txBody>
      </p:sp>
      <p:sp>
        <p:nvSpPr>
          <p:cNvPr id="5" name="Footer Placeholder 4">
            <a:extLst>
              <a:ext uri="{FF2B5EF4-FFF2-40B4-BE49-F238E27FC236}">
                <a16:creationId xmlns:a16="http://schemas.microsoft.com/office/drawing/2014/main" id="{150E69A5-C054-CBB9-C830-CB3E39AC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10F6AD-98DE-99C3-A949-5616063AF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A4EA8-0F8C-4E2F-95D8-BE83BA221696}" type="slidenum">
              <a:rPr lang="en-US" smtClean="0"/>
              <a:t>‹#›</a:t>
            </a:fld>
            <a:endParaRPr lang="en-US"/>
          </a:p>
        </p:txBody>
      </p:sp>
    </p:spTree>
    <p:extLst>
      <p:ext uri="{BB962C8B-B14F-4D97-AF65-F5344CB8AC3E}">
        <p14:creationId xmlns:p14="http://schemas.microsoft.com/office/powerpoint/2010/main" val="14709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E3D-5D58-640F-3E67-DB79E6F1C20D}"/>
              </a:ext>
            </a:extLst>
          </p:cNvPr>
          <p:cNvSpPr>
            <a:spLocks noGrp="1"/>
          </p:cNvSpPr>
          <p:nvPr>
            <p:ph type="ctrTitle"/>
          </p:nvPr>
        </p:nvSpPr>
        <p:spPr/>
        <p:txBody>
          <a:bodyPr>
            <a:normAutofit fontScale="90000"/>
          </a:bodyPr>
          <a:lstStyle/>
          <a:p>
            <a:r>
              <a:rPr lang="en-US"/>
              <a:t>Botnet Detection with Ensemble Machine Learning Method</a:t>
            </a:r>
          </a:p>
        </p:txBody>
      </p:sp>
      <p:sp>
        <p:nvSpPr>
          <p:cNvPr id="3" name="Subtitle 2">
            <a:extLst>
              <a:ext uri="{FF2B5EF4-FFF2-40B4-BE49-F238E27FC236}">
                <a16:creationId xmlns:a16="http://schemas.microsoft.com/office/drawing/2014/main" id="{C2DDA139-1DC0-500C-1C4A-EC822A82CCFC}"/>
              </a:ext>
            </a:extLst>
          </p:cNvPr>
          <p:cNvSpPr>
            <a:spLocks noGrp="1"/>
          </p:cNvSpPr>
          <p:nvPr>
            <p:ph type="subTitle" idx="1"/>
          </p:nvPr>
        </p:nvSpPr>
        <p:spPr/>
        <p:txBody>
          <a:bodyPr/>
          <a:lstStyle/>
          <a:p>
            <a:r>
              <a:rPr lang="en-US" dirty="0"/>
              <a:t>Research Proposal progress Report</a:t>
            </a:r>
          </a:p>
          <a:p>
            <a:r>
              <a:rPr lang="en-US" dirty="0"/>
              <a:t>Thanawat Tejapijaya</a:t>
            </a:r>
          </a:p>
          <a:p>
            <a:r>
              <a:rPr lang="en-US" dirty="0"/>
              <a:t>13/7/2023</a:t>
            </a:r>
          </a:p>
        </p:txBody>
      </p:sp>
      <p:sp>
        <p:nvSpPr>
          <p:cNvPr id="4" name="Slide Number Placeholder 3">
            <a:extLst>
              <a:ext uri="{FF2B5EF4-FFF2-40B4-BE49-F238E27FC236}">
                <a16:creationId xmlns:a16="http://schemas.microsoft.com/office/drawing/2014/main" id="{10171248-937E-4117-F72A-C808EB3A433D}"/>
              </a:ext>
            </a:extLst>
          </p:cNvPr>
          <p:cNvSpPr>
            <a:spLocks noGrp="1"/>
          </p:cNvSpPr>
          <p:nvPr>
            <p:ph type="sldNum" sz="quarter" idx="12"/>
          </p:nvPr>
        </p:nvSpPr>
        <p:spPr/>
        <p:txBody>
          <a:bodyPr/>
          <a:lstStyle/>
          <a:p>
            <a:fld id="{DABA4EA8-0F8C-4E2F-95D8-BE83BA221696}" type="slidenum">
              <a:rPr lang="en-US" smtClean="0"/>
              <a:t>1</a:t>
            </a:fld>
            <a:endParaRPr lang="en-US"/>
          </a:p>
        </p:txBody>
      </p:sp>
    </p:spTree>
    <p:extLst>
      <p:ext uri="{BB962C8B-B14F-4D97-AF65-F5344CB8AC3E}">
        <p14:creationId xmlns:p14="http://schemas.microsoft.com/office/powerpoint/2010/main" val="180499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1508-EB60-AF96-F81C-FF647CB159B6}"/>
              </a:ext>
            </a:extLst>
          </p:cNvPr>
          <p:cNvSpPr>
            <a:spLocks noGrp="1"/>
          </p:cNvSpPr>
          <p:nvPr>
            <p:ph type="ctrTitle"/>
          </p:nvPr>
        </p:nvSpPr>
        <p:spPr/>
        <p:txBody>
          <a:bodyPr/>
          <a:lstStyle/>
          <a:p>
            <a:r>
              <a:rPr lang="en-US" dirty="0"/>
              <a:t>What have I tried?</a:t>
            </a:r>
          </a:p>
        </p:txBody>
      </p:sp>
      <p:sp>
        <p:nvSpPr>
          <p:cNvPr id="5" name="Subtitle 4">
            <a:extLst>
              <a:ext uri="{FF2B5EF4-FFF2-40B4-BE49-F238E27FC236}">
                <a16:creationId xmlns:a16="http://schemas.microsoft.com/office/drawing/2014/main" id="{D564DB28-0F02-8868-B315-0E12BC9B3E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767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1508-EB60-AF96-F81C-FF647CB159B6}"/>
              </a:ext>
            </a:extLst>
          </p:cNvPr>
          <p:cNvSpPr>
            <a:spLocks noGrp="1"/>
          </p:cNvSpPr>
          <p:nvPr>
            <p:ph type="ctrTitle"/>
          </p:nvPr>
        </p:nvSpPr>
        <p:spPr/>
        <p:txBody>
          <a:bodyPr/>
          <a:lstStyle/>
          <a:p>
            <a:r>
              <a:rPr lang="en-US"/>
              <a:t>Data preprocessing</a:t>
            </a:r>
          </a:p>
        </p:txBody>
      </p:sp>
      <p:sp>
        <p:nvSpPr>
          <p:cNvPr id="5" name="Subtitle 4">
            <a:extLst>
              <a:ext uri="{FF2B5EF4-FFF2-40B4-BE49-F238E27FC236}">
                <a16:creationId xmlns:a16="http://schemas.microsoft.com/office/drawing/2014/main" id="{D564DB28-0F02-8868-B315-0E12BC9B3E5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335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55C9-9C31-D00C-707F-9EB9F63535FC}"/>
              </a:ext>
            </a:extLst>
          </p:cNvPr>
          <p:cNvSpPr>
            <a:spLocks noGrp="1"/>
          </p:cNvSpPr>
          <p:nvPr>
            <p:ph type="title"/>
          </p:nvPr>
        </p:nvSpPr>
        <p:spPr/>
        <p:txBody>
          <a:bodyPr/>
          <a:lstStyle/>
          <a:p>
            <a:r>
              <a:rPr lang="en-US"/>
              <a:t>Data Preprocessing</a:t>
            </a:r>
          </a:p>
        </p:txBody>
      </p:sp>
      <p:sp>
        <p:nvSpPr>
          <p:cNvPr id="3" name="Content Placeholder 2">
            <a:extLst>
              <a:ext uri="{FF2B5EF4-FFF2-40B4-BE49-F238E27FC236}">
                <a16:creationId xmlns:a16="http://schemas.microsoft.com/office/drawing/2014/main" id="{153037E0-4B2E-1A59-E392-DA6A5C2B9A51}"/>
              </a:ext>
            </a:extLst>
          </p:cNvPr>
          <p:cNvSpPr>
            <a:spLocks noGrp="1"/>
          </p:cNvSpPr>
          <p:nvPr>
            <p:ph idx="1"/>
          </p:nvPr>
        </p:nvSpPr>
        <p:spPr>
          <a:xfrm>
            <a:off x="838200" y="1419101"/>
            <a:ext cx="10515600" cy="5073774"/>
          </a:xfrm>
        </p:spPr>
        <p:txBody>
          <a:bodyPr>
            <a:normAutofit/>
          </a:bodyPr>
          <a:lstStyle/>
          <a:p>
            <a:r>
              <a:rPr lang="en-US"/>
              <a:t>Window width 120 seconds and slide 60 seconds</a:t>
            </a:r>
            <a:r>
              <a:rPr lang="en-US" baseline="30000"/>
              <a:t>2,3</a:t>
            </a:r>
          </a:p>
        </p:txBody>
      </p:sp>
      <p:sp>
        <p:nvSpPr>
          <p:cNvPr id="7" name="Slide Number Placeholder 6">
            <a:extLst>
              <a:ext uri="{FF2B5EF4-FFF2-40B4-BE49-F238E27FC236}">
                <a16:creationId xmlns:a16="http://schemas.microsoft.com/office/drawing/2014/main" id="{F49E1A45-C34E-3D04-D00A-8FF1F51440B3}"/>
              </a:ext>
            </a:extLst>
          </p:cNvPr>
          <p:cNvSpPr>
            <a:spLocks noGrp="1"/>
          </p:cNvSpPr>
          <p:nvPr>
            <p:ph type="sldNum" sz="quarter" idx="12"/>
          </p:nvPr>
        </p:nvSpPr>
        <p:spPr/>
        <p:txBody>
          <a:bodyPr/>
          <a:lstStyle/>
          <a:p>
            <a:fld id="{F3A32BB0-A109-4B7D-AAD3-2A75F44CBCE0}" type="slidenum">
              <a:rPr lang="en-US" smtClean="0"/>
              <a:t>12</a:t>
            </a:fld>
            <a:endParaRPr lang="en-US"/>
          </a:p>
        </p:txBody>
      </p:sp>
      <p:pic>
        <p:nvPicPr>
          <p:cNvPr id="4" name="Picture 3">
            <a:extLst>
              <a:ext uri="{FF2B5EF4-FFF2-40B4-BE49-F238E27FC236}">
                <a16:creationId xmlns:a16="http://schemas.microsoft.com/office/drawing/2014/main" id="{E3A55457-8D33-B26B-F861-E712C8144AD2}"/>
              </a:ext>
            </a:extLst>
          </p:cNvPr>
          <p:cNvPicPr>
            <a:picLocks noChangeAspect="1"/>
          </p:cNvPicPr>
          <p:nvPr/>
        </p:nvPicPr>
        <p:blipFill>
          <a:blip r:embed="rId2"/>
          <a:stretch>
            <a:fillRect/>
          </a:stretch>
        </p:blipFill>
        <p:spPr>
          <a:xfrm>
            <a:off x="0" y="2545784"/>
            <a:ext cx="12192000" cy="3157898"/>
          </a:xfrm>
          <a:prstGeom prst="rect">
            <a:avLst/>
          </a:prstGeom>
        </p:spPr>
      </p:pic>
      <p:cxnSp>
        <p:nvCxnSpPr>
          <p:cNvPr id="9" name="Straight Arrow Connector 8">
            <a:extLst>
              <a:ext uri="{FF2B5EF4-FFF2-40B4-BE49-F238E27FC236}">
                <a16:creationId xmlns:a16="http://schemas.microsoft.com/office/drawing/2014/main" id="{3B7E8DC8-15D4-A96E-EA92-67F25F570887}"/>
              </a:ext>
            </a:extLst>
          </p:cNvPr>
          <p:cNvCxnSpPr>
            <a:cxnSpLocks/>
          </p:cNvCxnSpPr>
          <p:nvPr/>
        </p:nvCxnSpPr>
        <p:spPr>
          <a:xfrm flipH="1">
            <a:off x="2141466" y="2128020"/>
            <a:ext cx="566108" cy="157694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BDC61D-BFD6-1056-095C-35777D7C0EAE}"/>
              </a:ext>
            </a:extLst>
          </p:cNvPr>
          <p:cNvSpPr txBox="1"/>
          <p:nvPr/>
        </p:nvSpPr>
        <p:spPr>
          <a:xfrm>
            <a:off x="1787236" y="1887541"/>
            <a:ext cx="6103916" cy="369332"/>
          </a:xfrm>
          <a:prstGeom prst="rect">
            <a:avLst/>
          </a:prstGeom>
          <a:noFill/>
        </p:spPr>
        <p:txBody>
          <a:bodyPr wrap="square">
            <a:spAutoFit/>
          </a:bodyPr>
          <a:lstStyle/>
          <a:p>
            <a:pPr lvl="2"/>
            <a:r>
              <a:rPr lang="en-US"/>
              <a:t>One window (width = 120 seconds)</a:t>
            </a:r>
          </a:p>
        </p:txBody>
      </p:sp>
      <p:sp>
        <p:nvSpPr>
          <p:cNvPr id="11" name="Rectangle 10">
            <a:extLst>
              <a:ext uri="{FF2B5EF4-FFF2-40B4-BE49-F238E27FC236}">
                <a16:creationId xmlns:a16="http://schemas.microsoft.com/office/drawing/2014/main" id="{BECD0DFE-3A80-9048-B251-B2A06F2FE3B6}"/>
              </a:ext>
            </a:extLst>
          </p:cNvPr>
          <p:cNvSpPr/>
          <p:nvPr/>
        </p:nvSpPr>
        <p:spPr>
          <a:xfrm>
            <a:off x="0" y="4300631"/>
            <a:ext cx="12192000" cy="140305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CBCF38-9130-D7B8-54D5-9A5DF4E1697B}"/>
              </a:ext>
            </a:extLst>
          </p:cNvPr>
          <p:cNvSpPr/>
          <p:nvPr/>
        </p:nvSpPr>
        <p:spPr>
          <a:xfrm>
            <a:off x="0" y="3704960"/>
            <a:ext cx="12192000" cy="8729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C000"/>
                </a:solidFill>
              </a:ln>
            </a:endParaRPr>
          </a:p>
        </p:txBody>
      </p:sp>
    </p:spTree>
    <p:extLst>
      <p:ext uri="{BB962C8B-B14F-4D97-AF65-F5344CB8AC3E}">
        <p14:creationId xmlns:p14="http://schemas.microsoft.com/office/powerpoint/2010/main" val="234893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67AE5-1895-AF58-102C-FD6C2E89FAAC}"/>
              </a:ext>
            </a:extLst>
          </p:cNvPr>
          <p:cNvSpPr>
            <a:spLocks noGrp="1"/>
          </p:cNvSpPr>
          <p:nvPr>
            <p:ph idx="1"/>
          </p:nvPr>
        </p:nvSpPr>
        <p:spPr/>
        <p:txBody>
          <a:bodyPr/>
          <a:lstStyle/>
          <a:p>
            <a:r>
              <a:rPr lang="en-US"/>
              <a:t>Feature dropped</a:t>
            </a:r>
          </a:p>
          <a:p>
            <a:pPr lvl="1"/>
            <a:r>
              <a:rPr lang="en-US" err="1"/>
              <a:t>sTos</a:t>
            </a:r>
            <a:r>
              <a:rPr lang="en-US"/>
              <a:t>, </a:t>
            </a:r>
            <a:r>
              <a:rPr lang="en-US" err="1"/>
              <a:t>dTos</a:t>
            </a:r>
            <a:r>
              <a:rPr lang="en-US"/>
              <a:t>, Dir, Proto, State, </a:t>
            </a:r>
            <a:r>
              <a:rPr lang="en-US" err="1"/>
              <a:t>TotPkts</a:t>
            </a:r>
            <a:endParaRPr lang="en-US"/>
          </a:p>
          <a:p>
            <a:r>
              <a:rPr lang="en-US"/>
              <a:t>Feature Extraction</a:t>
            </a:r>
          </a:p>
          <a:p>
            <a:pPr lvl="1"/>
            <a:r>
              <a:rPr lang="en-US"/>
              <a:t>Categorical Feature – group by source address</a:t>
            </a:r>
          </a:p>
          <a:p>
            <a:pPr lvl="2"/>
            <a:r>
              <a:rPr lang="en-US"/>
              <a:t>number of unique occurrence in subgroup and normalize*</a:t>
            </a:r>
          </a:p>
          <a:p>
            <a:pPr lvl="2"/>
            <a:r>
              <a:rPr lang="en-US"/>
              <a:t>Normalize subgroup after using Shannon Entropy</a:t>
            </a:r>
            <a:r>
              <a:rPr lang="en-US" baseline="30000"/>
              <a:t>1</a:t>
            </a:r>
          </a:p>
          <a:p>
            <a:endParaRPr lang="en-US"/>
          </a:p>
        </p:txBody>
      </p:sp>
      <p:sp>
        <p:nvSpPr>
          <p:cNvPr id="4" name="Slide Number Placeholder 3">
            <a:extLst>
              <a:ext uri="{FF2B5EF4-FFF2-40B4-BE49-F238E27FC236}">
                <a16:creationId xmlns:a16="http://schemas.microsoft.com/office/drawing/2014/main" id="{79B03525-9BD6-F6A4-5268-EABE47EE539A}"/>
              </a:ext>
            </a:extLst>
          </p:cNvPr>
          <p:cNvSpPr>
            <a:spLocks noGrp="1"/>
          </p:cNvSpPr>
          <p:nvPr>
            <p:ph type="sldNum" sz="quarter" idx="12"/>
          </p:nvPr>
        </p:nvSpPr>
        <p:spPr/>
        <p:txBody>
          <a:bodyPr/>
          <a:lstStyle/>
          <a:p>
            <a:fld id="{DABA4EA8-0F8C-4E2F-95D8-BE83BA221696}" type="slidenum">
              <a:rPr lang="en-US" smtClean="0"/>
              <a:t>13</a:t>
            </a:fld>
            <a:endParaRPr lang="en-US"/>
          </a:p>
        </p:txBody>
      </p:sp>
      <p:sp>
        <p:nvSpPr>
          <p:cNvPr id="5" name="Title 1">
            <a:extLst>
              <a:ext uri="{FF2B5EF4-FFF2-40B4-BE49-F238E27FC236}">
                <a16:creationId xmlns:a16="http://schemas.microsoft.com/office/drawing/2014/main" id="{FABA94ED-2F7F-B980-2C9F-CFB53774C3EE}"/>
              </a:ext>
            </a:extLst>
          </p:cNvPr>
          <p:cNvSpPr>
            <a:spLocks noGrp="1"/>
          </p:cNvSpPr>
          <p:nvPr>
            <p:ph type="title"/>
          </p:nvPr>
        </p:nvSpPr>
        <p:spPr>
          <a:xfrm>
            <a:off x="838200" y="365125"/>
            <a:ext cx="10515600" cy="1325563"/>
          </a:xfrm>
        </p:spPr>
        <p:txBody>
          <a:bodyPr/>
          <a:lstStyle/>
          <a:p>
            <a:r>
              <a:rPr lang="en-US"/>
              <a:t>Data Preprocessing(2)</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119AD00-8F5E-4BB9-779A-879DD16B5FDF}"/>
                  </a:ext>
                </a:extLst>
              </p:cNvPr>
              <p:cNvSpPr txBox="1"/>
              <p:nvPr/>
            </p:nvSpPr>
            <p:spPr>
              <a:xfrm>
                <a:off x="7249460" y="377638"/>
                <a:ext cx="4649694" cy="6135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𝑛𝑜𝑟𝑚𝑎𝑙𝑖𝑧𝑒</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𝑚𝑒𝑎𝑛</m:t>
                              </m:r>
                            </m:e>
                            <m:sub>
                              <m:r>
                                <a:rPr lang="en-US" b="0" i="1" smtClean="0">
                                  <a:latin typeface="Cambria Math" panose="02040503050406030204" pitchFamily="18" charset="0"/>
                                </a:rPr>
                                <m:t>𝑐𝑜𝑙𝑢𝑚𝑛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e>
                            <m:sub>
                              <m:r>
                                <a:rPr lang="en-US" b="0" i="1" smtClean="0">
                                  <a:latin typeface="Cambria Math" panose="02040503050406030204" pitchFamily="18" charset="0"/>
                                </a:rPr>
                                <m:t>𝑐𝑜𝑙𝑢𝑚𝑛</m:t>
                              </m:r>
                            </m:sub>
                          </m:sSub>
                        </m:den>
                      </m:f>
                    </m:oMath>
                  </m:oMathPara>
                </a14:m>
                <a:endParaRPr lang="en-US"/>
              </a:p>
            </p:txBody>
          </p:sp>
        </mc:Choice>
        <mc:Fallback>
          <p:sp>
            <p:nvSpPr>
              <p:cNvPr id="6" name="TextBox 5">
                <a:extLst>
                  <a:ext uri="{FF2B5EF4-FFF2-40B4-BE49-F238E27FC236}">
                    <a16:creationId xmlns:a16="http://schemas.microsoft.com/office/drawing/2014/main" id="{4119AD00-8F5E-4BB9-779A-879DD16B5FDF}"/>
                  </a:ext>
                </a:extLst>
              </p:cNvPr>
              <p:cNvSpPr txBox="1">
                <a:spLocks noRot="1" noChangeAspect="1" noMove="1" noResize="1" noEditPoints="1" noAdjustHandles="1" noChangeArrowheads="1" noChangeShapeType="1" noTextEdit="1"/>
              </p:cNvSpPr>
              <p:nvPr/>
            </p:nvSpPr>
            <p:spPr>
              <a:xfrm>
                <a:off x="7249460" y="377638"/>
                <a:ext cx="4649694" cy="613501"/>
              </a:xfrm>
              <a:prstGeom prst="rect">
                <a:avLst/>
              </a:prstGeo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D70975A-2E87-809D-F0DB-E5225909CD1C}"/>
              </a:ext>
            </a:extLst>
          </p:cNvPr>
          <p:cNvPicPr>
            <a:picLocks noChangeAspect="1"/>
          </p:cNvPicPr>
          <p:nvPr/>
        </p:nvPicPr>
        <p:blipFill>
          <a:blip r:embed="rId3"/>
          <a:stretch>
            <a:fillRect/>
          </a:stretch>
        </p:blipFill>
        <p:spPr>
          <a:xfrm>
            <a:off x="947518" y="4193947"/>
            <a:ext cx="9421540" cy="819264"/>
          </a:xfrm>
          <a:prstGeom prst="rect">
            <a:avLst/>
          </a:prstGeom>
        </p:spPr>
      </p:pic>
      <p:pic>
        <p:nvPicPr>
          <p:cNvPr id="8" name="Picture 7">
            <a:extLst>
              <a:ext uri="{FF2B5EF4-FFF2-40B4-BE49-F238E27FC236}">
                <a16:creationId xmlns:a16="http://schemas.microsoft.com/office/drawing/2014/main" id="{FE6FE617-7B25-B39A-05BB-A761B67C2D29}"/>
              </a:ext>
            </a:extLst>
          </p:cNvPr>
          <p:cNvPicPr>
            <a:picLocks noChangeAspect="1"/>
          </p:cNvPicPr>
          <p:nvPr/>
        </p:nvPicPr>
        <p:blipFill rotWithShape="1">
          <a:blip r:embed="rId4"/>
          <a:srcRect b="90199"/>
          <a:stretch/>
        </p:blipFill>
        <p:spPr>
          <a:xfrm>
            <a:off x="0" y="5577840"/>
            <a:ext cx="12192000" cy="309504"/>
          </a:xfrm>
          <a:prstGeom prst="rect">
            <a:avLst/>
          </a:prstGeom>
        </p:spPr>
      </p:pic>
      <p:sp>
        <p:nvSpPr>
          <p:cNvPr id="9" name="Rectangle 8">
            <a:extLst>
              <a:ext uri="{FF2B5EF4-FFF2-40B4-BE49-F238E27FC236}">
                <a16:creationId xmlns:a16="http://schemas.microsoft.com/office/drawing/2014/main" id="{C409ABA3-64AD-1035-4DA5-0F6CE6E5F1F9}"/>
              </a:ext>
            </a:extLst>
          </p:cNvPr>
          <p:cNvSpPr/>
          <p:nvPr/>
        </p:nvSpPr>
        <p:spPr>
          <a:xfrm>
            <a:off x="884904" y="5553813"/>
            <a:ext cx="1279928"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C0D47F-7B5F-79D0-7E61-8453B6A7EFF6}"/>
              </a:ext>
            </a:extLst>
          </p:cNvPr>
          <p:cNvSpPr/>
          <p:nvPr/>
        </p:nvSpPr>
        <p:spPr>
          <a:xfrm>
            <a:off x="2837590" y="5552830"/>
            <a:ext cx="554539" cy="383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A13DE7-5626-5C89-BCE8-0890011D4716}"/>
              </a:ext>
            </a:extLst>
          </p:cNvPr>
          <p:cNvSpPr/>
          <p:nvPr/>
        </p:nvSpPr>
        <p:spPr>
          <a:xfrm>
            <a:off x="3786402"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B2E19-C59D-F914-7E57-C914B64727A8}"/>
              </a:ext>
            </a:extLst>
          </p:cNvPr>
          <p:cNvSpPr/>
          <p:nvPr/>
        </p:nvSpPr>
        <p:spPr>
          <a:xfrm>
            <a:off x="4340941"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F7FEA1-6983-5048-5064-32AAB3521981}"/>
              </a:ext>
            </a:extLst>
          </p:cNvPr>
          <p:cNvSpPr/>
          <p:nvPr/>
        </p:nvSpPr>
        <p:spPr>
          <a:xfrm>
            <a:off x="4913407" y="5555566"/>
            <a:ext cx="554539" cy="383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CF5E0A-EE4D-8BF0-DCC6-BAEEC119BB77}"/>
              </a:ext>
            </a:extLst>
          </p:cNvPr>
          <p:cNvSpPr/>
          <p:nvPr/>
        </p:nvSpPr>
        <p:spPr>
          <a:xfrm>
            <a:off x="5598732" y="5552830"/>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7222A-CA4B-D649-355F-D90344959177}"/>
              </a:ext>
            </a:extLst>
          </p:cNvPr>
          <p:cNvSpPr/>
          <p:nvPr/>
        </p:nvSpPr>
        <p:spPr>
          <a:xfrm>
            <a:off x="6198751" y="5556998"/>
            <a:ext cx="534725"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53B9DE-8A2E-0FB2-0180-7C343D980443}"/>
              </a:ext>
            </a:extLst>
          </p:cNvPr>
          <p:cNvSpPr/>
          <p:nvPr/>
        </p:nvSpPr>
        <p:spPr>
          <a:xfrm>
            <a:off x="6818675" y="5564310"/>
            <a:ext cx="554539" cy="330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349E53-7CF6-B920-E436-DFDC1FE8B13E}"/>
              </a:ext>
            </a:extLst>
          </p:cNvPr>
          <p:cNvSpPr txBox="1"/>
          <p:nvPr/>
        </p:nvSpPr>
        <p:spPr>
          <a:xfrm>
            <a:off x="3334828" y="6218595"/>
            <a:ext cx="6103916" cy="369332"/>
          </a:xfrm>
          <a:prstGeom prst="rect">
            <a:avLst/>
          </a:prstGeom>
          <a:noFill/>
        </p:spPr>
        <p:txBody>
          <a:bodyPr wrap="square">
            <a:spAutoFit/>
          </a:bodyPr>
          <a:lstStyle/>
          <a:p>
            <a:pPr lvl="2"/>
            <a:r>
              <a:rPr lang="en-US"/>
              <a:t>dropped</a:t>
            </a:r>
          </a:p>
        </p:txBody>
      </p:sp>
      <p:cxnSp>
        <p:nvCxnSpPr>
          <p:cNvPr id="18" name="Straight Arrow Connector 17">
            <a:extLst>
              <a:ext uri="{FF2B5EF4-FFF2-40B4-BE49-F238E27FC236}">
                <a16:creationId xmlns:a16="http://schemas.microsoft.com/office/drawing/2014/main" id="{E5A3A5FE-0888-976D-C6DA-D97EFFC5EE6A}"/>
              </a:ext>
            </a:extLst>
          </p:cNvPr>
          <p:cNvCxnSpPr>
            <a:cxnSpLocks/>
            <a:endCxn id="10" idx="2"/>
          </p:cNvCxnSpPr>
          <p:nvPr/>
        </p:nvCxnSpPr>
        <p:spPr>
          <a:xfrm flipH="1" flipV="1">
            <a:off x="3114860" y="5936288"/>
            <a:ext cx="1146888" cy="4283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8EB0E6-C85C-8928-9C89-AB3017A20093}"/>
              </a:ext>
            </a:extLst>
          </p:cNvPr>
          <p:cNvCxnSpPr>
            <a:cxnSpLocks/>
          </p:cNvCxnSpPr>
          <p:nvPr/>
        </p:nvCxnSpPr>
        <p:spPr>
          <a:xfrm flipV="1">
            <a:off x="5189525" y="5894656"/>
            <a:ext cx="2343951" cy="5497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C62F81-EFDE-DF24-BF02-D508E1CFA775}"/>
              </a:ext>
            </a:extLst>
          </p:cNvPr>
          <p:cNvCxnSpPr>
            <a:cxnSpLocks/>
            <a:endCxn id="16" idx="2"/>
          </p:cNvCxnSpPr>
          <p:nvPr/>
        </p:nvCxnSpPr>
        <p:spPr>
          <a:xfrm flipV="1">
            <a:off x="5159327" y="5894656"/>
            <a:ext cx="1936618" cy="4172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4461C4-AF66-CE67-2B03-5D6ED911ED63}"/>
              </a:ext>
            </a:extLst>
          </p:cNvPr>
          <p:cNvCxnSpPr>
            <a:cxnSpLocks/>
          </p:cNvCxnSpPr>
          <p:nvPr/>
        </p:nvCxnSpPr>
        <p:spPr>
          <a:xfrm flipV="1">
            <a:off x="4923791" y="5936288"/>
            <a:ext cx="255350" cy="3411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5E8A879-E31A-A9BA-3DBA-EE8AC501325C}"/>
              </a:ext>
            </a:extLst>
          </p:cNvPr>
          <p:cNvSpPr/>
          <p:nvPr/>
        </p:nvSpPr>
        <p:spPr>
          <a:xfrm>
            <a:off x="7398036" y="5563655"/>
            <a:ext cx="1338909" cy="330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E1111E2C-ECF3-B243-2435-506EFFEAE7CE}"/>
              </a:ext>
            </a:extLst>
          </p:cNvPr>
          <p:cNvCxnSpPr>
            <a:cxnSpLocks/>
            <a:endCxn id="9" idx="0"/>
          </p:cNvCxnSpPr>
          <p:nvPr/>
        </p:nvCxnSpPr>
        <p:spPr>
          <a:xfrm flipH="1">
            <a:off x="1524868" y="4787067"/>
            <a:ext cx="2067839" cy="76674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3E4A81-DCF5-150C-F808-070FB200779B}"/>
              </a:ext>
            </a:extLst>
          </p:cNvPr>
          <p:cNvCxnSpPr>
            <a:cxnSpLocks/>
            <a:endCxn id="12" idx="0"/>
          </p:cNvCxnSpPr>
          <p:nvPr/>
        </p:nvCxnSpPr>
        <p:spPr>
          <a:xfrm>
            <a:off x="4259334" y="4782966"/>
            <a:ext cx="348970" cy="769864"/>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5ACE6E-96B8-2678-A6F6-592A328F8768}"/>
              </a:ext>
            </a:extLst>
          </p:cNvPr>
          <p:cNvCxnSpPr>
            <a:cxnSpLocks/>
            <a:endCxn id="14" idx="0"/>
          </p:cNvCxnSpPr>
          <p:nvPr/>
        </p:nvCxnSpPr>
        <p:spPr>
          <a:xfrm>
            <a:off x="4400919" y="4811670"/>
            <a:ext cx="1465176" cy="74116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95B0BA-70C8-8BA2-5B0D-C880A5F1C12F}"/>
              </a:ext>
            </a:extLst>
          </p:cNvPr>
          <p:cNvCxnSpPr>
            <a:cxnSpLocks/>
          </p:cNvCxnSpPr>
          <p:nvPr/>
        </p:nvCxnSpPr>
        <p:spPr>
          <a:xfrm>
            <a:off x="4628343" y="4795268"/>
            <a:ext cx="1771351" cy="747729"/>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6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AE9FD-6AD8-43A3-4CE3-2A87E424DE36}"/>
              </a:ext>
            </a:extLst>
          </p:cNvPr>
          <p:cNvSpPr>
            <a:spLocks noGrp="1"/>
          </p:cNvSpPr>
          <p:nvPr>
            <p:ph idx="1"/>
          </p:nvPr>
        </p:nvSpPr>
        <p:spPr/>
        <p:txBody>
          <a:bodyPr/>
          <a:lstStyle/>
          <a:p>
            <a:r>
              <a:rPr lang="en-US"/>
              <a:t>Numerical Feature</a:t>
            </a:r>
          </a:p>
          <a:p>
            <a:pPr lvl="1"/>
            <a:r>
              <a:rPr lang="en-US"/>
              <a:t>Sum, mean, standard deviation, maximum and median and normalize*</a:t>
            </a:r>
          </a:p>
          <a:p>
            <a:r>
              <a:rPr lang="en-US"/>
              <a:t>As a result, from 15 features dropped 5 and extracted into 22 features</a:t>
            </a:r>
          </a:p>
          <a:p>
            <a:endParaRPr lang="en-US"/>
          </a:p>
          <a:p>
            <a:endParaRPr lang="en-US"/>
          </a:p>
        </p:txBody>
      </p:sp>
      <p:sp>
        <p:nvSpPr>
          <p:cNvPr id="4" name="Slide Number Placeholder 3">
            <a:extLst>
              <a:ext uri="{FF2B5EF4-FFF2-40B4-BE49-F238E27FC236}">
                <a16:creationId xmlns:a16="http://schemas.microsoft.com/office/drawing/2014/main" id="{F86BCF8A-F8DA-BB28-D09D-691D7260F499}"/>
              </a:ext>
            </a:extLst>
          </p:cNvPr>
          <p:cNvSpPr>
            <a:spLocks noGrp="1"/>
          </p:cNvSpPr>
          <p:nvPr>
            <p:ph type="sldNum" sz="quarter" idx="12"/>
          </p:nvPr>
        </p:nvSpPr>
        <p:spPr/>
        <p:txBody>
          <a:bodyPr/>
          <a:lstStyle/>
          <a:p>
            <a:fld id="{DABA4EA8-0F8C-4E2F-95D8-BE83BA221696}" type="slidenum">
              <a:rPr lang="en-US" smtClean="0"/>
              <a:t>14</a:t>
            </a:fld>
            <a:endParaRPr lang="en-US"/>
          </a:p>
        </p:txBody>
      </p:sp>
      <p:sp>
        <p:nvSpPr>
          <p:cNvPr id="6" name="Title 1">
            <a:extLst>
              <a:ext uri="{FF2B5EF4-FFF2-40B4-BE49-F238E27FC236}">
                <a16:creationId xmlns:a16="http://schemas.microsoft.com/office/drawing/2014/main" id="{A86CA037-196C-8CB6-2AAD-904E65440BE2}"/>
              </a:ext>
            </a:extLst>
          </p:cNvPr>
          <p:cNvSpPr>
            <a:spLocks noGrp="1"/>
          </p:cNvSpPr>
          <p:nvPr>
            <p:ph type="title"/>
          </p:nvPr>
        </p:nvSpPr>
        <p:spPr>
          <a:xfrm>
            <a:off x="838200" y="365125"/>
            <a:ext cx="10515600" cy="1325563"/>
          </a:xfrm>
        </p:spPr>
        <p:txBody>
          <a:bodyPr/>
          <a:lstStyle/>
          <a:p>
            <a:r>
              <a:rPr lang="en-US"/>
              <a:t>Data Preprocessing(3)</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B059C73-9FB0-440D-347C-ECC8CD57C450}"/>
                  </a:ext>
                </a:extLst>
              </p:cNvPr>
              <p:cNvSpPr txBox="1"/>
              <p:nvPr/>
            </p:nvSpPr>
            <p:spPr>
              <a:xfrm>
                <a:off x="7249460" y="377638"/>
                <a:ext cx="4649694" cy="6135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𝑛𝑜𝑟𝑚𝑎𝑙𝑖𝑧𝑒</m:t>
                          </m:r>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𝑚𝑒𝑎𝑛</m:t>
                              </m:r>
                            </m:e>
                            <m:sub>
                              <m:r>
                                <a:rPr lang="en-US" b="0" i="1" smtClean="0">
                                  <a:latin typeface="Cambria Math" panose="02040503050406030204" pitchFamily="18" charset="0"/>
                                </a:rPr>
                                <m:t>𝑐𝑜𝑙𝑢𝑚𝑛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e>
                            <m:sub>
                              <m:r>
                                <a:rPr lang="en-US" b="0" i="1" smtClean="0">
                                  <a:latin typeface="Cambria Math" panose="02040503050406030204" pitchFamily="18" charset="0"/>
                                </a:rPr>
                                <m:t>𝑐𝑜𝑙𝑢𝑚𝑛</m:t>
                              </m:r>
                            </m:sub>
                          </m:sSub>
                        </m:den>
                      </m:f>
                    </m:oMath>
                  </m:oMathPara>
                </a14:m>
                <a:endParaRPr lang="en-US"/>
              </a:p>
            </p:txBody>
          </p:sp>
        </mc:Choice>
        <mc:Fallback>
          <p:sp>
            <p:nvSpPr>
              <p:cNvPr id="7" name="TextBox 6">
                <a:extLst>
                  <a:ext uri="{FF2B5EF4-FFF2-40B4-BE49-F238E27FC236}">
                    <a16:creationId xmlns:a16="http://schemas.microsoft.com/office/drawing/2014/main" id="{DB059C73-9FB0-440D-347C-ECC8CD57C450}"/>
                  </a:ext>
                </a:extLst>
              </p:cNvPr>
              <p:cNvSpPr txBox="1">
                <a:spLocks noRot="1" noChangeAspect="1" noMove="1" noResize="1" noEditPoints="1" noAdjustHandles="1" noChangeArrowheads="1" noChangeShapeType="1" noTextEdit="1"/>
              </p:cNvSpPr>
              <p:nvPr/>
            </p:nvSpPr>
            <p:spPr>
              <a:xfrm>
                <a:off x="7249460" y="377638"/>
                <a:ext cx="4649694" cy="613501"/>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7F9B034-EB55-12BC-8208-4C2CCD070B9C}"/>
              </a:ext>
            </a:extLst>
          </p:cNvPr>
          <p:cNvPicPr>
            <a:picLocks noChangeAspect="1"/>
          </p:cNvPicPr>
          <p:nvPr/>
        </p:nvPicPr>
        <p:blipFill rotWithShape="1">
          <a:blip r:embed="rId3"/>
          <a:srcRect b="90199"/>
          <a:stretch/>
        </p:blipFill>
        <p:spPr>
          <a:xfrm>
            <a:off x="0" y="4616245"/>
            <a:ext cx="12192000" cy="309504"/>
          </a:xfrm>
          <a:prstGeom prst="rect">
            <a:avLst/>
          </a:prstGeom>
        </p:spPr>
      </p:pic>
      <p:sp>
        <p:nvSpPr>
          <p:cNvPr id="9" name="Rectangle 8">
            <a:extLst>
              <a:ext uri="{FF2B5EF4-FFF2-40B4-BE49-F238E27FC236}">
                <a16:creationId xmlns:a16="http://schemas.microsoft.com/office/drawing/2014/main" id="{C9E39973-7F0E-10AC-AEF7-3C14DD3A65A6}"/>
              </a:ext>
            </a:extLst>
          </p:cNvPr>
          <p:cNvSpPr/>
          <p:nvPr/>
        </p:nvSpPr>
        <p:spPr>
          <a:xfrm>
            <a:off x="2165062" y="4579268"/>
            <a:ext cx="672527"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57526-CBE9-3CBD-E5EA-F46B9463FEFF}"/>
              </a:ext>
            </a:extLst>
          </p:cNvPr>
          <p:cNvSpPr/>
          <p:nvPr/>
        </p:nvSpPr>
        <p:spPr>
          <a:xfrm>
            <a:off x="8819536" y="4580746"/>
            <a:ext cx="1279928" cy="38345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37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3677-9372-C5C4-11D1-504FC4DC7465}"/>
              </a:ext>
            </a:extLst>
          </p:cNvPr>
          <p:cNvSpPr>
            <a:spLocks noGrp="1"/>
          </p:cNvSpPr>
          <p:nvPr>
            <p:ph type="title"/>
          </p:nvPr>
        </p:nvSpPr>
        <p:spPr/>
        <p:txBody>
          <a:bodyPr/>
          <a:lstStyle/>
          <a:p>
            <a:r>
              <a:rPr lang="en-US"/>
              <a:t>Feature After Extract (22 features)</a:t>
            </a:r>
          </a:p>
        </p:txBody>
      </p:sp>
      <p:pic>
        <p:nvPicPr>
          <p:cNvPr id="5" name="Picture 4">
            <a:extLst>
              <a:ext uri="{FF2B5EF4-FFF2-40B4-BE49-F238E27FC236}">
                <a16:creationId xmlns:a16="http://schemas.microsoft.com/office/drawing/2014/main" id="{CC80964C-B494-5C96-B91B-C9EB4E95BE92}"/>
              </a:ext>
            </a:extLst>
          </p:cNvPr>
          <p:cNvPicPr>
            <a:picLocks noChangeAspect="1"/>
          </p:cNvPicPr>
          <p:nvPr/>
        </p:nvPicPr>
        <p:blipFill>
          <a:blip r:embed="rId2"/>
          <a:stretch>
            <a:fillRect/>
          </a:stretch>
        </p:blipFill>
        <p:spPr>
          <a:xfrm>
            <a:off x="-968505" y="2298998"/>
            <a:ext cx="13160505" cy="2518037"/>
          </a:xfrm>
          <a:prstGeom prst="rect">
            <a:avLst/>
          </a:prstGeom>
        </p:spPr>
      </p:pic>
      <p:sp>
        <p:nvSpPr>
          <p:cNvPr id="6" name="Rectangle 5">
            <a:extLst>
              <a:ext uri="{FF2B5EF4-FFF2-40B4-BE49-F238E27FC236}">
                <a16:creationId xmlns:a16="http://schemas.microsoft.com/office/drawing/2014/main" id="{C2BD8249-E34A-3D2D-9648-D969D801D501}"/>
              </a:ext>
            </a:extLst>
          </p:cNvPr>
          <p:cNvSpPr/>
          <p:nvPr/>
        </p:nvSpPr>
        <p:spPr>
          <a:xfrm>
            <a:off x="1" y="2264529"/>
            <a:ext cx="2328592" cy="26600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4E4A6D-8717-1C4E-35E0-2E4EE9CCBA87}"/>
              </a:ext>
            </a:extLst>
          </p:cNvPr>
          <p:cNvSpPr/>
          <p:nvPr/>
        </p:nvSpPr>
        <p:spPr>
          <a:xfrm>
            <a:off x="10673977" y="2191871"/>
            <a:ext cx="1518024" cy="2645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0F90D0C-4BB6-52C6-9D3F-5A1AEE409031}"/>
              </a:ext>
            </a:extLst>
          </p:cNvPr>
          <p:cNvCxnSpPr>
            <a:cxnSpLocks/>
          </p:cNvCxnSpPr>
          <p:nvPr/>
        </p:nvCxnSpPr>
        <p:spPr>
          <a:xfrm flipH="1" flipV="1">
            <a:off x="2145553" y="4752234"/>
            <a:ext cx="366078" cy="787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4963FD-B52F-BA77-5C75-344689F74177}"/>
              </a:ext>
            </a:extLst>
          </p:cNvPr>
          <p:cNvSpPr txBox="1"/>
          <p:nvPr/>
        </p:nvSpPr>
        <p:spPr>
          <a:xfrm>
            <a:off x="-83127" y="5539839"/>
            <a:ext cx="6103916" cy="369332"/>
          </a:xfrm>
          <a:prstGeom prst="rect">
            <a:avLst/>
          </a:prstGeom>
          <a:noFill/>
        </p:spPr>
        <p:txBody>
          <a:bodyPr wrap="square">
            <a:spAutoFit/>
          </a:bodyPr>
          <a:lstStyle/>
          <a:p>
            <a:pPr lvl="2"/>
            <a:r>
              <a:rPr lang="en-US"/>
              <a:t>Number of unique occurrence in subgroup</a:t>
            </a:r>
          </a:p>
        </p:txBody>
      </p:sp>
      <p:sp>
        <p:nvSpPr>
          <p:cNvPr id="15" name="Slide Number Placeholder 14">
            <a:extLst>
              <a:ext uri="{FF2B5EF4-FFF2-40B4-BE49-F238E27FC236}">
                <a16:creationId xmlns:a16="http://schemas.microsoft.com/office/drawing/2014/main" id="{2CE55EB1-3FB4-AAC6-1464-0065B7D3FFB0}"/>
              </a:ext>
            </a:extLst>
          </p:cNvPr>
          <p:cNvSpPr>
            <a:spLocks noGrp="1"/>
          </p:cNvSpPr>
          <p:nvPr>
            <p:ph type="sldNum" sz="quarter" idx="12"/>
          </p:nvPr>
        </p:nvSpPr>
        <p:spPr/>
        <p:txBody>
          <a:bodyPr/>
          <a:lstStyle/>
          <a:p>
            <a:fld id="{F3A32BB0-A109-4B7D-AAD3-2A75F44CBCE0}" type="slidenum">
              <a:rPr lang="en-US" smtClean="0"/>
              <a:t>15</a:t>
            </a:fld>
            <a:endParaRPr lang="en-US"/>
          </a:p>
        </p:txBody>
      </p:sp>
      <p:sp>
        <p:nvSpPr>
          <p:cNvPr id="16" name="TextBox 15">
            <a:extLst>
              <a:ext uri="{FF2B5EF4-FFF2-40B4-BE49-F238E27FC236}">
                <a16:creationId xmlns:a16="http://schemas.microsoft.com/office/drawing/2014/main" id="{3C457551-295E-7544-6754-D6DCDC5132DC}"/>
              </a:ext>
            </a:extLst>
          </p:cNvPr>
          <p:cNvSpPr txBox="1"/>
          <p:nvPr/>
        </p:nvSpPr>
        <p:spPr>
          <a:xfrm>
            <a:off x="7002483" y="5337821"/>
            <a:ext cx="6103916" cy="369332"/>
          </a:xfrm>
          <a:prstGeom prst="rect">
            <a:avLst/>
          </a:prstGeom>
          <a:noFill/>
        </p:spPr>
        <p:txBody>
          <a:bodyPr wrap="square">
            <a:spAutoFit/>
          </a:bodyPr>
          <a:lstStyle/>
          <a:p>
            <a:pPr lvl="2"/>
            <a:r>
              <a:rPr lang="en-US"/>
              <a:t>Normalize Entropy of each column</a:t>
            </a:r>
          </a:p>
        </p:txBody>
      </p:sp>
      <p:cxnSp>
        <p:nvCxnSpPr>
          <p:cNvPr id="17" name="Straight Arrow Connector 16">
            <a:extLst>
              <a:ext uri="{FF2B5EF4-FFF2-40B4-BE49-F238E27FC236}">
                <a16:creationId xmlns:a16="http://schemas.microsoft.com/office/drawing/2014/main" id="{22CFE61C-32FD-02EC-EC63-86C8946D6EA0}"/>
              </a:ext>
            </a:extLst>
          </p:cNvPr>
          <p:cNvCxnSpPr>
            <a:cxnSpLocks/>
          </p:cNvCxnSpPr>
          <p:nvPr/>
        </p:nvCxnSpPr>
        <p:spPr>
          <a:xfrm flipV="1">
            <a:off x="9982200" y="4851504"/>
            <a:ext cx="984624" cy="4723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49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9D2C-63AD-66F2-BA2F-DCB32867D924}"/>
              </a:ext>
            </a:extLst>
          </p:cNvPr>
          <p:cNvSpPr>
            <a:spLocks noGrp="1"/>
          </p:cNvSpPr>
          <p:nvPr>
            <p:ph type="title"/>
          </p:nvPr>
        </p:nvSpPr>
        <p:spPr/>
        <p:txBody>
          <a:bodyPr/>
          <a:lstStyle/>
          <a:p>
            <a:r>
              <a:rPr lang="en-US"/>
              <a:t>Training Model</a:t>
            </a:r>
          </a:p>
        </p:txBody>
      </p:sp>
      <p:sp>
        <p:nvSpPr>
          <p:cNvPr id="3" name="Content Placeholder 2">
            <a:extLst>
              <a:ext uri="{FF2B5EF4-FFF2-40B4-BE49-F238E27FC236}">
                <a16:creationId xmlns:a16="http://schemas.microsoft.com/office/drawing/2014/main" id="{AF843549-07CE-65FF-286D-5C6421B51C5E}"/>
              </a:ext>
            </a:extLst>
          </p:cNvPr>
          <p:cNvSpPr>
            <a:spLocks noGrp="1"/>
          </p:cNvSpPr>
          <p:nvPr>
            <p:ph idx="1"/>
          </p:nvPr>
        </p:nvSpPr>
        <p:spPr/>
        <p:txBody>
          <a:bodyPr/>
          <a:lstStyle/>
          <a:p>
            <a:r>
              <a:rPr lang="en-US"/>
              <a:t>Random Train and Test 13 files separately 50 times</a:t>
            </a:r>
          </a:p>
          <a:p>
            <a:r>
              <a:rPr lang="en-US"/>
              <a:t>4 Models </a:t>
            </a:r>
          </a:p>
          <a:p>
            <a:pPr lvl="1"/>
            <a:r>
              <a:rPr lang="en-US"/>
              <a:t>Logistic Regression Ridge</a:t>
            </a:r>
          </a:p>
          <a:p>
            <a:pPr lvl="1"/>
            <a:r>
              <a:rPr lang="en-US"/>
              <a:t>Random Forest </a:t>
            </a:r>
          </a:p>
          <a:p>
            <a:pPr lvl="1"/>
            <a:r>
              <a:rPr lang="en-US"/>
              <a:t>Support Vector Machine (SVM)</a:t>
            </a:r>
          </a:p>
          <a:p>
            <a:pPr lvl="1"/>
            <a:r>
              <a:rPr lang="en-US"/>
              <a:t>Long Short Term Memory (LSTM)</a:t>
            </a:r>
          </a:p>
          <a:p>
            <a:pPr lvl="1"/>
            <a:endParaRPr lang="en-US"/>
          </a:p>
        </p:txBody>
      </p:sp>
      <p:sp>
        <p:nvSpPr>
          <p:cNvPr id="4" name="Slide Number Placeholder 3">
            <a:extLst>
              <a:ext uri="{FF2B5EF4-FFF2-40B4-BE49-F238E27FC236}">
                <a16:creationId xmlns:a16="http://schemas.microsoft.com/office/drawing/2014/main" id="{2F04D37A-9CF4-1BA8-C7A0-CEC66DB2F1E1}"/>
              </a:ext>
            </a:extLst>
          </p:cNvPr>
          <p:cNvSpPr>
            <a:spLocks noGrp="1"/>
          </p:cNvSpPr>
          <p:nvPr>
            <p:ph type="sldNum" sz="quarter" idx="12"/>
          </p:nvPr>
        </p:nvSpPr>
        <p:spPr/>
        <p:txBody>
          <a:bodyPr/>
          <a:lstStyle/>
          <a:p>
            <a:fld id="{F3A32BB0-A109-4B7D-AAD3-2A75F44CBCE0}" type="slidenum">
              <a:rPr lang="en-US" smtClean="0"/>
              <a:t>16</a:t>
            </a:fld>
            <a:endParaRPr lang="en-US"/>
          </a:p>
        </p:txBody>
      </p:sp>
    </p:spTree>
    <p:extLst>
      <p:ext uri="{BB962C8B-B14F-4D97-AF65-F5344CB8AC3E}">
        <p14:creationId xmlns:p14="http://schemas.microsoft.com/office/powerpoint/2010/main" val="120551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CE7E-6EDA-536B-52E7-72695AABDD32}"/>
              </a:ext>
            </a:extLst>
          </p:cNvPr>
          <p:cNvSpPr>
            <a:spLocks noGrp="1"/>
          </p:cNvSpPr>
          <p:nvPr>
            <p:ph type="title"/>
          </p:nvPr>
        </p:nvSpPr>
        <p:spPr/>
        <p:txBody>
          <a:bodyPr/>
          <a:lstStyle/>
          <a:p>
            <a:r>
              <a:rPr lang="en-US"/>
              <a:t>Result (Test Separately)</a:t>
            </a:r>
          </a:p>
        </p:txBody>
      </p:sp>
      <p:sp>
        <p:nvSpPr>
          <p:cNvPr id="3" name="Content Placeholder 2">
            <a:extLst>
              <a:ext uri="{FF2B5EF4-FFF2-40B4-BE49-F238E27FC236}">
                <a16:creationId xmlns:a16="http://schemas.microsoft.com/office/drawing/2014/main" id="{675424F2-6DA7-917E-EE51-1BB73556835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6EBA4A8-5FDD-DCC2-93DF-F9D90BBC7864}"/>
              </a:ext>
            </a:extLst>
          </p:cNvPr>
          <p:cNvSpPr>
            <a:spLocks noGrp="1"/>
          </p:cNvSpPr>
          <p:nvPr>
            <p:ph type="sldNum" sz="quarter" idx="12"/>
          </p:nvPr>
        </p:nvSpPr>
        <p:spPr/>
        <p:txBody>
          <a:bodyPr/>
          <a:lstStyle/>
          <a:p>
            <a:fld id="{DABA4EA8-0F8C-4E2F-95D8-BE83BA221696}" type="slidenum">
              <a:rPr lang="en-US" smtClean="0"/>
              <a:t>17</a:t>
            </a:fld>
            <a:endParaRPr lang="en-US"/>
          </a:p>
        </p:txBody>
      </p:sp>
      <p:pic>
        <p:nvPicPr>
          <p:cNvPr id="12" name="Picture 11">
            <a:extLst>
              <a:ext uri="{FF2B5EF4-FFF2-40B4-BE49-F238E27FC236}">
                <a16:creationId xmlns:a16="http://schemas.microsoft.com/office/drawing/2014/main" id="{22B2E3FE-651F-0F92-09F6-730F065FDBF1}"/>
              </a:ext>
            </a:extLst>
          </p:cNvPr>
          <p:cNvPicPr>
            <a:picLocks noChangeAspect="1"/>
          </p:cNvPicPr>
          <p:nvPr/>
        </p:nvPicPr>
        <p:blipFill rotWithShape="1">
          <a:blip r:embed="rId2"/>
          <a:srcRect r="31065"/>
          <a:stretch/>
        </p:blipFill>
        <p:spPr>
          <a:xfrm>
            <a:off x="216396" y="1529822"/>
            <a:ext cx="7920439" cy="4826528"/>
          </a:xfrm>
          <a:prstGeom prst="rect">
            <a:avLst/>
          </a:prstGeom>
        </p:spPr>
      </p:pic>
      <p:pic>
        <p:nvPicPr>
          <p:cNvPr id="14" name="Picture 13">
            <a:extLst>
              <a:ext uri="{FF2B5EF4-FFF2-40B4-BE49-F238E27FC236}">
                <a16:creationId xmlns:a16="http://schemas.microsoft.com/office/drawing/2014/main" id="{62D161E9-6582-C314-20B9-C631592649AC}"/>
              </a:ext>
            </a:extLst>
          </p:cNvPr>
          <p:cNvPicPr>
            <a:picLocks noChangeAspect="1"/>
          </p:cNvPicPr>
          <p:nvPr/>
        </p:nvPicPr>
        <p:blipFill>
          <a:blip r:embed="rId3"/>
          <a:stretch>
            <a:fillRect/>
          </a:stretch>
        </p:blipFill>
        <p:spPr>
          <a:xfrm>
            <a:off x="4830418" y="1529822"/>
            <a:ext cx="3120886" cy="2327520"/>
          </a:xfrm>
          <a:prstGeom prst="rect">
            <a:avLst/>
          </a:prstGeom>
        </p:spPr>
      </p:pic>
    </p:spTree>
    <p:extLst>
      <p:ext uri="{BB962C8B-B14F-4D97-AF65-F5344CB8AC3E}">
        <p14:creationId xmlns:p14="http://schemas.microsoft.com/office/powerpoint/2010/main" val="331658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63F3-1EBB-EFDA-A5BA-F19E7D808B11}"/>
              </a:ext>
            </a:extLst>
          </p:cNvPr>
          <p:cNvSpPr>
            <a:spLocks noGrp="1"/>
          </p:cNvSpPr>
          <p:nvPr>
            <p:ph type="title"/>
          </p:nvPr>
        </p:nvSpPr>
        <p:spPr/>
        <p:txBody>
          <a:bodyPr/>
          <a:lstStyle/>
          <a:p>
            <a:r>
              <a:rPr lang="en-US"/>
              <a:t>Result(When use one dataset to train and test with others)</a:t>
            </a:r>
          </a:p>
        </p:txBody>
      </p:sp>
      <p:sp>
        <p:nvSpPr>
          <p:cNvPr id="3" name="Content Placeholder 2">
            <a:extLst>
              <a:ext uri="{FF2B5EF4-FFF2-40B4-BE49-F238E27FC236}">
                <a16:creationId xmlns:a16="http://schemas.microsoft.com/office/drawing/2014/main" id="{1DAC8B0C-749A-7846-5410-24DF7D8870C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80E428A-92ED-B424-F3B0-A49AD5CD920F}"/>
              </a:ext>
            </a:extLst>
          </p:cNvPr>
          <p:cNvSpPr>
            <a:spLocks noGrp="1"/>
          </p:cNvSpPr>
          <p:nvPr>
            <p:ph type="sldNum" sz="quarter" idx="12"/>
          </p:nvPr>
        </p:nvSpPr>
        <p:spPr/>
        <p:txBody>
          <a:bodyPr/>
          <a:lstStyle/>
          <a:p>
            <a:fld id="{DABA4EA8-0F8C-4E2F-95D8-BE83BA221696}" type="slidenum">
              <a:rPr lang="en-US" smtClean="0"/>
              <a:t>18</a:t>
            </a:fld>
            <a:endParaRPr lang="en-US"/>
          </a:p>
        </p:txBody>
      </p:sp>
      <p:pic>
        <p:nvPicPr>
          <p:cNvPr id="7" name="Picture 6">
            <a:extLst>
              <a:ext uri="{FF2B5EF4-FFF2-40B4-BE49-F238E27FC236}">
                <a16:creationId xmlns:a16="http://schemas.microsoft.com/office/drawing/2014/main" id="{87BA4650-B208-7353-2D9E-5B3651B71E57}"/>
              </a:ext>
            </a:extLst>
          </p:cNvPr>
          <p:cNvPicPr>
            <a:picLocks noChangeAspect="1"/>
          </p:cNvPicPr>
          <p:nvPr/>
        </p:nvPicPr>
        <p:blipFill>
          <a:blip r:embed="rId2"/>
          <a:stretch>
            <a:fillRect/>
          </a:stretch>
        </p:blipFill>
        <p:spPr>
          <a:xfrm>
            <a:off x="838200" y="1588873"/>
            <a:ext cx="3112321" cy="4824842"/>
          </a:xfrm>
          <a:prstGeom prst="rect">
            <a:avLst/>
          </a:prstGeom>
        </p:spPr>
      </p:pic>
      <p:sp>
        <p:nvSpPr>
          <p:cNvPr id="8" name="Rectangle 7">
            <a:extLst>
              <a:ext uri="{FF2B5EF4-FFF2-40B4-BE49-F238E27FC236}">
                <a16:creationId xmlns:a16="http://schemas.microsoft.com/office/drawing/2014/main" id="{C94CC616-0C68-8B10-9896-F316C9DCDDBF}"/>
              </a:ext>
            </a:extLst>
          </p:cNvPr>
          <p:cNvSpPr/>
          <p:nvPr/>
        </p:nvSpPr>
        <p:spPr>
          <a:xfrm>
            <a:off x="1763908" y="2166630"/>
            <a:ext cx="1569227" cy="17623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EFB300-4438-9281-2257-4ACF78F48E88}"/>
              </a:ext>
            </a:extLst>
          </p:cNvPr>
          <p:cNvSpPr/>
          <p:nvPr/>
        </p:nvSpPr>
        <p:spPr>
          <a:xfrm>
            <a:off x="1703931" y="4383221"/>
            <a:ext cx="1569227" cy="14420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3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C8C5-BED0-BC49-7F86-191513BD6393}"/>
              </a:ext>
            </a:extLst>
          </p:cNvPr>
          <p:cNvSpPr>
            <a:spLocks noGrp="1"/>
          </p:cNvSpPr>
          <p:nvPr>
            <p:ph type="ctrTitle"/>
          </p:nvPr>
        </p:nvSpPr>
        <p:spPr>
          <a:xfrm>
            <a:off x="1524000" y="2235200"/>
            <a:ext cx="9144000" cy="2387600"/>
          </a:xfrm>
        </p:spPr>
        <p:txBody>
          <a:bodyPr anchor="ctr">
            <a:normAutofit fontScale="90000"/>
          </a:bodyPr>
          <a:lstStyle/>
          <a:p>
            <a:r>
              <a:rPr lang="en-US"/>
              <a:t>Botnet Detection with Ensemble Machine Learning Method</a:t>
            </a:r>
          </a:p>
        </p:txBody>
      </p:sp>
      <p:sp>
        <p:nvSpPr>
          <p:cNvPr id="4" name="Slide Number Placeholder 3">
            <a:extLst>
              <a:ext uri="{FF2B5EF4-FFF2-40B4-BE49-F238E27FC236}">
                <a16:creationId xmlns:a16="http://schemas.microsoft.com/office/drawing/2014/main" id="{D681A8FF-274A-595A-1732-CD2E3D4E3EA5}"/>
              </a:ext>
            </a:extLst>
          </p:cNvPr>
          <p:cNvSpPr>
            <a:spLocks noGrp="1"/>
          </p:cNvSpPr>
          <p:nvPr>
            <p:ph type="sldNum" sz="quarter" idx="12"/>
          </p:nvPr>
        </p:nvSpPr>
        <p:spPr/>
        <p:txBody>
          <a:bodyPr/>
          <a:lstStyle/>
          <a:p>
            <a:fld id="{DABA4EA8-0F8C-4E2F-95D8-BE83BA221696}" type="slidenum">
              <a:rPr lang="en-US" smtClean="0"/>
              <a:t>19</a:t>
            </a:fld>
            <a:endParaRPr lang="en-US"/>
          </a:p>
        </p:txBody>
      </p:sp>
    </p:spTree>
    <p:extLst>
      <p:ext uri="{BB962C8B-B14F-4D97-AF65-F5344CB8AC3E}">
        <p14:creationId xmlns:p14="http://schemas.microsoft.com/office/powerpoint/2010/main" val="3797917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03D3-BB5B-0FAE-7D11-1DB16E3FBE53}"/>
              </a:ext>
            </a:extLst>
          </p:cNvPr>
          <p:cNvSpPr>
            <a:spLocks noGrp="1"/>
          </p:cNvSpPr>
          <p:nvPr>
            <p:ph type="title"/>
          </p:nvPr>
        </p:nvSpPr>
        <p:spPr>
          <a:xfrm>
            <a:off x="838200" y="390292"/>
            <a:ext cx="10515600" cy="1325563"/>
          </a:xfrm>
        </p:spPr>
        <p:txBody>
          <a:bodyPr/>
          <a:lstStyle/>
          <a:p>
            <a:r>
              <a:rPr lang="en-US"/>
              <a:t>Content</a:t>
            </a:r>
          </a:p>
        </p:txBody>
      </p:sp>
      <p:sp>
        <p:nvSpPr>
          <p:cNvPr id="3" name="Content Placeholder 2">
            <a:extLst>
              <a:ext uri="{FF2B5EF4-FFF2-40B4-BE49-F238E27FC236}">
                <a16:creationId xmlns:a16="http://schemas.microsoft.com/office/drawing/2014/main" id="{1F587A9F-7669-B604-ACE3-2FD582FE0D67}"/>
              </a:ext>
            </a:extLst>
          </p:cNvPr>
          <p:cNvSpPr>
            <a:spLocks noGrp="1"/>
          </p:cNvSpPr>
          <p:nvPr>
            <p:ph idx="1"/>
          </p:nvPr>
        </p:nvSpPr>
        <p:spPr>
          <a:xfrm>
            <a:off x="838200" y="1644242"/>
            <a:ext cx="10515600" cy="4532721"/>
          </a:xfrm>
        </p:spPr>
        <p:txBody>
          <a:bodyPr>
            <a:normAutofit/>
          </a:bodyPr>
          <a:lstStyle/>
          <a:p>
            <a:r>
              <a:rPr lang="en-US" dirty="0"/>
              <a:t>Background</a:t>
            </a:r>
          </a:p>
          <a:p>
            <a:r>
              <a:rPr lang="en-US" dirty="0"/>
              <a:t>What Have I tried</a:t>
            </a:r>
          </a:p>
          <a:p>
            <a:r>
              <a:rPr lang="en-US" dirty="0"/>
              <a:t>Research Proposal</a:t>
            </a:r>
          </a:p>
          <a:p>
            <a:pPr lvl="1"/>
            <a:r>
              <a:rPr lang="en-US" dirty="0"/>
              <a:t>Objective</a:t>
            </a:r>
          </a:p>
          <a:p>
            <a:pPr lvl="1"/>
            <a:r>
              <a:rPr lang="en-US" dirty="0"/>
              <a:t>Methodology</a:t>
            </a:r>
          </a:p>
          <a:p>
            <a:r>
              <a:rPr lang="en-US" dirty="0"/>
              <a:t>Experience</a:t>
            </a:r>
          </a:p>
          <a:p>
            <a:r>
              <a:rPr lang="en-US" dirty="0"/>
              <a:t>Future Work</a:t>
            </a:r>
          </a:p>
          <a:p>
            <a:pPr marL="0" indent="0">
              <a:buNone/>
            </a:pPr>
            <a:endParaRPr lang="en-US" sz="2400" dirty="0"/>
          </a:p>
          <a:p>
            <a:endParaRPr lang="en-US" dirty="0"/>
          </a:p>
          <a:p>
            <a:endParaRPr lang="en-US" dirty="0"/>
          </a:p>
        </p:txBody>
      </p:sp>
      <p:sp>
        <p:nvSpPr>
          <p:cNvPr id="8" name="Slide Number Placeholder 7">
            <a:extLst>
              <a:ext uri="{FF2B5EF4-FFF2-40B4-BE49-F238E27FC236}">
                <a16:creationId xmlns:a16="http://schemas.microsoft.com/office/drawing/2014/main" id="{1E6E6218-3DCB-13DF-9E57-3A680AA9E796}"/>
              </a:ext>
            </a:extLst>
          </p:cNvPr>
          <p:cNvSpPr>
            <a:spLocks noGrp="1"/>
          </p:cNvSpPr>
          <p:nvPr>
            <p:ph type="sldNum" sz="quarter" idx="12"/>
          </p:nvPr>
        </p:nvSpPr>
        <p:spPr/>
        <p:txBody>
          <a:bodyPr/>
          <a:lstStyle/>
          <a:p>
            <a:fld id="{DABA4EA8-0F8C-4E2F-95D8-BE83BA221696}" type="slidenum">
              <a:rPr lang="en-US" smtClean="0"/>
              <a:t>2</a:t>
            </a:fld>
            <a:endParaRPr lang="en-US"/>
          </a:p>
        </p:txBody>
      </p:sp>
    </p:spTree>
    <p:extLst>
      <p:ext uri="{BB962C8B-B14F-4D97-AF65-F5344CB8AC3E}">
        <p14:creationId xmlns:p14="http://schemas.microsoft.com/office/powerpoint/2010/main" val="286288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840A-D713-3A0D-D2D7-23FEE63364FE}"/>
              </a:ext>
            </a:extLst>
          </p:cNvPr>
          <p:cNvSpPr>
            <a:spLocks noGrp="1"/>
          </p:cNvSpPr>
          <p:nvPr>
            <p:ph type="title"/>
          </p:nvPr>
        </p:nvSpPr>
        <p:spPr/>
        <p:txBody>
          <a:bodyPr/>
          <a:lstStyle/>
          <a:p>
            <a:r>
              <a:rPr lang="en-US"/>
              <a:t>Research Objective</a:t>
            </a:r>
          </a:p>
        </p:txBody>
      </p:sp>
      <p:sp>
        <p:nvSpPr>
          <p:cNvPr id="3" name="Content Placeholder 2">
            <a:extLst>
              <a:ext uri="{FF2B5EF4-FFF2-40B4-BE49-F238E27FC236}">
                <a16:creationId xmlns:a16="http://schemas.microsoft.com/office/drawing/2014/main" id="{19D8375C-2C10-4FE8-F7C6-B32B2672EE92}"/>
              </a:ext>
            </a:extLst>
          </p:cNvPr>
          <p:cNvSpPr>
            <a:spLocks noGrp="1"/>
          </p:cNvSpPr>
          <p:nvPr>
            <p:ph idx="1"/>
          </p:nvPr>
        </p:nvSpPr>
        <p:spPr/>
        <p:txBody>
          <a:bodyPr/>
          <a:lstStyle/>
          <a:p>
            <a:r>
              <a:rPr lang="en-US"/>
              <a:t>Find a robust model for detecting botnet</a:t>
            </a:r>
          </a:p>
          <a:p>
            <a:endParaRPr lang="en-US"/>
          </a:p>
          <a:p>
            <a:endParaRPr lang="en-US"/>
          </a:p>
          <a:p>
            <a:endParaRPr lang="en-US"/>
          </a:p>
        </p:txBody>
      </p:sp>
      <p:sp>
        <p:nvSpPr>
          <p:cNvPr id="4" name="Slide Number Placeholder 3">
            <a:extLst>
              <a:ext uri="{FF2B5EF4-FFF2-40B4-BE49-F238E27FC236}">
                <a16:creationId xmlns:a16="http://schemas.microsoft.com/office/drawing/2014/main" id="{B54D7EA6-C35F-461A-19B5-52749DFF9EF0}"/>
              </a:ext>
            </a:extLst>
          </p:cNvPr>
          <p:cNvSpPr>
            <a:spLocks noGrp="1"/>
          </p:cNvSpPr>
          <p:nvPr>
            <p:ph type="sldNum" sz="quarter" idx="12"/>
          </p:nvPr>
        </p:nvSpPr>
        <p:spPr/>
        <p:txBody>
          <a:bodyPr/>
          <a:lstStyle/>
          <a:p>
            <a:fld id="{D75F6F7B-6FC5-40CB-8DE3-C2C9B4CBE0A6}" type="slidenum">
              <a:rPr lang="en-US" smtClean="0"/>
              <a:t>20</a:t>
            </a:fld>
            <a:endParaRPr lang="en-US"/>
          </a:p>
        </p:txBody>
      </p:sp>
    </p:spTree>
    <p:extLst>
      <p:ext uri="{BB962C8B-B14F-4D97-AF65-F5344CB8AC3E}">
        <p14:creationId xmlns:p14="http://schemas.microsoft.com/office/powerpoint/2010/main" val="9709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A819-2AA3-ADF3-B6AB-ECBA3E2025C9}"/>
              </a:ext>
            </a:extLst>
          </p:cNvPr>
          <p:cNvSpPr>
            <a:spLocks noGrp="1"/>
          </p:cNvSpPr>
          <p:nvPr>
            <p:ph type="title"/>
          </p:nvPr>
        </p:nvSpPr>
        <p:spPr/>
        <p:txBody>
          <a:bodyPr/>
          <a:lstStyle/>
          <a:p>
            <a:r>
              <a:rPr lang="en-US"/>
              <a:t>Methodology</a:t>
            </a:r>
          </a:p>
        </p:txBody>
      </p:sp>
      <p:sp>
        <p:nvSpPr>
          <p:cNvPr id="4" name="Slide Number Placeholder 3">
            <a:extLst>
              <a:ext uri="{FF2B5EF4-FFF2-40B4-BE49-F238E27FC236}">
                <a16:creationId xmlns:a16="http://schemas.microsoft.com/office/drawing/2014/main" id="{37F3D767-3D19-C851-317B-349C68BE8E49}"/>
              </a:ext>
            </a:extLst>
          </p:cNvPr>
          <p:cNvSpPr>
            <a:spLocks noGrp="1"/>
          </p:cNvSpPr>
          <p:nvPr>
            <p:ph type="sldNum" sz="quarter" idx="12"/>
          </p:nvPr>
        </p:nvSpPr>
        <p:spPr/>
        <p:txBody>
          <a:bodyPr/>
          <a:lstStyle/>
          <a:p>
            <a:fld id="{D75F6F7B-6FC5-40CB-8DE3-C2C9B4CBE0A6}" type="slidenum">
              <a:rPr lang="en-US" smtClean="0"/>
              <a:t>21</a:t>
            </a:fld>
            <a:endParaRPr lang="en-US"/>
          </a:p>
        </p:txBody>
      </p:sp>
      <p:sp>
        <p:nvSpPr>
          <p:cNvPr id="5" name="Rectangle: Rounded Corners 4">
            <a:extLst>
              <a:ext uri="{FF2B5EF4-FFF2-40B4-BE49-F238E27FC236}">
                <a16:creationId xmlns:a16="http://schemas.microsoft.com/office/drawing/2014/main" id="{0A0B137F-90E5-2092-7BBC-FCE690A1F3F8}"/>
              </a:ext>
            </a:extLst>
          </p:cNvPr>
          <p:cNvSpPr/>
          <p:nvPr/>
        </p:nvSpPr>
        <p:spPr>
          <a:xfrm>
            <a:off x="318565" y="2129667"/>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dataset</a:t>
            </a:r>
          </a:p>
        </p:txBody>
      </p:sp>
      <p:cxnSp>
        <p:nvCxnSpPr>
          <p:cNvPr id="7" name="Straight Arrow Connector 6">
            <a:extLst>
              <a:ext uri="{FF2B5EF4-FFF2-40B4-BE49-F238E27FC236}">
                <a16:creationId xmlns:a16="http://schemas.microsoft.com/office/drawing/2014/main" id="{60193019-ADB9-3020-50C7-6A629E0542ED}"/>
              </a:ext>
            </a:extLst>
          </p:cNvPr>
          <p:cNvCxnSpPr>
            <a:stCxn id="5" idx="3"/>
          </p:cNvCxnSpPr>
          <p:nvPr/>
        </p:nvCxnSpPr>
        <p:spPr>
          <a:xfrm flipV="1">
            <a:off x="2229956" y="2530823"/>
            <a:ext cx="1126777" cy="1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4F769D9-213E-BBD1-8168-B9D5029603D5}"/>
              </a:ext>
            </a:extLst>
          </p:cNvPr>
          <p:cNvSpPr/>
          <p:nvPr/>
        </p:nvSpPr>
        <p:spPr>
          <a:xfrm>
            <a:off x="3356733" y="2134583"/>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Preprocessing</a:t>
            </a:r>
          </a:p>
        </p:txBody>
      </p:sp>
      <p:cxnSp>
        <p:nvCxnSpPr>
          <p:cNvPr id="9" name="Straight Arrow Connector 8">
            <a:extLst>
              <a:ext uri="{FF2B5EF4-FFF2-40B4-BE49-F238E27FC236}">
                <a16:creationId xmlns:a16="http://schemas.microsoft.com/office/drawing/2014/main" id="{E869B117-FD6B-D5F2-AEA2-0E4950FC5D3B}"/>
              </a:ext>
            </a:extLst>
          </p:cNvPr>
          <p:cNvCxnSpPr/>
          <p:nvPr/>
        </p:nvCxnSpPr>
        <p:spPr>
          <a:xfrm flipV="1">
            <a:off x="5268124" y="2530823"/>
            <a:ext cx="1126777" cy="1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D9EBF87E-D6DD-A008-3DAE-F28E9BADE1CD}"/>
              </a:ext>
            </a:extLst>
          </p:cNvPr>
          <p:cNvSpPr/>
          <p:nvPr/>
        </p:nvSpPr>
        <p:spPr>
          <a:xfrm>
            <a:off x="6394901" y="2117868"/>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 &amp; Test each file separately</a:t>
            </a:r>
          </a:p>
        </p:txBody>
      </p:sp>
      <p:cxnSp>
        <p:nvCxnSpPr>
          <p:cNvPr id="11" name="Straight Arrow Connector 10">
            <a:extLst>
              <a:ext uri="{FF2B5EF4-FFF2-40B4-BE49-F238E27FC236}">
                <a16:creationId xmlns:a16="http://schemas.microsoft.com/office/drawing/2014/main" id="{8510C77F-AE80-2378-05EF-63FF0D744D5D}"/>
              </a:ext>
            </a:extLst>
          </p:cNvPr>
          <p:cNvCxnSpPr>
            <a:cxnSpLocks/>
            <a:endCxn id="13" idx="0"/>
          </p:cNvCxnSpPr>
          <p:nvPr/>
        </p:nvCxnSpPr>
        <p:spPr>
          <a:xfrm>
            <a:off x="7350596" y="2961476"/>
            <a:ext cx="1002890" cy="110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7DB873EC-8ECC-FB90-3CFC-373072B130CC}"/>
              </a:ext>
            </a:extLst>
          </p:cNvPr>
          <p:cNvSpPr/>
          <p:nvPr/>
        </p:nvSpPr>
        <p:spPr>
          <a:xfrm>
            <a:off x="7397790" y="4070555"/>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Ensemble technique</a:t>
            </a:r>
          </a:p>
        </p:txBody>
      </p:sp>
      <p:cxnSp>
        <p:nvCxnSpPr>
          <p:cNvPr id="14" name="Straight Arrow Connector 13">
            <a:extLst>
              <a:ext uri="{FF2B5EF4-FFF2-40B4-BE49-F238E27FC236}">
                <a16:creationId xmlns:a16="http://schemas.microsoft.com/office/drawing/2014/main" id="{7DDBB0ED-74C0-FAA1-88BF-C42E32186959}"/>
              </a:ext>
            </a:extLst>
          </p:cNvPr>
          <p:cNvCxnSpPr>
            <a:cxnSpLocks/>
          </p:cNvCxnSpPr>
          <p:nvPr/>
        </p:nvCxnSpPr>
        <p:spPr>
          <a:xfrm flipH="1">
            <a:off x="6095999" y="4896465"/>
            <a:ext cx="1437477" cy="75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F8BB4AA-4E66-C918-EEF5-DF2979336A68}"/>
              </a:ext>
            </a:extLst>
          </p:cNvPr>
          <p:cNvSpPr/>
          <p:nvPr/>
        </p:nvSpPr>
        <p:spPr>
          <a:xfrm>
            <a:off x="4184609" y="5238628"/>
            <a:ext cx="1911391" cy="8259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Evaluation</a:t>
            </a:r>
          </a:p>
        </p:txBody>
      </p:sp>
      <p:sp>
        <p:nvSpPr>
          <p:cNvPr id="19" name="TextBox 18">
            <a:extLst>
              <a:ext uri="{FF2B5EF4-FFF2-40B4-BE49-F238E27FC236}">
                <a16:creationId xmlns:a16="http://schemas.microsoft.com/office/drawing/2014/main" id="{5B5CEC09-1526-77E7-6299-740111833709}"/>
              </a:ext>
            </a:extLst>
          </p:cNvPr>
          <p:cNvSpPr txBox="1"/>
          <p:nvPr/>
        </p:nvSpPr>
        <p:spPr>
          <a:xfrm>
            <a:off x="3232845" y="3244293"/>
            <a:ext cx="2499361" cy="923330"/>
          </a:xfrm>
          <a:prstGeom prst="rect">
            <a:avLst/>
          </a:prstGeom>
          <a:noFill/>
        </p:spPr>
        <p:txBody>
          <a:bodyPr wrap="square" rtlCol="0">
            <a:spAutoFit/>
          </a:bodyPr>
          <a:lstStyle/>
          <a:p>
            <a:pPr marL="285750" indent="-285750">
              <a:buFontTx/>
              <a:buChar char="-"/>
            </a:pPr>
            <a:r>
              <a:rPr lang="en-US" dirty="0"/>
              <a:t>Shannon Entropy</a:t>
            </a:r>
          </a:p>
          <a:p>
            <a:pPr marL="285750" indent="-285750">
              <a:buFontTx/>
              <a:buChar char="-"/>
            </a:pPr>
            <a:r>
              <a:rPr lang="en-US" dirty="0"/>
              <a:t>one hot encoder</a:t>
            </a:r>
          </a:p>
          <a:p>
            <a:pPr marL="285750" indent="-285750">
              <a:buFontTx/>
              <a:buChar char="-"/>
            </a:pPr>
            <a:r>
              <a:rPr lang="en-US" dirty="0" err="1"/>
              <a:t>BClus</a:t>
            </a:r>
            <a:r>
              <a:rPr lang="en-US" dirty="0"/>
              <a:t> Method</a:t>
            </a:r>
          </a:p>
        </p:txBody>
      </p:sp>
      <p:sp>
        <p:nvSpPr>
          <p:cNvPr id="20" name="Right Brace 19">
            <a:extLst>
              <a:ext uri="{FF2B5EF4-FFF2-40B4-BE49-F238E27FC236}">
                <a16:creationId xmlns:a16="http://schemas.microsoft.com/office/drawing/2014/main" id="{EE451D69-A96A-80BF-481E-B314506AF19A}"/>
              </a:ext>
            </a:extLst>
          </p:cNvPr>
          <p:cNvSpPr/>
          <p:nvPr/>
        </p:nvSpPr>
        <p:spPr>
          <a:xfrm rot="16200000">
            <a:off x="4136920" y="2213732"/>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D839D5CD-96BB-6C7D-8A97-05B90D988ECD}"/>
              </a:ext>
            </a:extLst>
          </p:cNvPr>
          <p:cNvSpPr/>
          <p:nvPr/>
        </p:nvSpPr>
        <p:spPr>
          <a:xfrm rot="5400000">
            <a:off x="7175087" y="972438"/>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2C49E8B-2282-4DF1-2296-01DFD19677A7}"/>
              </a:ext>
            </a:extLst>
          </p:cNvPr>
          <p:cNvSpPr txBox="1"/>
          <p:nvPr/>
        </p:nvSpPr>
        <p:spPr>
          <a:xfrm>
            <a:off x="6283795" y="347642"/>
            <a:ext cx="2499361" cy="1477328"/>
          </a:xfrm>
          <a:prstGeom prst="rect">
            <a:avLst/>
          </a:prstGeom>
          <a:noFill/>
        </p:spPr>
        <p:txBody>
          <a:bodyPr wrap="square" rtlCol="0">
            <a:spAutoFit/>
          </a:bodyPr>
          <a:lstStyle/>
          <a:p>
            <a:pPr marL="285750" indent="-285750">
              <a:buFontTx/>
              <a:buChar char="-"/>
            </a:pPr>
            <a:r>
              <a:rPr lang="en-US" dirty="0"/>
              <a:t>Logistic Regression</a:t>
            </a:r>
          </a:p>
          <a:p>
            <a:pPr marL="285750" indent="-285750">
              <a:buFontTx/>
              <a:buChar char="-"/>
            </a:pPr>
            <a:r>
              <a:rPr lang="en-US" dirty="0"/>
              <a:t>SVM</a:t>
            </a:r>
          </a:p>
          <a:p>
            <a:pPr marL="285750" indent="-285750">
              <a:buFontTx/>
              <a:buChar char="-"/>
            </a:pPr>
            <a:r>
              <a:rPr lang="en-US" dirty="0"/>
              <a:t>Gradient Boosting</a:t>
            </a:r>
          </a:p>
          <a:p>
            <a:pPr marL="285750" indent="-285750">
              <a:buFontTx/>
              <a:buChar char="-"/>
            </a:pPr>
            <a:r>
              <a:rPr lang="en-US" dirty="0"/>
              <a:t>Random Forest</a:t>
            </a:r>
          </a:p>
          <a:p>
            <a:pPr marL="285750" indent="-285750">
              <a:buFontTx/>
              <a:buChar char="-"/>
            </a:pPr>
            <a:r>
              <a:rPr lang="en-US" dirty="0"/>
              <a:t>LSTM</a:t>
            </a:r>
          </a:p>
        </p:txBody>
      </p:sp>
      <p:sp>
        <p:nvSpPr>
          <p:cNvPr id="3" name="TextBox 2">
            <a:extLst>
              <a:ext uri="{FF2B5EF4-FFF2-40B4-BE49-F238E27FC236}">
                <a16:creationId xmlns:a16="http://schemas.microsoft.com/office/drawing/2014/main" id="{F7E8743F-8BAB-C4C3-F0E9-56AEDB487E19}"/>
              </a:ext>
            </a:extLst>
          </p:cNvPr>
          <p:cNvSpPr txBox="1"/>
          <p:nvPr/>
        </p:nvSpPr>
        <p:spPr>
          <a:xfrm>
            <a:off x="3826820" y="6258740"/>
            <a:ext cx="2499361" cy="646331"/>
          </a:xfrm>
          <a:prstGeom prst="rect">
            <a:avLst/>
          </a:prstGeom>
          <a:noFill/>
        </p:spPr>
        <p:txBody>
          <a:bodyPr wrap="square" rtlCol="0">
            <a:spAutoFit/>
          </a:bodyPr>
          <a:lstStyle/>
          <a:p>
            <a:pPr marL="285750" indent="-285750">
              <a:buFontTx/>
              <a:buChar char="-"/>
            </a:pPr>
            <a:r>
              <a:rPr lang="en-US"/>
              <a:t>F1 score, precision , recall</a:t>
            </a:r>
          </a:p>
        </p:txBody>
      </p:sp>
      <p:sp>
        <p:nvSpPr>
          <p:cNvPr id="6" name="Right Brace 5">
            <a:extLst>
              <a:ext uri="{FF2B5EF4-FFF2-40B4-BE49-F238E27FC236}">
                <a16:creationId xmlns:a16="http://schemas.microsoft.com/office/drawing/2014/main" id="{3E887FA2-F824-DEAD-4909-AF22EFFEA8F1}"/>
              </a:ext>
            </a:extLst>
          </p:cNvPr>
          <p:cNvSpPr/>
          <p:nvPr/>
        </p:nvSpPr>
        <p:spPr>
          <a:xfrm rot="16200000">
            <a:off x="4964794" y="5225145"/>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C85645E9-58BE-C386-4B11-61A94AE0CE55}"/>
              </a:ext>
            </a:extLst>
          </p:cNvPr>
          <p:cNvSpPr/>
          <p:nvPr/>
        </p:nvSpPr>
        <p:spPr>
          <a:xfrm rot="10800000">
            <a:off x="9356375" y="4177801"/>
            <a:ext cx="351018" cy="52417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F3525BF-E463-89C7-F3B5-C06DFEFE5ED5}"/>
              </a:ext>
            </a:extLst>
          </p:cNvPr>
          <p:cNvSpPr txBox="1"/>
          <p:nvPr/>
        </p:nvSpPr>
        <p:spPr>
          <a:xfrm>
            <a:off x="9754587" y="3978222"/>
            <a:ext cx="2499361" cy="923330"/>
          </a:xfrm>
          <a:prstGeom prst="rect">
            <a:avLst/>
          </a:prstGeom>
          <a:noFill/>
        </p:spPr>
        <p:txBody>
          <a:bodyPr wrap="square" rtlCol="0">
            <a:spAutoFit/>
          </a:bodyPr>
          <a:lstStyle/>
          <a:p>
            <a:pPr marL="285750" indent="-285750">
              <a:buFontTx/>
              <a:buChar char="-"/>
            </a:pPr>
            <a:r>
              <a:rPr lang="en-US" dirty="0"/>
              <a:t>Bagging</a:t>
            </a:r>
          </a:p>
          <a:p>
            <a:pPr marL="285750" indent="-285750">
              <a:buFontTx/>
              <a:buChar char="-"/>
            </a:pPr>
            <a:r>
              <a:rPr lang="en-US" dirty="0"/>
              <a:t>Boosting</a:t>
            </a:r>
          </a:p>
          <a:p>
            <a:pPr marL="285750" indent="-285750">
              <a:buFontTx/>
              <a:buChar char="-"/>
            </a:pPr>
            <a:r>
              <a:rPr lang="en-US" dirty="0"/>
              <a:t>Stacking</a:t>
            </a:r>
          </a:p>
        </p:txBody>
      </p:sp>
      <p:sp>
        <p:nvSpPr>
          <p:cNvPr id="17" name="Right Brace 16">
            <a:extLst>
              <a:ext uri="{FF2B5EF4-FFF2-40B4-BE49-F238E27FC236}">
                <a16:creationId xmlns:a16="http://schemas.microsoft.com/office/drawing/2014/main" id="{BBAC434D-2C7D-44F8-571D-4B555A746BCA}"/>
              </a:ext>
            </a:extLst>
          </p:cNvPr>
          <p:cNvSpPr/>
          <p:nvPr/>
        </p:nvSpPr>
        <p:spPr>
          <a:xfrm rot="16200000">
            <a:off x="1098752" y="2158675"/>
            <a:ext cx="351018" cy="1911392"/>
          </a:xfrm>
          <a:prstGeom prst="rightBrace">
            <a:avLst>
              <a:gd name="adj1" fmla="val 8333"/>
              <a:gd name="adj2" fmla="val 486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EDEC669-CB90-C2C1-7944-2CCE56D8C650}"/>
              </a:ext>
            </a:extLst>
          </p:cNvPr>
          <p:cNvSpPr txBox="1"/>
          <p:nvPr/>
        </p:nvSpPr>
        <p:spPr>
          <a:xfrm>
            <a:off x="156821" y="3269363"/>
            <a:ext cx="2499361" cy="646331"/>
          </a:xfrm>
          <a:prstGeom prst="rect">
            <a:avLst/>
          </a:prstGeom>
          <a:noFill/>
        </p:spPr>
        <p:txBody>
          <a:bodyPr wrap="square" rtlCol="0">
            <a:spAutoFit/>
          </a:bodyPr>
          <a:lstStyle/>
          <a:p>
            <a:pPr marL="285750" indent="-285750">
              <a:buFontTx/>
              <a:buChar char="-"/>
            </a:pPr>
            <a:r>
              <a:rPr lang="en-US"/>
              <a:t>CTU 13 dataset</a:t>
            </a:r>
          </a:p>
          <a:p>
            <a:pPr marL="285750" indent="-285750">
              <a:buFontTx/>
              <a:buChar char="-"/>
            </a:pPr>
            <a:endParaRPr lang="en-US"/>
          </a:p>
        </p:txBody>
      </p:sp>
    </p:spTree>
    <p:extLst>
      <p:ext uri="{BB962C8B-B14F-4D97-AF65-F5344CB8AC3E}">
        <p14:creationId xmlns:p14="http://schemas.microsoft.com/office/powerpoint/2010/main" val="403880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D274-042F-D1E4-07D7-C0E263CC4933}"/>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C983D677-AFD6-D700-D2A4-10A562013944}"/>
              </a:ext>
            </a:extLst>
          </p:cNvPr>
          <p:cNvSpPr>
            <a:spLocks noGrp="1"/>
          </p:cNvSpPr>
          <p:nvPr>
            <p:ph idx="1"/>
          </p:nvPr>
        </p:nvSpPr>
        <p:spPr/>
        <p:txBody>
          <a:bodyPr/>
          <a:lstStyle/>
          <a:p>
            <a:r>
              <a:rPr lang="en-US"/>
              <a:t>Continue writing research proposal</a:t>
            </a:r>
          </a:p>
          <a:p>
            <a:r>
              <a:rPr lang="en-US"/>
              <a:t>Data preprocessing</a:t>
            </a:r>
          </a:p>
        </p:txBody>
      </p:sp>
      <p:sp>
        <p:nvSpPr>
          <p:cNvPr id="4" name="Slide Number Placeholder 3">
            <a:extLst>
              <a:ext uri="{FF2B5EF4-FFF2-40B4-BE49-F238E27FC236}">
                <a16:creationId xmlns:a16="http://schemas.microsoft.com/office/drawing/2014/main" id="{6C603305-E833-804B-C100-66461B09FE63}"/>
              </a:ext>
            </a:extLst>
          </p:cNvPr>
          <p:cNvSpPr>
            <a:spLocks noGrp="1"/>
          </p:cNvSpPr>
          <p:nvPr>
            <p:ph type="sldNum" sz="quarter" idx="12"/>
          </p:nvPr>
        </p:nvSpPr>
        <p:spPr/>
        <p:txBody>
          <a:bodyPr/>
          <a:lstStyle/>
          <a:p>
            <a:fld id="{DABA4EA8-0F8C-4E2F-95D8-BE83BA221696}" type="slidenum">
              <a:rPr lang="en-US" smtClean="0"/>
              <a:t>22</a:t>
            </a:fld>
            <a:endParaRPr lang="en-US"/>
          </a:p>
        </p:txBody>
      </p:sp>
    </p:spTree>
    <p:extLst>
      <p:ext uri="{BB962C8B-B14F-4D97-AF65-F5344CB8AC3E}">
        <p14:creationId xmlns:p14="http://schemas.microsoft.com/office/powerpoint/2010/main" val="384100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E7F1-06E9-2B8E-FFD2-5B64B6DA86BF}"/>
              </a:ext>
            </a:extLst>
          </p:cNvPr>
          <p:cNvSpPr>
            <a:spLocks noGrp="1"/>
          </p:cNvSpPr>
          <p:nvPr>
            <p:ph type="ctrTitle"/>
          </p:nvPr>
        </p:nvSpPr>
        <p:spPr>
          <a:xfrm>
            <a:off x="1524000" y="1214438"/>
            <a:ext cx="9144000" cy="2387600"/>
          </a:xfrm>
        </p:spPr>
        <p:txBody>
          <a:bodyPr/>
          <a:lstStyle/>
          <a:p>
            <a:r>
              <a:rPr lang="en-US"/>
              <a:t>Thank you</a:t>
            </a:r>
            <a:endParaRPr lang="en-TH"/>
          </a:p>
        </p:txBody>
      </p:sp>
      <p:sp>
        <p:nvSpPr>
          <p:cNvPr id="3" name="Content Placeholder 2">
            <a:extLst>
              <a:ext uri="{FF2B5EF4-FFF2-40B4-BE49-F238E27FC236}">
                <a16:creationId xmlns:a16="http://schemas.microsoft.com/office/drawing/2014/main" id="{0CACC9E5-9637-89CA-CA26-C02D27311A4B}"/>
              </a:ext>
            </a:extLst>
          </p:cNvPr>
          <p:cNvSpPr>
            <a:spLocks noGrp="1"/>
          </p:cNvSpPr>
          <p:nvPr>
            <p:ph type="subTitle" idx="1"/>
          </p:nvPr>
        </p:nvSpPr>
        <p:spPr/>
        <p:txBody>
          <a:bodyPr/>
          <a:lstStyle/>
          <a:p>
            <a:endParaRPr lang="en-TH"/>
          </a:p>
        </p:txBody>
      </p:sp>
      <p:sp>
        <p:nvSpPr>
          <p:cNvPr id="4" name="Slide Number Placeholder 3">
            <a:extLst>
              <a:ext uri="{FF2B5EF4-FFF2-40B4-BE49-F238E27FC236}">
                <a16:creationId xmlns:a16="http://schemas.microsoft.com/office/drawing/2014/main" id="{8C9AE162-CD6B-6078-6305-7D8160F6D65E}"/>
              </a:ext>
            </a:extLst>
          </p:cNvPr>
          <p:cNvSpPr>
            <a:spLocks noGrp="1"/>
          </p:cNvSpPr>
          <p:nvPr>
            <p:ph type="sldNum" sz="quarter" idx="12"/>
          </p:nvPr>
        </p:nvSpPr>
        <p:spPr/>
        <p:txBody>
          <a:bodyPr/>
          <a:lstStyle/>
          <a:p>
            <a:fld id="{DABA4EA8-0F8C-4E2F-95D8-BE83BA221696}" type="slidenum">
              <a:rPr lang="en-US" smtClean="0"/>
              <a:t>23</a:t>
            </a:fld>
            <a:endParaRPr lang="en-US"/>
          </a:p>
        </p:txBody>
      </p:sp>
    </p:spTree>
    <p:extLst>
      <p:ext uri="{BB962C8B-B14F-4D97-AF65-F5344CB8AC3E}">
        <p14:creationId xmlns:p14="http://schemas.microsoft.com/office/powerpoint/2010/main" val="269861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C813-6D92-D58A-6E6D-496688634F86}"/>
              </a:ext>
            </a:extLst>
          </p:cNvPr>
          <p:cNvSpPr>
            <a:spLocks noGrp="1"/>
          </p:cNvSpPr>
          <p:nvPr>
            <p:ph type="ctrTitle"/>
          </p:nvPr>
        </p:nvSpPr>
        <p:spPr/>
        <p:txBody>
          <a:bodyPr/>
          <a:lstStyle/>
          <a:p>
            <a:r>
              <a:rPr lang="en-US"/>
              <a:t>Background</a:t>
            </a:r>
          </a:p>
        </p:txBody>
      </p:sp>
      <p:sp>
        <p:nvSpPr>
          <p:cNvPr id="3" name="Subtitle 2">
            <a:extLst>
              <a:ext uri="{FF2B5EF4-FFF2-40B4-BE49-F238E27FC236}">
                <a16:creationId xmlns:a16="http://schemas.microsoft.com/office/drawing/2014/main" id="{1F97B98C-FCC3-3687-22B9-C370B2F3C04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F6C4B02-7BDA-A2FD-1341-6ECD209ECA42}"/>
              </a:ext>
            </a:extLst>
          </p:cNvPr>
          <p:cNvSpPr>
            <a:spLocks noGrp="1"/>
          </p:cNvSpPr>
          <p:nvPr>
            <p:ph type="sldNum" sz="quarter" idx="12"/>
          </p:nvPr>
        </p:nvSpPr>
        <p:spPr/>
        <p:txBody>
          <a:bodyPr/>
          <a:lstStyle/>
          <a:p>
            <a:fld id="{DABA4EA8-0F8C-4E2F-95D8-BE83BA221696}" type="slidenum">
              <a:rPr lang="en-US" smtClean="0"/>
              <a:t>3</a:t>
            </a:fld>
            <a:endParaRPr lang="en-US"/>
          </a:p>
        </p:txBody>
      </p:sp>
    </p:spTree>
    <p:extLst>
      <p:ext uri="{BB962C8B-B14F-4D97-AF65-F5344CB8AC3E}">
        <p14:creationId xmlns:p14="http://schemas.microsoft.com/office/powerpoint/2010/main" val="321187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4D3B-2B7F-52F1-3053-EE6B0E73EA78}"/>
              </a:ext>
            </a:extLst>
          </p:cNvPr>
          <p:cNvSpPr>
            <a:spLocks noGrp="1"/>
          </p:cNvSpPr>
          <p:nvPr>
            <p:ph type="ctrTitle"/>
          </p:nvPr>
        </p:nvSpPr>
        <p:spPr/>
        <p:txBody>
          <a:bodyPr/>
          <a:lstStyle/>
          <a:p>
            <a:r>
              <a:rPr lang="en-US"/>
              <a:t>My Interest</a:t>
            </a:r>
          </a:p>
        </p:txBody>
      </p:sp>
      <p:sp>
        <p:nvSpPr>
          <p:cNvPr id="3" name="Subtitle 2">
            <a:extLst>
              <a:ext uri="{FF2B5EF4-FFF2-40B4-BE49-F238E27FC236}">
                <a16:creationId xmlns:a16="http://schemas.microsoft.com/office/drawing/2014/main" id="{D9AAA021-38DE-B8C8-5FA4-C0A39469B19F}"/>
              </a:ext>
            </a:extLst>
          </p:cNvPr>
          <p:cNvSpPr>
            <a:spLocks noGrp="1"/>
          </p:cNvSpPr>
          <p:nvPr>
            <p:ph type="subTitle" idx="1"/>
          </p:nvPr>
        </p:nvSpPr>
        <p:spPr/>
        <p:txBody>
          <a:bodyPr/>
          <a:lstStyle/>
          <a:p>
            <a:r>
              <a:rPr lang="en-US"/>
              <a:t>Botnet</a:t>
            </a:r>
          </a:p>
        </p:txBody>
      </p:sp>
      <p:sp>
        <p:nvSpPr>
          <p:cNvPr id="4" name="Slide Number Placeholder 3">
            <a:extLst>
              <a:ext uri="{FF2B5EF4-FFF2-40B4-BE49-F238E27FC236}">
                <a16:creationId xmlns:a16="http://schemas.microsoft.com/office/drawing/2014/main" id="{466AC62E-0610-EE33-8A46-3C86950EA581}"/>
              </a:ext>
            </a:extLst>
          </p:cNvPr>
          <p:cNvSpPr>
            <a:spLocks noGrp="1"/>
          </p:cNvSpPr>
          <p:nvPr>
            <p:ph type="sldNum" sz="quarter" idx="12"/>
          </p:nvPr>
        </p:nvSpPr>
        <p:spPr/>
        <p:txBody>
          <a:bodyPr/>
          <a:lstStyle/>
          <a:p>
            <a:fld id="{DABA4EA8-0F8C-4E2F-95D8-BE83BA221696}" type="slidenum">
              <a:rPr lang="en-US" smtClean="0"/>
              <a:t>4</a:t>
            </a:fld>
            <a:endParaRPr lang="en-US"/>
          </a:p>
        </p:txBody>
      </p:sp>
    </p:spTree>
    <p:extLst>
      <p:ext uri="{BB962C8B-B14F-4D97-AF65-F5344CB8AC3E}">
        <p14:creationId xmlns:p14="http://schemas.microsoft.com/office/powerpoint/2010/main" val="163593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93E4-CF5D-805D-37A6-313C0ECF4141}"/>
              </a:ext>
            </a:extLst>
          </p:cNvPr>
          <p:cNvSpPr>
            <a:spLocks noGrp="1"/>
          </p:cNvSpPr>
          <p:nvPr>
            <p:ph type="title"/>
          </p:nvPr>
        </p:nvSpPr>
        <p:spPr/>
        <p:txBody>
          <a:bodyPr/>
          <a:lstStyle/>
          <a:p>
            <a:r>
              <a:rPr lang="en-US"/>
              <a:t>What is botnet</a:t>
            </a:r>
          </a:p>
        </p:txBody>
      </p:sp>
      <p:sp>
        <p:nvSpPr>
          <p:cNvPr id="3" name="Content Placeholder 2">
            <a:extLst>
              <a:ext uri="{FF2B5EF4-FFF2-40B4-BE49-F238E27FC236}">
                <a16:creationId xmlns:a16="http://schemas.microsoft.com/office/drawing/2014/main" id="{2E323F2D-AC33-6DAE-C89F-172351E215DA}"/>
              </a:ext>
            </a:extLst>
          </p:cNvPr>
          <p:cNvSpPr>
            <a:spLocks noGrp="1"/>
          </p:cNvSpPr>
          <p:nvPr>
            <p:ph idx="1"/>
          </p:nvPr>
        </p:nvSpPr>
        <p:spPr/>
        <p:txBody>
          <a:bodyPr>
            <a:normAutofit/>
          </a:bodyPr>
          <a:lstStyle/>
          <a:p>
            <a:r>
              <a:rPr lang="en-US"/>
              <a:t>Botnet is </a:t>
            </a:r>
            <a:r>
              <a:rPr lang="en-US" b="0" i="0" u="none" strike="noStrike">
                <a:solidFill>
                  <a:srgbClr val="000000"/>
                </a:solidFill>
                <a:effectLst/>
              </a:rPr>
              <a:t>a network of computer that get infected by malware and under control of a single attack party without owner’s knowledge.</a:t>
            </a:r>
          </a:p>
          <a:p>
            <a:r>
              <a:rPr lang="en-US">
                <a:solidFill>
                  <a:srgbClr val="000000"/>
                </a:solidFill>
              </a:rPr>
              <a:t>The word botnet came from robot and network</a:t>
            </a:r>
            <a:endParaRPr lang="en-US" b="0" i="0" u="none" strike="noStrike">
              <a:solidFill>
                <a:srgbClr val="000000"/>
              </a:solidFill>
              <a:effectLst/>
            </a:endParaRPr>
          </a:p>
          <a:p>
            <a:r>
              <a:rPr lang="en-US"/>
              <a:t>Life Cycle of Botnet</a:t>
            </a:r>
          </a:p>
        </p:txBody>
      </p:sp>
      <p:sp>
        <p:nvSpPr>
          <p:cNvPr id="4" name="Rectangle 3">
            <a:extLst>
              <a:ext uri="{FF2B5EF4-FFF2-40B4-BE49-F238E27FC236}">
                <a16:creationId xmlns:a16="http://schemas.microsoft.com/office/drawing/2014/main" id="{1F2354D8-FF36-CDD6-650C-2BA3A34881A8}"/>
              </a:ext>
            </a:extLst>
          </p:cNvPr>
          <p:cNvSpPr/>
          <p:nvPr/>
        </p:nvSpPr>
        <p:spPr>
          <a:xfrm>
            <a:off x="2325500"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Injection</a:t>
            </a:r>
          </a:p>
        </p:txBody>
      </p:sp>
      <p:sp>
        <p:nvSpPr>
          <p:cNvPr id="5" name="Rectangle 4">
            <a:extLst>
              <a:ext uri="{FF2B5EF4-FFF2-40B4-BE49-F238E27FC236}">
                <a16:creationId xmlns:a16="http://schemas.microsoft.com/office/drawing/2014/main" id="{FB606881-2ED1-7DBB-919F-217C9D384779}"/>
              </a:ext>
            </a:extLst>
          </p:cNvPr>
          <p:cNvSpPr/>
          <p:nvPr/>
        </p:nvSpPr>
        <p:spPr>
          <a:xfrm>
            <a:off x="4760951"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Command &amp; Control Server</a:t>
            </a:r>
          </a:p>
        </p:txBody>
      </p:sp>
      <p:sp>
        <p:nvSpPr>
          <p:cNvPr id="6" name="Rectangle 5">
            <a:extLst>
              <a:ext uri="{FF2B5EF4-FFF2-40B4-BE49-F238E27FC236}">
                <a16:creationId xmlns:a16="http://schemas.microsoft.com/office/drawing/2014/main" id="{6FE8B940-5797-B069-A3F8-5DB5D6AA6C96}"/>
              </a:ext>
            </a:extLst>
          </p:cNvPr>
          <p:cNvSpPr/>
          <p:nvPr/>
        </p:nvSpPr>
        <p:spPr>
          <a:xfrm>
            <a:off x="7196402" y="3860915"/>
            <a:ext cx="1769165" cy="974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Upgrading &amp; Maintenance</a:t>
            </a:r>
          </a:p>
        </p:txBody>
      </p:sp>
      <p:cxnSp>
        <p:nvCxnSpPr>
          <p:cNvPr id="8" name="Straight Arrow Connector 7">
            <a:extLst>
              <a:ext uri="{FF2B5EF4-FFF2-40B4-BE49-F238E27FC236}">
                <a16:creationId xmlns:a16="http://schemas.microsoft.com/office/drawing/2014/main" id="{13BEC307-E4BA-7929-3A6F-E4CD4E6262D1}"/>
              </a:ext>
            </a:extLst>
          </p:cNvPr>
          <p:cNvCxnSpPr>
            <a:stCxn id="4" idx="3"/>
            <a:endCxn id="5" idx="1"/>
          </p:cNvCxnSpPr>
          <p:nvPr/>
        </p:nvCxnSpPr>
        <p:spPr>
          <a:xfrm>
            <a:off x="4094665" y="4347933"/>
            <a:ext cx="66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CE579D-D0F9-1CCA-2F86-43430011E1B2}"/>
              </a:ext>
            </a:extLst>
          </p:cNvPr>
          <p:cNvCxnSpPr/>
          <p:nvPr/>
        </p:nvCxnSpPr>
        <p:spPr>
          <a:xfrm>
            <a:off x="6530116" y="4347933"/>
            <a:ext cx="66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432A88C8-EB44-D19E-9DB8-C416648A264E}"/>
              </a:ext>
            </a:extLst>
          </p:cNvPr>
          <p:cNvSpPr>
            <a:spLocks noGrp="1"/>
          </p:cNvSpPr>
          <p:nvPr>
            <p:ph type="sldNum" sz="quarter" idx="12"/>
          </p:nvPr>
        </p:nvSpPr>
        <p:spPr>
          <a:xfrm>
            <a:off x="8664389" y="6368894"/>
            <a:ext cx="2743200" cy="365125"/>
          </a:xfrm>
        </p:spPr>
        <p:txBody>
          <a:bodyPr/>
          <a:lstStyle/>
          <a:p>
            <a:fld id="{DABA4EA8-0F8C-4E2F-95D8-BE83BA221696}" type="slidenum">
              <a:rPr lang="en-US" smtClean="0"/>
              <a:t>5</a:t>
            </a:fld>
            <a:endParaRPr lang="en-US"/>
          </a:p>
        </p:txBody>
      </p:sp>
      <p:cxnSp>
        <p:nvCxnSpPr>
          <p:cNvPr id="12" name="Connector: Elbow 11">
            <a:extLst>
              <a:ext uri="{FF2B5EF4-FFF2-40B4-BE49-F238E27FC236}">
                <a16:creationId xmlns:a16="http://schemas.microsoft.com/office/drawing/2014/main" id="{BFD41081-7461-C136-3115-0DF3AAAF02D5}"/>
              </a:ext>
            </a:extLst>
          </p:cNvPr>
          <p:cNvCxnSpPr>
            <a:cxnSpLocks/>
            <a:stCxn id="6" idx="2"/>
            <a:endCxn id="5" idx="2"/>
          </p:cNvCxnSpPr>
          <p:nvPr/>
        </p:nvCxnSpPr>
        <p:spPr>
          <a:xfrm rot="5400000">
            <a:off x="6863260" y="3617225"/>
            <a:ext cx="12700" cy="2435451"/>
          </a:xfrm>
          <a:prstGeom prst="bentConnector3">
            <a:avLst>
              <a:gd name="adj1" fmla="val 3890307"/>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A806E1-3D31-4C51-7C04-F291A5113825}"/>
              </a:ext>
            </a:extLst>
          </p:cNvPr>
          <p:cNvSpPr txBox="1"/>
          <p:nvPr/>
        </p:nvSpPr>
        <p:spPr>
          <a:xfrm>
            <a:off x="1642969" y="4828600"/>
            <a:ext cx="3038680" cy="369332"/>
          </a:xfrm>
          <a:prstGeom prst="rect">
            <a:avLst/>
          </a:prstGeom>
          <a:noFill/>
        </p:spPr>
        <p:txBody>
          <a:bodyPr wrap="square" rtlCol="0">
            <a:spAutoFit/>
          </a:bodyPr>
          <a:lstStyle/>
          <a:p>
            <a:r>
              <a:rPr lang="en-US"/>
              <a:t>Inject malware to the network</a:t>
            </a:r>
          </a:p>
        </p:txBody>
      </p:sp>
      <p:sp>
        <p:nvSpPr>
          <p:cNvPr id="17" name="TextBox 16">
            <a:extLst>
              <a:ext uri="{FF2B5EF4-FFF2-40B4-BE49-F238E27FC236}">
                <a16:creationId xmlns:a16="http://schemas.microsoft.com/office/drawing/2014/main" id="{A0DD0970-6C74-1B1C-7D96-F889920FAD41}"/>
              </a:ext>
            </a:extLst>
          </p:cNvPr>
          <p:cNvSpPr txBox="1"/>
          <p:nvPr/>
        </p:nvSpPr>
        <p:spPr>
          <a:xfrm>
            <a:off x="5454185" y="5321967"/>
            <a:ext cx="3038680" cy="646331"/>
          </a:xfrm>
          <a:prstGeom prst="rect">
            <a:avLst/>
          </a:prstGeom>
          <a:noFill/>
        </p:spPr>
        <p:txBody>
          <a:bodyPr wrap="square" rtlCol="0">
            <a:spAutoFit/>
          </a:bodyPr>
          <a:lstStyle/>
          <a:p>
            <a:r>
              <a:rPr lang="en-US"/>
              <a:t>Download script and active the botnets</a:t>
            </a:r>
          </a:p>
        </p:txBody>
      </p:sp>
      <p:sp>
        <p:nvSpPr>
          <p:cNvPr id="18" name="TextBox 17">
            <a:extLst>
              <a:ext uri="{FF2B5EF4-FFF2-40B4-BE49-F238E27FC236}">
                <a16:creationId xmlns:a16="http://schemas.microsoft.com/office/drawing/2014/main" id="{8421DB09-CE92-8945-34EF-EB84651ED6C8}"/>
              </a:ext>
            </a:extLst>
          </p:cNvPr>
          <p:cNvSpPr txBox="1"/>
          <p:nvPr/>
        </p:nvSpPr>
        <p:spPr>
          <a:xfrm>
            <a:off x="9461425" y="3998353"/>
            <a:ext cx="2634951" cy="64633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Maintain active botnet and spreading new botnet</a:t>
            </a:r>
          </a:p>
        </p:txBody>
      </p:sp>
      <p:sp>
        <p:nvSpPr>
          <p:cNvPr id="19" name="Left Brace 18">
            <a:extLst>
              <a:ext uri="{FF2B5EF4-FFF2-40B4-BE49-F238E27FC236}">
                <a16:creationId xmlns:a16="http://schemas.microsoft.com/office/drawing/2014/main" id="{66510D5C-96FB-912F-6DD3-A8F418A9AC54}"/>
              </a:ext>
            </a:extLst>
          </p:cNvPr>
          <p:cNvSpPr/>
          <p:nvPr/>
        </p:nvSpPr>
        <p:spPr>
          <a:xfrm>
            <a:off x="9057571" y="3849180"/>
            <a:ext cx="279284" cy="980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00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3D33-7545-9C5C-03DD-A04D900581BC}"/>
              </a:ext>
            </a:extLst>
          </p:cNvPr>
          <p:cNvSpPr>
            <a:spLocks noGrp="1"/>
          </p:cNvSpPr>
          <p:nvPr>
            <p:ph type="title"/>
          </p:nvPr>
        </p:nvSpPr>
        <p:spPr/>
        <p:txBody>
          <a:bodyPr/>
          <a:lstStyle/>
          <a:p>
            <a:r>
              <a:rPr lang="en-US"/>
              <a:t>Why botnet?</a:t>
            </a:r>
          </a:p>
        </p:txBody>
      </p:sp>
      <p:sp>
        <p:nvSpPr>
          <p:cNvPr id="3" name="Content Placeholder 2">
            <a:extLst>
              <a:ext uri="{FF2B5EF4-FFF2-40B4-BE49-F238E27FC236}">
                <a16:creationId xmlns:a16="http://schemas.microsoft.com/office/drawing/2014/main" id="{AED507BE-7B64-A98B-3A30-E203CCB18DF7}"/>
              </a:ext>
            </a:extLst>
          </p:cNvPr>
          <p:cNvSpPr>
            <a:spLocks noGrp="1"/>
          </p:cNvSpPr>
          <p:nvPr>
            <p:ph idx="1"/>
          </p:nvPr>
        </p:nvSpPr>
        <p:spPr/>
        <p:txBody>
          <a:bodyPr/>
          <a:lstStyle/>
          <a:p>
            <a:r>
              <a:rPr lang="en-US"/>
              <a:t>Some botnet can be easily to detect by SIEM or with our eyes </a:t>
            </a:r>
            <a:r>
              <a:rPr lang="en-US">
                <a:solidFill>
                  <a:srgbClr val="FF0000"/>
                </a:solidFill>
              </a:rPr>
              <a:t>BUT</a:t>
            </a:r>
            <a:r>
              <a:rPr lang="en-US"/>
              <a:t> most of it evolved and adapted their behavior to bypass SIEM</a:t>
            </a:r>
          </a:p>
          <a:p>
            <a:r>
              <a:rPr lang="en-US"/>
              <a:t>Especially, Legacy System such as insecure IoT device, Bank, Hospital etc.</a:t>
            </a:r>
          </a:p>
          <a:p>
            <a:endParaRPr lang="en-US"/>
          </a:p>
          <a:p>
            <a:pPr lvl="1"/>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59C27405-5545-6946-A4E2-EB004A44CC82}"/>
              </a:ext>
            </a:extLst>
          </p:cNvPr>
          <p:cNvSpPr>
            <a:spLocks noGrp="1"/>
          </p:cNvSpPr>
          <p:nvPr>
            <p:ph type="sldNum" sz="quarter" idx="12"/>
          </p:nvPr>
        </p:nvSpPr>
        <p:spPr/>
        <p:txBody>
          <a:bodyPr/>
          <a:lstStyle/>
          <a:p>
            <a:fld id="{DABA4EA8-0F8C-4E2F-95D8-BE83BA221696}" type="slidenum">
              <a:rPr lang="en-US" smtClean="0"/>
              <a:t>6</a:t>
            </a:fld>
            <a:endParaRPr lang="en-US"/>
          </a:p>
        </p:txBody>
      </p:sp>
    </p:spTree>
    <p:extLst>
      <p:ext uri="{BB962C8B-B14F-4D97-AF65-F5344CB8AC3E}">
        <p14:creationId xmlns:p14="http://schemas.microsoft.com/office/powerpoint/2010/main" val="228776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C805-A70B-353C-6F2B-EA76F3AA8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6C613-1EB3-4C32-2709-C691613EEAC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2FDB93E-1C53-1860-3CF7-7ED4752CF01D}"/>
              </a:ext>
            </a:extLst>
          </p:cNvPr>
          <p:cNvSpPr>
            <a:spLocks noGrp="1"/>
          </p:cNvSpPr>
          <p:nvPr>
            <p:ph type="sldNum" sz="quarter" idx="12"/>
          </p:nvPr>
        </p:nvSpPr>
        <p:spPr/>
        <p:txBody>
          <a:bodyPr/>
          <a:lstStyle/>
          <a:p>
            <a:fld id="{DABA4EA8-0F8C-4E2F-95D8-BE83BA221696}" type="slidenum">
              <a:rPr lang="en-US" smtClean="0"/>
              <a:t>7</a:t>
            </a:fld>
            <a:endParaRPr lang="en-US"/>
          </a:p>
        </p:txBody>
      </p:sp>
      <p:pic>
        <p:nvPicPr>
          <p:cNvPr id="5" name="Picture 10" descr="thumbnail">
            <a:extLst>
              <a:ext uri="{FF2B5EF4-FFF2-40B4-BE49-F238E27FC236}">
                <a16:creationId xmlns:a16="http://schemas.microsoft.com/office/drawing/2014/main" id="{40A28496-4139-263C-AD61-35B57FD60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055391" cy="63679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64C461C-6E3D-EA0F-CC2F-18CB191A25BF}"/>
              </a:ext>
            </a:extLst>
          </p:cNvPr>
          <p:cNvSpPr/>
          <p:nvPr/>
        </p:nvSpPr>
        <p:spPr>
          <a:xfrm>
            <a:off x="451728" y="3683822"/>
            <a:ext cx="4120271" cy="4405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EA37D5-3D95-5473-5417-17870105B497}"/>
              </a:ext>
            </a:extLst>
          </p:cNvPr>
          <p:cNvSpPr txBox="1"/>
          <p:nvPr/>
        </p:nvSpPr>
        <p:spPr>
          <a:xfrm>
            <a:off x="293493" y="6169580"/>
            <a:ext cx="9558429" cy="369332"/>
          </a:xfrm>
          <a:prstGeom prst="rect">
            <a:avLst/>
          </a:prstGeom>
          <a:noFill/>
        </p:spPr>
        <p:txBody>
          <a:bodyPr wrap="square">
            <a:spAutoFit/>
          </a:bodyPr>
          <a:lstStyle/>
          <a:p>
            <a:r>
              <a:rPr lang="en-US"/>
              <a:t>Picture from https://www.mx.com/blog/digital-experience-banks-top-priority/</a:t>
            </a:r>
          </a:p>
        </p:txBody>
      </p:sp>
    </p:spTree>
    <p:extLst>
      <p:ext uri="{BB962C8B-B14F-4D97-AF65-F5344CB8AC3E}">
        <p14:creationId xmlns:p14="http://schemas.microsoft.com/office/powerpoint/2010/main" val="290973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9237-8A2D-A246-28A6-A6C7E9EB8FBA}"/>
              </a:ext>
            </a:extLst>
          </p:cNvPr>
          <p:cNvSpPr>
            <a:spLocks noGrp="1"/>
          </p:cNvSpPr>
          <p:nvPr>
            <p:ph type="title"/>
          </p:nvPr>
        </p:nvSpPr>
        <p:spPr/>
        <p:txBody>
          <a:bodyPr/>
          <a:lstStyle/>
          <a:p>
            <a:r>
              <a:rPr lang="en-US"/>
              <a:t>Why botnet? (2)</a:t>
            </a:r>
          </a:p>
        </p:txBody>
      </p:sp>
      <p:sp>
        <p:nvSpPr>
          <p:cNvPr id="3" name="Content Placeholder 2">
            <a:extLst>
              <a:ext uri="{FF2B5EF4-FFF2-40B4-BE49-F238E27FC236}">
                <a16:creationId xmlns:a16="http://schemas.microsoft.com/office/drawing/2014/main" id="{F3188EBC-ADE2-7269-D948-7BEC3F01BF7B}"/>
              </a:ext>
            </a:extLst>
          </p:cNvPr>
          <p:cNvSpPr>
            <a:spLocks noGrp="1"/>
          </p:cNvSpPr>
          <p:nvPr>
            <p:ph idx="1"/>
          </p:nvPr>
        </p:nvSpPr>
        <p:spPr/>
        <p:txBody>
          <a:bodyPr/>
          <a:lstStyle/>
          <a:p>
            <a:r>
              <a:rPr lang="en-US"/>
              <a:t>History of botnet attack</a:t>
            </a:r>
          </a:p>
          <a:p>
            <a:pPr lvl="1"/>
            <a:r>
              <a:rPr lang="en-US"/>
              <a:t>Mirai Botnet 2016 – First botnet attack to target IoT device, infected over 600k insecure IoT device, Still mutating!</a:t>
            </a:r>
          </a:p>
          <a:p>
            <a:pPr lvl="1"/>
            <a:r>
              <a:rPr lang="en-US"/>
              <a:t>3ve 2018 – evaded detection and first detected by HUMAN, infected over 700k PC, compromised over 1 million </a:t>
            </a:r>
            <a:r>
              <a:rPr lang="en-US" err="1"/>
              <a:t>ip</a:t>
            </a:r>
            <a:r>
              <a:rPr lang="en-US"/>
              <a:t> addresses</a:t>
            </a:r>
          </a:p>
          <a:p>
            <a:r>
              <a:rPr lang="en-US"/>
              <a:t>As Botnet attack has become very challenge to detect such as 3ve due to it’s fast, massive and can evolve from time to time,  that is why we need Machine Learning to help detect it due to Machine Learning is fast and have a chance to detect it before it’s too late.</a:t>
            </a:r>
          </a:p>
        </p:txBody>
      </p:sp>
      <p:sp>
        <p:nvSpPr>
          <p:cNvPr id="4" name="Slide Number Placeholder 3">
            <a:extLst>
              <a:ext uri="{FF2B5EF4-FFF2-40B4-BE49-F238E27FC236}">
                <a16:creationId xmlns:a16="http://schemas.microsoft.com/office/drawing/2014/main" id="{64C52633-30E3-2D6E-F02D-83DCB31EE135}"/>
              </a:ext>
            </a:extLst>
          </p:cNvPr>
          <p:cNvSpPr>
            <a:spLocks noGrp="1"/>
          </p:cNvSpPr>
          <p:nvPr>
            <p:ph type="sldNum" sz="quarter" idx="12"/>
          </p:nvPr>
        </p:nvSpPr>
        <p:spPr/>
        <p:txBody>
          <a:bodyPr/>
          <a:lstStyle/>
          <a:p>
            <a:fld id="{DABA4EA8-0F8C-4E2F-95D8-BE83BA221696}" type="slidenum">
              <a:rPr lang="en-US" smtClean="0"/>
              <a:t>8</a:t>
            </a:fld>
            <a:endParaRPr lang="en-US"/>
          </a:p>
        </p:txBody>
      </p:sp>
      <p:sp>
        <p:nvSpPr>
          <p:cNvPr id="6" name="TextBox 5">
            <a:extLst>
              <a:ext uri="{FF2B5EF4-FFF2-40B4-BE49-F238E27FC236}">
                <a16:creationId xmlns:a16="http://schemas.microsoft.com/office/drawing/2014/main" id="{CE9007BA-739B-6FAB-2524-2DD88F3F3E66}"/>
              </a:ext>
            </a:extLst>
          </p:cNvPr>
          <p:cNvSpPr txBox="1"/>
          <p:nvPr/>
        </p:nvSpPr>
        <p:spPr>
          <a:xfrm>
            <a:off x="478340" y="5569545"/>
            <a:ext cx="6096982" cy="923330"/>
          </a:xfrm>
          <a:prstGeom prst="rect">
            <a:avLst/>
          </a:prstGeom>
          <a:noFill/>
        </p:spPr>
        <p:txBody>
          <a:bodyPr wrap="square">
            <a:spAutoFit/>
          </a:bodyPr>
          <a:lstStyle/>
          <a:p>
            <a:r>
              <a:rPr lang="en-US"/>
              <a:t>https://lunio.ai/blog/ad-fraud/3ve-botnet/ https://www.humansecurity.com/learn/blog/9-of-the-most-notable-botnets</a:t>
            </a:r>
          </a:p>
        </p:txBody>
      </p:sp>
    </p:spTree>
    <p:extLst>
      <p:ext uri="{BB962C8B-B14F-4D97-AF65-F5344CB8AC3E}">
        <p14:creationId xmlns:p14="http://schemas.microsoft.com/office/powerpoint/2010/main" val="45104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FDDC-095E-B328-6D17-00826F452A9C}"/>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id="{48C3D61C-263E-EF7E-59A3-704CAFF3D4C5}"/>
              </a:ext>
            </a:extLst>
          </p:cNvPr>
          <p:cNvSpPr>
            <a:spLocks noGrp="1"/>
          </p:cNvSpPr>
          <p:nvPr>
            <p:ph idx="1"/>
          </p:nvPr>
        </p:nvSpPr>
        <p:spPr/>
        <p:txBody>
          <a:bodyPr/>
          <a:lstStyle/>
          <a:p>
            <a:r>
              <a:rPr lang="en-US"/>
              <a:t>Abnormal Flows mean Every Botnet Attack Flows</a:t>
            </a:r>
          </a:p>
          <a:p>
            <a:r>
              <a:rPr lang="en-US"/>
              <a:t>Normal Flows mean Every Flows that isn’t botnet</a:t>
            </a:r>
          </a:p>
        </p:txBody>
      </p:sp>
      <p:sp>
        <p:nvSpPr>
          <p:cNvPr id="4" name="Slide Number Placeholder 3">
            <a:extLst>
              <a:ext uri="{FF2B5EF4-FFF2-40B4-BE49-F238E27FC236}">
                <a16:creationId xmlns:a16="http://schemas.microsoft.com/office/drawing/2014/main" id="{C0610906-4A2B-2DFD-DDDD-49DAD1EAB955}"/>
              </a:ext>
            </a:extLst>
          </p:cNvPr>
          <p:cNvSpPr>
            <a:spLocks noGrp="1"/>
          </p:cNvSpPr>
          <p:nvPr>
            <p:ph type="sldNum" sz="quarter" idx="12"/>
          </p:nvPr>
        </p:nvSpPr>
        <p:spPr/>
        <p:txBody>
          <a:bodyPr/>
          <a:lstStyle/>
          <a:p>
            <a:fld id="{D75F6F7B-6FC5-40CB-8DE3-C2C9B4CBE0A6}" type="slidenum">
              <a:rPr lang="en-US" smtClean="0"/>
              <a:t>9</a:t>
            </a:fld>
            <a:endParaRPr lang="en-US"/>
          </a:p>
        </p:txBody>
      </p:sp>
    </p:spTree>
    <p:extLst>
      <p:ext uri="{BB962C8B-B14F-4D97-AF65-F5344CB8AC3E}">
        <p14:creationId xmlns:p14="http://schemas.microsoft.com/office/powerpoint/2010/main" val="292146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เอกสาร" ma:contentTypeID="0x0101002C2282C9932ED146A6D70198D74808AC" ma:contentTypeVersion="11" ma:contentTypeDescription="สร้างเอกสารใหม่" ma:contentTypeScope="" ma:versionID="4aa6df41f3f5bdba1337337763623244">
  <xsd:schema xmlns:xsd="http://www.w3.org/2001/XMLSchema" xmlns:xs="http://www.w3.org/2001/XMLSchema" xmlns:p="http://schemas.microsoft.com/office/2006/metadata/properties" xmlns:ns3="9c3e2d51-06fe-4261-a28f-ca16096e8a35" xmlns:ns4="954e4464-0b88-4163-9f1c-f0d4ade928ff" targetNamespace="http://schemas.microsoft.com/office/2006/metadata/properties" ma:root="true" ma:fieldsID="41b0a47f514e84546ceaebf85a2af881" ns3:_="" ns4:_="">
    <xsd:import namespace="9c3e2d51-06fe-4261-a28f-ca16096e8a35"/>
    <xsd:import namespace="954e4464-0b88-4163-9f1c-f0d4ade928f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3e2d51-06fe-4261-a28f-ca16096e8a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4e4464-0b88-4163-9f1c-f0d4ade928ff" elementFormDefault="qualified">
    <xsd:import namespace="http://schemas.microsoft.com/office/2006/documentManagement/types"/>
    <xsd:import namespace="http://schemas.microsoft.com/office/infopath/2007/PartnerControls"/>
    <xsd:element name="SharedWithUsers" ma:index="12" nillable="true" ma:displayName="แชร์กับ"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แชร์พร้อมกับรายละเอียด" ma:internalName="SharedWithDetails" ma:readOnly="true">
      <xsd:simpleType>
        <xsd:restriction base="dms:Note">
          <xsd:maxLength value="255"/>
        </xsd:restriction>
      </xsd:simpleType>
    </xsd:element>
    <xsd:element name="SharingHintHash" ma:index="14" nillable="true" ma:displayName="การแชร์แฮชคำแนะนำ"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ชนิดเนื้อหา"/>
        <xsd:element ref="dc:title" minOccurs="0" maxOccurs="1" ma:index="4" ma:displayName="ชื่อเรื่อง"/>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9F4CF7-D11E-4201-BF96-C8C04F6EF141}">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purl.org/dc/terms/"/>
    <ds:schemaRef ds:uri="954e4464-0b88-4163-9f1c-f0d4ade928ff"/>
    <ds:schemaRef ds:uri="9c3e2d51-06fe-4261-a28f-ca16096e8a35"/>
  </ds:schemaRefs>
</ds:datastoreItem>
</file>

<file path=customXml/itemProps2.xml><?xml version="1.0" encoding="utf-8"?>
<ds:datastoreItem xmlns:ds="http://schemas.openxmlformats.org/officeDocument/2006/customXml" ds:itemID="{491927F0-202E-422D-8F6D-CC0D11A36876}">
  <ds:schemaRefs>
    <ds:schemaRef ds:uri="http://schemas.microsoft.com/sharepoint/v3/contenttype/forms"/>
  </ds:schemaRefs>
</ds:datastoreItem>
</file>

<file path=customXml/itemProps3.xml><?xml version="1.0" encoding="utf-8"?>
<ds:datastoreItem xmlns:ds="http://schemas.openxmlformats.org/officeDocument/2006/customXml" ds:itemID="{936A5DBA-C0A2-4D60-BB58-B94891CBA82C}">
  <ds:schemaRefs>
    <ds:schemaRef ds:uri="954e4464-0b88-4163-9f1c-f0d4ade928ff"/>
    <ds:schemaRef ds:uri="9c3e2d51-06fe-4261-a28f-ca16096e8a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95</TotalTime>
  <Words>566</Words>
  <Application>Microsoft Office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Botnet Detection with Ensemble Machine Learning Method</vt:lpstr>
      <vt:lpstr>Content</vt:lpstr>
      <vt:lpstr>Background</vt:lpstr>
      <vt:lpstr>My Interest</vt:lpstr>
      <vt:lpstr>What is botnet</vt:lpstr>
      <vt:lpstr>Why botnet?</vt:lpstr>
      <vt:lpstr>PowerPoint Presentation</vt:lpstr>
      <vt:lpstr>Why botnet? (2)</vt:lpstr>
      <vt:lpstr>Definition</vt:lpstr>
      <vt:lpstr>What have I tried?</vt:lpstr>
      <vt:lpstr>Data preprocessing</vt:lpstr>
      <vt:lpstr>Data Preprocessing</vt:lpstr>
      <vt:lpstr>Data Preprocessing(2)</vt:lpstr>
      <vt:lpstr>Data Preprocessing(3)</vt:lpstr>
      <vt:lpstr>Feature After Extract (22 features)</vt:lpstr>
      <vt:lpstr>Training Model</vt:lpstr>
      <vt:lpstr>Result (Test Separately)</vt:lpstr>
      <vt:lpstr>Result(When use one dataset to train and test with others)</vt:lpstr>
      <vt:lpstr>Botnet Detection with Ensemble Machine Learning Method</vt:lpstr>
      <vt:lpstr>Research Objective</vt:lpstr>
      <vt:lpstr>Methodology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THANAWAT TEJAPIJAYA</dc:creator>
  <cp:lastModifiedBy>THANAWAT TEJAPIJAYA</cp:lastModifiedBy>
  <cp:revision>2</cp:revision>
  <dcterms:created xsi:type="dcterms:W3CDTF">2023-07-04T23:17:13Z</dcterms:created>
  <dcterms:modified xsi:type="dcterms:W3CDTF">2023-07-12T06:59:19Z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0x0101002C2282C9932ED146A6D70198D74808AC</vt:lpwstr>
  </property>
</Properties>
</file>