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9.jpg" ContentType="image/png"/>
  <Override PartName="/ppt/media/image10.jpg" ContentType="image/png"/>
  <Override PartName="/ppt/media/image11.jpg" ContentType="image/png"/>
  <Override PartName="/ppt/media/image12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7" r:id="rId2"/>
    <p:sldId id="264" r:id="rId3"/>
    <p:sldId id="311" r:id="rId4"/>
    <p:sldId id="322" r:id="rId5"/>
    <p:sldId id="319" r:id="rId6"/>
    <p:sldId id="320" r:id="rId7"/>
    <p:sldId id="315" r:id="rId8"/>
    <p:sldId id="313" r:id="rId9"/>
    <p:sldId id="317" r:id="rId10"/>
    <p:sldId id="316" r:id="rId11"/>
    <p:sldId id="321" r:id="rId12"/>
    <p:sldId id="314" r:id="rId13"/>
    <p:sldId id="31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youngsoo" initials="K" lastIdx="1" clrIdx="0">
    <p:extLst>
      <p:ext uri="{19B8F6BF-5375-455C-9EA6-DF929625EA0E}">
        <p15:presenceInfo xmlns:p15="http://schemas.microsoft.com/office/powerpoint/2012/main" userId="S::dbfldj801@inu.ac.kr::fe3258f1-0dfb-48b7-8d45-a3376d52733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D6DA"/>
    <a:srgbClr val="A0D7DA"/>
    <a:srgbClr val="B0D8DA"/>
    <a:srgbClr val="ADD6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53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75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79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544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90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663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482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81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590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950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187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40B24-1663-4673-8EA1-B9AF929FD0D6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891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fentalk.com/2067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서류, 텍스트이(가) 표시된 사진&#10;&#10;높은 신뢰도로 생성된 설명">
            <a:extLst>
              <a:ext uri="{FF2B5EF4-FFF2-40B4-BE49-F238E27FC236}">
                <a16:creationId xmlns:a16="http://schemas.microsoft.com/office/drawing/2014/main" id="{771A0639-3870-4119-85E3-B713CA6C3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9000">
                <a:schemeClr val="accent1">
                  <a:lumMod val="60000"/>
                  <a:lumOff val="40000"/>
                  <a:alpha val="70000"/>
                </a:schemeClr>
              </a:gs>
              <a:gs pos="100000">
                <a:srgbClr val="FFA27F">
                  <a:alpha val="90000"/>
                </a:srgbClr>
              </a:gs>
              <a:gs pos="3723">
                <a:schemeClr val="accent1">
                  <a:alpha val="90000"/>
                </a:schemeClr>
              </a:gs>
              <a:gs pos="71000">
                <a:schemeClr val="accent3">
                  <a:lumMod val="90000"/>
                  <a:alpha val="7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578596" y="6404113"/>
            <a:ext cx="30348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95000"/>
                  </a:schemeClr>
                </a:solidFill>
              </a:rPr>
              <a:t>Copyrightⓒ. Saebyeol Yu. All Rights Reserved.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Line 8"/>
          <p:cNvSpPr/>
          <p:nvPr/>
        </p:nvSpPr>
        <p:spPr>
          <a:xfrm>
            <a:off x="7800120" y="4525200"/>
            <a:ext cx="360" cy="1737360"/>
          </a:xfrm>
          <a:prstGeom prst="line">
            <a:avLst/>
          </a:prstGeom>
          <a:ln w="1908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Shape 3"/>
          <p:cNvSpPr txBox="1"/>
          <p:nvPr/>
        </p:nvSpPr>
        <p:spPr>
          <a:xfrm>
            <a:off x="7961400" y="4525200"/>
            <a:ext cx="3258360" cy="1737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>
                <a:solidFill>
                  <a:schemeClr val="bg1"/>
                </a:solidFill>
                <a:latin typeface="맑은 고딕"/>
              </a:rPr>
              <a:t>201501418 김승우</a:t>
            </a:r>
            <a:endParaRPr lang="en-US" sz="2400" b="1" strike="noStrike" spc="-1">
              <a:solidFill>
                <a:schemeClr val="bg1"/>
              </a:solidFill>
              <a:latin typeface="굴림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>
                <a:solidFill>
                  <a:schemeClr val="bg1"/>
                </a:solidFill>
                <a:latin typeface="맑은 고딕"/>
              </a:rPr>
              <a:t>201501419 김영수</a:t>
            </a:r>
            <a:endParaRPr lang="en-US" sz="2400" b="1" strike="noStrike" spc="-1">
              <a:solidFill>
                <a:schemeClr val="bg1"/>
              </a:solidFill>
              <a:latin typeface="굴림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>
                <a:solidFill>
                  <a:schemeClr val="bg1"/>
                </a:solidFill>
                <a:latin typeface="맑은 고딕"/>
              </a:rPr>
              <a:t>201401589 윤부희</a:t>
            </a:r>
            <a:endParaRPr lang="en-US" sz="2400" b="1" strike="noStrike" spc="-1">
              <a:solidFill>
                <a:schemeClr val="bg1"/>
              </a:solidFill>
              <a:latin typeface="굴림"/>
            </a:endParaRPr>
          </a:p>
        </p:txBody>
      </p:sp>
      <p:sp>
        <p:nvSpPr>
          <p:cNvPr id="14" name="TextShape 2"/>
          <p:cNvSpPr txBox="1"/>
          <p:nvPr/>
        </p:nvSpPr>
        <p:spPr>
          <a:xfrm>
            <a:off x="838080" y="4525200"/>
            <a:ext cx="6801120" cy="1737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ko-KR" sz="6000" b="1" strike="noStrike" spc="-1" dirty="0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/>
              </a:rPr>
              <a:t>너</a:t>
            </a:r>
            <a:r>
              <a:rPr lang="ko-KR" sz="6000" b="1" strike="noStrike" spc="-1" dirty="0">
                <a:solidFill>
                  <a:schemeClr val="bg1"/>
                </a:solidFill>
                <a:latin typeface="맑은 고딕"/>
              </a:rPr>
              <a:t>는</a:t>
            </a:r>
            <a:r>
              <a:rPr lang="ko-KR" sz="6000" b="1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ko-KR" sz="6000" b="1" strike="noStrike" spc="-1" dirty="0">
                <a:solidFill>
                  <a:srgbClr val="FFD966"/>
                </a:solidFill>
                <a:latin typeface="맑은 고딕"/>
              </a:rPr>
              <a:t>나</a:t>
            </a:r>
            <a:r>
              <a:rPr lang="ko-KR" sz="6000" b="1" strike="noStrike" spc="-1" dirty="0">
                <a:solidFill>
                  <a:schemeClr val="bg1"/>
                </a:solidFill>
                <a:latin typeface="맑은 고딕"/>
              </a:rPr>
              <a:t>의</a:t>
            </a:r>
            <a:r>
              <a:rPr lang="ko-KR" sz="6000" b="1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ko-KR" sz="6000" b="1" strike="noStrike" spc="-1" dirty="0">
                <a:solidFill>
                  <a:schemeClr val="accent1">
                    <a:lumMod val="20000"/>
                    <a:lumOff val="80000"/>
                  </a:schemeClr>
                </a:solidFill>
                <a:latin typeface="맑은 고딕"/>
              </a:rPr>
              <a:t>친구</a:t>
            </a:r>
            <a:br>
              <a:rPr/>
            </a:br>
            <a:r>
              <a:rPr lang="ko-KR" altLang="en-US" sz="3600" b="1" strike="noStrike" spc="-1">
                <a:solidFill>
                  <a:schemeClr val="bg1"/>
                </a:solidFill>
                <a:latin typeface="맑은 고딕"/>
              </a:rPr>
              <a:t>포스터 </a:t>
            </a:r>
            <a:r>
              <a:rPr lang="en-US" altLang="ko-KR" sz="3600" b="1" strike="noStrike" spc="-1">
                <a:solidFill>
                  <a:schemeClr val="bg1"/>
                </a:solidFill>
                <a:latin typeface="맑은 고딕"/>
              </a:rPr>
              <a:t>11</a:t>
            </a:r>
            <a:r>
              <a:rPr lang="ko-KR" altLang="en-US" sz="3600" b="1" strike="noStrike" spc="-1">
                <a:solidFill>
                  <a:schemeClr val="bg1"/>
                </a:solidFill>
                <a:latin typeface="맑은 고딕"/>
              </a:rPr>
              <a:t>번 시연</a:t>
            </a:r>
            <a:r>
              <a:rPr lang="ko-KR" sz="3600" b="1" strike="noStrike" spc="-1">
                <a:solidFill>
                  <a:schemeClr val="bg1"/>
                </a:solidFill>
                <a:latin typeface="맑은 고딕"/>
              </a:rPr>
              <a:t> </a:t>
            </a:r>
            <a:r>
              <a:rPr lang="ko-KR" sz="3600" b="1" strike="noStrike" spc="-1" dirty="0">
                <a:solidFill>
                  <a:schemeClr val="bg1"/>
                </a:solidFill>
                <a:latin typeface="맑은 고딕"/>
              </a:rPr>
              <a:t>발표</a:t>
            </a:r>
            <a:endParaRPr lang="ko-KR" sz="3600" b="0" strike="noStrike" spc="-1" dirty="0">
              <a:solidFill>
                <a:schemeClr val="bg1"/>
              </a:solidFill>
              <a:latin typeface="맑은 고딕"/>
            </a:endParaRPr>
          </a:p>
        </p:txBody>
      </p:sp>
      <p:pic>
        <p:nvPicPr>
          <p:cNvPr id="2" name="오디오 1">
            <a:hlinkClick r:id="" action="ppaction://media"/>
            <a:extLst>
              <a:ext uri="{FF2B5EF4-FFF2-40B4-BE49-F238E27FC236}">
                <a16:creationId xmlns:a16="http://schemas.microsoft.com/office/drawing/2014/main" id="{24896F64-AC78-4CE5-864B-16A362AE851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902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10"/>
    </mc:Choice>
    <mc:Fallback>
      <p:transition spd="slow" advTm="26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실내, 테이블, 앉아있는, 전자기기이(가) 표시된 사진&#10;&#10;높은 신뢰도로 생성된 설명">
            <a:extLst>
              <a:ext uri="{FF2B5EF4-FFF2-40B4-BE49-F238E27FC236}">
                <a16:creationId xmlns:a16="http://schemas.microsoft.com/office/drawing/2014/main" id="{86A6E67A-D18A-4AE2-BFD7-9BE8ACF82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14703" y="462454"/>
            <a:ext cx="10741573" cy="586477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74067" y="4780508"/>
            <a:ext cx="95846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2800" b="1" spc="-150">
                <a:latin typeface="DejaVu Sans"/>
              </a:rPr>
              <a:t>Node.js</a:t>
            </a:r>
            <a:r>
              <a:rPr lang="ko-KR" altLang="en-US" sz="2800" b="1" spc="-150">
                <a:latin typeface="DejaVu Sans"/>
              </a:rPr>
              <a:t> 및 </a:t>
            </a:r>
            <a:r>
              <a:rPr lang="en-US" altLang="ko-KR" sz="2800" b="1" spc="-150">
                <a:latin typeface="DejaVu Sans"/>
              </a:rPr>
              <a:t>express </a:t>
            </a:r>
            <a:r>
              <a:rPr lang="ko-KR" altLang="en-US" sz="2800" b="1" spc="-150">
                <a:latin typeface="DejaVu Sans"/>
              </a:rPr>
              <a:t>기반으로 </a:t>
            </a:r>
            <a:r>
              <a:rPr lang="en-US" altLang="ko-KR" sz="2800" b="1" spc="-150">
                <a:latin typeface="DejaVu Sans"/>
              </a:rPr>
              <a:t>web </a:t>
            </a:r>
            <a:r>
              <a:rPr lang="ko-KR" altLang="en-US" sz="2800" b="1" spc="-150">
                <a:latin typeface="DejaVu Sans"/>
              </a:rPr>
              <a:t>요청 실행</a:t>
            </a:r>
            <a:endParaRPr lang="en-US" altLang="ko-KR" sz="2800" b="1" spc="-150">
              <a:latin typeface="DejaVu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2800" b="1" spc="-150">
                <a:latin typeface="DejaVu Sans"/>
              </a:rPr>
              <a:t>Socket</a:t>
            </a:r>
            <a:r>
              <a:rPr lang="ko-KR" altLang="en-US" sz="2800" b="1" spc="-150">
                <a:latin typeface="DejaVu Sans"/>
              </a:rPr>
              <a:t>을 통한 </a:t>
            </a:r>
            <a:r>
              <a:rPr lang="en-US" altLang="ko-KR" sz="2800" b="1" spc="-150">
                <a:latin typeface="DejaVu Sans"/>
              </a:rPr>
              <a:t>main module</a:t>
            </a:r>
            <a:r>
              <a:rPr lang="ko-KR" altLang="en-US" sz="2800" b="1" spc="-150">
                <a:latin typeface="DejaVu Sans"/>
              </a:rPr>
              <a:t>과의 통신</a:t>
            </a:r>
            <a:endParaRPr lang="en-US" altLang="ko-KR" sz="2800" b="1" spc="-150">
              <a:latin typeface="DejaVu Sans"/>
            </a:endParaRPr>
          </a:p>
          <a:p>
            <a:endParaRPr lang="en-US" altLang="ko-KR" sz="2800" b="1" spc="-150">
              <a:latin typeface="DejaVu Sans"/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1281854" y="995878"/>
            <a:ext cx="2680546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746233" y="491720"/>
            <a:ext cx="3291030" cy="546652"/>
            <a:chOff x="968115" y="2698069"/>
            <a:chExt cx="3291030" cy="546652"/>
          </a:xfrm>
        </p:grpSpPr>
        <p:grpSp>
          <p:nvGrpSpPr>
            <p:cNvPr id="13" name="그룹 12"/>
            <p:cNvGrpSpPr/>
            <p:nvPr/>
          </p:nvGrpSpPr>
          <p:grpSpPr>
            <a:xfrm>
              <a:off x="968115" y="2698069"/>
              <a:ext cx="550594" cy="546652"/>
              <a:chOff x="1302026" y="2743201"/>
              <a:chExt cx="550594" cy="546652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1302026" y="2743201"/>
                <a:ext cx="527834" cy="5466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340941" y="2818948"/>
                <a:ext cx="5116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03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565522" y="2740562"/>
              <a:ext cx="2693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아키텍처</a:t>
              </a:r>
              <a:r>
                <a:rPr lang="ko-KR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sz="2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Server</a:t>
              </a:r>
              <a:endPara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6C1BBF81-9F42-42FA-99C2-31ACE99921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827" y="1038372"/>
            <a:ext cx="2005472" cy="20054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EE36266-5FC3-455E-9362-AB25D222AD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365" y="2816422"/>
            <a:ext cx="1824395" cy="1824395"/>
          </a:xfrm>
          <a:prstGeom prst="rect">
            <a:avLst/>
          </a:prstGeom>
        </p:spPr>
      </p:pic>
      <p:sp>
        <p:nvSpPr>
          <p:cNvPr id="17" name="화살표: 왼쪽/오른쪽 16">
            <a:extLst>
              <a:ext uri="{FF2B5EF4-FFF2-40B4-BE49-F238E27FC236}">
                <a16:creationId xmlns:a16="http://schemas.microsoft.com/office/drawing/2014/main" id="{688021AD-859D-45D6-97DC-B9070AE09027}"/>
              </a:ext>
            </a:extLst>
          </p:cNvPr>
          <p:cNvSpPr/>
          <p:nvPr/>
        </p:nvSpPr>
        <p:spPr>
          <a:xfrm>
            <a:off x="3440074" y="2798845"/>
            <a:ext cx="1126492" cy="425323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E581B29-3341-4C14-A181-52D6BDA515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969" y="2192077"/>
            <a:ext cx="2222831" cy="2222831"/>
          </a:xfrm>
          <a:prstGeom prst="rect">
            <a:avLst/>
          </a:prstGeom>
        </p:spPr>
      </p:pic>
      <p:sp>
        <p:nvSpPr>
          <p:cNvPr id="21" name="화살표: 왼쪽/오른쪽 20">
            <a:extLst>
              <a:ext uri="{FF2B5EF4-FFF2-40B4-BE49-F238E27FC236}">
                <a16:creationId xmlns:a16="http://schemas.microsoft.com/office/drawing/2014/main" id="{9220071E-FD0A-458A-A222-B6E246B44FD0}"/>
              </a:ext>
            </a:extLst>
          </p:cNvPr>
          <p:cNvSpPr/>
          <p:nvPr/>
        </p:nvSpPr>
        <p:spPr>
          <a:xfrm>
            <a:off x="7511396" y="2831182"/>
            <a:ext cx="1126492" cy="425323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1A96A0D5-DBEC-432E-98E5-317E6DAAC8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363" y="1885905"/>
            <a:ext cx="2529003" cy="252900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490983B-7023-403F-8732-F6A37BC60DDA}"/>
              </a:ext>
            </a:extLst>
          </p:cNvPr>
          <p:cNvSpPr txBox="1"/>
          <p:nvPr/>
        </p:nvSpPr>
        <p:spPr>
          <a:xfrm>
            <a:off x="3405202" y="2338369"/>
            <a:ext cx="1198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>
                <a:latin typeface="DejaVu Sans"/>
              </a:rPr>
              <a:t>socket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8D55B0-E758-482B-8815-A8B0DCCC6ABE}"/>
              </a:ext>
            </a:extLst>
          </p:cNvPr>
          <p:cNvSpPr txBox="1"/>
          <p:nvPr/>
        </p:nvSpPr>
        <p:spPr>
          <a:xfrm>
            <a:off x="7524451" y="2341482"/>
            <a:ext cx="1198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>
                <a:latin typeface="DejaVu Sans"/>
              </a:rPr>
              <a:t>socket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A87A22-0136-43F2-A96C-62C3DC189B01}"/>
              </a:ext>
            </a:extLst>
          </p:cNvPr>
          <p:cNvSpPr txBox="1"/>
          <p:nvPr/>
        </p:nvSpPr>
        <p:spPr>
          <a:xfrm>
            <a:off x="1856191" y="961742"/>
            <a:ext cx="1198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>
                <a:latin typeface="DejaVu Sans"/>
              </a:rPr>
              <a:t>web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364202-A3CF-41BB-B91D-7BC8E9288EE6}"/>
              </a:ext>
            </a:extLst>
          </p:cNvPr>
          <p:cNvSpPr txBox="1"/>
          <p:nvPr/>
        </p:nvSpPr>
        <p:spPr>
          <a:xfrm>
            <a:off x="5102758" y="1355132"/>
            <a:ext cx="214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>
                <a:latin typeface="DejaVu Sans"/>
              </a:rPr>
              <a:t>web server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537C03-182F-4A9E-B949-D7204166009D}"/>
              </a:ext>
            </a:extLst>
          </p:cNvPr>
          <p:cNvSpPr txBox="1"/>
          <p:nvPr/>
        </p:nvSpPr>
        <p:spPr>
          <a:xfrm>
            <a:off x="8749969" y="1423407"/>
            <a:ext cx="2222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>
                <a:latin typeface="DejaVu Sans"/>
              </a:rPr>
              <a:t>Main module</a:t>
            </a:r>
          </a:p>
        </p:txBody>
      </p:sp>
    </p:spTree>
    <p:extLst>
      <p:ext uri="{BB962C8B-B14F-4D97-AF65-F5344CB8AC3E}">
        <p14:creationId xmlns:p14="http://schemas.microsoft.com/office/powerpoint/2010/main" val="1895310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실내, 테이블, 앉아있는, 전자기기이(가) 표시된 사진&#10;&#10;높은 신뢰도로 생성된 설명">
            <a:extLst>
              <a:ext uri="{FF2B5EF4-FFF2-40B4-BE49-F238E27FC236}">
                <a16:creationId xmlns:a16="http://schemas.microsoft.com/office/drawing/2014/main" id="{86A6E67A-D18A-4AE2-BFD7-9BE8ACF82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14703" y="462454"/>
            <a:ext cx="10741573" cy="586477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74067" y="4780508"/>
            <a:ext cx="95846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2800" b="1" spc="-150">
                <a:latin typeface="DejaVu Sans"/>
              </a:rPr>
              <a:t>C </a:t>
            </a:r>
            <a:r>
              <a:rPr lang="ko-KR" altLang="en-US" sz="2800" b="1" spc="-150">
                <a:latin typeface="DejaVu Sans"/>
              </a:rPr>
              <a:t>및 </a:t>
            </a:r>
            <a:r>
              <a:rPr lang="en-US" altLang="ko-KR" sz="2800" b="1" spc="-150">
                <a:latin typeface="DejaVu Sans"/>
              </a:rPr>
              <a:t>Python </a:t>
            </a:r>
            <a:r>
              <a:rPr lang="ko-KR" altLang="en-US" sz="2800" b="1" spc="-150">
                <a:latin typeface="DejaVu Sans"/>
              </a:rPr>
              <a:t>기반으로 </a:t>
            </a:r>
            <a:r>
              <a:rPr lang="en-US" altLang="ko-KR" sz="2800" b="1" spc="-150">
                <a:latin typeface="DejaVu Sans"/>
              </a:rPr>
              <a:t>web server</a:t>
            </a:r>
            <a:r>
              <a:rPr lang="ko-KR" altLang="en-US" sz="2800" b="1" spc="-150">
                <a:latin typeface="DejaVu Sans"/>
              </a:rPr>
              <a:t>요청 실행</a:t>
            </a:r>
            <a:endParaRPr lang="en-US" altLang="ko-KR" sz="2800" b="1" spc="-150">
              <a:latin typeface="DejaVu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2800" b="1" spc="-150">
                <a:latin typeface="DejaVu Sans"/>
              </a:rPr>
              <a:t>Socket</a:t>
            </a:r>
            <a:r>
              <a:rPr lang="ko-KR" altLang="en-US" sz="2800" b="1" spc="-150">
                <a:latin typeface="DejaVu Sans"/>
              </a:rPr>
              <a:t>을 통한 </a:t>
            </a:r>
            <a:r>
              <a:rPr lang="en-US" altLang="ko-KR" sz="2800" b="1" spc="-150">
                <a:latin typeface="DejaVu Sans"/>
              </a:rPr>
              <a:t>server </a:t>
            </a:r>
            <a:r>
              <a:rPr lang="ko-KR" altLang="en-US" sz="2800" b="1" spc="-150">
                <a:latin typeface="DejaVu Sans"/>
              </a:rPr>
              <a:t>및 </a:t>
            </a:r>
            <a:r>
              <a:rPr lang="en-US" altLang="ko-KR" sz="2800" b="1" spc="-150">
                <a:latin typeface="DejaVu Sans"/>
              </a:rPr>
              <a:t>speaker module</a:t>
            </a:r>
            <a:r>
              <a:rPr lang="ko-KR" altLang="en-US" sz="2800" b="1" spc="-150">
                <a:latin typeface="DejaVu Sans"/>
              </a:rPr>
              <a:t>과의 통신</a:t>
            </a:r>
            <a:endParaRPr lang="en-US" altLang="ko-KR" sz="2800" b="1" spc="-150">
              <a:latin typeface="DejaVu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2800" b="1" spc="-150">
                <a:latin typeface="DejaVu Sans"/>
              </a:rPr>
              <a:t>Google Text-to-Speech</a:t>
            </a:r>
            <a:r>
              <a:rPr lang="ko-KR" altLang="en-US" sz="2800" b="1" spc="-150">
                <a:latin typeface="DejaVu Sans"/>
              </a:rPr>
              <a:t>를 사용한 음성 변환</a:t>
            </a:r>
            <a:endParaRPr lang="en-US" altLang="ko-KR" sz="2800" b="1" spc="-150">
              <a:latin typeface="DejaVu Sans"/>
            </a:endParaRPr>
          </a:p>
          <a:p>
            <a:endParaRPr lang="en-US" altLang="ko-KR" sz="2800" b="1" spc="-150">
              <a:latin typeface="DejaVu Sans"/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1281854" y="995878"/>
            <a:ext cx="2785649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746233" y="491720"/>
            <a:ext cx="3420616" cy="546652"/>
            <a:chOff x="968115" y="2698069"/>
            <a:chExt cx="3420616" cy="546652"/>
          </a:xfrm>
        </p:grpSpPr>
        <p:grpSp>
          <p:nvGrpSpPr>
            <p:cNvPr id="13" name="그룹 12"/>
            <p:cNvGrpSpPr/>
            <p:nvPr/>
          </p:nvGrpSpPr>
          <p:grpSpPr>
            <a:xfrm>
              <a:off x="968115" y="2698069"/>
              <a:ext cx="550594" cy="546652"/>
              <a:chOff x="1302026" y="2743201"/>
              <a:chExt cx="550594" cy="546652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1302026" y="2743201"/>
                <a:ext cx="527834" cy="5466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340941" y="2818948"/>
                <a:ext cx="5116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03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565522" y="2740562"/>
              <a:ext cx="28232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아키텍처</a:t>
              </a:r>
              <a:r>
                <a:rPr lang="ko-KR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sz="2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module</a:t>
              </a:r>
              <a:endPara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24E322F7-7220-4CBB-AC4A-A24F407571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827" y="1908111"/>
            <a:ext cx="2529003" cy="2529003"/>
          </a:xfrm>
          <a:prstGeom prst="rect">
            <a:avLst/>
          </a:prstGeom>
        </p:spPr>
      </p:pic>
      <p:sp>
        <p:nvSpPr>
          <p:cNvPr id="17" name="화살표: 왼쪽/오른쪽 16">
            <a:extLst>
              <a:ext uri="{FF2B5EF4-FFF2-40B4-BE49-F238E27FC236}">
                <a16:creationId xmlns:a16="http://schemas.microsoft.com/office/drawing/2014/main" id="{688021AD-859D-45D6-97DC-B9070AE09027}"/>
              </a:ext>
            </a:extLst>
          </p:cNvPr>
          <p:cNvSpPr/>
          <p:nvPr/>
        </p:nvSpPr>
        <p:spPr>
          <a:xfrm>
            <a:off x="3937911" y="2831181"/>
            <a:ext cx="1126492" cy="425323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E581B29-3341-4C14-A181-52D6BDA515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741" y="2122631"/>
            <a:ext cx="677772" cy="677772"/>
          </a:xfrm>
          <a:prstGeom prst="rect">
            <a:avLst/>
          </a:prstGeom>
        </p:spPr>
      </p:pic>
      <p:sp>
        <p:nvSpPr>
          <p:cNvPr id="21" name="화살표: 왼쪽/오른쪽 20">
            <a:extLst>
              <a:ext uri="{FF2B5EF4-FFF2-40B4-BE49-F238E27FC236}">
                <a16:creationId xmlns:a16="http://schemas.microsoft.com/office/drawing/2014/main" id="{9220071E-FD0A-458A-A222-B6E246B44FD0}"/>
              </a:ext>
            </a:extLst>
          </p:cNvPr>
          <p:cNvSpPr/>
          <p:nvPr/>
        </p:nvSpPr>
        <p:spPr>
          <a:xfrm>
            <a:off x="7850282" y="2248855"/>
            <a:ext cx="1126492" cy="425323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7709535-9F9D-4FD4-B18A-ADAC22EB65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484" y="2214283"/>
            <a:ext cx="2222831" cy="222283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3201424-A4A2-46AE-942A-85BAE879F517}"/>
              </a:ext>
            </a:extLst>
          </p:cNvPr>
          <p:cNvSpPr txBox="1"/>
          <p:nvPr/>
        </p:nvSpPr>
        <p:spPr>
          <a:xfrm>
            <a:off x="5176483" y="1272449"/>
            <a:ext cx="2222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atin typeface="DejaVu Sans"/>
              </a:rPr>
              <a:t>Main module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6C0B86-F19D-4043-914A-B6047AA46300}"/>
              </a:ext>
            </a:extLst>
          </p:cNvPr>
          <p:cNvSpPr txBox="1"/>
          <p:nvPr/>
        </p:nvSpPr>
        <p:spPr>
          <a:xfrm>
            <a:off x="8508230" y="1221544"/>
            <a:ext cx="2706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atin typeface="DejaVu Sans"/>
              </a:rPr>
              <a:t>speaker module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A1B7DA-04C8-4CEB-93CE-12050059E7C2}"/>
              </a:ext>
            </a:extLst>
          </p:cNvPr>
          <p:cNvSpPr txBox="1"/>
          <p:nvPr/>
        </p:nvSpPr>
        <p:spPr>
          <a:xfrm>
            <a:off x="4100956" y="2492626"/>
            <a:ext cx="1198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-150" dirty="0">
                <a:latin typeface="DejaVu Sans"/>
              </a:rPr>
              <a:t>socket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9A634F-1E80-40AB-896C-04219AA70B68}"/>
              </a:ext>
            </a:extLst>
          </p:cNvPr>
          <p:cNvSpPr txBox="1"/>
          <p:nvPr/>
        </p:nvSpPr>
        <p:spPr>
          <a:xfrm>
            <a:off x="8004216" y="1879094"/>
            <a:ext cx="1198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-150" dirty="0">
                <a:latin typeface="DejaVu Sans"/>
              </a:rPr>
              <a:t>socket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3344EA-B7A6-498A-866F-E947C64ECD2B}"/>
              </a:ext>
            </a:extLst>
          </p:cNvPr>
          <p:cNvSpPr txBox="1"/>
          <p:nvPr/>
        </p:nvSpPr>
        <p:spPr>
          <a:xfrm>
            <a:off x="1759528" y="1377338"/>
            <a:ext cx="214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>
                <a:latin typeface="DejaVu Sans"/>
              </a:rPr>
              <a:t>web server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CB1002B7-1845-4F9F-B8BE-392BCF7CB2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741" y="2926234"/>
            <a:ext cx="677772" cy="677772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80BC3B96-66CD-4CE2-9A01-115F009503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741" y="3729837"/>
            <a:ext cx="677772" cy="677772"/>
          </a:xfrm>
          <a:prstGeom prst="rect">
            <a:avLst/>
          </a:prstGeom>
        </p:spPr>
      </p:pic>
      <p:sp>
        <p:nvSpPr>
          <p:cNvPr id="29" name="화살표: 왼쪽/오른쪽 28">
            <a:extLst>
              <a:ext uri="{FF2B5EF4-FFF2-40B4-BE49-F238E27FC236}">
                <a16:creationId xmlns:a16="http://schemas.microsoft.com/office/drawing/2014/main" id="{77E8BCD8-E0B5-459C-BB4E-CC7A2E4EA3FC}"/>
              </a:ext>
            </a:extLst>
          </p:cNvPr>
          <p:cNvSpPr/>
          <p:nvPr/>
        </p:nvSpPr>
        <p:spPr>
          <a:xfrm>
            <a:off x="7853687" y="3058807"/>
            <a:ext cx="1126492" cy="425323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왼쪽/오른쪽 29">
            <a:extLst>
              <a:ext uri="{FF2B5EF4-FFF2-40B4-BE49-F238E27FC236}">
                <a16:creationId xmlns:a16="http://schemas.microsoft.com/office/drawing/2014/main" id="{62772963-5B19-4B92-89B1-530FB6F7238F}"/>
              </a:ext>
            </a:extLst>
          </p:cNvPr>
          <p:cNvSpPr/>
          <p:nvPr/>
        </p:nvSpPr>
        <p:spPr>
          <a:xfrm>
            <a:off x="7850282" y="3856061"/>
            <a:ext cx="1126492" cy="425323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357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실내, 테이블, 앉아있는, 전자기기이(가) 표시된 사진&#10;&#10;높은 신뢰도로 생성된 설명">
            <a:extLst>
              <a:ext uri="{FF2B5EF4-FFF2-40B4-BE49-F238E27FC236}">
                <a16:creationId xmlns:a16="http://schemas.microsoft.com/office/drawing/2014/main" id="{86A6E67A-D18A-4AE2-BFD7-9BE8ACF82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14703" y="462454"/>
            <a:ext cx="10741573" cy="586477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1281854" y="995878"/>
            <a:ext cx="1446028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746233" y="491720"/>
            <a:ext cx="2231188" cy="546652"/>
            <a:chOff x="968115" y="2698069"/>
            <a:chExt cx="2231188" cy="546652"/>
          </a:xfrm>
        </p:grpSpPr>
        <p:grpSp>
          <p:nvGrpSpPr>
            <p:cNvPr id="13" name="그룹 12"/>
            <p:cNvGrpSpPr/>
            <p:nvPr/>
          </p:nvGrpSpPr>
          <p:grpSpPr>
            <a:xfrm>
              <a:off x="968115" y="2698069"/>
              <a:ext cx="550594" cy="546652"/>
              <a:chOff x="1302026" y="2743201"/>
              <a:chExt cx="550594" cy="546652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1302026" y="2743201"/>
                <a:ext cx="527834" cy="5466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340941" y="2818948"/>
                <a:ext cx="5116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04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565522" y="2740562"/>
              <a:ext cx="16337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2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시연영상</a:t>
              </a:r>
              <a:r>
                <a:rPr lang="ko-KR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5" name="그림 4" descr="곰, 채워진, 곰인형, 앉아있는이(가) 표시된 사진&#10;&#10;자동 생성된 설명">
            <a:extLst>
              <a:ext uri="{FF2B5EF4-FFF2-40B4-BE49-F238E27FC236}">
                <a16:creationId xmlns:a16="http://schemas.microsoft.com/office/drawing/2014/main" id="{889D6B55-E1AC-433B-960C-4BF5904150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162" y="1157287"/>
            <a:ext cx="806767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240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486400" y="0"/>
            <a:ext cx="6705600" cy="6858000"/>
          </a:xfrm>
          <a:prstGeom prst="rect">
            <a:avLst/>
          </a:prstGeom>
          <a:solidFill>
            <a:srgbClr val="A2D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86400" cy="6858000"/>
          </a:xfrm>
          <a:prstGeom prst="rect">
            <a:avLst/>
          </a:prstGeom>
        </p:spPr>
      </p:pic>
      <p:sp>
        <p:nvSpPr>
          <p:cNvPr id="4" name="正方形/長方形 1">
            <a:extLst>
              <a:ext uri="{FF2B5EF4-FFF2-40B4-BE49-F238E27FC236}">
                <a16:creationId xmlns:a16="http://schemas.microsoft.com/office/drawing/2014/main" id="{06958DF4-BC45-4BE1-8480-5FD300E27B59}"/>
              </a:ext>
            </a:extLst>
          </p:cNvPr>
          <p:cNvSpPr/>
          <p:nvPr/>
        </p:nvSpPr>
        <p:spPr>
          <a:xfrm>
            <a:off x="7324367" y="1849332"/>
            <a:ext cx="3159336" cy="3159336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B381D-9A50-4C58-9438-A7AA511FA1FD}"/>
              </a:ext>
            </a:extLst>
          </p:cNvPr>
          <p:cNvSpPr txBox="1"/>
          <p:nvPr/>
        </p:nvSpPr>
        <p:spPr>
          <a:xfrm>
            <a:off x="8388295" y="3157878"/>
            <a:ext cx="10102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>
                <a:solidFill>
                  <a:schemeClr val="bg1"/>
                </a:solidFill>
                <a:latin typeface="DejaVu Sans"/>
              </a:rPr>
              <a:t>END</a:t>
            </a:r>
            <a:endParaRPr lang="ko-KR" altLang="en-US" sz="3200" b="1" dirty="0">
              <a:solidFill>
                <a:schemeClr val="bg1"/>
              </a:solid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911476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하늘, 나무, 식물이(가) 표시된 사진&#10;&#10;매우 높은 신뢰도로 생성된 설명">
            <a:extLst>
              <a:ext uri="{FF2B5EF4-FFF2-40B4-BE49-F238E27FC236}">
                <a16:creationId xmlns:a16="http://schemas.microsoft.com/office/drawing/2014/main" id="{86AA45C4-FE0C-4FA8-8ACE-64C3D21096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016" y="0"/>
            <a:ext cx="5205984" cy="6858000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566531" y="566530"/>
            <a:ext cx="3855219" cy="1446550"/>
            <a:chOff x="606288" y="626165"/>
            <a:chExt cx="3855219" cy="1446550"/>
          </a:xfrm>
        </p:grpSpPr>
        <p:sp>
          <p:nvSpPr>
            <p:cNvPr id="25" name="TextBox 24"/>
            <p:cNvSpPr txBox="1"/>
            <p:nvPr/>
          </p:nvSpPr>
          <p:spPr>
            <a:xfrm>
              <a:off x="606288" y="626165"/>
              <a:ext cx="998991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ko-KR" altLang="en-US" sz="8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535706" y="1091022"/>
              <a:ext cx="292580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kern="2600" spc="800" dirty="0" err="1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ontents</a:t>
              </a:r>
              <a:endParaRPr lang="ko-KR" altLang="en-US" sz="4800" kern="2600" spc="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9" name="직선 연결선 28"/>
          <p:cNvCxnSpPr/>
          <p:nvPr/>
        </p:nvCxnSpPr>
        <p:spPr>
          <a:xfrm flipV="1">
            <a:off x="566531" y="2333297"/>
            <a:ext cx="6419485" cy="22277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/>
          <p:cNvGrpSpPr/>
          <p:nvPr/>
        </p:nvGrpSpPr>
        <p:grpSpPr>
          <a:xfrm>
            <a:off x="968115" y="2698069"/>
            <a:ext cx="2013179" cy="546652"/>
            <a:chOff x="968115" y="2698069"/>
            <a:chExt cx="2013179" cy="546652"/>
          </a:xfrm>
        </p:grpSpPr>
        <p:grpSp>
          <p:nvGrpSpPr>
            <p:cNvPr id="47" name="그룹 46"/>
            <p:cNvGrpSpPr/>
            <p:nvPr/>
          </p:nvGrpSpPr>
          <p:grpSpPr>
            <a:xfrm>
              <a:off x="968115" y="2698069"/>
              <a:ext cx="527834" cy="546652"/>
              <a:chOff x="1302026" y="2743201"/>
              <a:chExt cx="527834" cy="546652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1302026" y="2743201"/>
                <a:ext cx="527834" cy="5466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340941" y="2818948"/>
                <a:ext cx="4491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01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1565522" y="274056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아이디어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968115" y="3429000"/>
            <a:ext cx="2013179" cy="546652"/>
            <a:chOff x="968115" y="2698069"/>
            <a:chExt cx="2013179" cy="546652"/>
          </a:xfrm>
        </p:grpSpPr>
        <p:grpSp>
          <p:nvGrpSpPr>
            <p:cNvPr id="53" name="그룹 52"/>
            <p:cNvGrpSpPr/>
            <p:nvPr/>
          </p:nvGrpSpPr>
          <p:grpSpPr>
            <a:xfrm>
              <a:off x="968115" y="2698069"/>
              <a:ext cx="536167" cy="546652"/>
              <a:chOff x="1302026" y="2743201"/>
              <a:chExt cx="536167" cy="546652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1302026" y="2743201"/>
                <a:ext cx="527834" cy="5466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340941" y="2818948"/>
                <a:ext cx="4972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02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1565522" y="274056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개발목표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6D8DBF9-DD5F-45C0-A51D-DC3369F861FD}"/>
              </a:ext>
            </a:extLst>
          </p:cNvPr>
          <p:cNvGrpSpPr/>
          <p:nvPr/>
        </p:nvGrpSpPr>
        <p:grpSpPr>
          <a:xfrm>
            <a:off x="968115" y="4164883"/>
            <a:ext cx="2013179" cy="546652"/>
            <a:chOff x="968115" y="2698069"/>
            <a:chExt cx="2013179" cy="546652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6957FEB2-5773-4E39-A95C-F894C078CB7E}"/>
                </a:ext>
              </a:extLst>
            </p:cNvPr>
            <p:cNvGrpSpPr/>
            <p:nvPr/>
          </p:nvGrpSpPr>
          <p:grpSpPr>
            <a:xfrm>
              <a:off x="968115" y="2698069"/>
              <a:ext cx="550594" cy="546652"/>
              <a:chOff x="1302026" y="2743201"/>
              <a:chExt cx="550594" cy="546652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0AB5E259-85D0-4E27-8BCA-61FA5E29006C}"/>
                  </a:ext>
                </a:extLst>
              </p:cNvPr>
              <p:cNvSpPr/>
              <p:nvPr/>
            </p:nvSpPr>
            <p:spPr>
              <a:xfrm>
                <a:off x="1302026" y="2743201"/>
                <a:ext cx="527834" cy="5466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5E0368-F848-4C26-B05C-0E1D6B97BB5F}"/>
                  </a:ext>
                </a:extLst>
              </p:cNvPr>
              <p:cNvSpPr txBox="1"/>
              <p:nvPr/>
            </p:nvSpPr>
            <p:spPr>
              <a:xfrm>
                <a:off x="1340941" y="2818948"/>
                <a:ext cx="5116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03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5E8ACF6-F47F-4BB5-B52E-55BE8C92A641}"/>
                </a:ext>
              </a:extLst>
            </p:cNvPr>
            <p:cNvSpPr txBox="1"/>
            <p:nvPr/>
          </p:nvSpPr>
          <p:spPr>
            <a:xfrm>
              <a:off x="1565522" y="274056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아키텍처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15DB83C-3D3C-4188-98B6-BDE7BB50F2CA}"/>
              </a:ext>
            </a:extLst>
          </p:cNvPr>
          <p:cNvGrpSpPr/>
          <p:nvPr/>
        </p:nvGrpSpPr>
        <p:grpSpPr>
          <a:xfrm>
            <a:off x="962530" y="4895331"/>
            <a:ext cx="2122183" cy="546652"/>
            <a:chOff x="968115" y="2698069"/>
            <a:chExt cx="2122183" cy="546652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0FB63C65-8B08-44F0-AB67-692D0700BE93}"/>
                </a:ext>
              </a:extLst>
            </p:cNvPr>
            <p:cNvGrpSpPr/>
            <p:nvPr/>
          </p:nvGrpSpPr>
          <p:grpSpPr>
            <a:xfrm>
              <a:off x="968115" y="2698069"/>
              <a:ext cx="550594" cy="546652"/>
              <a:chOff x="1302026" y="2743201"/>
              <a:chExt cx="550594" cy="546652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37262D21-0B2E-40BC-B244-F70C128AA528}"/>
                  </a:ext>
                </a:extLst>
              </p:cNvPr>
              <p:cNvSpPr/>
              <p:nvPr/>
            </p:nvSpPr>
            <p:spPr>
              <a:xfrm>
                <a:off x="1302026" y="2743201"/>
                <a:ext cx="527834" cy="5466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D1B0BE1-7CB7-47CF-BB65-F625F38376DA}"/>
                  </a:ext>
                </a:extLst>
              </p:cNvPr>
              <p:cNvSpPr txBox="1"/>
              <p:nvPr/>
            </p:nvSpPr>
            <p:spPr>
              <a:xfrm>
                <a:off x="1340941" y="2818948"/>
                <a:ext cx="5116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04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150475F-5F0E-4BB5-A8D5-4C0083C8013F}"/>
                </a:ext>
              </a:extLst>
            </p:cNvPr>
            <p:cNvSpPr txBox="1"/>
            <p:nvPr/>
          </p:nvSpPr>
          <p:spPr>
            <a:xfrm>
              <a:off x="1565522" y="2740562"/>
              <a:ext cx="1524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시연 영상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2" name="오디오 1">
            <a:hlinkClick r:id="" action="ppaction://media"/>
            <a:extLst>
              <a:ext uri="{FF2B5EF4-FFF2-40B4-BE49-F238E27FC236}">
                <a16:creationId xmlns:a16="http://schemas.microsoft.com/office/drawing/2014/main" id="{95C90C06-DDDD-4F9A-8884-17B99D948F2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303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21"/>
    </mc:Choice>
    <mc:Fallback>
      <p:transition spd="slow" advTm="10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실내, 테이블, 앉아있는, 전자기기이(가) 표시된 사진&#10;&#10;높은 신뢰도로 생성된 설명">
            <a:extLst>
              <a:ext uri="{FF2B5EF4-FFF2-40B4-BE49-F238E27FC236}">
                <a16:creationId xmlns:a16="http://schemas.microsoft.com/office/drawing/2014/main" id="{86A6E67A-D18A-4AE2-BFD7-9BE8ACF82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14703" y="462454"/>
            <a:ext cx="10741573" cy="586477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93140" y="5574942"/>
            <a:ext cx="95846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800" b="1" spc="-150">
                <a:latin typeface="DejaVu Sans"/>
              </a:rPr>
              <a:t>맞벌이 부부의 증가로 인한 육아 부담</a:t>
            </a:r>
            <a:endParaRPr lang="en-US" altLang="ko-KR" sz="2800" b="1" spc="-150">
              <a:latin typeface="DejaVu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2800" b="1" spc="-150">
              <a:latin typeface="DejaVu Sans"/>
            </a:endParaRPr>
          </a:p>
          <a:p>
            <a:endParaRPr lang="en-US" altLang="ko-KR" sz="3200" b="1" spc="-150">
              <a:latin typeface="DejaVu Sans"/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1281854" y="995878"/>
            <a:ext cx="1446028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746233" y="491720"/>
            <a:ext cx="2231188" cy="546652"/>
            <a:chOff x="968115" y="2698069"/>
            <a:chExt cx="2231188" cy="546652"/>
          </a:xfrm>
        </p:grpSpPr>
        <p:grpSp>
          <p:nvGrpSpPr>
            <p:cNvPr id="13" name="그룹 12"/>
            <p:cNvGrpSpPr/>
            <p:nvPr/>
          </p:nvGrpSpPr>
          <p:grpSpPr>
            <a:xfrm>
              <a:off x="968115" y="2698069"/>
              <a:ext cx="550594" cy="546652"/>
              <a:chOff x="1302026" y="2743201"/>
              <a:chExt cx="550594" cy="546652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1302026" y="2743201"/>
                <a:ext cx="527834" cy="5466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340941" y="2818948"/>
                <a:ext cx="5116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01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565522" y="2740562"/>
              <a:ext cx="16337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2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아이디어 </a:t>
              </a:r>
              <a:endPara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CE45AC0A-4AD8-4F31-8194-9700489E6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1067637"/>
            <a:ext cx="666750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171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실내, 테이블, 앉아있는, 전자기기이(가) 표시된 사진&#10;&#10;높은 신뢰도로 생성된 설명">
            <a:extLst>
              <a:ext uri="{FF2B5EF4-FFF2-40B4-BE49-F238E27FC236}">
                <a16:creationId xmlns:a16="http://schemas.microsoft.com/office/drawing/2014/main" id="{86A6E67A-D18A-4AE2-BFD7-9BE8ACF82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14703" y="462454"/>
            <a:ext cx="10741573" cy="586477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14827" y="1353591"/>
            <a:ext cx="522801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400" b="1" spc="-150">
                <a:latin typeface="DejaVu Sans"/>
              </a:rPr>
              <a:t>신혼부부의 초혼 연령 증가</a:t>
            </a:r>
            <a:endParaRPr lang="en-US" altLang="ko-KR" sz="2400" b="1" spc="-150">
              <a:latin typeface="DejaVu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2400" b="1" spc="-150">
              <a:latin typeface="DejaVu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400" b="1" spc="-150">
                <a:latin typeface="DejaVu Sans"/>
              </a:rPr>
              <a:t>맞벌이 부부 비중 증가</a:t>
            </a:r>
            <a:r>
              <a:rPr lang="en-US" altLang="ko-KR" sz="1600" b="1" spc="-150">
                <a:latin typeface="DejaVu Sans"/>
              </a:rPr>
              <a:t>(44.9%&gt;47.5%)</a:t>
            </a:r>
            <a:endParaRPr lang="en-US" altLang="ko-KR" sz="2400" b="1" spc="-150">
              <a:latin typeface="DejaVu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2400" b="1" spc="-150">
              <a:latin typeface="DejaVu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400" b="1" spc="-150">
                <a:latin typeface="DejaVu Sans"/>
              </a:rPr>
              <a:t>부부 평균 소득 연 </a:t>
            </a:r>
            <a:r>
              <a:rPr lang="en-US" altLang="ko-KR" sz="2400" b="1" spc="-150">
                <a:latin typeface="DejaVu Sans"/>
              </a:rPr>
              <a:t>5500</a:t>
            </a:r>
            <a:r>
              <a:rPr lang="ko-KR" altLang="en-US" sz="2400" b="1" spc="-150">
                <a:latin typeface="DejaVu Sans"/>
              </a:rPr>
              <a:t>만원 대</a:t>
            </a:r>
            <a:endParaRPr lang="en-US" altLang="ko-KR" sz="2400" b="1" spc="-150">
              <a:latin typeface="DejaVu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2400" b="1" spc="-150">
              <a:latin typeface="DejaVu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400" b="1" spc="-150">
                <a:latin typeface="DejaVu Sans"/>
              </a:rPr>
              <a:t>내집마련 위한 대출</a:t>
            </a:r>
            <a:r>
              <a:rPr lang="en-US" altLang="ko-KR" sz="2400" b="1" spc="-150">
                <a:latin typeface="DejaVu Sans"/>
              </a:rPr>
              <a:t>, </a:t>
            </a:r>
            <a:r>
              <a:rPr lang="ko-KR" altLang="en-US" sz="2400" b="1" spc="-150">
                <a:latin typeface="DejaVu Sans"/>
              </a:rPr>
              <a:t>맞벌이</a:t>
            </a:r>
            <a:endParaRPr lang="en-US" altLang="ko-KR" sz="2400" b="1" spc="-150">
              <a:latin typeface="DejaVu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2400" b="1" spc="-150">
              <a:latin typeface="DejaVu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400" b="1" spc="-150">
                <a:latin typeface="DejaVu Sans"/>
              </a:rPr>
              <a:t>맞벌이에 따른 보육시설</a:t>
            </a:r>
            <a:endParaRPr lang="en-US" altLang="ko-KR" sz="2400" b="1" spc="-150">
              <a:latin typeface="DejaVu Sans"/>
            </a:endParaRPr>
          </a:p>
          <a:p>
            <a:endParaRPr lang="en-US" altLang="ko-KR" sz="2800" b="1" spc="-150">
              <a:latin typeface="DejaVu Sans"/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1281854" y="995878"/>
            <a:ext cx="1446028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746233" y="491720"/>
            <a:ext cx="2231188" cy="546652"/>
            <a:chOff x="968115" y="2698069"/>
            <a:chExt cx="2231188" cy="546652"/>
          </a:xfrm>
        </p:grpSpPr>
        <p:grpSp>
          <p:nvGrpSpPr>
            <p:cNvPr id="13" name="그룹 12"/>
            <p:cNvGrpSpPr/>
            <p:nvPr/>
          </p:nvGrpSpPr>
          <p:grpSpPr>
            <a:xfrm>
              <a:off x="968115" y="2698069"/>
              <a:ext cx="550594" cy="546652"/>
              <a:chOff x="1302026" y="2743201"/>
              <a:chExt cx="550594" cy="546652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1302026" y="2743201"/>
                <a:ext cx="527834" cy="5466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340941" y="2818948"/>
                <a:ext cx="5116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01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565522" y="2740562"/>
              <a:ext cx="16337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2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아이디어 </a:t>
              </a:r>
              <a:endPara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5A577BA9-09D3-4674-8CF2-2CBA18AE29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414" y="493534"/>
            <a:ext cx="4933353" cy="580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807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실내, 테이블, 앉아있는, 전자기기이(가) 표시된 사진&#10;&#10;높은 신뢰도로 생성된 설명">
            <a:extLst>
              <a:ext uri="{FF2B5EF4-FFF2-40B4-BE49-F238E27FC236}">
                <a16:creationId xmlns:a16="http://schemas.microsoft.com/office/drawing/2014/main" id="{86A6E67A-D18A-4AE2-BFD7-9BE8ACF82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14703" y="462454"/>
            <a:ext cx="10741573" cy="586477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81854" y="4602174"/>
            <a:ext cx="95846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800" b="1" spc="-150">
                <a:latin typeface="DejaVu Sans"/>
              </a:rPr>
              <a:t>정서 발달에 도움이 되는 정서 인형</a:t>
            </a:r>
            <a:r>
              <a:rPr lang="en-US" altLang="ko-KR" sz="2800" b="1" spc="-150">
                <a:latin typeface="DejaVu Sans"/>
              </a:rPr>
              <a:t> &amp; </a:t>
            </a:r>
            <a:r>
              <a:rPr lang="ko-KR" altLang="en-US" sz="2800" b="1" spc="-150">
                <a:latin typeface="DejaVu Sans"/>
              </a:rPr>
              <a:t>애착 인형 </a:t>
            </a:r>
            <a:endParaRPr lang="en-US" altLang="ko-KR" sz="2800" b="1" spc="-150">
              <a:latin typeface="DejaVu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800" b="1" spc="-150">
                <a:latin typeface="DejaVu Sans"/>
              </a:rPr>
              <a:t>애착이란</a:t>
            </a:r>
            <a:r>
              <a:rPr lang="en-US" altLang="ko-KR" sz="2800" b="1" spc="-150">
                <a:latin typeface="DejaVu Sans"/>
              </a:rPr>
              <a:t>, </a:t>
            </a:r>
            <a:r>
              <a:rPr lang="ko-KR" altLang="en-US" sz="2800" b="1" spc="-150">
                <a:latin typeface="DejaVu Sans"/>
              </a:rPr>
              <a:t>한 개인이 자신과 가장 친밀한 대상에게 느끼는 강한 정서적 유대관계를 말한다</a:t>
            </a:r>
            <a:r>
              <a:rPr lang="en-US" altLang="ko-KR" sz="2800" b="1" spc="-150">
                <a:latin typeface="DejaVu Sans"/>
              </a:rPr>
              <a:t>.</a:t>
            </a:r>
          </a:p>
          <a:p>
            <a:endParaRPr lang="en-US" altLang="ko-KR" sz="3200" b="1" spc="-150">
              <a:latin typeface="DejaVu Sans"/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1281854" y="995878"/>
            <a:ext cx="1446028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746233" y="491720"/>
            <a:ext cx="2231188" cy="546652"/>
            <a:chOff x="968115" y="2698069"/>
            <a:chExt cx="2231188" cy="546652"/>
          </a:xfrm>
        </p:grpSpPr>
        <p:grpSp>
          <p:nvGrpSpPr>
            <p:cNvPr id="13" name="그룹 12"/>
            <p:cNvGrpSpPr/>
            <p:nvPr/>
          </p:nvGrpSpPr>
          <p:grpSpPr>
            <a:xfrm>
              <a:off x="968115" y="2698069"/>
              <a:ext cx="550594" cy="546652"/>
              <a:chOff x="1302026" y="2743201"/>
              <a:chExt cx="550594" cy="546652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1302026" y="2743201"/>
                <a:ext cx="527834" cy="5466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340941" y="2818948"/>
                <a:ext cx="5116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01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565522" y="2740562"/>
              <a:ext cx="16337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2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아이디어 </a:t>
              </a:r>
              <a:endPara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9" name="그림 8" descr="그리기이(가) 표시된 사진&#10;&#10;자동 생성된 설명">
            <a:extLst>
              <a:ext uri="{FF2B5EF4-FFF2-40B4-BE49-F238E27FC236}">
                <a16:creationId xmlns:a16="http://schemas.microsoft.com/office/drawing/2014/main" id="{401D0A8D-E733-4AC5-9B5F-9F031B26B7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751" y="501455"/>
            <a:ext cx="4736901" cy="410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159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실내, 테이블, 앉아있는, 전자기기이(가) 표시된 사진&#10;&#10;높은 신뢰도로 생성된 설명">
            <a:extLst>
              <a:ext uri="{FF2B5EF4-FFF2-40B4-BE49-F238E27FC236}">
                <a16:creationId xmlns:a16="http://schemas.microsoft.com/office/drawing/2014/main" id="{86A6E67A-D18A-4AE2-BFD7-9BE8ACF82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14703" y="462454"/>
            <a:ext cx="10741573" cy="586477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93140" y="1259884"/>
            <a:ext cx="95846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400" b="1" spc="-150" dirty="0">
                <a:latin typeface="DejaVu Sans"/>
              </a:rPr>
              <a:t>애착이 형성되는 중요한 시기</a:t>
            </a:r>
            <a:r>
              <a:rPr lang="en-US" altLang="ko-KR" sz="2400" b="1" spc="-150" dirty="0">
                <a:latin typeface="DejaVu Sans"/>
              </a:rPr>
              <a:t>, </a:t>
            </a:r>
            <a:r>
              <a:rPr lang="ko-KR" altLang="en-US" sz="2400" b="1" spc="-150" dirty="0">
                <a:latin typeface="DejaVu Sans"/>
              </a:rPr>
              <a:t>생후 </a:t>
            </a:r>
            <a:r>
              <a:rPr lang="en-US" altLang="ko-KR" sz="2400" b="1" spc="-150" dirty="0">
                <a:latin typeface="DejaVu Sans"/>
              </a:rPr>
              <a:t>36</a:t>
            </a:r>
            <a:r>
              <a:rPr lang="ko-KR" altLang="en-US" sz="2400" b="1" spc="-150" dirty="0">
                <a:latin typeface="DejaVu Sans"/>
              </a:rPr>
              <a:t>개월</a:t>
            </a:r>
            <a:endParaRPr lang="en-US" altLang="ko-KR" sz="2400" b="1" spc="-150" dirty="0">
              <a:latin typeface="DejaVu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400" b="1" spc="-150" dirty="0">
                <a:latin typeface="DejaVu Sans"/>
              </a:rPr>
              <a:t>아이가 행동을 하는데 있어서 즉각적으로 반응하고 이야기나 행동에 하나하나 귀 기울여주는 것이 중요합니다</a:t>
            </a:r>
            <a:r>
              <a:rPr lang="en-US" altLang="ko-KR" sz="2400" b="1" spc="-150" dirty="0">
                <a:latin typeface="DejaVu Sans"/>
              </a:rPr>
              <a:t>.</a:t>
            </a:r>
            <a:r>
              <a:rPr lang="ko-KR" altLang="en-US" sz="2400" b="1" spc="-150" dirty="0">
                <a:latin typeface="DejaVu Sans"/>
              </a:rPr>
              <a:t> </a:t>
            </a:r>
            <a:endParaRPr lang="en-US" altLang="ko-KR" sz="2400" b="1" spc="-150" dirty="0">
              <a:latin typeface="DejaVu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400" b="1" spc="-150" dirty="0">
                <a:solidFill>
                  <a:srgbClr val="00B0F0"/>
                </a:solidFill>
                <a:latin typeface="DejaVu Sans"/>
              </a:rPr>
              <a:t>하루</a:t>
            </a:r>
            <a:r>
              <a:rPr lang="ko-KR" altLang="en-US" sz="2400" b="1" spc="-150" dirty="0">
                <a:latin typeface="DejaVu Sans"/>
              </a:rPr>
              <a:t> </a:t>
            </a:r>
            <a:r>
              <a:rPr lang="en-US" altLang="ko-KR" sz="2400" b="1" spc="-150" dirty="0">
                <a:solidFill>
                  <a:srgbClr val="00B0F0"/>
                </a:solidFill>
                <a:latin typeface="DejaVu Sans"/>
              </a:rPr>
              <a:t>30</a:t>
            </a:r>
            <a:r>
              <a:rPr lang="ko-KR" altLang="en-US" sz="2400" b="1" spc="-150" dirty="0">
                <a:solidFill>
                  <a:srgbClr val="00B0F0"/>
                </a:solidFill>
                <a:latin typeface="DejaVu Sans"/>
              </a:rPr>
              <a:t>분</a:t>
            </a:r>
            <a:r>
              <a:rPr lang="ko-KR" altLang="en-US" sz="2400" b="1" spc="-150" dirty="0">
                <a:latin typeface="DejaVu Sans"/>
              </a:rPr>
              <a:t>으로도 아이의 감각</a:t>
            </a:r>
            <a:r>
              <a:rPr lang="en-US" altLang="ko-KR" sz="2400" b="1" spc="-150" dirty="0">
                <a:latin typeface="DejaVu Sans"/>
              </a:rPr>
              <a:t>, </a:t>
            </a:r>
            <a:r>
              <a:rPr lang="ko-KR" altLang="en-US" sz="2400" b="1" spc="-150" dirty="0">
                <a:latin typeface="DejaVu Sans"/>
              </a:rPr>
              <a:t>언어</a:t>
            </a:r>
            <a:r>
              <a:rPr lang="en-US" altLang="ko-KR" sz="2400" b="1" spc="-150" dirty="0">
                <a:latin typeface="DejaVu Sans"/>
              </a:rPr>
              <a:t>, </a:t>
            </a:r>
            <a:r>
              <a:rPr lang="ko-KR" altLang="en-US" sz="2400" b="1" spc="-150" dirty="0">
                <a:latin typeface="DejaVu Sans"/>
              </a:rPr>
              <a:t>인지</a:t>
            </a:r>
            <a:r>
              <a:rPr lang="en-US" altLang="ko-KR" sz="2400" b="1" spc="-150" dirty="0">
                <a:latin typeface="DejaVu Sans"/>
              </a:rPr>
              <a:t>, </a:t>
            </a:r>
            <a:r>
              <a:rPr lang="ko-KR" altLang="en-US" sz="2400" b="1" spc="-150" dirty="0">
                <a:latin typeface="DejaVu Sans"/>
              </a:rPr>
              <a:t>사회</a:t>
            </a:r>
            <a:r>
              <a:rPr lang="en-US" altLang="ko-KR" sz="2400" b="1" spc="-150" dirty="0">
                <a:latin typeface="DejaVu Sans"/>
              </a:rPr>
              <a:t>, </a:t>
            </a:r>
            <a:r>
              <a:rPr lang="ko-KR" altLang="en-US" sz="2400" b="1" spc="-150" dirty="0">
                <a:latin typeface="DejaVu Sans"/>
              </a:rPr>
              <a:t>정서적 발달을 도울 수 있습니다</a:t>
            </a:r>
            <a:r>
              <a:rPr lang="en-US" altLang="ko-KR" sz="2400" b="1" spc="-150" dirty="0">
                <a:latin typeface="DejaVu Sans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400" b="1" spc="-150" dirty="0">
                <a:solidFill>
                  <a:srgbClr val="FF0000"/>
                </a:solidFill>
                <a:latin typeface="DejaVu Sans"/>
              </a:rPr>
              <a:t>무엇으로 놀아주어야 하는가</a:t>
            </a:r>
            <a:r>
              <a:rPr lang="en-US" altLang="ko-KR" sz="2400" b="1" spc="-150" dirty="0">
                <a:solidFill>
                  <a:srgbClr val="FF0000"/>
                </a:solidFill>
                <a:latin typeface="DejaVu Sans"/>
              </a:rPr>
              <a:t>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400" b="1" spc="-150" dirty="0">
                <a:solidFill>
                  <a:srgbClr val="00B0F0"/>
                </a:solidFill>
                <a:latin typeface="DejaVu Sans"/>
              </a:rPr>
              <a:t>인형놀이</a:t>
            </a:r>
            <a:r>
              <a:rPr lang="ko-KR" altLang="en-US" sz="2400" b="1" spc="-150" dirty="0">
                <a:latin typeface="DejaVu Sans"/>
              </a:rPr>
              <a:t>를 통해 스스로 언어를 학습할 수 있고</a:t>
            </a:r>
            <a:r>
              <a:rPr lang="en-US" altLang="ko-KR" sz="2400" b="1" spc="-150" dirty="0">
                <a:latin typeface="DejaVu Sans"/>
              </a:rPr>
              <a:t>, </a:t>
            </a:r>
            <a:r>
              <a:rPr lang="ko-KR" altLang="en-US" sz="2400" b="1" spc="-150" dirty="0">
                <a:latin typeface="DejaVu Sans"/>
              </a:rPr>
              <a:t>손가락을 다양하게 움직이면서 운동신경을 자극하고</a:t>
            </a:r>
            <a:r>
              <a:rPr lang="en-US" altLang="ko-KR" sz="2400" b="1" spc="-150" dirty="0">
                <a:latin typeface="DejaVu Sans"/>
              </a:rPr>
              <a:t>, </a:t>
            </a:r>
            <a:r>
              <a:rPr lang="ko-KR" altLang="en-US" sz="2400" b="1" spc="-150" dirty="0">
                <a:latin typeface="DejaVu Sans"/>
              </a:rPr>
              <a:t>인지발달과 사회</a:t>
            </a:r>
            <a:r>
              <a:rPr lang="en-US" altLang="ko-KR" sz="2400" b="1" spc="-150" dirty="0">
                <a:latin typeface="DejaVu Sans"/>
              </a:rPr>
              <a:t>,</a:t>
            </a:r>
            <a:r>
              <a:rPr lang="ko-KR" altLang="en-US" sz="2400" b="1" spc="-150" dirty="0">
                <a:latin typeface="DejaVu Sans"/>
              </a:rPr>
              <a:t>정서적 발달까지 전 영역에 걸쳐 발달을 촉진시킵니다</a:t>
            </a:r>
            <a:r>
              <a:rPr lang="en-US" altLang="ko-KR" sz="2400" b="1" spc="-150" dirty="0">
                <a:latin typeface="DejaVu Sans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2400" b="1" spc="-150" dirty="0">
              <a:latin typeface="DejaVu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400" b="1" spc="-150" dirty="0">
                <a:latin typeface="DejaVu Sans"/>
              </a:rPr>
              <a:t>한화생명 </a:t>
            </a:r>
            <a:r>
              <a:rPr lang="en-US" altLang="ko-KR" sz="2400" b="1" spc="-150" dirty="0">
                <a:latin typeface="DejaVu Sans"/>
              </a:rPr>
              <a:t>“</a:t>
            </a:r>
            <a:r>
              <a:rPr lang="ko-KR" altLang="en-US" sz="2400" b="1" spc="-150" dirty="0">
                <a:latin typeface="DejaVu Sans"/>
              </a:rPr>
              <a:t>우리 아이</a:t>
            </a:r>
            <a:r>
              <a:rPr lang="en-US" altLang="ko-KR" sz="2400" b="1" spc="-150" dirty="0">
                <a:latin typeface="DejaVu Sans"/>
              </a:rPr>
              <a:t> </a:t>
            </a:r>
            <a:r>
              <a:rPr lang="ko-KR" altLang="en-US" sz="2400" b="1" spc="-150" dirty="0">
                <a:latin typeface="DejaVu Sans"/>
              </a:rPr>
              <a:t>정서 발달을 걱정하는 부모님들을 위해 준비한</a:t>
            </a:r>
            <a:r>
              <a:rPr lang="en-US" altLang="ko-KR" sz="2400" b="1" spc="-150" dirty="0">
                <a:latin typeface="DejaVu Sans"/>
              </a:rPr>
              <a:t>, </a:t>
            </a:r>
            <a:r>
              <a:rPr lang="ko-KR" altLang="en-US" sz="2400" b="1" spc="-150" dirty="0">
                <a:latin typeface="DejaVu Sans"/>
              </a:rPr>
              <a:t>한화생명 애착 놀이 특강</a:t>
            </a:r>
            <a:r>
              <a:rPr lang="en-US" altLang="ko-KR" sz="2400" b="1" spc="-150" dirty="0">
                <a:latin typeface="DejaVu Sans"/>
              </a:rPr>
              <a:t>“ </a:t>
            </a:r>
            <a:r>
              <a:rPr lang="en-US" altLang="ko-KR" sz="2400" dirty="0">
                <a:hlinkClick r:id="rId3"/>
              </a:rPr>
              <a:t>https://www.lifentalk.com/2067</a:t>
            </a:r>
            <a:endParaRPr lang="en-US" altLang="ko-KR" sz="2400" b="1" spc="-150" dirty="0">
              <a:latin typeface="DejaVu Sans"/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1281854" y="995878"/>
            <a:ext cx="1446028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746233" y="491720"/>
            <a:ext cx="2231188" cy="546652"/>
            <a:chOff x="968115" y="2698069"/>
            <a:chExt cx="2231188" cy="546652"/>
          </a:xfrm>
        </p:grpSpPr>
        <p:grpSp>
          <p:nvGrpSpPr>
            <p:cNvPr id="13" name="그룹 12"/>
            <p:cNvGrpSpPr/>
            <p:nvPr/>
          </p:nvGrpSpPr>
          <p:grpSpPr>
            <a:xfrm>
              <a:off x="968115" y="2698069"/>
              <a:ext cx="550594" cy="546652"/>
              <a:chOff x="1302026" y="2743201"/>
              <a:chExt cx="550594" cy="546652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1302026" y="2743201"/>
                <a:ext cx="527834" cy="5466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340941" y="2818948"/>
                <a:ext cx="5116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01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565522" y="2740562"/>
              <a:ext cx="16337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2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아이디어 </a:t>
              </a:r>
              <a:endPara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6814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실내, 테이블, 앉아있는, 전자기기이(가) 표시된 사진&#10;&#10;높은 신뢰도로 생성된 설명">
            <a:extLst>
              <a:ext uri="{FF2B5EF4-FFF2-40B4-BE49-F238E27FC236}">
                <a16:creationId xmlns:a16="http://schemas.microsoft.com/office/drawing/2014/main" id="{86A6E67A-D18A-4AE2-BFD7-9BE8ACF82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14703" y="462454"/>
            <a:ext cx="10741573" cy="586477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26824" y="1205296"/>
            <a:ext cx="958469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800" b="1" spc="-150">
                <a:latin typeface="DejaVu Sans"/>
              </a:rPr>
              <a:t>실내에서 아이와 함께하는 이야기극</a:t>
            </a:r>
            <a:endParaRPr lang="en-US" altLang="ko-KR" sz="2800" b="1" spc="-150">
              <a:latin typeface="DejaVu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2800" b="1" spc="-150">
              <a:latin typeface="DejaVu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800" b="1" spc="-150">
                <a:latin typeface="DejaVu Sans"/>
              </a:rPr>
              <a:t>라디오</a:t>
            </a:r>
            <a:r>
              <a:rPr lang="en-US" altLang="ko-KR" sz="2800" b="1" spc="-150">
                <a:latin typeface="DejaVu Sans"/>
              </a:rPr>
              <a:t> </a:t>
            </a:r>
            <a:r>
              <a:rPr lang="ko-KR" altLang="en-US" sz="2800" b="1" spc="-150">
                <a:latin typeface="DejaVu Sans"/>
              </a:rPr>
              <a:t>혹은</a:t>
            </a:r>
            <a:r>
              <a:rPr lang="en-US" altLang="ko-KR" sz="2800" b="1" spc="-150">
                <a:latin typeface="DejaVu Sans"/>
              </a:rPr>
              <a:t> </a:t>
            </a:r>
            <a:r>
              <a:rPr lang="ko-KR" altLang="en-US" sz="2800" b="1" spc="-150">
                <a:latin typeface="DejaVu Sans"/>
              </a:rPr>
              <a:t>오디오북의 음성만이 아닌 인형과의 상호작용</a:t>
            </a:r>
            <a:endParaRPr lang="en-US" altLang="ko-KR" sz="2800" b="1" spc="-150">
              <a:latin typeface="DejaVu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2800" b="1" spc="-150">
              <a:latin typeface="DejaVu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800" b="1" spc="-150">
                <a:latin typeface="DejaVu Sans"/>
              </a:rPr>
              <a:t>아이의 정서적 애착 인형 역할</a:t>
            </a:r>
            <a:endParaRPr lang="en-US" altLang="ko-KR" sz="2800" b="1" spc="-150">
              <a:latin typeface="DejaVu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2800" b="1" spc="-150">
              <a:latin typeface="DejaVu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800" b="1" spc="-150">
                <a:latin typeface="DejaVu Sans"/>
              </a:rPr>
              <a:t>보호자의 육아 부담 감소</a:t>
            </a:r>
            <a:endParaRPr lang="en-US" altLang="ko-KR" sz="2800" b="1" spc="-150">
              <a:latin typeface="DejaVu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2800" b="1" spc="-150">
              <a:latin typeface="DejaVu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800" b="1" spc="-150">
                <a:latin typeface="DejaVu Sans"/>
              </a:rPr>
              <a:t>다양한 인형</a:t>
            </a:r>
            <a:r>
              <a:rPr lang="en-US" altLang="ko-KR" sz="2800" b="1" spc="-150">
                <a:latin typeface="DejaVu Sans"/>
              </a:rPr>
              <a:t>, </a:t>
            </a:r>
            <a:r>
              <a:rPr lang="ko-KR" altLang="en-US" sz="2800" b="1" spc="-150">
                <a:latin typeface="DejaVu Sans"/>
              </a:rPr>
              <a:t>장난감</a:t>
            </a:r>
            <a:r>
              <a:rPr lang="en-US" altLang="ko-KR" sz="2800" b="1" spc="-150">
                <a:latin typeface="DejaVu Sans"/>
              </a:rPr>
              <a:t>, </a:t>
            </a:r>
            <a:r>
              <a:rPr lang="ko-KR" altLang="en-US" sz="2800" b="1" spc="-150">
                <a:latin typeface="DejaVu Sans"/>
              </a:rPr>
              <a:t>물체</a:t>
            </a:r>
            <a:r>
              <a:rPr lang="en-US" altLang="ko-KR" sz="2800" b="1" spc="-150">
                <a:latin typeface="DejaVu Sans"/>
              </a:rPr>
              <a:t>, </a:t>
            </a:r>
            <a:r>
              <a:rPr lang="ko-KR" altLang="en-US" sz="2800" b="1" spc="-150">
                <a:latin typeface="DejaVu Sans"/>
              </a:rPr>
              <a:t>소재에 적용</a:t>
            </a:r>
            <a:endParaRPr lang="en-US" altLang="ko-KR" sz="2800" b="1" spc="-150">
              <a:latin typeface="DejaVu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2800" b="1" spc="-150">
              <a:latin typeface="DejaVu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800" b="1" spc="-150">
                <a:latin typeface="DejaVu Sans"/>
              </a:rPr>
              <a:t>보이스웨어 등의 협연으로 다양한 목소리 기대</a:t>
            </a:r>
            <a:endParaRPr lang="en-US" altLang="ko-KR" sz="2800" b="1" spc="-150">
              <a:latin typeface="DejaVu Sans"/>
            </a:endParaRPr>
          </a:p>
          <a:p>
            <a:endParaRPr lang="en-US" altLang="ko-KR" sz="3200" b="1" spc="-150">
              <a:latin typeface="DejaVu Sans"/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1281854" y="995878"/>
            <a:ext cx="1446028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746233" y="491720"/>
            <a:ext cx="2231188" cy="546652"/>
            <a:chOff x="968115" y="2698069"/>
            <a:chExt cx="2231188" cy="546652"/>
          </a:xfrm>
        </p:grpSpPr>
        <p:grpSp>
          <p:nvGrpSpPr>
            <p:cNvPr id="13" name="그룹 12"/>
            <p:cNvGrpSpPr/>
            <p:nvPr/>
          </p:nvGrpSpPr>
          <p:grpSpPr>
            <a:xfrm>
              <a:off x="968115" y="2698069"/>
              <a:ext cx="527834" cy="546652"/>
              <a:chOff x="1302026" y="2743201"/>
              <a:chExt cx="527834" cy="546652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1302026" y="2743201"/>
                <a:ext cx="527834" cy="5466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340941" y="2818948"/>
                <a:ext cx="4732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02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565522" y="2740562"/>
              <a:ext cx="16337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2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개발목표 </a:t>
              </a:r>
              <a:endPara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5569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80D41D3B-5EE1-48E6-A0F9-FFB3B525F7B4}"/>
              </a:ext>
            </a:extLst>
          </p:cNvPr>
          <p:cNvSpPr/>
          <p:nvPr/>
        </p:nvSpPr>
        <p:spPr>
          <a:xfrm>
            <a:off x="785149" y="1280165"/>
            <a:ext cx="6516188" cy="48005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실내, 테이블, 앉아있는, 전자기기이(가) 표시된 사진&#10;&#10;높은 신뢰도로 생성된 설명">
            <a:extLst>
              <a:ext uri="{FF2B5EF4-FFF2-40B4-BE49-F238E27FC236}">
                <a16:creationId xmlns:a16="http://schemas.microsoft.com/office/drawing/2014/main" id="{86A6E67A-D18A-4AE2-BFD7-9BE8ACF82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7" name="직선 연결선 6"/>
          <p:cNvCxnSpPr>
            <a:cxnSpLocks/>
          </p:cNvCxnSpPr>
          <p:nvPr/>
        </p:nvCxnSpPr>
        <p:spPr>
          <a:xfrm>
            <a:off x="1281854" y="995878"/>
            <a:ext cx="1446028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714703" y="462454"/>
            <a:ext cx="10741573" cy="586477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4005682-711C-4421-A42F-2F0C867FF363}"/>
              </a:ext>
            </a:extLst>
          </p:cNvPr>
          <p:cNvSpPr/>
          <p:nvPr/>
        </p:nvSpPr>
        <p:spPr>
          <a:xfrm>
            <a:off x="975360" y="1571796"/>
            <a:ext cx="6516187" cy="415844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746233" y="491720"/>
            <a:ext cx="2122183" cy="546652"/>
            <a:chOff x="968115" y="2698069"/>
            <a:chExt cx="2122183" cy="546652"/>
          </a:xfrm>
        </p:grpSpPr>
        <p:grpSp>
          <p:nvGrpSpPr>
            <p:cNvPr id="13" name="그룹 12"/>
            <p:cNvGrpSpPr/>
            <p:nvPr/>
          </p:nvGrpSpPr>
          <p:grpSpPr>
            <a:xfrm>
              <a:off x="968115" y="2698069"/>
              <a:ext cx="550594" cy="546652"/>
              <a:chOff x="1302026" y="2743201"/>
              <a:chExt cx="550594" cy="546652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1302026" y="2743201"/>
                <a:ext cx="527834" cy="5466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340941" y="2818948"/>
                <a:ext cx="5116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03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565522" y="2740562"/>
              <a:ext cx="1524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아키텍처</a:t>
              </a:r>
              <a:r>
                <a:rPr lang="ko-KR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EB28360-2145-4DA3-BF73-FE1E1C954A6F}"/>
              </a:ext>
            </a:extLst>
          </p:cNvPr>
          <p:cNvSpPr/>
          <p:nvPr/>
        </p:nvSpPr>
        <p:spPr>
          <a:xfrm>
            <a:off x="1164493" y="2112505"/>
            <a:ext cx="2795752" cy="117715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그리기이(가) 표시된 사진&#10;&#10;자동 생성된 설명">
            <a:extLst>
              <a:ext uri="{FF2B5EF4-FFF2-40B4-BE49-F238E27FC236}">
                <a16:creationId xmlns:a16="http://schemas.microsoft.com/office/drawing/2014/main" id="{00669E14-5D21-4606-A254-99C09693A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986" y="2238077"/>
            <a:ext cx="2444773" cy="91834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302050A-C59F-4268-907B-C29A5B7FEC70}"/>
              </a:ext>
            </a:extLst>
          </p:cNvPr>
          <p:cNvSpPr txBox="1"/>
          <p:nvPr/>
        </p:nvSpPr>
        <p:spPr>
          <a:xfrm>
            <a:off x="1704673" y="3768766"/>
            <a:ext cx="1582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latin typeface="DejaVu Sans"/>
              </a:rPr>
              <a:t>web server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8784E7-110A-4BD4-99AC-5DBFEA3485F7}"/>
              </a:ext>
            </a:extLst>
          </p:cNvPr>
          <p:cNvSpPr txBox="1"/>
          <p:nvPr/>
        </p:nvSpPr>
        <p:spPr>
          <a:xfrm>
            <a:off x="2165157" y="1575126"/>
            <a:ext cx="794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latin typeface="DejaVu Sans"/>
              </a:rPr>
              <a:t>web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62EA68-A8C7-41EC-B890-6F2097F1BA04}"/>
              </a:ext>
            </a:extLst>
          </p:cNvPr>
          <p:cNvSpPr txBox="1"/>
          <p:nvPr/>
        </p:nvSpPr>
        <p:spPr>
          <a:xfrm>
            <a:off x="5025478" y="1697415"/>
            <a:ext cx="1909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latin typeface="DejaVu Sans"/>
              </a:rPr>
              <a:t>Main module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996FED3-B62F-43E8-9268-D0806CD8A03B}"/>
              </a:ext>
            </a:extLst>
          </p:cNvPr>
          <p:cNvSpPr/>
          <p:nvPr/>
        </p:nvSpPr>
        <p:spPr>
          <a:xfrm>
            <a:off x="1186992" y="4276895"/>
            <a:ext cx="2795752" cy="117715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그리기이(가) 표시된 사진&#10;&#10;자동 생성된 설명">
            <a:extLst>
              <a:ext uri="{FF2B5EF4-FFF2-40B4-BE49-F238E27FC236}">
                <a16:creationId xmlns:a16="http://schemas.microsoft.com/office/drawing/2014/main" id="{66BAD9A2-C61F-4226-92D6-1182BFE914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196" y="4324327"/>
            <a:ext cx="2391344" cy="1082289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0BC6CA19-4630-4FC5-A65D-D65C85C18323}"/>
              </a:ext>
            </a:extLst>
          </p:cNvPr>
          <p:cNvSpPr/>
          <p:nvPr/>
        </p:nvSpPr>
        <p:spPr>
          <a:xfrm>
            <a:off x="4899979" y="2228188"/>
            <a:ext cx="2110479" cy="324048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6978D952-8F71-40FB-ABE0-12771B3954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442" y="2363970"/>
            <a:ext cx="1210366" cy="1386188"/>
          </a:xfrm>
          <a:prstGeom prst="rect">
            <a:avLst/>
          </a:prstGeom>
        </p:spPr>
      </p:pic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4032346C-A995-4050-8EE8-0EFEA2A558D9}"/>
              </a:ext>
            </a:extLst>
          </p:cNvPr>
          <p:cNvSpPr/>
          <p:nvPr/>
        </p:nvSpPr>
        <p:spPr>
          <a:xfrm>
            <a:off x="4173347" y="3624889"/>
            <a:ext cx="536030" cy="44707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왼쪽 25">
            <a:extLst>
              <a:ext uri="{FF2B5EF4-FFF2-40B4-BE49-F238E27FC236}">
                <a16:creationId xmlns:a16="http://schemas.microsoft.com/office/drawing/2014/main" id="{45A5BE36-A6BE-46AA-A635-BCDC965A3C89}"/>
              </a:ext>
            </a:extLst>
          </p:cNvPr>
          <p:cNvSpPr/>
          <p:nvPr/>
        </p:nvSpPr>
        <p:spPr>
          <a:xfrm>
            <a:off x="4173347" y="3011283"/>
            <a:ext cx="536030" cy="486081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8CE0E80-E727-4C9F-90BB-62A8768C9760}"/>
              </a:ext>
            </a:extLst>
          </p:cNvPr>
          <p:cNvSpPr/>
          <p:nvPr/>
        </p:nvSpPr>
        <p:spPr>
          <a:xfrm>
            <a:off x="7950192" y="1571797"/>
            <a:ext cx="3266448" cy="415844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4890007E-4B9E-4D8F-9CCD-D08EAEA670F6}"/>
              </a:ext>
            </a:extLst>
          </p:cNvPr>
          <p:cNvSpPr/>
          <p:nvPr/>
        </p:nvSpPr>
        <p:spPr>
          <a:xfrm>
            <a:off x="8142333" y="2236177"/>
            <a:ext cx="2885173" cy="334703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FF2399BE-9B7E-482F-AD96-9F686E3CD2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926" y="2487238"/>
            <a:ext cx="2467296" cy="120473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95AB424-8C25-4CE8-B336-D1B35CB787CA}"/>
              </a:ext>
            </a:extLst>
          </p:cNvPr>
          <p:cNvSpPr txBox="1"/>
          <p:nvPr/>
        </p:nvSpPr>
        <p:spPr>
          <a:xfrm>
            <a:off x="3216601" y="978976"/>
            <a:ext cx="2351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latin typeface="DejaVu Sans"/>
              </a:rPr>
              <a:t>Main </a:t>
            </a:r>
            <a:r>
              <a:rPr lang="en-US" altLang="ko-KR" sz="2000" b="1" spc="-150" dirty="0" err="1">
                <a:latin typeface="DejaVu Sans"/>
              </a:rPr>
              <a:t>Rasberry</a:t>
            </a:r>
            <a:r>
              <a:rPr lang="en-US" altLang="ko-KR" sz="2000" b="1" spc="-150" dirty="0">
                <a:latin typeface="DejaVu Sans"/>
              </a:rPr>
              <a:t> pi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0458D7-9A70-4D33-9AF3-FAA908E54784}"/>
              </a:ext>
            </a:extLst>
          </p:cNvPr>
          <p:cNvSpPr txBox="1"/>
          <p:nvPr/>
        </p:nvSpPr>
        <p:spPr>
          <a:xfrm>
            <a:off x="8133137" y="996892"/>
            <a:ext cx="2825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latin typeface="DejaVu Sans"/>
              </a:rPr>
              <a:t>Speaker </a:t>
            </a:r>
            <a:r>
              <a:rPr lang="en-US" altLang="ko-KR" sz="2000" b="1" spc="-150" dirty="0" err="1">
                <a:latin typeface="DejaVu Sans"/>
              </a:rPr>
              <a:t>Rasberry</a:t>
            </a:r>
            <a:r>
              <a:rPr lang="en-US" altLang="ko-KR" sz="2000" b="1" spc="-150" dirty="0">
                <a:latin typeface="DejaVu Sans"/>
              </a:rPr>
              <a:t> pi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02B227-7F13-42FB-8EBC-A78819308242}"/>
              </a:ext>
            </a:extLst>
          </p:cNvPr>
          <p:cNvSpPr txBox="1"/>
          <p:nvPr/>
        </p:nvSpPr>
        <p:spPr>
          <a:xfrm>
            <a:off x="8366230" y="1703932"/>
            <a:ext cx="2359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latin typeface="DejaVu Sans"/>
              </a:rPr>
              <a:t>Speaker module</a:t>
            </a: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0ABCBFB5-FEFC-479D-AE75-7E8F087095FD}"/>
              </a:ext>
            </a:extLst>
          </p:cNvPr>
          <p:cNvSpPr/>
          <p:nvPr/>
        </p:nvSpPr>
        <p:spPr>
          <a:xfrm>
            <a:off x="7452855" y="4022105"/>
            <a:ext cx="536030" cy="44707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왼쪽 32">
            <a:extLst>
              <a:ext uri="{FF2B5EF4-FFF2-40B4-BE49-F238E27FC236}">
                <a16:creationId xmlns:a16="http://schemas.microsoft.com/office/drawing/2014/main" id="{88C35D95-CA4E-4924-9D5A-BA3EB9A7BF6F}"/>
              </a:ext>
            </a:extLst>
          </p:cNvPr>
          <p:cNvSpPr/>
          <p:nvPr/>
        </p:nvSpPr>
        <p:spPr>
          <a:xfrm>
            <a:off x="7422313" y="3446422"/>
            <a:ext cx="536030" cy="486081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 descr="시계이(가) 표시된 사진&#10;&#10;자동 생성된 설명">
            <a:extLst>
              <a:ext uri="{FF2B5EF4-FFF2-40B4-BE49-F238E27FC236}">
                <a16:creationId xmlns:a16="http://schemas.microsoft.com/office/drawing/2014/main" id="{C209D790-DDBE-4A3D-AB2C-8A11F15328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369" y="4079706"/>
            <a:ext cx="1040362" cy="1040362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6B80DB22-9706-455D-98B9-F66A9CD719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613" y="4058222"/>
            <a:ext cx="945922" cy="1083330"/>
          </a:xfrm>
          <a:prstGeom prst="rect">
            <a:avLst/>
          </a:prstGeom>
        </p:spPr>
      </p:pic>
      <p:pic>
        <p:nvPicPr>
          <p:cNvPr id="5" name="그림 4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DE5D9C79-05AC-4557-A45E-F9A9E5407B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500" y="3826205"/>
            <a:ext cx="1438307" cy="143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348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실내, 테이블, 앉아있는, 전자기기이(가) 표시된 사진&#10;&#10;높은 신뢰도로 생성된 설명">
            <a:extLst>
              <a:ext uri="{FF2B5EF4-FFF2-40B4-BE49-F238E27FC236}">
                <a16:creationId xmlns:a16="http://schemas.microsoft.com/office/drawing/2014/main" id="{86A6E67A-D18A-4AE2-BFD7-9BE8ACF82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14703" y="462454"/>
            <a:ext cx="10741573" cy="586477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63662" y="4889835"/>
            <a:ext cx="95846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2800" b="1" spc="-150">
                <a:latin typeface="DejaVu Sans"/>
              </a:rPr>
              <a:t>React</a:t>
            </a:r>
            <a:r>
              <a:rPr lang="ko-KR" altLang="en-US" sz="2800" b="1" spc="-150">
                <a:latin typeface="DejaVu Sans"/>
              </a:rPr>
              <a:t>로 </a:t>
            </a:r>
            <a:r>
              <a:rPr lang="en-US" altLang="ko-KR" sz="2800" b="1" spc="-150">
                <a:latin typeface="DejaVu Sans"/>
              </a:rPr>
              <a:t>HTML</a:t>
            </a:r>
            <a:r>
              <a:rPr lang="ko-KR" altLang="en-US" sz="2800" b="1" spc="-150">
                <a:latin typeface="DejaVu Sans"/>
              </a:rPr>
              <a:t>과 </a:t>
            </a:r>
            <a:r>
              <a:rPr lang="en-US" altLang="ko-KR" sz="2800" b="1" spc="-150">
                <a:latin typeface="DejaVu Sans"/>
              </a:rPr>
              <a:t>javascript </a:t>
            </a:r>
            <a:r>
              <a:rPr lang="ko-KR" altLang="en-US" sz="2800" b="1" spc="-150">
                <a:latin typeface="DejaVu Sans"/>
              </a:rPr>
              <a:t>이용</a:t>
            </a:r>
            <a:endParaRPr lang="en-US" altLang="ko-KR" sz="2800" b="1" spc="-150">
              <a:latin typeface="DejaVu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800" b="1" spc="-150">
                <a:latin typeface="DejaVu Sans"/>
              </a:rPr>
              <a:t>로그인 필요없는 자유로운 사용 </a:t>
            </a:r>
            <a:endParaRPr lang="en-US" altLang="ko-KR" sz="2800" b="1" spc="-150">
              <a:latin typeface="DejaVu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2800" b="1" spc="-150">
              <a:latin typeface="DejaVu Sans"/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1281854" y="995878"/>
            <a:ext cx="2396767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746233" y="491720"/>
            <a:ext cx="3131370" cy="546652"/>
            <a:chOff x="968115" y="2698069"/>
            <a:chExt cx="3131370" cy="546652"/>
          </a:xfrm>
        </p:grpSpPr>
        <p:grpSp>
          <p:nvGrpSpPr>
            <p:cNvPr id="13" name="그룹 12"/>
            <p:cNvGrpSpPr/>
            <p:nvPr/>
          </p:nvGrpSpPr>
          <p:grpSpPr>
            <a:xfrm>
              <a:off x="968115" y="2698069"/>
              <a:ext cx="550594" cy="546652"/>
              <a:chOff x="1302026" y="2743201"/>
              <a:chExt cx="550594" cy="546652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1302026" y="2743201"/>
                <a:ext cx="527834" cy="5466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340941" y="2818948"/>
                <a:ext cx="5116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03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565522" y="2740562"/>
              <a:ext cx="25339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아키텍처 </a:t>
              </a:r>
              <a:r>
                <a:rPr lang="en-US" altLang="ko-KR" sz="2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Web</a:t>
              </a:r>
              <a:r>
                <a:rPr lang="ko-KR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67FB38A5-981F-41D8-96AA-A21424CEE0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640" y="1055712"/>
            <a:ext cx="2049809" cy="3653817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A4EB9981-28E4-45A9-9842-5EC71B04AE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077" y="1055712"/>
            <a:ext cx="2049808" cy="3653816"/>
          </a:xfrm>
          <a:prstGeom prst="rect">
            <a:avLst/>
          </a:prstGeom>
        </p:spPr>
      </p:pic>
      <p:pic>
        <p:nvPicPr>
          <p:cNvPr id="17" name="그림 16" descr="스크린샷이(가) 표시된 사진&#10;&#10;자동 생성된 설명">
            <a:extLst>
              <a:ext uri="{FF2B5EF4-FFF2-40B4-BE49-F238E27FC236}">
                <a16:creationId xmlns:a16="http://schemas.microsoft.com/office/drawing/2014/main" id="{BF756F03-36F8-48AC-B52C-99934C5304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513" y="1055711"/>
            <a:ext cx="2049810" cy="3653819"/>
          </a:xfrm>
          <a:prstGeom prst="rect">
            <a:avLst/>
          </a:prstGeom>
        </p:spPr>
      </p:pic>
      <p:pic>
        <p:nvPicPr>
          <p:cNvPr id="19" name="그림 18" descr="스크린샷이(가) 표시된 사진&#10;&#10;자동 생성된 설명">
            <a:extLst>
              <a:ext uri="{FF2B5EF4-FFF2-40B4-BE49-F238E27FC236}">
                <a16:creationId xmlns:a16="http://schemas.microsoft.com/office/drawing/2014/main" id="{F162D5B7-4DAA-40F9-A260-DD7B3C7CDE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949" y="1055709"/>
            <a:ext cx="2049810" cy="365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43278"/>
      </p:ext>
    </p:extLst>
  </p:cSld>
  <p:clrMapOvr>
    <a:masterClrMapping/>
  </p:clrMapOvr>
</p:sld>
</file>

<file path=ppt/theme/theme1.xml><?xml version="1.0" encoding="utf-8"?>
<a:theme xmlns:a="http://schemas.openxmlformats.org/drawingml/2006/main" name="색상테마091">
  <a:themeElements>
    <a:clrScheme name="170323_색상테마9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BA6CE"/>
      </a:accent1>
      <a:accent2>
        <a:srgbClr val="FF8B5F"/>
      </a:accent2>
      <a:accent3>
        <a:srgbClr val="F4E3DC"/>
      </a:accent3>
      <a:accent4>
        <a:srgbClr val="B49885"/>
      </a:accent4>
      <a:accent5>
        <a:srgbClr val="3C3C45"/>
      </a:accent5>
      <a:accent6>
        <a:srgbClr val="112845"/>
      </a:accent6>
      <a:hlink>
        <a:srgbClr val="17365D"/>
      </a:hlink>
      <a:folHlink>
        <a:srgbClr val="17365D"/>
      </a:folHlink>
    </a:clrScheme>
    <a:fontScheme name="나눔스퀘어">
      <a:majorFont>
        <a:latin typeface="Proxima Nova Rg"/>
        <a:ea typeface="나눔스퀘어"/>
        <a:cs typeface=""/>
      </a:majorFont>
      <a:minorFont>
        <a:latin typeface="Proxima Nova Rg"/>
        <a:ea typeface="나눔스퀘어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색상테마091" id="{B0C85AE2-1114-4E30-8B3F-E766AA3E5274}" vid="{DCDA81B5-5385-4663-A990-963F3F45AEA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색상테마091</Template>
  <TotalTime>447</TotalTime>
  <Words>326</Words>
  <Application>Microsoft Office PowerPoint</Application>
  <PresentationFormat>와이드스크린</PresentationFormat>
  <Paragraphs>89</Paragraphs>
  <Slides>13</Slides>
  <Notes>0</Notes>
  <HiddenSlides>0</HiddenSlides>
  <MMClips>2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DejaVu Sans</vt:lpstr>
      <vt:lpstr>Proxima Nova Rg</vt:lpstr>
      <vt:lpstr>굴림</vt:lpstr>
      <vt:lpstr>나눔스퀘어 Bold</vt:lpstr>
      <vt:lpstr>맑은 고딕</vt:lpstr>
      <vt:lpstr>Arial</vt:lpstr>
      <vt:lpstr>색상테마091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윤 부희</cp:lastModifiedBy>
  <cp:revision>87</cp:revision>
  <dcterms:created xsi:type="dcterms:W3CDTF">2017-03-27T00:32:25Z</dcterms:created>
  <dcterms:modified xsi:type="dcterms:W3CDTF">2020-06-08T12:58:07Z</dcterms:modified>
</cp:coreProperties>
</file>