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5" r:id="rId20"/>
    <p:sldId id="286" r:id="rId21"/>
    <p:sldId id="298" r:id="rId22"/>
    <p:sldId id="289" r:id="rId23"/>
    <p:sldId id="290" r:id="rId24"/>
    <p:sldId id="292" r:id="rId25"/>
    <p:sldId id="293" r:id="rId26"/>
    <p:sldId id="291" r:id="rId27"/>
    <p:sldId id="296" r:id="rId28"/>
    <p:sldId id="295" r:id="rId29"/>
    <p:sldId id="281" r:id="rId30"/>
    <p:sldId id="282" r:id="rId31"/>
    <p:sldId id="297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33" autoAdjust="0"/>
  </p:normalViewPr>
  <p:slideViewPr>
    <p:cSldViewPr>
      <p:cViewPr>
        <p:scale>
          <a:sx n="70" d="100"/>
          <a:sy n="70" d="100"/>
        </p:scale>
        <p:origin x="-13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710545"/>
            <a:ext cx="4191000" cy="18288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-Abhishek Kumar (1406004)</a:t>
            </a:r>
          </a:p>
          <a:p>
            <a:endParaRPr lang="en-IN" dirty="0"/>
          </a:p>
          <a:p>
            <a:r>
              <a:rPr lang="en-IN" dirty="0" smtClean="0"/>
              <a:t>-Prashant Kumar Singh (1406011)</a:t>
            </a:r>
          </a:p>
          <a:p>
            <a:endParaRPr lang="en-IN" dirty="0"/>
          </a:p>
          <a:p>
            <a:r>
              <a:rPr lang="en-IN" dirty="0" smtClean="0"/>
              <a:t>-Sanjli </a:t>
            </a:r>
            <a:r>
              <a:rPr lang="en-IN" dirty="0"/>
              <a:t>K</a:t>
            </a:r>
            <a:r>
              <a:rPr lang="en-IN" dirty="0" smtClean="0"/>
              <a:t>umari (1406080) 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228600"/>
            <a:ext cx="89916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/>
              <a:t>          CONTENT </a:t>
            </a:r>
            <a:r>
              <a:rPr lang="en-IN" sz="4000" b="1" dirty="0"/>
              <a:t>PRESERVING </a:t>
            </a:r>
            <a:r>
              <a:rPr lang="en-IN" sz="4000" b="1" dirty="0" smtClean="0"/>
              <a:t>   </a:t>
            </a:r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   WATERMARKING THROUGH</a:t>
            </a:r>
          </a:p>
          <a:p>
            <a:pPr marL="0" indent="0">
              <a:buNone/>
            </a:pPr>
            <a:r>
              <a:rPr lang="en-IN" sz="4000" b="1" dirty="0" smtClean="0"/>
              <a:t>          UNICODE HOMOGLYPH    </a:t>
            </a:r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           SUBSTITUTION</a:t>
            </a:r>
            <a:endParaRPr lang="en-IN" sz="4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0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/>
              <a:t>Distortion Free</a:t>
            </a:r>
            <a:r>
              <a:rPr lang="en-IN" sz="2800" dirty="0" smtClean="0"/>
              <a:t>- Does not produce any distortion to the data.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2800" u="sng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/>
              <a:t>Robust</a:t>
            </a:r>
            <a:r>
              <a:rPr lang="en-IN" sz="2800" dirty="0" smtClean="0"/>
              <a:t>- Detectable but not erasable.</a:t>
            </a:r>
            <a:endParaRPr lang="en-IN" sz="2800" dirty="0"/>
          </a:p>
          <a:p>
            <a:pPr marL="571500" indent="-571500">
              <a:buFont typeface="Wingdings" pitchFamily="2" charset="2"/>
              <a:buChar char="Ø"/>
            </a:pPr>
            <a:endParaRPr lang="en-IN" sz="2800" u="sng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/>
              <a:t>Blind</a:t>
            </a:r>
            <a:r>
              <a:rPr lang="en-IN" sz="2800" dirty="0" smtClean="0"/>
              <a:t>- No need of original document while extracting.</a:t>
            </a:r>
          </a:p>
          <a:p>
            <a:endParaRPr lang="en-IN" sz="28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>
                <a:latin typeface="+mj-lt"/>
              </a:rPr>
              <a:t>Non Blind</a:t>
            </a:r>
            <a:r>
              <a:rPr lang="en-IN" sz="2800" dirty="0" smtClean="0">
                <a:latin typeface="+mj-lt"/>
              </a:rPr>
              <a:t>- Requires original document while extracting.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1562100"/>
            <a:ext cx="8229600" cy="49149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Robustness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Security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Verifiability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Detectability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Cost</a:t>
            </a:r>
          </a:p>
          <a:p>
            <a:endParaRPr lang="en-IN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Data Payload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304800"/>
            <a:ext cx="8077200" cy="2209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PROPERTY OF WATERMARKING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46364" y="55418"/>
            <a:ext cx="8077200" cy="2112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WATERMARKING FOR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DIFFERENT MEDIA TYPES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905000"/>
            <a:ext cx="8077200" cy="480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Text watermarking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Audio watermarking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Image watermarking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Video watermarking  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>
                <a:latin typeface="+mj-lt"/>
              </a:rPr>
              <a:t>D</a:t>
            </a:r>
            <a:r>
              <a:rPr lang="en-IN" sz="2800" dirty="0" smtClean="0">
                <a:latin typeface="+mj-lt"/>
              </a:rPr>
              <a:t>atabase watermarking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0" y="1905000"/>
            <a:ext cx="807720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OUR WORK FOCUSES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             ON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TEXT WATERMARKING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381000"/>
            <a:ext cx="868680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WHY TEXT WATERMARKING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600200"/>
            <a:ext cx="8077200" cy="4724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Immense amount of textual knowledge is increasing daily</a:t>
            </a:r>
          </a:p>
          <a:p>
            <a:pPr marL="0" indent="0">
              <a:buNone/>
            </a:pPr>
            <a:r>
              <a:rPr lang="en-IN" sz="2800" dirty="0"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         </a:t>
            </a:r>
            <a:r>
              <a:rPr lang="en-IN" sz="2000" dirty="0" smtClean="0">
                <a:latin typeface="+mj-lt"/>
              </a:rPr>
              <a:t>like- short text </a:t>
            </a:r>
            <a:r>
              <a:rPr lang="en-IN" sz="2000" dirty="0" smtClean="0">
                <a:latin typeface="+mj-lt"/>
              </a:rPr>
              <a:t>messages used for government, </a:t>
            </a:r>
            <a:r>
              <a:rPr lang="en-IN" sz="2000" dirty="0" smtClean="0">
                <a:latin typeface="+mj-lt"/>
              </a:rPr>
              <a:t>micro blogging </a:t>
            </a:r>
            <a:r>
              <a:rPr lang="en-IN" sz="2000" dirty="0" smtClean="0">
                <a:latin typeface="+mj-lt"/>
              </a:rPr>
              <a:t>     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</a:t>
            </a:r>
            <a:r>
              <a:rPr lang="en-IN" sz="2000" dirty="0" smtClean="0">
                <a:latin typeface="+mj-lt"/>
              </a:rPr>
              <a:t>             </a:t>
            </a:r>
            <a:r>
              <a:rPr lang="en-IN" sz="2000" dirty="0" smtClean="0">
                <a:latin typeface="+mj-lt"/>
              </a:rPr>
              <a:t>post, social media </a:t>
            </a:r>
            <a:r>
              <a:rPr lang="en-IN" sz="2000" dirty="0" smtClean="0">
                <a:latin typeface="+mj-lt"/>
              </a:rPr>
              <a:t>etc. </a:t>
            </a:r>
            <a:endParaRPr lang="en-IN" sz="2000" dirty="0" smtClean="0">
              <a:latin typeface="+mj-lt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  </a:t>
            </a:r>
            <a:r>
              <a:rPr lang="en-IN" sz="2800" dirty="0"/>
              <a:t>O</a:t>
            </a:r>
            <a:r>
              <a:rPr lang="en-IN" sz="2800" dirty="0" smtClean="0"/>
              <a:t>ne </a:t>
            </a:r>
            <a:r>
              <a:rPr lang="en-IN" sz="2800" dirty="0"/>
              <a:t>of </a:t>
            </a:r>
            <a:r>
              <a:rPr lang="en-IN" sz="2800" dirty="0" smtClean="0"/>
              <a:t>the largest </a:t>
            </a:r>
            <a:r>
              <a:rPr lang="en-IN" sz="2800" dirty="0"/>
              <a:t>bunch of digital contents that </a:t>
            </a:r>
            <a:r>
              <a:rPr lang="en-IN" sz="2800" dirty="0" smtClean="0"/>
              <a:t>people can explore online.</a:t>
            </a:r>
            <a:endParaRPr lang="en-IN" sz="2800" dirty="0" smtClean="0">
              <a:latin typeface="+mj-lt"/>
            </a:endParaRPr>
          </a:p>
          <a:p>
            <a:pPr marL="0" indent="0">
              <a:buNone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Text watermarking is most difficult task among in comparison to other media watermarking.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76200"/>
            <a:ext cx="8077200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TEXT WATERMARKING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TECHNIQUES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2133600"/>
            <a:ext cx="80772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Image-based Techniques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Syntactic Techniques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Semantic Techniques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Structural Techniques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600200" y="457200"/>
            <a:ext cx="80772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4000" b="1" dirty="0" smtClean="0">
              <a:latin typeface="+mj-lt"/>
            </a:endParaRPr>
          </a:p>
          <a:p>
            <a:pPr marL="0" indent="0">
              <a:buNone/>
            </a:pPr>
            <a:r>
              <a:rPr lang="en-IN" sz="4000" b="1" dirty="0">
                <a:latin typeface="+mj-lt"/>
              </a:rPr>
              <a:t> </a:t>
            </a:r>
            <a:r>
              <a:rPr lang="en-IN" sz="4000" b="1" dirty="0" smtClean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4000" b="1" dirty="0">
                <a:latin typeface="+mj-lt"/>
              </a:rPr>
              <a:t> </a:t>
            </a:r>
            <a:r>
              <a:rPr lang="en-IN" sz="4000" b="1" dirty="0" smtClean="0">
                <a:latin typeface="+mj-lt"/>
              </a:rPr>
              <a:t>         FEATURES  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              OF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         OUR WORK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7255" y="1066800"/>
            <a:ext cx="8077200" cy="6400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Belongs to Structural watermarking techniques.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Content preserving in nature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Password based watermark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Invisible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Detectable 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Blind class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" y="152400"/>
            <a:ext cx="807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UNICODE CONFUSABLE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1149927"/>
            <a:ext cx="80772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Among 120k of Unicode symbols some symbols are totally or partially indistinguishable from others with different hex codes.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Similarity between symbols represents security problem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These duplicates are being exploited to encode the bits of hidden payload.</a:t>
            </a:r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65881"/>
              </p:ext>
            </p:extLst>
          </p:nvPr>
        </p:nvGraphicFramePr>
        <p:xfrm>
          <a:off x="76200" y="76200"/>
          <a:ext cx="449580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752600"/>
                <a:gridCol w="1828800"/>
              </a:tblGrid>
              <a:tr h="3344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   ‘ 0’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   ‘1’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Original</a:t>
                      </a:r>
                      <a:r>
                        <a:rPr lang="en-IN" baseline="0" dirty="0" smtClean="0"/>
                        <a:t>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Duplicate Code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0x002d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0x2010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</a:t>
                      </a:r>
                      <a:r>
                        <a:rPr lang="en-IN" baseline="0" dirty="0" smtClean="0"/>
                        <a:t> 0x003b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0x037e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0x216d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baseline="0" dirty="0" smtClean="0"/>
                        <a:t> 0x216e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0x004b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0x212a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0x004c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0x216c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0x004d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0x216f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0x0056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0x2164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0x2169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0x217d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0x217e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0x2170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 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0x006a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0x0458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0x006c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0x217c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 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baseline="0" dirty="0" smtClean="0"/>
                        <a:t> 0x2174</a:t>
                      </a:r>
                      <a:endParaRPr lang="en-IN" dirty="0"/>
                    </a:p>
                  </a:txBody>
                  <a:tcPr/>
                </a:tc>
              </a:tr>
              <a:tr h="334433">
                <a:tc>
                  <a:txBody>
                    <a:bodyPr/>
                    <a:lstStyle/>
                    <a:p>
                      <a:r>
                        <a:rPr lang="en-IN" dirty="0" smtClean="0"/>
                        <a:t>   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0x0078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0x2179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4953000" y="1066800"/>
            <a:ext cx="3962400" cy="6096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§"/>
            </a:pPr>
            <a:r>
              <a:rPr lang="en-IN" sz="3200" b="1" dirty="0" smtClean="0">
                <a:latin typeface="+mj-lt"/>
              </a:rPr>
              <a:t>Subset of confusable symbols used to encode the watermark. Original and Duplicate code for each symbol is shown.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53000" y="228600"/>
            <a:ext cx="1992457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u="sng" dirty="0" smtClean="0">
                <a:latin typeface="+mj-lt"/>
              </a:rPr>
              <a:t>Table 1.</a:t>
            </a:r>
            <a:endParaRPr lang="en-IN" sz="2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0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0"/>
            <a:ext cx="80772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OUTLINE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762000"/>
            <a:ext cx="8382000" cy="6096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What is watermarking</a:t>
            </a:r>
            <a:endParaRPr lang="en-IN" sz="2800" dirty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Why watermarking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Cryptography  vs. Steganography vs. watermarking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Category of Watermarking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Property of Watermarking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Watermarking on different media types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Text watermarking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Text watermarking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Feature of technique used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Unicode confusable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Watermark Generation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Algorithm for embedding watermark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Algorithm for extraction of watermark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Authorship verification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Output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Drawback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Future Work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76510"/>
              </p:ext>
            </p:extLst>
          </p:nvPr>
        </p:nvGraphicFramePr>
        <p:xfrm>
          <a:off x="152400" y="152400"/>
          <a:ext cx="5562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762000"/>
                <a:gridCol w="1676400"/>
              </a:tblGrid>
              <a:tr h="518160">
                <a:tc>
                  <a:txBody>
                    <a:bodyPr/>
                    <a:lstStyle/>
                    <a:p>
                      <a:r>
                        <a:rPr lang="en-IN" dirty="0" smtClean="0"/>
                        <a:t>White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Unicode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0x0020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En</a:t>
                      </a:r>
                      <a:r>
                        <a:rPr lang="en-IN" baseline="0" dirty="0" smtClean="0"/>
                        <a:t> Quad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Three-per-</a:t>
                      </a:r>
                      <a:r>
                        <a:rPr lang="en-IN" dirty="0" err="1" smtClean="0"/>
                        <a:t>em</a:t>
                      </a:r>
                      <a:r>
                        <a:rPr lang="en-IN" dirty="0" smtClean="0"/>
                        <a:t>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0x2004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Four-per-</a:t>
                      </a:r>
                      <a:r>
                        <a:rPr lang="en-IN" dirty="0" err="1" smtClean="0"/>
                        <a:t>em</a:t>
                      </a:r>
                      <a:r>
                        <a:rPr lang="en-IN" dirty="0" smtClean="0"/>
                        <a:t>-Space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Punctuation</a:t>
                      </a:r>
                      <a:r>
                        <a:rPr lang="en-IN" baseline="0" dirty="0" smtClean="0"/>
                        <a:t>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0x2008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Thin</a:t>
                      </a:r>
                      <a:r>
                        <a:rPr lang="en-IN" baseline="0" dirty="0" smtClean="0"/>
                        <a:t>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0x2009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Narrow</a:t>
                      </a:r>
                      <a:r>
                        <a:rPr lang="en-IN" baseline="0" dirty="0" smtClean="0"/>
                        <a:t> No-break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0x202f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r>
                        <a:rPr lang="en-IN" baseline="0" dirty="0" smtClean="0"/>
                        <a:t> Mathematical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0x205f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791200" y="990600"/>
            <a:ext cx="3352800" cy="6553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IN" sz="3200" b="1" dirty="0" smtClean="0">
                <a:latin typeface="+mj-lt"/>
              </a:rPr>
              <a:t>Encoding for white space symbols. In order to encode 3 bits in a single </a:t>
            </a:r>
            <a:r>
              <a:rPr lang="en-IN" sz="3200" b="1" dirty="0" smtClean="0">
                <a:latin typeface="+mj-lt"/>
              </a:rPr>
              <a:t>whitespace 8 </a:t>
            </a:r>
            <a:r>
              <a:rPr lang="en-IN" sz="3200" b="1" dirty="0" smtClean="0">
                <a:latin typeface="+mj-lt"/>
              </a:rPr>
              <a:t>different whitespace are used in total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43600" y="138545"/>
            <a:ext cx="1992457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u="sng" dirty="0" smtClean="0">
                <a:latin typeface="+mj-lt"/>
              </a:rPr>
              <a:t>Table 2.</a:t>
            </a:r>
            <a:endParaRPr lang="en-IN" sz="2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0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04800" y="381000"/>
            <a:ext cx="8077200" cy="10841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FLOWCHART</a:t>
            </a:r>
            <a:endParaRPr lang="en-IN" sz="4000" b="1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26670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Watermark</a:t>
            </a:r>
          </a:p>
          <a:p>
            <a:pPr algn="ctr"/>
            <a:r>
              <a:rPr lang="en-IN" dirty="0" smtClean="0"/>
              <a:t>Generation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71800" y="26289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Embedding</a:t>
            </a:r>
          </a:p>
          <a:p>
            <a:pPr algn="ctr"/>
            <a:r>
              <a:rPr lang="en-IN" dirty="0" smtClean="0"/>
              <a:t>of </a:t>
            </a:r>
          </a:p>
          <a:p>
            <a:pPr algn="ctr"/>
            <a:r>
              <a:rPr lang="en-IN" dirty="0" smtClean="0"/>
              <a:t>Watermark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716136" y="2621507"/>
            <a:ext cx="2132463" cy="11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Extraction</a:t>
            </a:r>
          </a:p>
          <a:p>
            <a:pPr algn="ctr"/>
            <a:r>
              <a:rPr lang="en-IN" dirty="0" smtClean="0"/>
              <a:t>of</a:t>
            </a:r>
          </a:p>
          <a:p>
            <a:pPr algn="ctr"/>
            <a:r>
              <a:rPr lang="en-IN" dirty="0" smtClean="0"/>
              <a:t>Watermark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791768" y="46482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Authorship</a:t>
            </a:r>
          </a:p>
          <a:p>
            <a:pPr algn="ctr"/>
            <a:r>
              <a:rPr lang="en-IN" dirty="0" smtClean="0"/>
              <a:t>Verification</a:t>
            </a:r>
            <a:endParaRPr lang="en-IN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286000" y="32004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 flipV="1">
            <a:off x="5105400" y="3196704"/>
            <a:ext cx="610736" cy="3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>
            <a:off x="6782367" y="3771900"/>
            <a:ext cx="1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655618"/>
            <a:ext cx="2590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 the world’s a stage and all the man and woman are merely players…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0386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***************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962400" y="2057400"/>
            <a:ext cx="2286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Hash(</a:t>
            </a:r>
            <a:r>
              <a:rPr lang="en-IN" sz="2400" dirty="0" err="1" smtClean="0"/>
              <a:t>t,k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8927" y="1236518"/>
            <a:ext cx="1967345" cy="419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 smtClean="0">
                <a:latin typeface="+mj-lt"/>
              </a:rPr>
              <a:t>      Text, t</a:t>
            </a:r>
            <a:endParaRPr lang="en-IN" sz="2000" b="1" dirty="0">
              <a:latin typeface="+mj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45127" y="3619500"/>
            <a:ext cx="1967345" cy="419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 smtClean="0">
                <a:latin typeface="+mj-lt"/>
              </a:rPr>
              <a:t>   Password, k</a:t>
            </a:r>
            <a:endParaRPr lang="en-IN" sz="2000" b="1" dirty="0">
              <a:latin typeface="+mj-lt"/>
            </a:endParaRPr>
          </a:p>
        </p:txBody>
      </p:sp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3048000" y="3276600"/>
            <a:ext cx="914400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3048000" y="2455718"/>
            <a:ext cx="914400" cy="3636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95656" y="2876550"/>
            <a:ext cx="22098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b9460a86157731eb</a:t>
            </a:r>
            <a:endParaRPr lang="en-IN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795656" y="2457450"/>
            <a:ext cx="2088572" cy="419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 smtClean="0">
                <a:latin typeface="+mj-lt"/>
              </a:rPr>
              <a:t>  Watermark, w</a:t>
            </a:r>
            <a:endParaRPr lang="en-IN" sz="2000" b="1" dirty="0">
              <a:latin typeface="+mj-lt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04800" y="152400"/>
            <a:ext cx="8077200" cy="10841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WATERMARK GENERATION WITH PASSWORD</a:t>
            </a:r>
            <a:endParaRPr lang="en-IN" sz="4000" b="1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62484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387927" y="5181600"/>
            <a:ext cx="8077200" cy="1717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en-IN" sz="2400" b="1" dirty="0" smtClean="0">
                <a:latin typeface="+mj-lt"/>
              </a:rPr>
              <a:t>Given the original text ‘t’ and a password ‘k’, the Siphash function generates a cryptographic hash, representing the watermark w to be embedded.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3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00200" y="22860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A       the  wor  </a:t>
            </a:r>
            <a:endParaRPr lang="en-IN" sz="4400" dirty="0"/>
          </a:p>
        </p:txBody>
      </p:sp>
      <p:sp>
        <p:nvSpPr>
          <p:cNvPr id="8" name="Rectangle 7"/>
          <p:cNvSpPr/>
          <p:nvPr/>
        </p:nvSpPr>
        <p:spPr>
          <a:xfrm>
            <a:off x="1600200" y="38862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1  0  1  1  1  0   0  1  0  1</a:t>
            </a:r>
            <a:endParaRPr lang="en-IN" sz="3200" dirty="0"/>
          </a:p>
        </p:txBody>
      </p:sp>
      <p:sp>
        <p:nvSpPr>
          <p:cNvPr id="10" name="Oval 9"/>
          <p:cNvSpPr/>
          <p:nvPr/>
        </p:nvSpPr>
        <p:spPr>
          <a:xfrm>
            <a:off x="2667000" y="2362200"/>
            <a:ext cx="228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l</a:t>
            </a:r>
            <a:endParaRPr lang="en-IN" sz="4000" dirty="0"/>
          </a:p>
        </p:txBody>
      </p:sp>
      <p:sp>
        <p:nvSpPr>
          <p:cNvPr id="11" name="Oval 10"/>
          <p:cNvSpPr/>
          <p:nvPr/>
        </p:nvSpPr>
        <p:spPr>
          <a:xfrm>
            <a:off x="3048000" y="2376055"/>
            <a:ext cx="228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l</a:t>
            </a:r>
            <a:endParaRPr lang="en-IN" sz="4000" dirty="0"/>
          </a:p>
        </p:txBody>
      </p:sp>
      <p:sp>
        <p:nvSpPr>
          <p:cNvPr id="12" name="Oval 11"/>
          <p:cNvSpPr/>
          <p:nvPr/>
        </p:nvSpPr>
        <p:spPr>
          <a:xfrm>
            <a:off x="3401290" y="2376055"/>
            <a:ext cx="204355" cy="450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752110" y="2372590"/>
            <a:ext cx="166256" cy="450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050973" y="2376054"/>
            <a:ext cx="228600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l</a:t>
            </a:r>
            <a:endParaRPr lang="en-IN" sz="4000" dirty="0"/>
          </a:p>
        </p:txBody>
      </p:sp>
      <p:sp>
        <p:nvSpPr>
          <p:cNvPr id="15" name="Oval 14"/>
          <p:cNvSpPr/>
          <p:nvPr/>
        </p:nvSpPr>
        <p:spPr>
          <a:xfrm>
            <a:off x="6324600" y="2376055"/>
            <a:ext cx="381000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d</a:t>
            </a:r>
            <a:endParaRPr lang="en-IN" sz="4000" dirty="0"/>
          </a:p>
        </p:txBody>
      </p:sp>
      <p:cxnSp>
        <p:nvCxnSpPr>
          <p:cNvPr id="17" name="Straight Connector 16"/>
          <p:cNvCxnSpPr>
            <a:stCxn id="10" idx="3"/>
          </p:cNvCxnSpPr>
          <p:nvPr/>
        </p:nvCxnSpPr>
        <p:spPr>
          <a:xfrm flipH="1">
            <a:off x="1752600" y="2752445"/>
            <a:ext cx="947878" cy="12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5"/>
          </p:cNvCxnSpPr>
          <p:nvPr/>
        </p:nvCxnSpPr>
        <p:spPr>
          <a:xfrm flipH="1">
            <a:off x="2057400" y="2752445"/>
            <a:ext cx="804722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362200" y="28194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</p:cNvCxnSpPr>
          <p:nvPr/>
        </p:nvCxnSpPr>
        <p:spPr>
          <a:xfrm flipH="1">
            <a:off x="2667000" y="2766300"/>
            <a:ext cx="576122" cy="127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</p:cNvCxnSpPr>
          <p:nvPr/>
        </p:nvCxnSpPr>
        <p:spPr>
          <a:xfrm flipH="1">
            <a:off x="2895600" y="2760387"/>
            <a:ext cx="535617" cy="112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5"/>
          </p:cNvCxnSpPr>
          <p:nvPr/>
        </p:nvCxnSpPr>
        <p:spPr>
          <a:xfrm>
            <a:off x="3575718" y="2760387"/>
            <a:ext cx="310482" cy="112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8" idx="0"/>
          </p:cNvCxnSpPr>
          <p:nvPr/>
        </p:nvCxnSpPr>
        <p:spPr>
          <a:xfrm flipH="1">
            <a:off x="4152900" y="2819400"/>
            <a:ext cx="613066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18366" y="2826328"/>
            <a:ext cx="491834" cy="105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562600" y="2819400"/>
            <a:ext cx="488373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5"/>
          </p:cNvCxnSpPr>
          <p:nvPr/>
        </p:nvCxnSpPr>
        <p:spPr>
          <a:xfrm flipH="1">
            <a:off x="5943600" y="2754473"/>
            <a:ext cx="302495" cy="120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4"/>
          </p:cNvCxnSpPr>
          <p:nvPr/>
        </p:nvCxnSpPr>
        <p:spPr>
          <a:xfrm flipH="1">
            <a:off x="6094847" y="2819400"/>
            <a:ext cx="420253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</p:cNvCxnSpPr>
          <p:nvPr/>
        </p:nvCxnSpPr>
        <p:spPr>
          <a:xfrm>
            <a:off x="6515100" y="2819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547255" y="152400"/>
            <a:ext cx="80772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UNICODE WATERMARK EMBEDDING</a:t>
            </a:r>
            <a:endParaRPr lang="en-IN" sz="4000" b="1" dirty="0">
              <a:latin typeface="+mj-lt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420833" y="4724400"/>
            <a:ext cx="80772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IN" sz="2800" b="1" dirty="0" smtClean="0">
                <a:latin typeface="+mj-lt"/>
              </a:rPr>
              <a:t>Only the symbols with a related duplicate in Table 1 and 2 are used to embed the watermark.</a:t>
            </a:r>
            <a:endParaRPr lang="en-IN" sz="2800" b="1" dirty="0">
              <a:latin typeface="+mj-lt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151543" y="2292927"/>
            <a:ext cx="1992457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 smtClean="0">
                <a:latin typeface="+mj-lt"/>
              </a:rPr>
              <a:t>Text</a:t>
            </a:r>
            <a:endParaRPr lang="en-IN" sz="2800" b="1" dirty="0">
              <a:latin typeface="+mj-lt"/>
            </a:endParaRPr>
          </a:p>
        </p:txBody>
      </p:sp>
      <p:cxnSp>
        <p:nvCxnSpPr>
          <p:cNvPr id="46" name="Straight Arrow Connector 45"/>
          <p:cNvCxnSpPr>
            <a:stCxn id="15" idx="6"/>
          </p:cNvCxnSpPr>
          <p:nvPr/>
        </p:nvCxnSpPr>
        <p:spPr>
          <a:xfrm flipV="1">
            <a:off x="6705600" y="2590800"/>
            <a:ext cx="445943" cy="6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</p:cNvCxnSpPr>
          <p:nvPr/>
        </p:nvCxnSpPr>
        <p:spPr>
          <a:xfrm>
            <a:off x="6705600" y="4191000"/>
            <a:ext cx="4459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7151543" y="3955473"/>
            <a:ext cx="1992457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 smtClean="0">
                <a:latin typeface="+mj-lt"/>
              </a:rPr>
              <a:t>Watermark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5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07818" y="138545"/>
            <a:ext cx="6878782" cy="623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ALGORITHM FOR EMBEDDING</a:t>
            </a:r>
            <a:endParaRPr lang="en-IN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891" y="734291"/>
            <a:ext cx="825730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1</a:t>
            </a:r>
            <a:r>
              <a:rPr lang="en-IN" sz="1500" dirty="0" smtClean="0"/>
              <a:t>: T= {c1,….,c2}                                                  /*</a:t>
            </a:r>
            <a:r>
              <a:rPr lang="en-IN" sz="1500" dirty="0"/>
              <a:t>Text string of n Unicode characters </a:t>
            </a:r>
            <a:r>
              <a:rPr lang="en-IN" sz="1500" dirty="0" smtClean="0"/>
              <a:t>*/</a:t>
            </a:r>
          </a:p>
          <a:p>
            <a:r>
              <a:rPr lang="en-IN" sz="1500" dirty="0" smtClean="0"/>
              <a:t>2:Originals= {U+002c,U+002d,U+002e,…}              /*</a:t>
            </a:r>
            <a:r>
              <a:rPr lang="en-IN" sz="1500" dirty="0"/>
              <a:t>List of confusable original symbols </a:t>
            </a:r>
            <a:r>
              <a:rPr lang="en-IN" sz="1500" dirty="0" smtClean="0"/>
              <a:t>*/</a:t>
            </a:r>
          </a:p>
          <a:p>
            <a:r>
              <a:rPr lang="en-IN" sz="1500" dirty="0"/>
              <a:t>3</a:t>
            </a:r>
            <a:r>
              <a:rPr lang="en-IN" sz="1500" dirty="0" smtClean="0"/>
              <a:t>:Duplicates={U+a4f9,U+2010,U+a4f8,…}           </a:t>
            </a:r>
            <a:r>
              <a:rPr lang="en-IN" sz="1500" dirty="0"/>
              <a:t>/*List of confusable duplicate symbols</a:t>
            </a:r>
            <a:r>
              <a:rPr lang="en-IN" sz="1500" dirty="0" smtClean="0"/>
              <a:t>*/</a:t>
            </a:r>
          </a:p>
          <a:p>
            <a:r>
              <a:rPr lang="en-IN" sz="1500" dirty="0"/>
              <a:t>4</a:t>
            </a:r>
            <a:r>
              <a:rPr lang="en-IN" sz="1500" dirty="0" smtClean="0"/>
              <a:t>:Space={U+0020,U+2002,U+2005,…}                 /*</a:t>
            </a:r>
            <a:r>
              <a:rPr lang="en-IN" sz="1500" dirty="0"/>
              <a:t>List of confusable white space</a:t>
            </a:r>
            <a:r>
              <a:rPr lang="en-IN" sz="1500" dirty="0" smtClean="0"/>
              <a:t>*/</a:t>
            </a:r>
          </a:p>
          <a:p>
            <a:r>
              <a:rPr lang="en-IN" sz="1500" dirty="0"/>
              <a:t>5</a:t>
            </a:r>
            <a:r>
              <a:rPr lang="en-IN" sz="1500" dirty="0" smtClean="0"/>
              <a:t>:Confusables = Originals &amp; Spaces                     /*</a:t>
            </a:r>
            <a:r>
              <a:rPr lang="en-IN" sz="1500" dirty="0"/>
              <a:t>List of all confusable</a:t>
            </a:r>
            <a:r>
              <a:rPr lang="en-IN" sz="1500" dirty="0" smtClean="0"/>
              <a:t>*/</a:t>
            </a:r>
          </a:p>
          <a:p>
            <a:r>
              <a:rPr lang="en-IN" sz="1500" dirty="0"/>
              <a:t>6</a:t>
            </a:r>
            <a:r>
              <a:rPr lang="en-IN" sz="1500" dirty="0" smtClean="0"/>
              <a:t>: W = [b1,……,b64]                                           /*Watermark bit array*/</a:t>
            </a:r>
          </a:p>
          <a:p>
            <a:r>
              <a:rPr lang="en-IN" sz="1500" dirty="0"/>
              <a:t>7</a:t>
            </a:r>
            <a:r>
              <a:rPr lang="en-IN" sz="1500" dirty="0" smtClean="0"/>
              <a:t>:GetDuplicate : Originals -&gt;Duplicates</a:t>
            </a:r>
          </a:p>
          <a:p>
            <a:r>
              <a:rPr lang="en-IN" sz="1500" dirty="0"/>
              <a:t>8</a:t>
            </a:r>
            <a:r>
              <a:rPr lang="en-IN" sz="1500" dirty="0" smtClean="0"/>
              <a:t>:GetSpace : {000,……,111} -&gt; Spaces</a:t>
            </a:r>
          </a:p>
          <a:p>
            <a:r>
              <a:rPr lang="en-IN" sz="1500" dirty="0"/>
              <a:t>9</a:t>
            </a:r>
            <a:r>
              <a:rPr lang="en-IN" sz="1500" dirty="0" smtClean="0"/>
              <a:t>: WT = [] /*watermarked text*/</a:t>
            </a:r>
          </a:p>
          <a:p>
            <a:r>
              <a:rPr lang="en-IN" sz="1500" dirty="0" smtClean="0"/>
              <a:t>10: for all c &lt;- T do</a:t>
            </a:r>
          </a:p>
          <a:p>
            <a:r>
              <a:rPr lang="en-IN" sz="1500" dirty="0" smtClean="0"/>
              <a:t>11:       if c &lt;- Confusables /\  |W| </a:t>
            </a:r>
            <a:r>
              <a:rPr lang="en-IN" sz="1500" dirty="0" smtClean="0"/>
              <a:t>!=0 </a:t>
            </a:r>
            <a:r>
              <a:rPr lang="en-IN" sz="1500" dirty="0" smtClean="0"/>
              <a:t>then</a:t>
            </a:r>
          </a:p>
          <a:p>
            <a:r>
              <a:rPr lang="en-IN" sz="1500" dirty="0" smtClean="0"/>
              <a:t>12:            if  c &lt;- Spaces then </a:t>
            </a:r>
          </a:p>
          <a:p>
            <a:r>
              <a:rPr lang="en-IN" sz="1500" dirty="0" smtClean="0"/>
              <a:t>13:                  bits = Pop(W,3)</a:t>
            </a:r>
            <a:endParaRPr lang="en-IN" sz="1500" dirty="0"/>
          </a:p>
          <a:p>
            <a:r>
              <a:rPr lang="en-IN" sz="1500" dirty="0" smtClean="0"/>
              <a:t>14:                  lshift(bits,3-len(bits))</a:t>
            </a:r>
          </a:p>
          <a:p>
            <a:r>
              <a:rPr lang="en-IN" sz="1500" dirty="0" smtClean="0"/>
              <a:t>15:                  c= GetSpace(bits)</a:t>
            </a:r>
          </a:p>
          <a:p>
            <a:r>
              <a:rPr lang="en-IN" sz="1500" dirty="0" smtClean="0"/>
              <a:t>16:             else</a:t>
            </a:r>
          </a:p>
          <a:p>
            <a:r>
              <a:rPr lang="en-IN" sz="1500" dirty="0" smtClean="0"/>
              <a:t>17:                   bit= Pop(W,1)</a:t>
            </a:r>
          </a:p>
          <a:p>
            <a:r>
              <a:rPr lang="en-IN" sz="1500" dirty="0"/>
              <a:t>1</a:t>
            </a:r>
            <a:r>
              <a:rPr lang="en-IN" sz="1500" dirty="0" smtClean="0"/>
              <a:t>8:                   if bit = 1 then </a:t>
            </a:r>
            <a:endParaRPr lang="en-IN" sz="1500" dirty="0"/>
          </a:p>
          <a:p>
            <a:r>
              <a:rPr lang="en-IN" sz="1500" dirty="0" smtClean="0"/>
              <a:t>19:                         c= GetDuplicate(c)</a:t>
            </a:r>
          </a:p>
          <a:p>
            <a:r>
              <a:rPr lang="en-IN" sz="1500" dirty="0" smtClean="0"/>
              <a:t>20:                   endif</a:t>
            </a:r>
          </a:p>
          <a:p>
            <a:r>
              <a:rPr lang="en-IN" sz="1500" dirty="0" smtClean="0"/>
              <a:t>21:               endif</a:t>
            </a:r>
          </a:p>
          <a:p>
            <a:r>
              <a:rPr lang="en-IN" sz="1500" dirty="0" smtClean="0"/>
              <a:t>22:         endif</a:t>
            </a:r>
          </a:p>
          <a:p>
            <a:r>
              <a:rPr lang="en-IN" sz="1500" dirty="0" smtClean="0"/>
              <a:t>23:         Append(</a:t>
            </a:r>
            <a:r>
              <a:rPr lang="en-IN" sz="1500" dirty="0" err="1" smtClean="0"/>
              <a:t>WT,c</a:t>
            </a:r>
            <a:r>
              <a:rPr lang="en-IN" sz="1500" dirty="0" smtClean="0"/>
              <a:t>)</a:t>
            </a:r>
          </a:p>
          <a:p>
            <a:r>
              <a:rPr lang="en-IN" sz="1500" dirty="0" smtClean="0"/>
              <a:t>24:end for</a:t>
            </a:r>
          </a:p>
          <a:p>
            <a:r>
              <a:rPr lang="en-IN" sz="1500" dirty="0" smtClean="0"/>
              <a:t>35:return WT</a:t>
            </a:r>
          </a:p>
        </p:txBody>
      </p:sp>
    </p:spTree>
    <p:extLst>
      <p:ext uri="{BB962C8B-B14F-4D97-AF65-F5344CB8AC3E}">
        <p14:creationId xmlns:p14="http://schemas.microsoft.com/office/powerpoint/2010/main" val="9499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91" y="838200"/>
            <a:ext cx="59713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1: /*Text string of n Unicode characters c*/</a:t>
            </a:r>
          </a:p>
          <a:p>
            <a:r>
              <a:rPr lang="en-IN" sz="1600" dirty="0" smtClean="0"/>
              <a:t>2: T= {c1,….,c2}</a:t>
            </a:r>
          </a:p>
          <a:p>
            <a:r>
              <a:rPr lang="en-IN" sz="1600" dirty="0" smtClean="0"/>
              <a:t>3: /*List of confusable original symbols */</a:t>
            </a:r>
          </a:p>
          <a:p>
            <a:r>
              <a:rPr lang="en-IN" sz="1600" dirty="0" smtClean="0"/>
              <a:t>4:Originals= {U+002c,U+002d,U+002e,…}</a:t>
            </a:r>
          </a:p>
          <a:p>
            <a:r>
              <a:rPr lang="en-IN" sz="1600" dirty="0" smtClean="0"/>
              <a:t>5:/*List of confusable duplicate symbols*/</a:t>
            </a:r>
          </a:p>
          <a:p>
            <a:r>
              <a:rPr lang="en-IN" sz="1600" dirty="0" smtClean="0"/>
              <a:t>6:Duplicates={U+a4f9,U+2010,U+a4f8,…}</a:t>
            </a:r>
          </a:p>
          <a:p>
            <a:r>
              <a:rPr lang="en-IN" sz="1600" dirty="0" smtClean="0"/>
              <a:t>7:/*List of confusable white space*/</a:t>
            </a:r>
          </a:p>
          <a:p>
            <a:r>
              <a:rPr lang="en-IN" sz="1600" dirty="0" smtClean="0"/>
              <a:t>8:Space={U+0020,U+2002,U+2005,…}</a:t>
            </a:r>
          </a:p>
          <a:p>
            <a:r>
              <a:rPr lang="en-IN" sz="1600" dirty="0"/>
              <a:t>9</a:t>
            </a:r>
            <a:r>
              <a:rPr lang="en-IN" sz="1600" dirty="0" smtClean="0"/>
              <a:t>: WT = []  /*Watermark bit array*/</a:t>
            </a:r>
          </a:p>
          <a:p>
            <a:r>
              <a:rPr lang="en-IN" sz="1600" dirty="0" smtClean="0"/>
              <a:t>10:SpaceMap : Space -&gt; {000,……,111}   /*Reverse mapping function*/</a:t>
            </a:r>
          </a:p>
          <a:p>
            <a:r>
              <a:rPr lang="en-IN" sz="1600" dirty="0" smtClean="0"/>
              <a:t>11: for all c &lt;- T do</a:t>
            </a:r>
          </a:p>
          <a:p>
            <a:r>
              <a:rPr lang="en-IN" sz="1600" dirty="0" smtClean="0"/>
              <a:t>12:            if  c &lt;- Spaces then </a:t>
            </a:r>
          </a:p>
          <a:p>
            <a:r>
              <a:rPr lang="en-IN" sz="1600" dirty="0" smtClean="0"/>
              <a:t>13:                  Append(W</a:t>
            </a:r>
            <a:r>
              <a:rPr lang="en-IN" sz="1600" dirty="0" smtClean="0"/>
              <a:t>, SpaceMap(c</a:t>
            </a:r>
            <a:r>
              <a:rPr lang="en-IN" sz="1600" dirty="0" smtClean="0"/>
              <a:t>))</a:t>
            </a:r>
            <a:endParaRPr lang="en-IN" sz="1600" dirty="0"/>
          </a:p>
          <a:p>
            <a:r>
              <a:rPr lang="en-IN" sz="1600" dirty="0" smtClean="0"/>
              <a:t>14:            else if c &lt;- Originals then</a:t>
            </a:r>
          </a:p>
          <a:p>
            <a:r>
              <a:rPr lang="en-IN" sz="1600" dirty="0" smtClean="0"/>
              <a:t>15:                  Append(W,0)</a:t>
            </a:r>
          </a:p>
          <a:p>
            <a:r>
              <a:rPr lang="en-IN" sz="1600" dirty="0" smtClean="0"/>
              <a:t>16:             else if c &lt;- Duplicates then</a:t>
            </a:r>
          </a:p>
          <a:p>
            <a:r>
              <a:rPr lang="en-IN" sz="1600" dirty="0" smtClean="0"/>
              <a:t>17:                  Append(W,1)</a:t>
            </a:r>
          </a:p>
          <a:p>
            <a:r>
              <a:rPr lang="en-IN" sz="1600" dirty="0" smtClean="0"/>
              <a:t>18:             endif</a:t>
            </a:r>
            <a:endParaRPr lang="en-IN" sz="1600" dirty="0"/>
          </a:p>
          <a:p>
            <a:r>
              <a:rPr lang="en-IN" sz="1600" dirty="0" smtClean="0"/>
              <a:t>19:             if |W| &gt;= 64 then  </a:t>
            </a:r>
          </a:p>
          <a:p>
            <a:r>
              <a:rPr lang="en-IN" sz="1600" dirty="0" smtClean="0"/>
              <a:t>20:                   break</a:t>
            </a:r>
          </a:p>
          <a:p>
            <a:r>
              <a:rPr lang="en-IN" sz="1600" dirty="0" smtClean="0"/>
              <a:t>21:             endif</a:t>
            </a:r>
          </a:p>
          <a:p>
            <a:r>
              <a:rPr lang="en-IN" sz="1600" dirty="0" smtClean="0"/>
              <a:t>22: end for</a:t>
            </a:r>
          </a:p>
          <a:p>
            <a:r>
              <a:rPr lang="en-IN" sz="1600" dirty="0" smtClean="0"/>
              <a:t>23: return W[:64]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2400" y="41564"/>
            <a:ext cx="8077200" cy="6927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ALGORITHM FOR EXTRACTION</a:t>
            </a:r>
          </a:p>
        </p:txBody>
      </p:sp>
    </p:spTree>
    <p:extLst>
      <p:ext uri="{BB962C8B-B14F-4D97-AF65-F5344CB8AC3E}">
        <p14:creationId xmlns:p14="http://schemas.microsoft.com/office/powerpoint/2010/main" val="32415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985655"/>
            <a:ext cx="2362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Text </a:t>
            </a:r>
            <a:r>
              <a:rPr lang="en-IN" sz="2400" b="1" dirty="0" smtClean="0"/>
              <a:t>t</a:t>
            </a:r>
            <a:r>
              <a:rPr lang="en-IN" sz="2400" dirty="0" smtClean="0"/>
              <a:t> with extracted Watermark </a:t>
            </a:r>
            <a:r>
              <a:rPr lang="en-IN" sz="2400" b="1" dirty="0" smtClean="0"/>
              <a:t>w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927764" y="1925782"/>
            <a:ext cx="2438400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Hash(</a:t>
            </a:r>
            <a:r>
              <a:rPr lang="en-IN" sz="2400" dirty="0" err="1" smtClean="0"/>
              <a:t>t,k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920837" y="4634345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Hash(</a:t>
            </a:r>
            <a:r>
              <a:rPr lang="en-IN" sz="2400" dirty="0" err="1" smtClean="0"/>
              <a:t>t,k</a:t>
            </a:r>
            <a:r>
              <a:rPr lang="en-IN" sz="2400" dirty="0" smtClean="0"/>
              <a:t>’)</a:t>
            </a:r>
            <a:endParaRPr lang="en-IN" sz="2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150735" y="1371600"/>
            <a:ext cx="1992457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>
                <a:latin typeface="+mj-lt"/>
              </a:rPr>
              <a:t>   Author</a:t>
            </a:r>
            <a:endParaRPr lang="en-IN" sz="24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895600" y="390005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00400" y="3900056"/>
            <a:ext cx="0" cy="1229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5129645"/>
            <a:ext cx="720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00400" y="2466109"/>
            <a:ext cx="0" cy="1433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1"/>
          </p:cNvCxnSpPr>
          <p:nvPr/>
        </p:nvCxnSpPr>
        <p:spPr>
          <a:xfrm>
            <a:off x="3200400" y="2466109"/>
            <a:ext cx="7273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</p:cNvCxnSpPr>
          <p:nvPr/>
        </p:nvCxnSpPr>
        <p:spPr>
          <a:xfrm flipV="1">
            <a:off x="6366164" y="2466109"/>
            <a:ext cx="4156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</p:cNvCxnSpPr>
          <p:nvPr/>
        </p:nvCxnSpPr>
        <p:spPr>
          <a:xfrm>
            <a:off x="6359237" y="5129645"/>
            <a:ext cx="422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6781801" y="2126673"/>
            <a:ext cx="1219200" cy="6165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w’  w</a:t>
            </a:r>
            <a:endParaRPr lang="en-IN" sz="2800" dirty="0">
              <a:latin typeface="+mj-lt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6781800" y="4849091"/>
            <a:ext cx="12954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w</a:t>
            </a:r>
            <a:r>
              <a:rPr lang="en-IN" sz="2800" dirty="0" smtClean="0">
                <a:latin typeface="+mj-lt"/>
              </a:rPr>
              <a:t>’’  </a:t>
            </a:r>
            <a:r>
              <a:rPr lang="en-IN" sz="2800" dirty="0" smtClean="0">
                <a:latin typeface="+mj-lt"/>
              </a:rPr>
              <a:t>w</a:t>
            </a:r>
            <a:endParaRPr lang="en-IN" sz="2800" dirty="0">
              <a:latin typeface="+mj-lt"/>
            </a:endParaRPr>
          </a:p>
        </p:txBody>
      </p:sp>
      <p:sp>
        <p:nvSpPr>
          <p:cNvPr id="40" name="Not Equal 39"/>
          <p:cNvSpPr/>
          <p:nvPr/>
        </p:nvSpPr>
        <p:spPr>
          <a:xfrm>
            <a:off x="7391401" y="5039588"/>
            <a:ext cx="228599" cy="180113"/>
          </a:xfrm>
          <a:prstGeom prst="mathNot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Equal 40"/>
          <p:cNvSpPr/>
          <p:nvPr/>
        </p:nvSpPr>
        <p:spPr>
          <a:xfrm>
            <a:off x="7315200" y="2322368"/>
            <a:ext cx="228599" cy="1835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077200" y="2322368"/>
            <a:ext cx="228600" cy="183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05800" y="2126673"/>
            <a:ext cx="457200" cy="37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191500" y="4849091"/>
            <a:ext cx="342900" cy="37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91500" y="4849091"/>
            <a:ext cx="342900" cy="342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/>
          <p:cNvSpPr txBox="1">
            <a:spLocks/>
          </p:cNvSpPr>
          <p:nvPr/>
        </p:nvSpPr>
        <p:spPr>
          <a:xfrm>
            <a:off x="152400" y="228600"/>
            <a:ext cx="8991600" cy="10875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AUTHORSHIP VERIFICATION</a:t>
            </a: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117764" y="5867400"/>
            <a:ext cx="8991600" cy="96981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IN" sz="2800" b="1" dirty="0" smtClean="0">
                <a:latin typeface="+mj-lt"/>
              </a:rPr>
              <a:t>The password k is a proof of authorship. Once the watermark is extracted, only the author with the original password k is able to reproduce it.</a:t>
            </a: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4157662" y="4100945"/>
            <a:ext cx="1992457" cy="533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>
                <a:latin typeface="+mj-lt"/>
              </a:rPr>
              <a:t>   Attacker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8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water\Screenshot from 2017-03-27 01-19-45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44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29570"/>
            <a:ext cx="8534399" cy="8848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>
                <a:latin typeface="+mj-lt"/>
              </a:rPr>
              <a:t>	</a:t>
            </a:r>
            <a:r>
              <a:rPr lang="en-IN" sz="4000" b="1" dirty="0" smtClean="0">
                <a:latin typeface="+mj-lt"/>
              </a:rPr>
              <a:t>		    OUTPUT</a:t>
            </a:r>
          </a:p>
        </p:txBody>
      </p:sp>
    </p:spTree>
    <p:extLst>
      <p:ext uri="{BB962C8B-B14F-4D97-AF65-F5344CB8AC3E}">
        <p14:creationId xmlns:p14="http://schemas.microsoft.com/office/powerpoint/2010/main" val="34792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water\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water\new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791200" y="36576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7329" y="379863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400" y="4038600"/>
            <a:ext cx="2286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87670" y="307075"/>
            <a:ext cx="228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98960" y="3657600"/>
            <a:ext cx="37247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4200" y="307075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19600" y="0"/>
            <a:ext cx="1143000" cy="42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0x0064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6026624" y="26727"/>
            <a:ext cx="972402" cy="280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0x006c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7399930" y="-65965"/>
            <a:ext cx="1143000" cy="42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0x0069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4800600" y="3236225"/>
            <a:ext cx="1143000" cy="42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0x217e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7130955" y="3236224"/>
            <a:ext cx="1143000" cy="42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0x217c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63941" y="3636843"/>
            <a:ext cx="1143000" cy="42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0x2170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1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" y="152400"/>
            <a:ext cx="89916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DRAWBACKS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909" y="1752600"/>
            <a:ext cx="89916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Rewriting of the text manually.</a:t>
            </a:r>
          </a:p>
          <a:p>
            <a:pPr marL="0" indent="0">
              <a:buNone/>
            </a:pPr>
            <a:endParaRPr lang="en-IN" sz="2800" dirty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Using OCR(Optical Character Recognition) Tool.</a:t>
            </a:r>
          </a:p>
        </p:txBody>
      </p:sp>
    </p:spTree>
    <p:extLst>
      <p:ext uri="{BB962C8B-B14F-4D97-AF65-F5344CB8AC3E}">
        <p14:creationId xmlns:p14="http://schemas.microsoft.com/office/powerpoint/2010/main" val="33804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2455" y="1828800"/>
            <a:ext cx="8229600" cy="44958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>
                <a:latin typeface="+mj-lt"/>
              </a:rPr>
              <a:t>M</a:t>
            </a:r>
            <a:r>
              <a:rPr lang="en-IN" sz="2800" dirty="0" smtClean="0">
                <a:latin typeface="+mj-lt"/>
              </a:rPr>
              <a:t>essage </a:t>
            </a:r>
            <a:r>
              <a:rPr lang="en-IN" sz="2800" dirty="0">
                <a:latin typeface="+mj-lt"/>
              </a:rPr>
              <a:t>that can be embedded into the digital data like video, pictures, </a:t>
            </a:r>
            <a:r>
              <a:rPr lang="en-IN" sz="2800" dirty="0" smtClean="0">
                <a:latin typeface="+mj-lt"/>
              </a:rPr>
              <a:t>text and databases and </a:t>
            </a:r>
            <a:r>
              <a:rPr lang="en-IN" sz="2800" dirty="0">
                <a:latin typeface="+mj-lt"/>
              </a:rPr>
              <a:t>the embedded data can be extracted </a:t>
            </a:r>
            <a:r>
              <a:rPr lang="en-IN" sz="2800" dirty="0" smtClean="0">
                <a:latin typeface="+mj-lt"/>
              </a:rPr>
              <a:t>later</a:t>
            </a:r>
          </a:p>
          <a:p>
            <a:pPr marL="0" indent="0">
              <a:buNone/>
            </a:pPr>
            <a:endParaRPr lang="en-IN" sz="2800" dirty="0" smtClean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+mj-lt"/>
              </a:rPr>
              <a:t>insertion of imperceptible and inseparable information into data for data integrity</a:t>
            </a:r>
            <a:endParaRPr lang="en-IN" sz="2800" dirty="0" smtClean="0">
              <a:latin typeface="+mj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1000" y="457200"/>
            <a:ext cx="80772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WHAT IS WATERMARKING</a:t>
            </a:r>
          </a:p>
        </p:txBody>
      </p:sp>
    </p:spTree>
    <p:extLst>
      <p:ext uri="{BB962C8B-B14F-4D97-AF65-F5344CB8AC3E}">
        <p14:creationId xmlns:p14="http://schemas.microsoft.com/office/powerpoint/2010/main" val="1935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" y="228600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FUTURE WORK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1000" y="1371600"/>
            <a:ext cx="84582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Applying watermarking techniques to XML documents.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Most of the data now, like of Facebook, twitter, etc. are managed in XML form.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2800" dirty="0" smtClean="0">
              <a:latin typeface="+mj-lt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It becomes necessary to watermark them.</a:t>
            </a:r>
          </a:p>
        </p:txBody>
      </p:sp>
    </p:spTree>
    <p:extLst>
      <p:ext uri="{BB962C8B-B14F-4D97-AF65-F5344CB8AC3E}">
        <p14:creationId xmlns:p14="http://schemas.microsoft.com/office/powerpoint/2010/main" val="33804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91069" y="193344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REFRENCES</a:t>
            </a:r>
            <a:endParaRPr lang="en-IN" sz="4000" b="1" dirty="0" smtClean="0">
              <a:latin typeface="+mj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5618" y="1332932"/>
            <a:ext cx="8190931" cy="5181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en-IN" sz="2400" dirty="0"/>
              <a:t>http://</a:t>
            </a:r>
            <a:r>
              <a:rPr lang="en-IN" sz="2400" dirty="0" smtClean="0"/>
              <a:t>dl.acm.org/citation.cfm</a:t>
            </a:r>
            <a:endParaRPr lang="en-IN" sz="2400" dirty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400" dirty="0"/>
              <a:t>ftp://</a:t>
            </a:r>
            <a:r>
              <a:rPr lang="en-IN" sz="2400" dirty="0" smtClean="0"/>
              <a:t>ftp.unicode.org/Public/security/revision-02/confusables.txt</a:t>
            </a:r>
            <a:endParaRPr lang="en-IN" sz="2400" dirty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2400" dirty="0"/>
              <a:t>https://</a:t>
            </a:r>
            <a:r>
              <a:rPr lang="en-IN" sz="2400" dirty="0" smtClean="0"/>
              <a:t>en.wikipedia.org/wiki/SipHash</a:t>
            </a:r>
            <a:endParaRPr lang="en-IN" sz="2400" dirty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400" dirty="0"/>
              <a:t>https://</a:t>
            </a:r>
            <a:r>
              <a:rPr lang="en-IN" sz="2400" dirty="0" smtClean="0"/>
              <a:t>github.com/majek/csiphash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2400" dirty="0"/>
              <a:t>https://</a:t>
            </a:r>
            <a:r>
              <a:rPr lang="en-IN" sz="2400" dirty="0" smtClean="0"/>
              <a:t>www.slideshare.net/ankushkr007/digital-watermarking-15450118</a:t>
            </a:r>
            <a:endParaRPr lang="en-IN" sz="2400" dirty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2400" dirty="0"/>
              <a:t>https://en.wikipedia.org/wiki/Digital_watermarking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endParaRPr lang="en-I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6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905000" y="1828800"/>
            <a:ext cx="80772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     THANK YOU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     </a:t>
            </a:r>
          </a:p>
          <a:p>
            <a:pPr marL="0" indent="0">
              <a:buNone/>
            </a:pPr>
            <a:r>
              <a:rPr lang="en-IN" sz="4000" b="1" dirty="0">
                <a:latin typeface="+mj-lt"/>
              </a:rPr>
              <a:t> </a:t>
            </a:r>
            <a:r>
              <a:rPr lang="en-IN" sz="4000" b="1" dirty="0" smtClean="0">
                <a:latin typeface="+mj-lt"/>
              </a:rPr>
              <a:t>     QUESTIONS??</a:t>
            </a:r>
          </a:p>
        </p:txBody>
      </p:sp>
    </p:spTree>
    <p:extLst>
      <p:ext uri="{BB962C8B-B14F-4D97-AF65-F5344CB8AC3E}">
        <p14:creationId xmlns:p14="http://schemas.microsoft.com/office/powerpoint/2010/main" val="33804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88318"/>
            <a:ext cx="4754563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fruits_emb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88318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81000" y="457200"/>
            <a:ext cx="80772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EXAMPLES</a:t>
            </a:r>
          </a:p>
        </p:txBody>
      </p:sp>
      <p:pic>
        <p:nvPicPr>
          <p:cNvPr id="1026" name="Picture 2" descr="C:\Users\hp\Desktop\cvideoma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144982"/>
            <a:ext cx="475456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724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TW" sz="2800" dirty="0">
                <a:latin typeface="+mj-lt"/>
                <a:ea typeface="新細明體" charset="-120"/>
              </a:rPr>
              <a:t>for proof of </a:t>
            </a:r>
            <a:r>
              <a:rPr lang="en-US" altLang="zh-TW" sz="2800" dirty="0" smtClean="0">
                <a:latin typeface="+mj-lt"/>
                <a:ea typeface="新細明體" charset="-120"/>
              </a:rPr>
              <a:t>ownership</a:t>
            </a:r>
          </a:p>
          <a:p>
            <a:endParaRPr lang="en-US" altLang="zh-TW" sz="2800" dirty="0" smtClean="0">
              <a:ea typeface="新細明體" charset="-12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800" dirty="0">
                <a:latin typeface="+mj-lt"/>
                <a:ea typeface="新細明體" charset="-120"/>
              </a:rPr>
              <a:t>copyrights </a:t>
            </a:r>
            <a:r>
              <a:rPr lang="en-US" altLang="zh-TW" sz="2800" dirty="0" smtClean="0">
                <a:latin typeface="+mj-lt"/>
                <a:ea typeface="新細明體" charset="-120"/>
              </a:rPr>
              <a:t>protection</a:t>
            </a:r>
          </a:p>
          <a:p>
            <a:endParaRPr lang="en-US" altLang="zh-TW" sz="2800" dirty="0" smtClean="0">
              <a:ea typeface="新細明體" charset="-12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800" dirty="0">
                <a:latin typeface="+mj-lt"/>
                <a:ea typeface="新細明體" charset="-120"/>
              </a:rPr>
              <a:t>for tamper </a:t>
            </a:r>
            <a:r>
              <a:rPr lang="en-US" altLang="zh-TW" sz="2800" dirty="0" smtClean="0">
                <a:latin typeface="+mj-lt"/>
                <a:ea typeface="新細明體" charset="-120"/>
              </a:rPr>
              <a:t>proofing</a:t>
            </a:r>
          </a:p>
          <a:p>
            <a:endParaRPr lang="en-US" altLang="zh-TW" sz="2800" dirty="0" smtClean="0">
              <a:ea typeface="新細明體" charset="-12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800" dirty="0">
                <a:latin typeface="+mj-lt"/>
                <a:ea typeface="新細明體" charset="-120"/>
              </a:rPr>
              <a:t>data integrity</a:t>
            </a:r>
            <a:endParaRPr lang="en-IN" sz="2800" dirty="0">
              <a:latin typeface="+mj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381000"/>
            <a:ext cx="80772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WHY WATERMARKING</a:t>
            </a:r>
          </a:p>
        </p:txBody>
      </p:sp>
    </p:spTree>
    <p:extLst>
      <p:ext uri="{BB962C8B-B14F-4D97-AF65-F5344CB8AC3E}">
        <p14:creationId xmlns:p14="http://schemas.microsoft.com/office/powerpoint/2010/main" val="1935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828800" y="1905000"/>
            <a:ext cx="8077200" cy="43226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CRYPTOGRAPHY VS.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STEGANOGRAPHY VS.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WATERMARKING</a:t>
            </a:r>
          </a:p>
        </p:txBody>
      </p:sp>
    </p:spTree>
    <p:extLst>
      <p:ext uri="{BB962C8B-B14F-4D97-AF65-F5344CB8AC3E}">
        <p14:creationId xmlns:p14="http://schemas.microsoft.com/office/powerpoint/2010/main" val="1935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/>
              <a:t>Cryptography algorithms make </a:t>
            </a:r>
            <a:r>
              <a:rPr lang="en-IN" sz="2800" dirty="0" smtClean="0"/>
              <a:t>the document unreadable.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Steganography </a:t>
            </a:r>
            <a:r>
              <a:rPr lang="en-IN" sz="2800" dirty="0"/>
              <a:t>algorithms provide </a:t>
            </a:r>
            <a:r>
              <a:rPr lang="en-IN" sz="2800" dirty="0" smtClean="0"/>
              <a:t>techniques to </a:t>
            </a:r>
            <a:r>
              <a:rPr lang="en-IN" sz="2800" dirty="0"/>
              <a:t>hide new information into the carrier, that is a </a:t>
            </a:r>
            <a:r>
              <a:rPr lang="en-IN" sz="2800" dirty="0" smtClean="0"/>
              <a:t>readable document.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/>
              <a:t>W</a:t>
            </a:r>
            <a:r>
              <a:rPr lang="en-IN" sz="2800" dirty="0" smtClean="0"/>
              <a:t>atermarking </a:t>
            </a:r>
            <a:r>
              <a:rPr lang="en-IN" sz="2800" dirty="0"/>
              <a:t>algorithms ensure </a:t>
            </a:r>
            <a:r>
              <a:rPr lang="en-IN" sz="2800" dirty="0" smtClean="0"/>
              <a:t>the authentication </a:t>
            </a:r>
            <a:r>
              <a:rPr lang="en-IN" sz="2800" dirty="0"/>
              <a:t>and the copyright protection by applying </a:t>
            </a:r>
            <a:r>
              <a:rPr lang="en-IN" sz="2800" dirty="0" smtClean="0"/>
              <a:t>a watermark </a:t>
            </a:r>
            <a:r>
              <a:rPr lang="en-IN" sz="2800" dirty="0"/>
              <a:t>to the digital </a:t>
            </a:r>
            <a:r>
              <a:rPr lang="en-IN" sz="2800" dirty="0" smtClean="0"/>
              <a:t>content.</a:t>
            </a:r>
            <a:endParaRPr lang="en-I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71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0" y="2362200"/>
            <a:ext cx="80772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CATEGORY OF </a:t>
            </a:r>
          </a:p>
          <a:p>
            <a:pPr marL="0" indent="0">
              <a:buNone/>
            </a:pPr>
            <a:r>
              <a:rPr lang="en-IN" sz="4000" b="1" dirty="0" smtClean="0">
                <a:latin typeface="+mj-lt"/>
              </a:rPr>
              <a:t>WATERMARKING</a:t>
            </a:r>
          </a:p>
        </p:txBody>
      </p:sp>
    </p:spTree>
    <p:extLst>
      <p:ext uri="{BB962C8B-B14F-4D97-AF65-F5344CB8AC3E}">
        <p14:creationId xmlns:p14="http://schemas.microsoft.com/office/powerpoint/2010/main" val="18971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505691"/>
            <a:ext cx="8229600" cy="63246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/>
              <a:t>Invisible</a:t>
            </a:r>
            <a:r>
              <a:rPr lang="en-IN" sz="2800" dirty="0" smtClean="0"/>
              <a:t>- Hidden in the carrier, does not appear to user.</a:t>
            </a:r>
          </a:p>
          <a:p>
            <a:endParaRPr lang="en-IN" sz="28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/>
              <a:t>Visible</a:t>
            </a:r>
            <a:r>
              <a:rPr lang="en-IN" sz="2800" dirty="0" smtClean="0"/>
              <a:t>- Noticeable to the user.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2800" dirty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/>
              <a:t>Fragile</a:t>
            </a:r>
            <a:r>
              <a:rPr lang="en-IN" sz="2800" dirty="0"/>
              <a:t>- Detectable and can be easily altered and erased</a:t>
            </a:r>
            <a:r>
              <a:rPr lang="en-IN" sz="2800" dirty="0" smtClean="0"/>
              <a:t>.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28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u="sng" dirty="0" smtClean="0"/>
              <a:t>Distortion Based</a:t>
            </a:r>
            <a:r>
              <a:rPr lang="en-IN" sz="2800" dirty="0" smtClean="0"/>
              <a:t>- Marking produces distortion to the underlying data.</a:t>
            </a:r>
            <a:endParaRPr lang="en-IN" sz="2800" u="sng" dirty="0"/>
          </a:p>
          <a:p>
            <a:pPr marL="571500" indent="-571500">
              <a:buFont typeface="Wingdings" pitchFamily="2" charset="2"/>
              <a:buChar char="Ø"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669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976</TotalTime>
  <Words>1233</Words>
  <Application>Microsoft Office PowerPoint</Application>
  <PresentationFormat>On-screen Show (4:3)</PresentationFormat>
  <Paragraphs>320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hp</cp:lastModifiedBy>
  <cp:revision>107</cp:revision>
  <dcterms:created xsi:type="dcterms:W3CDTF">2006-08-16T00:00:00Z</dcterms:created>
  <dcterms:modified xsi:type="dcterms:W3CDTF">2017-03-26T19:44:24Z</dcterms:modified>
</cp:coreProperties>
</file>