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0" r:id="rId6"/>
    <p:sldId id="263" r:id="rId7"/>
    <p:sldId id="259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>
        <p:scale>
          <a:sx n="77" d="100"/>
          <a:sy n="77" d="100"/>
        </p:scale>
        <p:origin x="-1176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0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7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6979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95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0084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55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69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6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1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6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5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2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5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12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5" Type="http://schemas.openxmlformats.org/officeDocument/2006/relationships/image" Target="../media/image14.png"/><Relationship Id="rId10" Type="http://schemas.microsoft.com/office/2007/relationships/hdphoto" Target="../media/hdphoto10.wdp"/><Relationship Id="rId4" Type="http://schemas.microsoft.com/office/2007/relationships/hdphoto" Target="../media/hdphoto7.wdp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瓦斯緊急關閉旋鈕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IoT</a:t>
            </a:r>
            <a:r>
              <a:rPr lang="zh-TW" altLang="en-US" dirty="0" smtClean="0"/>
              <a:t>軟硬體整合實作班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796297"/>
            <a:ext cx="2079623" cy="212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研究動機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防範日常生活中，不注意或有事耽擱無法自行關掉的瓦斯爐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200400"/>
            <a:ext cx="2342007" cy="2743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819400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專題簡介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ESP32</a:t>
            </a:r>
            <a:r>
              <a:rPr lang="zh-TW" altLang="en-US" dirty="0" smtClean="0"/>
              <a:t>，搭配簡單的感測器，利用坊間邊準化格式的旋鈕樣式，設計出可用於大小孩生活中的簡易外掛設</a:t>
            </a:r>
            <a:r>
              <a:rPr lang="zh-TW" altLang="en-US" dirty="0" smtClean="0"/>
              <a:t>施，並以手邊的移動裝置作為通知及遙控輔助。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971800"/>
            <a:ext cx="4001397" cy="31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9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設計裝置</a:t>
            </a:r>
            <a:endParaRPr lang="zh-TW" alt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5562600"/>
          </a:xfrm>
        </p:spPr>
      </p:pic>
    </p:spTree>
    <p:extLst>
      <p:ext uri="{BB962C8B-B14F-4D97-AF65-F5344CB8AC3E}">
        <p14:creationId xmlns:p14="http://schemas.microsoft.com/office/powerpoint/2010/main" val="41870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設計架構</a:t>
            </a:r>
            <a:endParaRPr lang="zh-TW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07" b="93930" l="5680" r="9513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13" y="2753880"/>
            <a:ext cx="4159741" cy="23622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060" b="89458" l="1842" r="99448">
                        <a14:foregroundMark x1="11050" y1="71084" x2="11050" y2="71084"/>
                        <a14:foregroundMark x1="80295" y1="45181" x2="80295" y2="451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687943"/>
            <a:ext cx="1981200" cy="1211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7761" l="1653" r="9917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007" y="316287"/>
            <a:ext cx="2713462" cy="20033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471" l="6809" r="94894">
                        <a14:foregroundMark x1="45532" y1="22222" x2="45532" y2="22222"/>
                        <a14:foregroundMark x1="58511" y1="26720" x2="58511" y2="26720"/>
                        <a14:foregroundMark x1="46596" y1="5556" x2="46596" y2="5556"/>
                        <a14:foregroundMark x1="40638" y1="11376" x2="40638" y2="11376"/>
                        <a14:foregroundMark x1="46170" y1="10847" x2="46170" y2="10847"/>
                        <a14:foregroundMark x1="55106" y1="13492" x2="55106" y2="13492"/>
                        <a14:foregroundMark x1="57447" y1="13492" x2="57447" y2="13492"/>
                        <a14:foregroundMark x1="51915" y1="18254" x2="51915" y2="18254"/>
                        <a14:foregroundMark x1="42979" y1="19312" x2="42979" y2="19312"/>
                        <a14:foregroundMark x1="49362" y1="24868" x2="49362" y2="24868"/>
                        <a14:backgroundMark x1="25106" y1="74339" x2="25106" y2="74339"/>
                        <a14:backgroundMark x1="45957" y1="62963" x2="45957" y2="62963"/>
                        <a14:backgroundMark x1="58936" y1="57407" x2="58936" y2="57407"/>
                        <a14:backgroundMark x1="64894" y1="72751" x2="64894" y2="72751"/>
                        <a14:backgroundMark x1="59787" y1="69312" x2="59787" y2="69312"/>
                        <a14:backgroundMark x1="64681" y1="63492" x2="64681" y2="63492"/>
                        <a14:backgroundMark x1="68085" y1="71429" x2="68085" y2="71429"/>
                        <a14:backgroundMark x1="55106" y1="49471" x2="55106" y2="49471"/>
                        <a14:backgroundMark x1="52979" y1="44709" x2="52979" y2="44709"/>
                        <a14:backgroundMark x1="39574" y1="54497" x2="39574" y2="54497"/>
                        <a14:backgroundMark x1="43404" y1="59524" x2="43404" y2="59524"/>
                        <a14:backgroundMark x1="47872" y1="72751" x2="47872" y2="72751"/>
                        <a14:backgroundMark x1="49787" y1="81746" x2="49787" y2="81746"/>
                        <a14:backgroundMark x1="20000" y1="65344" x2="20000" y2="65344"/>
                        <a14:backgroundMark x1="22766" y1="60847" x2="22766" y2="60847"/>
                        <a14:backgroundMark x1="26383" y1="70899" x2="26383" y2="70899"/>
                        <a14:backgroundMark x1="35106" y1="76720" x2="35106" y2="76720"/>
                        <a14:backgroundMark x1="31489" y1="79630" x2="31489" y2="79630"/>
                        <a14:backgroundMark x1="30000" y1="80159" x2="30000" y2="80159"/>
                        <a14:backgroundMark x1="27660" y1="93122" x2="27660" y2="93122"/>
                        <a14:backgroundMark x1="19574" y1="80688" x2="19574" y2="80688"/>
                        <a14:backgroundMark x1="23617" y1="79630" x2="23617" y2="79630"/>
                        <a14:backgroundMark x1="31915" y1="87566" x2="31915" y2="87566"/>
                        <a14:backgroundMark x1="32340" y1="94444" x2="32340" y2="94444"/>
                        <a14:backgroundMark x1="31489" y1="76190" x2="31489" y2="76190"/>
                        <a14:backgroundMark x1="24468" y1="63757" x2="24468" y2="63757"/>
                        <a14:backgroundMark x1="40000" y1="51058" x2="40000" y2="51058"/>
                        <a14:backgroundMark x1="47447" y1="68783" x2="47447" y2="68783"/>
                        <a14:backgroundMark x1="49362" y1="76720" x2="49362" y2="76720"/>
                        <a14:backgroundMark x1="51489" y1="81217" x2="51489" y2="81217"/>
                        <a14:backgroundMark x1="57021" y1="53439" x2="57021" y2="53439"/>
                        <a14:backgroundMark x1="57021" y1="56349" x2="57021" y2="56349"/>
                        <a14:backgroundMark x1="21277" y1="58995" x2="21277" y2="58995"/>
                        <a14:backgroundMark x1="19574" y1="56085" x2="19574" y2="56085"/>
                        <a14:backgroundMark x1="39149" y1="48148" x2="39149" y2="48148"/>
                        <a14:backgroundMark x1="29574" y1="85714" x2="29574" y2="85714"/>
                        <a14:backgroundMark x1="26383" y1="84127" x2="26383" y2="84127"/>
                        <a14:backgroundMark x1="37872" y1="70370" x2="37872" y2="70370"/>
                        <a14:backgroundMark x1="30000" y1="70370" x2="30000" y2="70370"/>
                        <a14:backgroundMark x1="27234" y1="72222" x2="27234" y2="7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567" y="5336059"/>
            <a:ext cx="2671032" cy="214819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114800" y="4495800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62595" y="4495800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PWM</a:t>
            </a:r>
            <a:r>
              <a:rPr lang="zh-TW" altLang="en-US" dirty="0" smtClean="0"/>
              <a:t>訊號</a:t>
            </a:r>
            <a:endParaRPr lang="zh-TW" alt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86200" y="2088911"/>
            <a:ext cx="0" cy="76138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6787" y="2284935"/>
            <a:ext cx="64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12566" y="3565649"/>
            <a:ext cx="64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SPI</a:t>
            </a:r>
          </a:p>
        </p:txBody>
      </p:sp>
      <p:cxnSp>
        <p:nvCxnSpPr>
          <p:cNvPr id="15" name="Straight Arrow Connector 12"/>
          <p:cNvCxnSpPr/>
          <p:nvPr/>
        </p:nvCxnSpPr>
        <p:spPr>
          <a:xfrm flipH="1">
            <a:off x="4815923" y="3565649"/>
            <a:ext cx="975277" cy="189447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83544" y="3108947"/>
            <a:ext cx="64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SPI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091" b="96694" l="9091" r="969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11" y="4558080"/>
            <a:ext cx="628738" cy="7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超聲波感測器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27" y="1674931"/>
            <a:ext cx="6447501" cy="658810"/>
          </a:xfrm>
        </p:spPr>
        <p:txBody>
          <a:bodyPr/>
          <a:lstStyle/>
          <a:p>
            <a:r>
              <a:rPr lang="zh-TW" altLang="en-US" dirty="0" smtClean="0"/>
              <a:t>藉由發出聲波，經由撞到物體後接收聲波，可用來計算距離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761" l="1653" r="9917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81000"/>
            <a:ext cx="1752600" cy="129393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73676" y="2666205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/>
              <a:t>火焰感測器</a:t>
            </a:r>
            <a:endParaRPr lang="zh-TW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2211" y="3657600"/>
            <a:ext cx="6447501" cy="65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紅外線感測器檢</a:t>
            </a:r>
            <a:r>
              <a:rPr lang="zh-TW" altLang="en-US" dirty="0"/>
              <a:t>測火焰或者波長在</a:t>
            </a:r>
            <a:r>
              <a:rPr lang="en-US" altLang="zh-TW" dirty="0"/>
              <a:t>760nm</a:t>
            </a:r>
            <a:r>
              <a:rPr lang="zh-TW" altLang="en-US" dirty="0" smtClean="0"/>
              <a:t>～</a:t>
            </a:r>
            <a:r>
              <a:rPr lang="en-US" altLang="zh-TW" dirty="0"/>
              <a:t>1100nm</a:t>
            </a:r>
            <a:r>
              <a:rPr lang="zh-TW" altLang="en-US" dirty="0" smtClean="0"/>
              <a:t>範</a:t>
            </a:r>
            <a:r>
              <a:rPr lang="zh-TW" altLang="en-US" dirty="0"/>
              <a:t>圍內的光源</a:t>
            </a:r>
            <a:endParaRPr lang="zh-TW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060" b="89458" l="1842" r="99448">
                        <a14:foregroundMark x1="11050" y1="71084" x2="11050" y2="71084"/>
                        <a14:foregroundMark x1="80295" y1="45181" x2="80295" y2="451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292794"/>
            <a:ext cx="1981200" cy="12113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471" l="6809" r="94894">
                        <a14:foregroundMark x1="45532" y1="22222" x2="45532" y2="22222"/>
                        <a14:foregroundMark x1="58511" y1="26720" x2="58511" y2="26720"/>
                        <a14:foregroundMark x1="46596" y1="5556" x2="46596" y2="5556"/>
                        <a14:foregroundMark x1="40638" y1="11376" x2="40638" y2="11376"/>
                        <a14:foregroundMark x1="46170" y1="10847" x2="46170" y2="10847"/>
                        <a14:foregroundMark x1="55106" y1="13492" x2="55106" y2="13492"/>
                        <a14:foregroundMark x1="57447" y1="13492" x2="57447" y2="13492"/>
                        <a14:foregroundMark x1="51915" y1="18254" x2="51915" y2="18254"/>
                        <a14:foregroundMark x1="42979" y1="19312" x2="42979" y2="19312"/>
                        <a14:foregroundMark x1="49362" y1="24868" x2="49362" y2="24868"/>
                        <a14:backgroundMark x1="25106" y1="74339" x2="25106" y2="74339"/>
                        <a14:backgroundMark x1="45957" y1="62963" x2="45957" y2="62963"/>
                        <a14:backgroundMark x1="58936" y1="57407" x2="58936" y2="57407"/>
                        <a14:backgroundMark x1="64894" y1="72751" x2="64894" y2="72751"/>
                        <a14:backgroundMark x1="59787" y1="69312" x2="59787" y2="69312"/>
                        <a14:backgroundMark x1="64681" y1="63492" x2="64681" y2="63492"/>
                        <a14:backgroundMark x1="68085" y1="71429" x2="68085" y2="71429"/>
                        <a14:backgroundMark x1="55106" y1="49471" x2="55106" y2="49471"/>
                        <a14:backgroundMark x1="52979" y1="44709" x2="52979" y2="44709"/>
                        <a14:backgroundMark x1="39574" y1="54497" x2="39574" y2="54497"/>
                        <a14:backgroundMark x1="43404" y1="59524" x2="43404" y2="59524"/>
                        <a14:backgroundMark x1="47872" y1="72751" x2="47872" y2="72751"/>
                        <a14:backgroundMark x1="49787" y1="81746" x2="49787" y2="81746"/>
                        <a14:backgroundMark x1="20000" y1="65344" x2="20000" y2="65344"/>
                        <a14:backgroundMark x1="22766" y1="60847" x2="22766" y2="60847"/>
                        <a14:backgroundMark x1="26383" y1="70899" x2="26383" y2="70899"/>
                        <a14:backgroundMark x1="35106" y1="76720" x2="35106" y2="76720"/>
                        <a14:backgroundMark x1="31489" y1="79630" x2="31489" y2="79630"/>
                        <a14:backgroundMark x1="30000" y1="80159" x2="30000" y2="80159"/>
                        <a14:backgroundMark x1="27660" y1="93122" x2="27660" y2="93122"/>
                        <a14:backgroundMark x1="19574" y1="80688" x2="19574" y2="80688"/>
                        <a14:backgroundMark x1="23617" y1="79630" x2="23617" y2="79630"/>
                        <a14:backgroundMark x1="31915" y1="87566" x2="31915" y2="87566"/>
                        <a14:backgroundMark x1="32340" y1="94444" x2="32340" y2="94444"/>
                        <a14:backgroundMark x1="31489" y1="76190" x2="31489" y2="76190"/>
                        <a14:backgroundMark x1="24468" y1="63757" x2="24468" y2="63757"/>
                        <a14:backgroundMark x1="40000" y1="51058" x2="40000" y2="51058"/>
                        <a14:backgroundMark x1="47447" y1="68783" x2="47447" y2="68783"/>
                        <a14:backgroundMark x1="49362" y1="76720" x2="49362" y2="76720"/>
                        <a14:backgroundMark x1="51489" y1="81217" x2="51489" y2="81217"/>
                        <a14:backgroundMark x1="57021" y1="53439" x2="57021" y2="53439"/>
                        <a14:backgroundMark x1="57021" y1="56349" x2="57021" y2="56349"/>
                        <a14:backgroundMark x1="21277" y1="58995" x2="21277" y2="58995"/>
                        <a14:backgroundMark x1="19574" y1="56085" x2="19574" y2="56085"/>
                        <a14:backgroundMark x1="39149" y1="48148" x2="39149" y2="48148"/>
                        <a14:backgroundMark x1="29574" y1="85714" x2="29574" y2="85714"/>
                        <a14:backgroundMark x1="26383" y1="84127" x2="26383" y2="84127"/>
                        <a14:backgroundMark x1="37872" y1="70370" x2="37872" y2="70370"/>
                        <a14:backgroundMark x1="30000" y1="70370" x2="30000" y2="70370"/>
                        <a14:backgroundMark x1="27234" y1="72222" x2="27234" y2="7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395" y="4316410"/>
            <a:ext cx="1880209" cy="150980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96330" y="4587355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伺服馬達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92211" y="5257800"/>
            <a:ext cx="6447501" cy="65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藉</a:t>
            </a:r>
            <a:r>
              <a:rPr lang="zh-TW" altLang="en-US" dirty="0" smtClean="0"/>
              <a:t>由</a:t>
            </a:r>
            <a:r>
              <a:rPr lang="zh-TW" altLang="en-US" dirty="0"/>
              <a:t>脈衝</a:t>
            </a:r>
            <a:r>
              <a:rPr lang="zh-TW" altLang="en-US" dirty="0" smtClean="0"/>
              <a:t>控制腳位電壓輸出，可改變舵槳角度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66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設計簡介</a:t>
            </a:r>
            <a:endParaRPr lang="zh-TW" altLang="en-US" dirty="0"/>
          </a:p>
        </p:txBody>
      </p:sp>
      <p:sp>
        <p:nvSpPr>
          <p:cNvPr id="7" name="Oval 6"/>
          <p:cNvSpPr/>
          <p:nvPr/>
        </p:nvSpPr>
        <p:spPr>
          <a:xfrm>
            <a:off x="2362200" y="3657600"/>
            <a:ext cx="2895600" cy="1752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err="1" smtClean="0">
                <a:solidFill>
                  <a:schemeClr val="bg1"/>
                </a:solidFill>
              </a:rPr>
              <a:t>WebServer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19400" y="3683504"/>
            <a:ext cx="19812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TW" dirty="0">
                <a:solidFill>
                  <a:schemeClr val="tx1"/>
                </a:solidFill>
              </a:rPr>
              <a:t>MQTT</a:t>
            </a:r>
          </a:p>
          <a:p>
            <a:pPr algn="ctr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TW" dirty="0">
                <a:solidFill>
                  <a:schemeClr val="tx1"/>
                </a:solidFill>
              </a:rPr>
              <a:t>broker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082845" y="2558618"/>
            <a:ext cx="1432261" cy="109741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614" y="5947954"/>
            <a:ext cx="3455126" cy="58710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665" l="3158" r="96316">
                        <a14:foregroundMark x1="37895" y1="8560" x2="37895" y2="8560"/>
                        <a14:foregroundMark x1="37895" y1="10117" x2="37895" y2="10117"/>
                        <a14:foregroundMark x1="58947" y1="15175" x2="58947" y2="15175"/>
                        <a14:foregroundMark x1="62105" y1="14397" x2="62105" y2="14397"/>
                        <a14:foregroundMark x1="48947" y1="13619" x2="28947" y2="10895"/>
                        <a14:foregroundMark x1="27895" y1="10895" x2="27895" y2="10895"/>
                        <a14:foregroundMark x1="30000" y1="11673" x2="42632" y2="13619"/>
                        <a14:foregroundMark x1="42632" y1="13619" x2="42632" y2="13619"/>
                        <a14:foregroundMark x1="48947" y1="15953" x2="53158" y2="17510"/>
                        <a14:foregroundMark x1="57895" y1="19066" x2="63158" y2="17510"/>
                        <a14:foregroundMark x1="67895" y1="15175" x2="73158" y2="11673"/>
                        <a14:foregroundMark x1="73158" y1="11673" x2="73158" y2="11673"/>
                        <a14:foregroundMark x1="73158" y1="10117" x2="73158" y2="10117"/>
                        <a14:foregroundMark x1="65789" y1="6226" x2="52105" y2="6226"/>
                        <a14:foregroundMark x1="27895" y1="7782" x2="15789" y2="10895"/>
                        <a14:foregroundMark x1="12632" y1="12840" x2="12632" y2="12840"/>
                        <a14:foregroundMark x1="17895" y1="14397" x2="27895" y2="15175"/>
                        <a14:foregroundMark x1="33684" y1="15175" x2="38947" y2="16732"/>
                        <a14:foregroundMark x1="43684" y1="17510" x2="53158" y2="19066"/>
                        <a14:foregroundMark x1="61053" y1="19066" x2="61053" y2="19066"/>
                        <a14:foregroundMark x1="77895" y1="13619" x2="77895" y2="13619"/>
                        <a14:foregroundMark x1="82105" y1="14397" x2="82105" y2="14397"/>
                        <a14:foregroundMark x1="86316" y1="10895" x2="86316" y2="10895"/>
                        <a14:foregroundMark x1="88947" y1="8560" x2="88947" y2="8560"/>
                        <a14:foregroundMark x1="85263" y1="2724" x2="85263" y2="2724"/>
                        <a14:foregroundMark x1="82105" y1="3502" x2="82105" y2="3502"/>
                        <a14:foregroundMark x1="82105" y1="14397" x2="82105" y2="14397"/>
                        <a14:foregroundMark x1="14737" y1="10117" x2="14737" y2="10117"/>
                        <a14:foregroundMark x1="26842" y1="29961" x2="26842" y2="29961"/>
                        <a14:foregroundMark x1="21579" y1="33852" x2="21579" y2="33852"/>
                        <a14:foregroundMark x1="13684" y1="30739" x2="22632" y2="32296"/>
                        <a14:foregroundMark x1="36842" y1="33074" x2="36842" y2="33074"/>
                        <a14:foregroundMark x1="44737" y1="33852" x2="52105" y2="33852"/>
                        <a14:foregroundMark x1="57895" y1="33852" x2="64211" y2="33852"/>
                        <a14:foregroundMark x1="44737" y1="55253" x2="44737" y2="55253"/>
                        <a14:foregroundMark x1="43684" y1="55253" x2="43684" y2="55253"/>
                        <a14:foregroundMark x1="43684" y1="55253" x2="38947" y2="56031"/>
                        <a14:foregroundMark x1="23684" y1="53307" x2="23684" y2="53307"/>
                        <a14:foregroundMark x1="10526" y1="48638" x2="10526" y2="48638"/>
                        <a14:foregroundMark x1="16842" y1="48638" x2="30000" y2="49416"/>
                        <a14:foregroundMark x1="47895" y1="50195" x2="47895" y2="50195"/>
                        <a14:foregroundMark x1="55789" y1="49416" x2="62105" y2="49416"/>
                        <a14:foregroundMark x1="68947" y1="49416" x2="68947" y2="49416"/>
                        <a14:foregroundMark x1="51053" y1="74708" x2="51053" y2="74708"/>
                        <a14:foregroundMark x1="51053" y1="74708" x2="51053" y2="74708"/>
                        <a14:foregroundMark x1="27895" y1="70428" x2="27895" y2="70428"/>
                        <a14:foregroundMark x1="22632" y1="70428" x2="22632" y2="70428"/>
                        <a14:foregroundMark x1="14737" y1="64202" x2="14737" y2="64202"/>
                        <a14:foregroundMark x1="14737" y1="64202" x2="14737" y2="64202"/>
                        <a14:foregroundMark x1="14737" y1="64202" x2="14737" y2="64202"/>
                        <a14:foregroundMark x1="36842" y1="67315" x2="61053" y2="68872"/>
                        <a14:foregroundMark x1="66842" y1="68872" x2="66842" y2="68872"/>
                        <a14:foregroundMark x1="72105" y1="68093" x2="77895" y2="67315"/>
                        <a14:foregroundMark x1="86316" y1="65759" x2="86316" y2="65759"/>
                        <a14:foregroundMark x1="10526" y1="87938" x2="10526" y2="87938"/>
                        <a14:foregroundMark x1="10526" y1="87938" x2="13684" y2="87938"/>
                        <a14:foregroundMark x1="24737" y1="88716" x2="32632" y2="88716"/>
                        <a14:foregroundMark x1="32632" y1="88716" x2="58947" y2="88716"/>
                        <a14:foregroundMark x1="64211" y1="88716" x2="64211" y2="887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269" y="5630091"/>
            <a:ext cx="788445" cy="1066800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1676400" y="322200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Publish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815979" y="2911374"/>
            <a:ext cx="762001" cy="990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字方塊 17"/>
          <p:cNvSpPr txBox="1"/>
          <p:nvPr/>
        </p:nvSpPr>
        <p:spPr>
          <a:xfrm>
            <a:off x="4203357" y="2927866"/>
            <a:ext cx="99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Publish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3810000" y="5638800"/>
            <a:ext cx="153489" cy="3048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952" b="99603" l="3889" r="93889">
                        <a14:foregroundMark x1="47778" y1="99603" x2="47778" y2="96032"/>
                        <a14:foregroundMark x1="21111" y1="92063" x2="21111" y2="92063"/>
                        <a14:foregroundMark x1="11667" y1="83730" x2="11667" y2="83730"/>
                        <a14:foregroundMark x1="10556" y1="76190" x2="10556" y2="76190"/>
                        <a14:foregroundMark x1="12222" y1="69444" x2="12222" y2="69444"/>
                        <a14:foregroundMark x1="12222" y1="58730" x2="12222" y2="58730"/>
                        <a14:foregroundMark x1="14444" y1="51984" x2="14444" y2="51984"/>
                        <a14:foregroundMark x1="14444" y1="40079" x2="14444" y2="40079"/>
                        <a14:foregroundMark x1="14444" y1="31746" x2="14444" y2="31746"/>
                        <a14:foregroundMark x1="14444" y1="18651" x2="14444" y2="18651"/>
                        <a14:foregroundMark x1="14444" y1="14683" x2="14444" y2="14683"/>
                        <a14:foregroundMark x1="18889" y1="11111" x2="18889" y2="11111"/>
                        <a14:foregroundMark x1="24444" y1="9127" x2="24444" y2="9127"/>
                        <a14:foregroundMark x1="33333" y1="8333" x2="33333" y2="8333"/>
                        <a14:foregroundMark x1="38333" y1="8333" x2="38333" y2="8333"/>
                        <a14:foregroundMark x1="50000" y1="9127" x2="50000" y2="9127"/>
                        <a14:foregroundMark x1="77778" y1="11111" x2="77778" y2="11111"/>
                        <a14:foregroundMark x1="82778" y1="11905" x2="82778" y2="11905"/>
                        <a14:foregroundMark x1="85556" y1="20635" x2="85556" y2="20635"/>
                        <a14:foregroundMark x1="88889" y1="27778" x2="88889" y2="27778"/>
                        <a14:foregroundMark x1="87778" y1="34921" x2="87778" y2="34921"/>
                        <a14:foregroundMark x1="87778" y1="42460" x2="87778" y2="42460"/>
                        <a14:foregroundMark x1="86667" y1="38889" x2="86667" y2="38889"/>
                        <a14:foregroundMark x1="85556" y1="19841" x2="85556" y2="19841"/>
                        <a14:foregroundMark x1="85556" y1="25794" x2="85556" y2="25794"/>
                        <a14:foregroundMark x1="84444" y1="29762" x2="83333" y2="32540"/>
                        <a14:foregroundMark x1="84444" y1="48810" x2="84444" y2="48810"/>
                        <a14:foregroundMark x1="84444" y1="55952" x2="84444" y2="55952"/>
                        <a14:foregroundMark x1="84444" y1="63095" x2="84444" y2="63095"/>
                        <a14:foregroundMark x1="83333" y1="26587" x2="83333" y2="26587"/>
                        <a14:foregroundMark x1="83333" y1="35317" x2="83333" y2="37698"/>
                        <a14:foregroundMark x1="82222" y1="50397" x2="82222" y2="51984"/>
                        <a14:foregroundMark x1="82778" y1="69841" x2="82778" y2="69841"/>
                        <a14:foregroundMark x1="83333" y1="79365" x2="83333" y2="79365"/>
                        <a14:foregroundMark x1="83333" y1="83730" x2="83333" y2="83730"/>
                        <a14:foregroundMark x1="82778" y1="86905" x2="82778" y2="86905"/>
                        <a14:foregroundMark x1="69444" y1="92063" x2="69444" y2="92063"/>
                        <a14:foregroundMark x1="62778" y1="93254" x2="60000" y2="93651"/>
                        <a14:foregroundMark x1="43333" y1="90476" x2="43333" y2="90476"/>
                        <a14:foregroundMark x1="33889" y1="91667" x2="33889" y2="91667"/>
                        <a14:foregroundMark x1="26111" y1="90873" x2="26111" y2="90873"/>
                        <a14:foregroundMark x1="63889" y1="88095" x2="63889" y2="88095"/>
                        <a14:foregroundMark x1="70556" y1="96032" x2="70556" y2="96032"/>
                        <a14:foregroundMark x1="76111" y1="94048" x2="76111" y2="94048"/>
                        <a14:foregroundMark x1="87222" y1="83730" x2="87222" y2="83730"/>
                        <a14:foregroundMark x1="81667" y1="41270" x2="81667" y2="41270"/>
                        <a14:foregroundMark x1="41111" y1="50000" x2="41111" y2="50000"/>
                        <a14:foregroundMark x1="41667" y1="38492" x2="41667" y2="38492"/>
                        <a14:foregroundMark x1="43889" y1="29762" x2="43889" y2="29762"/>
                        <a14:foregroundMark x1="57778" y1="28175" x2="57778" y2="28175"/>
                        <a14:foregroundMark x1="61111" y1="39683" x2="61111" y2="43651"/>
                        <a14:foregroundMark x1="61111" y1="48810" x2="61111" y2="50794"/>
                        <a14:foregroundMark x1="62778" y1="57143" x2="62778" y2="57143"/>
                        <a14:foregroundMark x1="53333" y1="71825" x2="50556" y2="74206"/>
                        <a14:foregroundMark x1="47778" y1="75000" x2="45556" y2="75000"/>
                        <a14:foregroundMark x1="37222" y1="67857" x2="35556" y2="66270"/>
                        <a14:foregroundMark x1="28333" y1="57540" x2="28333" y2="51984"/>
                        <a14:foregroundMark x1="28333" y1="38095" x2="28333" y2="38095"/>
                        <a14:foregroundMark x1="28333" y1="36905" x2="28333" y2="36905"/>
                        <a14:foregroundMark x1="28889" y1="36111" x2="28889" y2="36111"/>
                        <a14:foregroundMark x1="32222" y1="36111" x2="32222" y2="36111"/>
                        <a14:foregroundMark x1="37222" y1="35317" x2="37222" y2="35317"/>
                        <a14:foregroundMark x1="39444" y1="35317" x2="39444" y2="35317"/>
                        <a14:foregroundMark x1="40556" y1="36111" x2="40556" y2="36111"/>
                        <a14:foregroundMark x1="40556" y1="36111" x2="40556" y2="36111"/>
                        <a14:foregroundMark x1="55000" y1="56746" x2="55000" y2="57937"/>
                        <a14:foregroundMark x1="55000" y1="67460" x2="55000" y2="67460"/>
                        <a14:foregroundMark x1="51667" y1="71825" x2="48889" y2="74603"/>
                        <a14:foregroundMark x1="42778" y1="75000" x2="39444" y2="75397"/>
                        <a14:foregroundMark x1="33889" y1="75397" x2="31111" y2="71032"/>
                        <a14:foregroundMark x1="26111" y1="57143" x2="25000" y2="52381"/>
                        <a14:foregroundMark x1="22222" y1="45635" x2="22222" y2="45635"/>
                        <a14:foregroundMark x1="58889" y1="19841" x2="58889" y2="19841"/>
                        <a14:foregroundMark x1="53889" y1="17857" x2="53889" y2="17857"/>
                        <a14:foregroundMark x1="63333" y1="17857" x2="63333" y2="17857"/>
                        <a14:foregroundMark x1="65000" y1="71032" x2="65000" y2="71032"/>
                        <a14:foregroundMark x1="61111" y1="85317" x2="61111" y2="85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497" y="711897"/>
            <a:ext cx="1714739" cy="240063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101" b="95736" l="0" r="951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679" y="1241608"/>
            <a:ext cx="1064373" cy="121508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825" b="97458" l="1875" r="953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23" y="1354787"/>
            <a:ext cx="1668350" cy="1845613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2819400" y="4773125"/>
            <a:ext cx="19812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TW" dirty="0" err="1" smtClean="0">
                <a:solidFill>
                  <a:schemeClr val="tx1"/>
                </a:solidFill>
              </a:rPr>
              <a:t>ThingSpeak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6"/>
          <p:cNvCxnSpPr>
            <a:endCxn id="8" idx="1"/>
          </p:cNvCxnSpPr>
          <p:nvPr/>
        </p:nvCxnSpPr>
        <p:spPr>
          <a:xfrm>
            <a:off x="2106188" y="2908924"/>
            <a:ext cx="1003352" cy="8638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6"/>
          <p:cNvCxnSpPr/>
          <p:nvPr/>
        </p:nvCxnSpPr>
        <p:spPr>
          <a:xfrm flipV="1">
            <a:off x="5081922" y="3023895"/>
            <a:ext cx="861678" cy="10519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47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設計運作</a:t>
            </a:r>
          </a:p>
        </p:txBody>
      </p:sp>
      <p:sp>
        <p:nvSpPr>
          <p:cNvPr id="4" name="Diamond 3"/>
          <p:cNvSpPr/>
          <p:nvPr/>
        </p:nvSpPr>
        <p:spPr>
          <a:xfrm>
            <a:off x="2727207" y="1106967"/>
            <a:ext cx="1815598" cy="107729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人是否離瓦斯爐太遠</a:t>
            </a:r>
            <a:endParaRPr lang="zh-TW" alt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35006" y="2160036"/>
            <a:ext cx="5783" cy="424277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733508" y="2565264"/>
            <a:ext cx="1809297" cy="65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電流斷路，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可正常手動旋轉</a:t>
            </a:r>
            <a:endParaRPr lang="zh-TW" alt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16176" y="1656928"/>
            <a:ext cx="233011" cy="9268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4681200" y="1114675"/>
            <a:ext cx="1905000" cy="1017757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火焰感測器偵測火源</a:t>
            </a:r>
            <a:endParaRPr lang="zh-TW" alt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30359" y="2142500"/>
            <a:ext cx="11667" cy="226428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00794" y="2378287"/>
            <a:ext cx="1905000" cy="60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發布</a:t>
            </a:r>
            <a:r>
              <a:rPr lang="en-US" altLang="zh-TW" dirty="0" smtClean="0"/>
              <a:t>”on”</a:t>
            </a:r>
            <a:r>
              <a:rPr lang="zh-TW" altLang="en-US" dirty="0" smtClean="0"/>
              <a:t>至</a:t>
            </a:r>
            <a:r>
              <a:rPr lang="en-US" altLang="zh-TW" dirty="0" smtClean="0"/>
              <a:t>MQTT</a:t>
            </a:r>
            <a:endParaRPr lang="zh-TW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91228" y="21324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不遠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58564" y="16918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很遠</a:t>
            </a:r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42273" y="20611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有火</a:t>
            </a:r>
            <a:endParaRPr lang="zh-TW" alt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627480" y="881633"/>
            <a:ext cx="7526" cy="216438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98060" y="753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無</a:t>
            </a:r>
            <a:r>
              <a:rPr lang="zh-TW" altLang="en-US" dirty="0" smtClean="0"/>
              <a:t>火</a:t>
            </a:r>
            <a:endParaRPr lang="zh-TW" altLang="en-US" dirty="0"/>
          </a:p>
        </p:txBody>
      </p:sp>
      <p:sp>
        <p:nvSpPr>
          <p:cNvPr id="18" name="Rectangle 13"/>
          <p:cNvSpPr/>
          <p:nvPr/>
        </p:nvSpPr>
        <p:spPr>
          <a:xfrm>
            <a:off x="4706842" y="4076516"/>
            <a:ext cx="1905000" cy="908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電流通過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SG90</a:t>
            </a:r>
            <a:r>
              <a:rPr lang="zh-TW" altLang="en-US" dirty="0" smtClean="0"/>
              <a:t>順時針</a:t>
            </a:r>
            <a:r>
              <a:rPr lang="en-US" altLang="zh-TW" dirty="0" smtClean="0"/>
              <a:t>180°C</a:t>
            </a:r>
            <a:r>
              <a:rPr lang="zh-TW" altLang="en-US" dirty="0"/>
              <a:t>，</a:t>
            </a:r>
            <a:r>
              <a:rPr lang="zh-TW" altLang="en-US" dirty="0" smtClean="0"/>
              <a:t>關瓦斯</a:t>
            </a:r>
            <a:endParaRPr lang="zh-TW" altLang="en-US" dirty="0"/>
          </a:p>
        </p:txBody>
      </p:sp>
      <p:cxnSp>
        <p:nvCxnSpPr>
          <p:cNvPr id="20" name="Straight Arrow Connector 11"/>
          <p:cNvCxnSpPr/>
          <p:nvPr/>
        </p:nvCxnSpPr>
        <p:spPr>
          <a:xfrm>
            <a:off x="5630359" y="2996365"/>
            <a:ext cx="0" cy="198749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13"/>
          <p:cNvSpPr/>
          <p:nvPr/>
        </p:nvSpPr>
        <p:spPr>
          <a:xfrm>
            <a:off x="4677859" y="3220940"/>
            <a:ext cx="1905000" cy="55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傳送</a:t>
            </a:r>
            <a:r>
              <a:rPr lang="en-US" altLang="zh-TW" dirty="0" smtClean="0"/>
              <a:t>”on”</a:t>
            </a:r>
            <a:r>
              <a:rPr lang="zh-TW" altLang="en-US" dirty="0"/>
              <a:t>資料</a:t>
            </a:r>
            <a:r>
              <a:rPr lang="zh-TW" altLang="en-US" dirty="0" smtClean="0"/>
              <a:t>至</a:t>
            </a:r>
            <a:r>
              <a:rPr lang="en-US" altLang="zh-TW" dirty="0" err="1" smtClean="0"/>
              <a:t>ThingSpeak</a:t>
            </a:r>
            <a:endParaRPr lang="zh-TW" altLang="en-US" dirty="0"/>
          </a:p>
        </p:txBody>
      </p:sp>
      <p:cxnSp>
        <p:nvCxnSpPr>
          <p:cNvPr id="24" name="Straight Arrow Connector 11"/>
          <p:cNvCxnSpPr>
            <a:stCxn id="23" idx="2"/>
          </p:cNvCxnSpPr>
          <p:nvPr/>
        </p:nvCxnSpPr>
        <p:spPr>
          <a:xfrm>
            <a:off x="5630359" y="3778421"/>
            <a:ext cx="0" cy="260179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16"/>
          <p:cNvSpPr txBox="1"/>
          <p:nvPr/>
        </p:nvSpPr>
        <p:spPr>
          <a:xfrm>
            <a:off x="5654988" y="377870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經過</a:t>
            </a:r>
            <a:r>
              <a:rPr lang="en-US" altLang="zh-TW" dirty="0" smtClean="0"/>
              <a:t>20</a:t>
            </a:r>
            <a:r>
              <a:rPr lang="zh-TW" altLang="en-US" dirty="0" smtClean="0"/>
              <a:t>分鐘</a:t>
            </a:r>
            <a:endParaRPr lang="zh-TW" altLang="en-US" dirty="0"/>
          </a:p>
        </p:txBody>
      </p:sp>
      <p:cxnSp>
        <p:nvCxnSpPr>
          <p:cNvPr id="29" name="Straight Arrow Connector 11"/>
          <p:cNvCxnSpPr/>
          <p:nvPr/>
        </p:nvCxnSpPr>
        <p:spPr>
          <a:xfrm>
            <a:off x="5633696" y="4985264"/>
            <a:ext cx="0" cy="30480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13"/>
          <p:cNvSpPr/>
          <p:nvPr/>
        </p:nvSpPr>
        <p:spPr>
          <a:xfrm>
            <a:off x="4718498" y="5295724"/>
            <a:ext cx="1905000" cy="55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傳送</a:t>
            </a:r>
            <a:r>
              <a:rPr lang="en-US" altLang="zh-TW" dirty="0" smtClean="0"/>
              <a:t>”off”</a:t>
            </a:r>
            <a:r>
              <a:rPr lang="zh-TW" altLang="en-US" dirty="0"/>
              <a:t>資料</a:t>
            </a:r>
            <a:r>
              <a:rPr lang="zh-TW" altLang="en-US" dirty="0" smtClean="0"/>
              <a:t>至</a:t>
            </a:r>
            <a:r>
              <a:rPr lang="en-US" altLang="zh-TW" dirty="0" err="1" smtClean="0"/>
              <a:t>ThingSpeak</a:t>
            </a:r>
            <a:endParaRPr lang="zh-TW" altLang="en-US" dirty="0"/>
          </a:p>
        </p:txBody>
      </p:sp>
      <p:cxnSp>
        <p:nvCxnSpPr>
          <p:cNvPr id="33" name="Straight Arrow Connector 11"/>
          <p:cNvCxnSpPr/>
          <p:nvPr/>
        </p:nvCxnSpPr>
        <p:spPr>
          <a:xfrm>
            <a:off x="5630359" y="5853205"/>
            <a:ext cx="0" cy="30480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13"/>
          <p:cNvSpPr/>
          <p:nvPr/>
        </p:nvSpPr>
        <p:spPr>
          <a:xfrm>
            <a:off x="4737322" y="6153952"/>
            <a:ext cx="1905000" cy="60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發布</a:t>
            </a:r>
            <a:r>
              <a:rPr lang="en-US" altLang="zh-TW" dirty="0" smtClean="0"/>
              <a:t>”off”</a:t>
            </a:r>
            <a:r>
              <a:rPr lang="zh-TW" altLang="en-US" dirty="0" smtClean="0"/>
              <a:t>至</a:t>
            </a:r>
            <a:r>
              <a:rPr lang="en-US" altLang="zh-TW" dirty="0" smtClean="0"/>
              <a:t>MQTT</a:t>
            </a:r>
            <a:endParaRPr lang="zh-TW" altLang="en-US" dirty="0"/>
          </a:p>
        </p:txBody>
      </p:sp>
      <p:cxnSp>
        <p:nvCxnSpPr>
          <p:cNvPr id="35" name="Straight Arrow Connector 5"/>
          <p:cNvCxnSpPr/>
          <p:nvPr/>
        </p:nvCxnSpPr>
        <p:spPr>
          <a:xfrm flipV="1">
            <a:off x="5630361" y="685800"/>
            <a:ext cx="3339" cy="412273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6"/>
          <p:cNvSpPr/>
          <p:nvPr/>
        </p:nvSpPr>
        <p:spPr>
          <a:xfrm>
            <a:off x="3086836" y="123078"/>
            <a:ext cx="2286000" cy="72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超聲波</a:t>
            </a:r>
            <a:r>
              <a:rPr lang="zh-TW" altLang="en-US" dirty="0" smtClean="0"/>
              <a:t>偵測周圍人</a:t>
            </a:r>
            <a:endParaRPr lang="en-US" altLang="zh-TW" dirty="0" smtClean="0"/>
          </a:p>
        </p:txBody>
      </p:sp>
      <p:cxnSp>
        <p:nvCxnSpPr>
          <p:cNvPr id="51" name="Straight Arrow Connector 5"/>
          <p:cNvCxnSpPr/>
          <p:nvPr/>
        </p:nvCxnSpPr>
        <p:spPr>
          <a:xfrm flipH="1" flipV="1">
            <a:off x="2393020" y="6466228"/>
            <a:ext cx="2322908" cy="8273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"/>
          <p:cNvCxnSpPr/>
          <p:nvPr/>
        </p:nvCxnSpPr>
        <p:spPr>
          <a:xfrm flipV="1">
            <a:off x="2393020" y="495406"/>
            <a:ext cx="84574" cy="59715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7"/>
          <p:cNvCxnSpPr/>
          <p:nvPr/>
        </p:nvCxnSpPr>
        <p:spPr>
          <a:xfrm flipH="1" flipV="1">
            <a:off x="2435307" y="2891936"/>
            <a:ext cx="248902" cy="1166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5"/>
          <p:cNvCxnSpPr/>
          <p:nvPr/>
        </p:nvCxnSpPr>
        <p:spPr>
          <a:xfrm flipV="1">
            <a:off x="2477594" y="514639"/>
            <a:ext cx="609242" cy="1167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8538" y="1611551"/>
            <a:ext cx="1292662" cy="41220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7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自動關閉</a:t>
            </a:r>
          </a:p>
        </p:txBody>
      </p:sp>
      <p:cxnSp>
        <p:nvCxnSpPr>
          <p:cNvPr id="41" name="Straight Arrow Connector 5"/>
          <p:cNvCxnSpPr/>
          <p:nvPr/>
        </p:nvCxnSpPr>
        <p:spPr>
          <a:xfrm flipH="1" flipV="1">
            <a:off x="5372836" y="711165"/>
            <a:ext cx="286506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65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設計運作</a:t>
            </a:r>
          </a:p>
        </p:txBody>
      </p:sp>
      <p:sp>
        <p:nvSpPr>
          <p:cNvPr id="4" name="Diamond 3"/>
          <p:cNvSpPr/>
          <p:nvPr/>
        </p:nvSpPr>
        <p:spPr>
          <a:xfrm>
            <a:off x="2727207" y="1106967"/>
            <a:ext cx="1815598" cy="107729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人是否離瓦斯爐太遠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35006" y="2160036"/>
            <a:ext cx="5783" cy="424277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733508" y="2565264"/>
            <a:ext cx="1809297" cy="65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電流斷路，</a:t>
            </a:r>
            <a:endParaRPr lang="en-US" altLang="zh-TW" dirty="0" smtClean="0">
              <a:solidFill>
                <a:prstClr val="white"/>
              </a:solidFill>
            </a:endParaRPr>
          </a:p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可正常手動旋轉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16176" y="1656928"/>
            <a:ext cx="233011" cy="9268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4681200" y="1114675"/>
            <a:ext cx="1905000" cy="1017757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火焰感測器偵測火源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30359" y="2142500"/>
            <a:ext cx="11667" cy="226428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00794" y="2378287"/>
            <a:ext cx="1905000" cy="60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發布</a:t>
            </a:r>
            <a:r>
              <a:rPr lang="en-US" altLang="zh-TW" dirty="0" smtClean="0">
                <a:solidFill>
                  <a:prstClr val="white"/>
                </a:solidFill>
              </a:rPr>
              <a:t>”on”</a:t>
            </a:r>
            <a:r>
              <a:rPr lang="zh-TW" altLang="en-US" dirty="0" smtClean="0">
                <a:solidFill>
                  <a:prstClr val="white"/>
                </a:solidFill>
              </a:rPr>
              <a:t>至</a:t>
            </a:r>
            <a:r>
              <a:rPr lang="en-US" altLang="zh-TW" dirty="0" smtClean="0">
                <a:solidFill>
                  <a:prstClr val="white"/>
                </a:solidFill>
              </a:rPr>
              <a:t>MQTT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44138" y="21600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不遠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58564" y="16918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很遠</a:t>
            </a:r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42273" y="20611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有火</a:t>
            </a:r>
            <a:endParaRPr lang="zh-TW" alt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627480" y="881633"/>
            <a:ext cx="7526" cy="216438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98060" y="753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</a:rPr>
              <a:t>無</a:t>
            </a:r>
            <a:r>
              <a:rPr lang="zh-TW" altLang="en-US" dirty="0" smtClean="0">
                <a:solidFill>
                  <a:prstClr val="black"/>
                </a:solidFill>
              </a:rPr>
              <a:t>火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18" name="Rectangle 13"/>
          <p:cNvSpPr/>
          <p:nvPr/>
        </p:nvSpPr>
        <p:spPr>
          <a:xfrm>
            <a:off x="4736767" y="4037386"/>
            <a:ext cx="1905000" cy="49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從</a:t>
            </a:r>
            <a:r>
              <a:rPr lang="en-US" altLang="zh-TW" dirty="0" smtClean="0">
                <a:solidFill>
                  <a:prstClr val="white"/>
                </a:solidFill>
              </a:rPr>
              <a:t>MQTT</a:t>
            </a:r>
            <a:r>
              <a:rPr lang="zh-TW" altLang="en-US" dirty="0" smtClean="0">
                <a:solidFill>
                  <a:prstClr val="white"/>
                </a:solidFill>
              </a:rPr>
              <a:t>輸入</a:t>
            </a:r>
            <a:r>
              <a:rPr lang="en-US" altLang="zh-TW" dirty="0" smtClean="0">
                <a:solidFill>
                  <a:prstClr val="white"/>
                </a:solidFill>
              </a:rPr>
              <a:t>1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20" name="Straight Arrow Connector 11"/>
          <p:cNvCxnSpPr/>
          <p:nvPr/>
        </p:nvCxnSpPr>
        <p:spPr>
          <a:xfrm>
            <a:off x="5630359" y="2996365"/>
            <a:ext cx="0" cy="198749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13"/>
          <p:cNvSpPr/>
          <p:nvPr/>
        </p:nvSpPr>
        <p:spPr>
          <a:xfrm>
            <a:off x="4677859" y="3220940"/>
            <a:ext cx="1905000" cy="55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prstClr val="white"/>
                </a:solidFill>
              </a:rPr>
              <a:t>傳送</a:t>
            </a:r>
            <a:r>
              <a:rPr lang="en-US" altLang="zh-TW" dirty="0" smtClean="0">
                <a:solidFill>
                  <a:prstClr val="white"/>
                </a:solidFill>
              </a:rPr>
              <a:t>”on”</a:t>
            </a:r>
            <a:r>
              <a:rPr lang="zh-TW" altLang="en-US" dirty="0">
                <a:solidFill>
                  <a:prstClr val="white"/>
                </a:solidFill>
              </a:rPr>
              <a:t>資料</a:t>
            </a:r>
            <a:r>
              <a:rPr lang="zh-TW" altLang="en-US" dirty="0" smtClean="0">
                <a:solidFill>
                  <a:prstClr val="white"/>
                </a:solidFill>
              </a:rPr>
              <a:t>至</a:t>
            </a:r>
            <a:r>
              <a:rPr lang="en-US" altLang="zh-TW" dirty="0" err="1" smtClean="0">
                <a:solidFill>
                  <a:prstClr val="white"/>
                </a:solidFill>
              </a:rPr>
              <a:t>ThingSpeak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24" name="Straight Arrow Connector 11"/>
          <p:cNvCxnSpPr>
            <a:stCxn id="23" idx="2"/>
          </p:cNvCxnSpPr>
          <p:nvPr/>
        </p:nvCxnSpPr>
        <p:spPr>
          <a:xfrm>
            <a:off x="5630359" y="3778421"/>
            <a:ext cx="0" cy="260179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stCxn id="18" idx="2"/>
          </p:cNvCxnSpPr>
          <p:nvPr/>
        </p:nvCxnSpPr>
        <p:spPr>
          <a:xfrm flipH="1">
            <a:off x="5655831" y="4532870"/>
            <a:ext cx="33436" cy="248586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13"/>
          <p:cNvSpPr/>
          <p:nvPr/>
        </p:nvSpPr>
        <p:spPr>
          <a:xfrm>
            <a:off x="4758668" y="5984098"/>
            <a:ext cx="1905000" cy="55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prstClr val="white"/>
                </a:solidFill>
              </a:rPr>
              <a:t>傳送</a:t>
            </a:r>
            <a:r>
              <a:rPr lang="en-US" altLang="zh-TW" dirty="0" smtClean="0">
                <a:solidFill>
                  <a:prstClr val="white"/>
                </a:solidFill>
              </a:rPr>
              <a:t>”off”</a:t>
            </a:r>
            <a:r>
              <a:rPr lang="zh-TW" altLang="en-US" dirty="0">
                <a:solidFill>
                  <a:prstClr val="white"/>
                </a:solidFill>
              </a:rPr>
              <a:t>資料</a:t>
            </a:r>
            <a:r>
              <a:rPr lang="zh-TW" altLang="en-US" dirty="0" smtClean="0">
                <a:solidFill>
                  <a:prstClr val="white"/>
                </a:solidFill>
              </a:rPr>
              <a:t>至</a:t>
            </a:r>
            <a:r>
              <a:rPr lang="en-US" altLang="zh-TW" dirty="0" err="1" smtClean="0">
                <a:solidFill>
                  <a:prstClr val="white"/>
                </a:solidFill>
              </a:rPr>
              <a:t>ThingSpeak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33" name="Straight Arrow Connector 11"/>
          <p:cNvCxnSpPr/>
          <p:nvPr/>
        </p:nvCxnSpPr>
        <p:spPr>
          <a:xfrm flipH="1">
            <a:off x="5630359" y="5679298"/>
            <a:ext cx="22936" cy="30480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13"/>
          <p:cNvSpPr/>
          <p:nvPr/>
        </p:nvSpPr>
        <p:spPr>
          <a:xfrm>
            <a:off x="2844187" y="5991649"/>
            <a:ext cx="1671989" cy="60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發布</a:t>
            </a:r>
            <a:r>
              <a:rPr lang="en-US" altLang="zh-TW" dirty="0" smtClean="0">
                <a:solidFill>
                  <a:prstClr val="white"/>
                </a:solidFill>
              </a:rPr>
              <a:t>”off”</a:t>
            </a:r>
            <a:r>
              <a:rPr lang="zh-TW" altLang="en-US" dirty="0" smtClean="0">
                <a:solidFill>
                  <a:prstClr val="white"/>
                </a:solidFill>
              </a:rPr>
              <a:t>至</a:t>
            </a:r>
            <a:r>
              <a:rPr lang="en-US" altLang="zh-TW" dirty="0" smtClean="0">
                <a:solidFill>
                  <a:prstClr val="white"/>
                </a:solidFill>
              </a:rPr>
              <a:t>MQTT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35" name="Straight Arrow Connector 5"/>
          <p:cNvCxnSpPr/>
          <p:nvPr/>
        </p:nvCxnSpPr>
        <p:spPr>
          <a:xfrm flipV="1">
            <a:off x="5630361" y="685800"/>
            <a:ext cx="3339" cy="412273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6"/>
          <p:cNvSpPr/>
          <p:nvPr/>
        </p:nvSpPr>
        <p:spPr>
          <a:xfrm>
            <a:off x="3086836" y="123078"/>
            <a:ext cx="2286000" cy="72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prstClr val="white"/>
                </a:solidFill>
              </a:rPr>
              <a:t>超聲波</a:t>
            </a:r>
            <a:r>
              <a:rPr lang="zh-TW" altLang="en-US" dirty="0" smtClean="0">
                <a:solidFill>
                  <a:prstClr val="white"/>
                </a:solidFill>
              </a:rPr>
              <a:t>偵測周圍人</a:t>
            </a:r>
            <a:endParaRPr lang="en-US" altLang="zh-TW" dirty="0" smtClean="0">
              <a:solidFill>
                <a:prstClr val="white"/>
              </a:solidFill>
            </a:endParaRPr>
          </a:p>
        </p:txBody>
      </p:sp>
      <p:cxnSp>
        <p:nvCxnSpPr>
          <p:cNvPr id="51" name="Straight Arrow Connector 5"/>
          <p:cNvCxnSpPr/>
          <p:nvPr/>
        </p:nvCxnSpPr>
        <p:spPr>
          <a:xfrm flipH="1" flipV="1">
            <a:off x="2393020" y="6466229"/>
            <a:ext cx="417908" cy="8272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"/>
          <p:cNvCxnSpPr/>
          <p:nvPr/>
        </p:nvCxnSpPr>
        <p:spPr>
          <a:xfrm flipV="1">
            <a:off x="2393020" y="495406"/>
            <a:ext cx="84574" cy="5971518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7"/>
          <p:cNvCxnSpPr/>
          <p:nvPr/>
        </p:nvCxnSpPr>
        <p:spPr>
          <a:xfrm flipH="1" flipV="1">
            <a:off x="2435307" y="2891936"/>
            <a:ext cx="248902" cy="1166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5"/>
          <p:cNvCxnSpPr/>
          <p:nvPr/>
        </p:nvCxnSpPr>
        <p:spPr>
          <a:xfrm flipV="1">
            <a:off x="2477594" y="514639"/>
            <a:ext cx="609242" cy="1167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8538" y="1611551"/>
            <a:ext cx="1292662" cy="41220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7200" b="1" dirty="0" smtClean="0">
                <a:solidFill>
                  <a:srgbClr val="90C226"/>
                </a:solidFill>
              </a:rPr>
              <a:t>手動</a:t>
            </a:r>
            <a:r>
              <a:rPr lang="zh-TW" altLang="en-US" sz="7200" b="1" dirty="0">
                <a:solidFill>
                  <a:srgbClr val="90C226"/>
                </a:solidFill>
              </a:rPr>
              <a:t>關閉</a:t>
            </a:r>
          </a:p>
        </p:txBody>
      </p:sp>
      <p:cxnSp>
        <p:nvCxnSpPr>
          <p:cNvPr id="41" name="Straight Arrow Connector 5"/>
          <p:cNvCxnSpPr/>
          <p:nvPr/>
        </p:nvCxnSpPr>
        <p:spPr>
          <a:xfrm flipH="1" flipV="1">
            <a:off x="5372836" y="711165"/>
            <a:ext cx="286506" cy="1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13"/>
          <p:cNvSpPr/>
          <p:nvPr/>
        </p:nvSpPr>
        <p:spPr>
          <a:xfrm>
            <a:off x="4775524" y="4770550"/>
            <a:ext cx="1905000" cy="908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電流通過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SG90</a:t>
            </a:r>
            <a:r>
              <a:rPr lang="zh-TW" altLang="en-US" dirty="0" smtClean="0"/>
              <a:t>順時針</a:t>
            </a:r>
            <a:r>
              <a:rPr lang="en-US" altLang="zh-TW" dirty="0" smtClean="0"/>
              <a:t>180°C</a:t>
            </a:r>
            <a:r>
              <a:rPr lang="zh-TW" altLang="en-US" dirty="0"/>
              <a:t>，</a:t>
            </a:r>
            <a:r>
              <a:rPr lang="zh-TW" altLang="en-US" dirty="0" smtClean="0"/>
              <a:t>關瓦斯</a:t>
            </a:r>
            <a:endParaRPr lang="zh-TW" altLang="en-US" dirty="0"/>
          </a:p>
        </p:txBody>
      </p:sp>
      <p:cxnSp>
        <p:nvCxnSpPr>
          <p:cNvPr id="43" name="Straight Arrow Connector 11"/>
          <p:cNvCxnSpPr/>
          <p:nvPr/>
        </p:nvCxnSpPr>
        <p:spPr>
          <a:xfrm flipH="1">
            <a:off x="4512834" y="6295654"/>
            <a:ext cx="18796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677859" y="3962400"/>
            <a:ext cx="2103941" cy="685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99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</TotalTime>
  <Words>435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Theme3</vt:lpstr>
      <vt:lpstr>瓦斯緊急關閉旋鈕</vt:lpstr>
      <vt:lpstr>研究動機</vt:lpstr>
      <vt:lpstr>專題簡介</vt:lpstr>
      <vt:lpstr>設計裝置</vt:lpstr>
      <vt:lpstr>設計架構</vt:lpstr>
      <vt:lpstr>超聲波感測器</vt:lpstr>
      <vt:lpstr>設計簡介</vt:lpstr>
      <vt:lpstr>設計運作</vt:lpstr>
      <vt:lpstr>設計運作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瓦斯緊急關閉旋鈕</dc:title>
  <dc:creator>Suus</dc:creator>
  <cp:lastModifiedBy>Suus</cp:lastModifiedBy>
  <cp:revision>45</cp:revision>
  <dcterms:created xsi:type="dcterms:W3CDTF">2006-08-16T00:00:00Z</dcterms:created>
  <dcterms:modified xsi:type="dcterms:W3CDTF">2022-12-03T18:07:20Z</dcterms:modified>
</cp:coreProperties>
</file>