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62" autoAdjust="0"/>
  </p:normalViewPr>
  <p:slideViewPr>
    <p:cSldViewPr>
      <p:cViewPr>
        <p:scale>
          <a:sx n="77" d="100"/>
          <a:sy n="77" d="100"/>
        </p:scale>
        <p:origin x="-1176" y="22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9144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2404534"/>
            <a:ext cx="5825202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4050834"/>
            <a:ext cx="5825202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007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470400"/>
            <a:ext cx="6447501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670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609600"/>
            <a:ext cx="6070601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3632200"/>
            <a:ext cx="5418393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470400"/>
            <a:ext cx="6447501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06403" y="79037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88655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969790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931988"/>
            <a:ext cx="6447501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2952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609600"/>
            <a:ext cx="6070601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4013200"/>
            <a:ext cx="6447502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06403" y="79037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88655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00842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609600"/>
            <a:ext cx="644115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4013200"/>
            <a:ext cx="6447502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9551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6698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609600"/>
            <a:ext cx="978557" cy="5251451"/>
          </a:xfrm>
        </p:spPr>
        <p:txBody>
          <a:bodyPr vert="eaVert" anchor="ctr"/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609600"/>
            <a:ext cx="5295113" cy="5251450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865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311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700868"/>
            <a:ext cx="6447501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765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2160589"/>
            <a:ext cx="3138026" cy="3880772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2160590"/>
            <a:ext cx="3138026" cy="3880773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01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2160983"/>
            <a:ext cx="313921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737246"/>
            <a:ext cx="3139217" cy="3304117"/>
          </a:xfrm>
        </p:spPr>
        <p:txBody>
          <a:bodyPr>
            <a:normAutofit/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2160983"/>
            <a:ext cx="313921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737246"/>
            <a:ext cx="3139213" cy="3304117"/>
          </a:xfrm>
        </p:spPr>
        <p:txBody>
          <a:bodyPr>
            <a:normAutofit/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444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1320800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253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626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98604"/>
            <a:ext cx="2890896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514925"/>
            <a:ext cx="3385156" cy="5526437"/>
          </a:xfrm>
        </p:spPr>
        <p:txBody>
          <a:bodyPr>
            <a:normAutofit/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777069"/>
            <a:ext cx="2890896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454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800600"/>
            <a:ext cx="64475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609600"/>
            <a:ext cx="6447501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TW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5367338"/>
            <a:ext cx="6447500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22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9144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2160590"/>
            <a:ext cx="6447501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6041363"/>
            <a:ext cx="6839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6041363"/>
            <a:ext cx="47232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6041363"/>
            <a:ext cx="5125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0128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jpeg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Relationship Id="rId9" Type="http://schemas.microsoft.com/office/2007/relationships/hdphoto" Target="../media/hdphoto3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microsoft.com/office/2007/relationships/hdphoto" Target="../media/hdphoto4.wdp"/><Relationship Id="rId7" Type="http://schemas.microsoft.com/office/2007/relationships/hdphoto" Target="../media/hdphoto6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microsoft.com/office/2007/relationships/hdphoto" Target="../media/hdphoto5.wdp"/><Relationship Id="rId4" Type="http://schemas.openxmlformats.org/officeDocument/2006/relationships/image" Target="../media/image7.png"/><Relationship Id="rId9" Type="http://schemas.microsoft.com/office/2007/relationships/hdphoto" Target="../media/hdphoto7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瓦斯緊急關閉旋鈕</a:t>
            </a:r>
            <a:endParaRPr lang="zh-TW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0738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研究動機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防範日常生活中，不注意或有事耽擱無法自行關掉的瓦斯爐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67510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專題簡介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en-US" altLang="zh-TW" dirty="0" smtClean="0"/>
              <a:t>ESP32</a:t>
            </a:r>
            <a:r>
              <a:rPr lang="zh-TW" altLang="en-US" dirty="0" smtClean="0"/>
              <a:t>，搭配簡單的感測器，利用坊間邊準化格式的旋鈕樣式，設計出可用於大小孩生活中的簡易外掛設施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33299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設計簡介</a:t>
            </a:r>
            <a:endParaRPr lang="zh-TW" alt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209800" y="2743200"/>
            <a:ext cx="1219200" cy="91440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2362200" y="3657600"/>
            <a:ext cx="2895600" cy="1752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 err="1" smtClean="0">
                <a:solidFill>
                  <a:schemeClr val="bg1"/>
                </a:solidFill>
              </a:rPr>
              <a:t>WebServer</a:t>
            </a:r>
            <a:endParaRPr lang="zh-TW" alt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819400" y="3683504"/>
            <a:ext cx="1981200" cy="609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altLang="zh-TW" dirty="0">
                <a:solidFill>
                  <a:schemeClr val="tx1"/>
                </a:solidFill>
              </a:rPr>
              <a:t>MQTT</a:t>
            </a:r>
          </a:p>
          <a:p>
            <a:pPr algn="ctr" defTabSz="457200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altLang="zh-TW" dirty="0">
                <a:solidFill>
                  <a:schemeClr val="tx1"/>
                </a:solidFill>
              </a:rPr>
              <a:t>broker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2277116" y="2425798"/>
            <a:ext cx="1409003" cy="116554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圖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926" y="6194757"/>
            <a:ext cx="3455126" cy="587102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1052" y="5791200"/>
            <a:ext cx="788445" cy="1066800"/>
          </a:xfrm>
          <a:prstGeom prst="rect">
            <a:avLst/>
          </a:prstGeom>
        </p:spPr>
      </p:pic>
      <p:sp>
        <p:nvSpPr>
          <p:cNvPr id="18" name="文字方塊 17"/>
          <p:cNvSpPr txBox="1"/>
          <p:nvPr/>
        </p:nvSpPr>
        <p:spPr>
          <a:xfrm>
            <a:off x="1676400" y="3222008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Publish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5044646" y="3008569"/>
            <a:ext cx="792892" cy="1001908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4815979" y="2911374"/>
            <a:ext cx="762001" cy="990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文字方塊 17"/>
          <p:cNvSpPr txBox="1"/>
          <p:nvPr/>
        </p:nvSpPr>
        <p:spPr>
          <a:xfrm>
            <a:off x="4203357" y="2927866"/>
            <a:ext cx="993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Publish</a:t>
            </a:r>
          </a:p>
        </p:txBody>
      </p:sp>
      <p:sp>
        <p:nvSpPr>
          <p:cNvPr id="24" name="Down Arrow 23"/>
          <p:cNvSpPr/>
          <p:nvPr/>
        </p:nvSpPr>
        <p:spPr>
          <a:xfrm>
            <a:off x="3810000" y="5638800"/>
            <a:ext cx="153489" cy="3048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952" b="99603" l="3889" r="93889">
                        <a14:foregroundMark x1="47778" y1="99603" x2="47778" y2="96032"/>
                        <a14:foregroundMark x1="21111" y1="92063" x2="21111" y2="92063"/>
                        <a14:foregroundMark x1="11667" y1="83730" x2="11667" y2="83730"/>
                        <a14:foregroundMark x1="10556" y1="76190" x2="10556" y2="76190"/>
                        <a14:foregroundMark x1="12222" y1="69444" x2="12222" y2="69444"/>
                        <a14:foregroundMark x1="12222" y1="58730" x2="12222" y2="58730"/>
                        <a14:foregroundMark x1="14444" y1="51984" x2="14444" y2="51984"/>
                        <a14:foregroundMark x1="14444" y1="40079" x2="14444" y2="40079"/>
                        <a14:foregroundMark x1="14444" y1="31746" x2="14444" y2="31746"/>
                        <a14:foregroundMark x1="14444" y1="18651" x2="14444" y2="18651"/>
                        <a14:foregroundMark x1="14444" y1="14683" x2="14444" y2="14683"/>
                        <a14:foregroundMark x1="18889" y1="11111" x2="18889" y2="11111"/>
                        <a14:foregroundMark x1="24444" y1="9127" x2="24444" y2="9127"/>
                        <a14:foregroundMark x1="33333" y1="8333" x2="33333" y2="8333"/>
                        <a14:foregroundMark x1="38333" y1="8333" x2="38333" y2="8333"/>
                        <a14:foregroundMark x1="50000" y1="9127" x2="50000" y2="9127"/>
                        <a14:foregroundMark x1="77778" y1="11111" x2="77778" y2="11111"/>
                        <a14:foregroundMark x1="82778" y1="11905" x2="82778" y2="11905"/>
                        <a14:foregroundMark x1="85556" y1="20635" x2="85556" y2="20635"/>
                        <a14:foregroundMark x1="88889" y1="27778" x2="88889" y2="27778"/>
                        <a14:foregroundMark x1="87778" y1="34921" x2="87778" y2="34921"/>
                        <a14:foregroundMark x1="87778" y1="42460" x2="87778" y2="42460"/>
                        <a14:foregroundMark x1="86667" y1="38889" x2="86667" y2="38889"/>
                        <a14:foregroundMark x1="85556" y1="19841" x2="85556" y2="19841"/>
                        <a14:foregroundMark x1="85556" y1="25794" x2="85556" y2="25794"/>
                        <a14:foregroundMark x1="84444" y1="29762" x2="83333" y2="32540"/>
                        <a14:foregroundMark x1="84444" y1="48810" x2="84444" y2="48810"/>
                        <a14:foregroundMark x1="84444" y1="55952" x2="84444" y2="55952"/>
                        <a14:foregroundMark x1="84444" y1="63095" x2="84444" y2="63095"/>
                        <a14:foregroundMark x1="83333" y1="26587" x2="83333" y2="26587"/>
                        <a14:foregroundMark x1="83333" y1="35317" x2="83333" y2="37698"/>
                        <a14:foregroundMark x1="82222" y1="50397" x2="82222" y2="51984"/>
                        <a14:foregroundMark x1="82778" y1="69841" x2="82778" y2="69841"/>
                        <a14:foregroundMark x1="83333" y1="79365" x2="83333" y2="79365"/>
                        <a14:foregroundMark x1="83333" y1="83730" x2="83333" y2="83730"/>
                        <a14:foregroundMark x1="82778" y1="86905" x2="82778" y2="86905"/>
                        <a14:foregroundMark x1="69444" y1="92063" x2="69444" y2="92063"/>
                        <a14:foregroundMark x1="62778" y1="93254" x2="60000" y2="93651"/>
                        <a14:foregroundMark x1="43333" y1="90476" x2="43333" y2="90476"/>
                        <a14:foregroundMark x1="33889" y1="91667" x2="33889" y2="91667"/>
                        <a14:foregroundMark x1="26111" y1="90873" x2="26111" y2="90873"/>
                        <a14:foregroundMark x1="63889" y1="88095" x2="63889" y2="88095"/>
                        <a14:foregroundMark x1="70556" y1="96032" x2="70556" y2="96032"/>
                        <a14:foregroundMark x1="76111" y1="94048" x2="76111" y2="94048"/>
                        <a14:foregroundMark x1="87222" y1="83730" x2="87222" y2="83730"/>
                        <a14:foregroundMark x1="81667" y1="41270" x2="81667" y2="41270"/>
                        <a14:foregroundMark x1="41111" y1="50000" x2="41111" y2="50000"/>
                        <a14:foregroundMark x1="41667" y1="38492" x2="41667" y2="38492"/>
                        <a14:foregroundMark x1="43889" y1="29762" x2="43889" y2="29762"/>
                        <a14:foregroundMark x1="57778" y1="28175" x2="57778" y2="28175"/>
                        <a14:foregroundMark x1="61111" y1="39683" x2="61111" y2="43651"/>
                        <a14:foregroundMark x1="61111" y1="48810" x2="61111" y2="50794"/>
                        <a14:foregroundMark x1="62778" y1="57143" x2="62778" y2="57143"/>
                        <a14:foregroundMark x1="53333" y1="71825" x2="50556" y2="74206"/>
                        <a14:foregroundMark x1="47778" y1="75000" x2="45556" y2="75000"/>
                        <a14:foregroundMark x1="37222" y1="67857" x2="35556" y2="66270"/>
                        <a14:foregroundMark x1="28333" y1="57540" x2="28333" y2="51984"/>
                        <a14:foregroundMark x1="28333" y1="38095" x2="28333" y2="38095"/>
                        <a14:foregroundMark x1="28333" y1="36905" x2="28333" y2="36905"/>
                        <a14:foregroundMark x1="28889" y1="36111" x2="28889" y2="36111"/>
                        <a14:foregroundMark x1="32222" y1="36111" x2="32222" y2="36111"/>
                        <a14:foregroundMark x1="37222" y1="35317" x2="37222" y2="35317"/>
                        <a14:foregroundMark x1="39444" y1="35317" x2="39444" y2="35317"/>
                        <a14:foregroundMark x1="40556" y1="36111" x2="40556" y2="36111"/>
                        <a14:foregroundMark x1="40556" y1="36111" x2="40556" y2="36111"/>
                        <a14:foregroundMark x1="55000" y1="56746" x2="55000" y2="57937"/>
                        <a14:foregroundMark x1="55000" y1="67460" x2="55000" y2="67460"/>
                        <a14:foregroundMark x1="51667" y1="71825" x2="48889" y2="74603"/>
                        <a14:foregroundMark x1="42778" y1="75000" x2="39444" y2="75397"/>
                        <a14:foregroundMark x1="33889" y1="75397" x2="31111" y2="71032"/>
                        <a14:foregroundMark x1="26111" y1="57143" x2="25000" y2="52381"/>
                        <a14:foregroundMark x1="22222" y1="45635" x2="22222" y2="45635"/>
                        <a14:foregroundMark x1="58889" y1="19841" x2="58889" y2="19841"/>
                        <a14:foregroundMark x1="53889" y1="17857" x2="53889" y2="17857"/>
                        <a14:foregroundMark x1="63333" y1="17857" x2="63333" y2="17857"/>
                        <a14:foregroundMark x1="65000" y1="71032" x2="65000" y2="71032"/>
                        <a14:foregroundMark x1="61111" y1="85317" x2="61111" y2="853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0497" y="711897"/>
            <a:ext cx="1714739" cy="240063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3101" b="95736" l="0" r="9513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679" y="1241608"/>
            <a:ext cx="1064373" cy="121508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2825" b="97458" l="1875" r="9531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23" y="1354787"/>
            <a:ext cx="1668350" cy="1845613"/>
          </a:xfrm>
          <a:prstGeom prst="rect">
            <a:avLst/>
          </a:prstGeom>
        </p:spPr>
      </p:pic>
      <p:sp>
        <p:nvSpPr>
          <p:cNvPr id="30" name="Oval 29"/>
          <p:cNvSpPr/>
          <p:nvPr/>
        </p:nvSpPr>
        <p:spPr>
          <a:xfrm>
            <a:off x="2819400" y="4773125"/>
            <a:ext cx="1981200" cy="6096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altLang="zh-TW" dirty="0" err="1" smtClean="0">
                <a:solidFill>
                  <a:schemeClr val="tx1"/>
                </a:solidFill>
              </a:rPr>
              <a:t>ThingSpeak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475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設計架構</a:t>
            </a:r>
            <a:endParaRPr lang="zh-TW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307" b="93930" l="5680" r="9513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29" y="2456078"/>
            <a:ext cx="4159741" cy="236220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5060" b="89458" l="1842" r="99448">
                        <a14:foregroundMark x1="11050" y1="71084" x2="11050" y2="71084"/>
                        <a14:foregroundMark x1="80295" y1="45181" x2="80295" y2="451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5593734"/>
            <a:ext cx="1981200" cy="12113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97761" l="1653" r="9917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792" y="299811"/>
            <a:ext cx="2713462" cy="20033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99471" l="6809" r="94894">
                        <a14:foregroundMark x1="45532" y1="22222" x2="45532" y2="22222"/>
                        <a14:foregroundMark x1="58511" y1="26720" x2="58511" y2="26720"/>
                        <a14:foregroundMark x1="46596" y1="5556" x2="46596" y2="5556"/>
                        <a14:foregroundMark x1="40638" y1="11376" x2="40638" y2="11376"/>
                        <a14:foregroundMark x1="46170" y1="10847" x2="46170" y2="10847"/>
                        <a14:foregroundMark x1="55106" y1="13492" x2="55106" y2="13492"/>
                        <a14:foregroundMark x1="57447" y1="13492" x2="57447" y2="13492"/>
                        <a14:foregroundMark x1="51915" y1="18254" x2="51915" y2="18254"/>
                        <a14:foregroundMark x1="42979" y1="19312" x2="42979" y2="19312"/>
                        <a14:foregroundMark x1="49362" y1="24868" x2="49362" y2="24868"/>
                        <a14:backgroundMark x1="25106" y1="74339" x2="25106" y2="74339"/>
                        <a14:backgroundMark x1="45957" y1="62963" x2="45957" y2="62963"/>
                        <a14:backgroundMark x1="58936" y1="57407" x2="58936" y2="57407"/>
                        <a14:backgroundMark x1="64894" y1="72751" x2="64894" y2="72751"/>
                        <a14:backgroundMark x1="59787" y1="69312" x2="59787" y2="69312"/>
                        <a14:backgroundMark x1="64681" y1="63492" x2="64681" y2="63492"/>
                        <a14:backgroundMark x1="68085" y1="71429" x2="68085" y2="71429"/>
                        <a14:backgroundMark x1="55106" y1="49471" x2="55106" y2="49471"/>
                        <a14:backgroundMark x1="52979" y1="44709" x2="52979" y2="44709"/>
                        <a14:backgroundMark x1="39574" y1="54497" x2="39574" y2="54497"/>
                        <a14:backgroundMark x1="43404" y1="59524" x2="43404" y2="59524"/>
                        <a14:backgroundMark x1="47872" y1="72751" x2="47872" y2="72751"/>
                        <a14:backgroundMark x1="49787" y1="81746" x2="49787" y2="81746"/>
                        <a14:backgroundMark x1="20000" y1="65344" x2="20000" y2="65344"/>
                        <a14:backgroundMark x1="22766" y1="60847" x2="22766" y2="60847"/>
                        <a14:backgroundMark x1="26383" y1="70899" x2="26383" y2="70899"/>
                        <a14:backgroundMark x1="35106" y1="76720" x2="35106" y2="76720"/>
                        <a14:backgroundMark x1="31489" y1="79630" x2="31489" y2="79630"/>
                        <a14:backgroundMark x1="30000" y1="80159" x2="30000" y2="80159"/>
                        <a14:backgroundMark x1="27660" y1="93122" x2="27660" y2="93122"/>
                        <a14:backgroundMark x1="19574" y1="80688" x2="19574" y2="80688"/>
                        <a14:backgroundMark x1="23617" y1="79630" x2="23617" y2="79630"/>
                        <a14:backgroundMark x1="31915" y1="87566" x2="31915" y2="87566"/>
                        <a14:backgroundMark x1="32340" y1="94444" x2="32340" y2="94444"/>
                        <a14:backgroundMark x1="31489" y1="76190" x2="31489" y2="76190"/>
                        <a14:backgroundMark x1="24468" y1="63757" x2="24468" y2="63757"/>
                        <a14:backgroundMark x1="40000" y1="51058" x2="40000" y2="51058"/>
                        <a14:backgroundMark x1="47447" y1="68783" x2="47447" y2="68783"/>
                        <a14:backgroundMark x1="49362" y1="76720" x2="49362" y2="76720"/>
                        <a14:backgroundMark x1="51489" y1="81217" x2="51489" y2="81217"/>
                        <a14:backgroundMark x1="57021" y1="53439" x2="57021" y2="53439"/>
                        <a14:backgroundMark x1="57021" y1="56349" x2="57021" y2="56349"/>
                        <a14:backgroundMark x1="21277" y1="58995" x2="21277" y2="58995"/>
                        <a14:backgroundMark x1="19574" y1="56085" x2="19574" y2="56085"/>
                        <a14:backgroundMark x1="39149" y1="48148" x2="39149" y2="48148"/>
                        <a14:backgroundMark x1="29574" y1="85714" x2="29574" y2="85714"/>
                        <a14:backgroundMark x1="26383" y1="84127" x2="26383" y2="84127"/>
                        <a14:backgroundMark x1="37872" y1="70370" x2="37872" y2="70370"/>
                        <a14:backgroundMark x1="30000" y1="70370" x2="30000" y2="70370"/>
                        <a14:backgroundMark x1="27234" y1="72222" x2="27234" y2="72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884" y="2520389"/>
            <a:ext cx="3429000" cy="2757792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5738884" y="3733800"/>
            <a:ext cx="111911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943600" y="3899285"/>
            <a:ext cx="113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PWM</a:t>
            </a:r>
            <a:r>
              <a:rPr lang="zh-TW" altLang="en-US" dirty="0" smtClean="0"/>
              <a:t>訊號</a:t>
            </a:r>
            <a:endParaRPr lang="zh-TW" alt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038600" y="1905619"/>
            <a:ext cx="0" cy="761381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398566" y="2118472"/>
            <a:ext cx="640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SPI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2362200" y="4953000"/>
            <a:ext cx="533400" cy="457200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669548" y="5225534"/>
            <a:ext cx="640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SPI</a:t>
            </a:r>
          </a:p>
        </p:txBody>
      </p:sp>
    </p:spTree>
    <p:extLst>
      <p:ext uri="{BB962C8B-B14F-4D97-AF65-F5344CB8AC3E}">
        <p14:creationId xmlns:p14="http://schemas.microsoft.com/office/powerpoint/2010/main" val="3932230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設計運作</a:t>
            </a:r>
          </a:p>
        </p:txBody>
      </p:sp>
      <p:sp>
        <p:nvSpPr>
          <p:cNvPr id="4" name="Diamond 3"/>
          <p:cNvSpPr/>
          <p:nvPr/>
        </p:nvSpPr>
        <p:spPr>
          <a:xfrm>
            <a:off x="2727207" y="1106967"/>
            <a:ext cx="1815598" cy="1077295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人是否離瓦斯爐太遠</a:t>
            </a:r>
            <a:endParaRPr lang="zh-TW" alt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635006" y="2160036"/>
            <a:ext cx="5783" cy="42427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2733508" y="2565264"/>
            <a:ext cx="1809297" cy="655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電流斷路，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可正常手動旋轉</a:t>
            </a:r>
            <a:endParaRPr lang="zh-TW" alt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516176" y="1656928"/>
            <a:ext cx="233011" cy="926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Diamond 10"/>
          <p:cNvSpPr/>
          <p:nvPr/>
        </p:nvSpPr>
        <p:spPr>
          <a:xfrm>
            <a:off x="4681200" y="1114675"/>
            <a:ext cx="1905000" cy="1017757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火焰感測器偵測火源</a:t>
            </a:r>
            <a:endParaRPr lang="zh-TW" alt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630359" y="2142500"/>
            <a:ext cx="11667" cy="22642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700794" y="2378287"/>
            <a:ext cx="1905000" cy="608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發布</a:t>
            </a:r>
            <a:r>
              <a:rPr lang="en-US" altLang="zh-TW" dirty="0" smtClean="0"/>
              <a:t>”on”</a:t>
            </a:r>
            <a:r>
              <a:rPr lang="zh-TW" altLang="en-US" dirty="0" smtClean="0"/>
              <a:t>至</a:t>
            </a:r>
            <a:r>
              <a:rPr lang="en-US" altLang="zh-TW" dirty="0" smtClean="0"/>
              <a:t>MQTT</a:t>
            </a:r>
            <a:endParaRPr lang="zh-TW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048106" y="21324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不遠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258564" y="169183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很遠</a:t>
            </a:r>
            <a:endParaRPr lang="zh-TW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642273" y="206116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有火</a:t>
            </a:r>
            <a:endParaRPr lang="zh-TW" alt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3627480" y="881633"/>
            <a:ext cx="7526" cy="21643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698060" y="75335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無</a:t>
            </a:r>
            <a:r>
              <a:rPr lang="zh-TW" altLang="en-US" dirty="0" smtClean="0"/>
              <a:t>火</a:t>
            </a:r>
            <a:endParaRPr lang="zh-TW" altLang="en-US" dirty="0"/>
          </a:p>
        </p:txBody>
      </p:sp>
      <p:sp>
        <p:nvSpPr>
          <p:cNvPr id="18" name="Rectangle 13"/>
          <p:cNvSpPr/>
          <p:nvPr/>
        </p:nvSpPr>
        <p:spPr>
          <a:xfrm>
            <a:off x="4706842" y="4076516"/>
            <a:ext cx="1905000" cy="908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電流通過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SG90</a:t>
            </a:r>
            <a:r>
              <a:rPr lang="zh-TW" altLang="en-US" dirty="0" smtClean="0"/>
              <a:t>順時針</a:t>
            </a:r>
            <a:r>
              <a:rPr lang="en-US" altLang="zh-TW" dirty="0" smtClean="0"/>
              <a:t>180°C</a:t>
            </a:r>
            <a:r>
              <a:rPr lang="zh-TW" altLang="en-US" dirty="0"/>
              <a:t>，</a:t>
            </a:r>
            <a:r>
              <a:rPr lang="zh-TW" altLang="en-US" dirty="0" smtClean="0"/>
              <a:t>關瓦斯</a:t>
            </a:r>
            <a:endParaRPr lang="zh-TW" altLang="en-US" dirty="0"/>
          </a:p>
        </p:txBody>
      </p:sp>
      <p:cxnSp>
        <p:nvCxnSpPr>
          <p:cNvPr id="20" name="Straight Arrow Connector 11"/>
          <p:cNvCxnSpPr/>
          <p:nvPr/>
        </p:nvCxnSpPr>
        <p:spPr>
          <a:xfrm>
            <a:off x="5630359" y="2996365"/>
            <a:ext cx="0" cy="19874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13"/>
          <p:cNvSpPr/>
          <p:nvPr/>
        </p:nvSpPr>
        <p:spPr>
          <a:xfrm>
            <a:off x="4677859" y="3220940"/>
            <a:ext cx="1905000" cy="557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傳送</a:t>
            </a:r>
            <a:r>
              <a:rPr lang="en-US" altLang="zh-TW" dirty="0" smtClean="0"/>
              <a:t>”on”</a:t>
            </a:r>
            <a:r>
              <a:rPr lang="zh-TW" altLang="en-US" dirty="0"/>
              <a:t>資料</a:t>
            </a:r>
            <a:r>
              <a:rPr lang="zh-TW" altLang="en-US" dirty="0" smtClean="0"/>
              <a:t>至</a:t>
            </a:r>
            <a:r>
              <a:rPr lang="en-US" altLang="zh-TW" dirty="0" err="1" smtClean="0"/>
              <a:t>ThingSpeak</a:t>
            </a:r>
            <a:endParaRPr lang="zh-TW" altLang="en-US" dirty="0"/>
          </a:p>
        </p:txBody>
      </p:sp>
      <p:cxnSp>
        <p:nvCxnSpPr>
          <p:cNvPr id="24" name="Straight Arrow Connector 11"/>
          <p:cNvCxnSpPr>
            <a:stCxn id="23" idx="2"/>
          </p:cNvCxnSpPr>
          <p:nvPr/>
        </p:nvCxnSpPr>
        <p:spPr>
          <a:xfrm>
            <a:off x="5630359" y="3778421"/>
            <a:ext cx="0" cy="26017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16"/>
          <p:cNvSpPr txBox="1"/>
          <p:nvPr/>
        </p:nvSpPr>
        <p:spPr>
          <a:xfrm>
            <a:off x="5654988" y="3778703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經過</a:t>
            </a:r>
            <a:r>
              <a:rPr lang="en-US" altLang="zh-TW" dirty="0" smtClean="0"/>
              <a:t>20</a:t>
            </a:r>
            <a:r>
              <a:rPr lang="zh-TW" altLang="en-US" dirty="0" smtClean="0"/>
              <a:t>分鐘</a:t>
            </a:r>
            <a:endParaRPr lang="zh-TW" altLang="en-US" dirty="0"/>
          </a:p>
        </p:txBody>
      </p:sp>
      <p:cxnSp>
        <p:nvCxnSpPr>
          <p:cNvPr id="29" name="Straight Arrow Connector 11"/>
          <p:cNvCxnSpPr/>
          <p:nvPr/>
        </p:nvCxnSpPr>
        <p:spPr>
          <a:xfrm>
            <a:off x="5633696" y="4985264"/>
            <a:ext cx="0" cy="304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ctangle 13"/>
          <p:cNvSpPr/>
          <p:nvPr/>
        </p:nvSpPr>
        <p:spPr>
          <a:xfrm>
            <a:off x="4718498" y="5295724"/>
            <a:ext cx="1905000" cy="557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傳送</a:t>
            </a:r>
            <a:r>
              <a:rPr lang="en-US" altLang="zh-TW" dirty="0" smtClean="0"/>
              <a:t>”off”</a:t>
            </a:r>
            <a:r>
              <a:rPr lang="zh-TW" altLang="en-US" dirty="0"/>
              <a:t>資料</a:t>
            </a:r>
            <a:r>
              <a:rPr lang="zh-TW" altLang="en-US" dirty="0" smtClean="0"/>
              <a:t>至</a:t>
            </a:r>
            <a:r>
              <a:rPr lang="en-US" altLang="zh-TW" dirty="0" err="1" smtClean="0"/>
              <a:t>ThingSpeak</a:t>
            </a:r>
            <a:endParaRPr lang="zh-TW" altLang="en-US" dirty="0"/>
          </a:p>
        </p:txBody>
      </p:sp>
      <p:cxnSp>
        <p:nvCxnSpPr>
          <p:cNvPr id="33" name="Straight Arrow Connector 11"/>
          <p:cNvCxnSpPr/>
          <p:nvPr/>
        </p:nvCxnSpPr>
        <p:spPr>
          <a:xfrm>
            <a:off x="5630359" y="5853205"/>
            <a:ext cx="0" cy="304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 13"/>
          <p:cNvSpPr/>
          <p:nvPr/>
        </p:nvSpPr>
        <p:spPr>
          <a:xfrm>
            <a:off x="4737322" y="6153952"/>
            <a:ext cx="1905000" cy="608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發布</a:t>
            </a:r>
            <a:r>
              <a:rPr lang="en-US" altLang="zh-TW" dirty="0" smtClean="0"/>
              <a:t>”off”</a:t>
            </a:r>
            <a:r>
              <a:rPr lang="zh-TW" altLang="en-US" dirty="0" smtClean="0"/>
              <a:t>至</a:t>
            </a:r>
            <a:r>
              <a:rPr lang="en-US" altLang="zh-TW" dirty="0" smtClean="0"/>
              <a:t>MQTT</a:t>
            </a:r>
            <a:endParaRPr lang="zh-TW" altLang="en-US" dirty="0"/>
          </a:p>
        </p:txBody>
      </p:sp>
      <p:cxnSp>
        <p:nvCxnSpPr>
          <p:cNvPr id="35" name="Straight Arrow Connector 5"/>
          <p:cNvCxnSpPr/>
          <p:nvPr/>
        </p:nvCxnSpPr>
        <p:spPr>
          <a:xfrm flipV="1">
            <a:off x="5630361" y="685800"/>
            <a:ext cx="3339" cy="41227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ctangle 6"/>
          <p:cNvSpPr/>
          <p:nvPr/>
        </p:nvSpPr>
        <p:spPr>
          <a:xfrm>
            <a:off x="3086836" y="123078"/>
            <a:ext cx="2286000" cy="726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超聲波</a:t>
            </a:r>
            <a:r>
              <a:rPr lang="zh-TW" altLang="en-US" dirty="0" smtClean="0"/>
              <a:t>偵測周圍人</a:t>
            </a:r>
            <a:endParaRPr lang="en-US" altLang="zh-TW" dirty="0" smtClean="0"/>
          </a:p>
        </p:txBody>
      </p:sp>
      <p:cxnSp>
        <p:nvCxnSpPr>
          <p:cNvPr id="51" name="Straight Arrow Connector 5"/>
          <p:cNvCxnSpPr/>
          <p:nvPr/>
        </p:nvCxnSpPr>
        <p:spPr>
          <a:xfrm flipH="1" flipV="1">
            <a:off x="2393020" y="6466228"/>
            <a:ext cx="2322908" cy="827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"/>
          <p:cNvCxnSpPr/>
          <p:nvPr/>
        </p:nvCxnSpPr>
        <p:spPr>
          <a:xfrm flipV="1">
            <a:off x="2393020" y="495406"/>
            <a:ext cx="84574" cy="59715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7"/>
          <p:cNvCxnSpPr/>
          <p:nvPr/>
        </p:nvCxnSpPr>
        <p:spPr>
          <a:xfrm flipH="1" flipV="1">
            <a:off x="2435307" y="2891936"/>
            <a:ext cx="248902" cy="116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5"/>
          <p:cNvCxnSpPr/>
          <p:nvPr/>
        </p:nvCxnSpPr>
        <p:spPr>
          <a:xfrm flipV="1">
            <a:off x="2477594" y="514639"/>
            <a:ext cx="609242" cy="1167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88538" y="1611551"/>
            <a:ext cx="1292662" cy="412209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TW" altLang="en-US" sz="72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自動關閉</a:t>
            </a:r>
            <a:endParaRPr lang="zh-TW" altLang="en-US" sz="7200" b="1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41" name="Straight Arrow Connector 5"/>
          <p:cNvCxnSpPr/>
          <p:nvPr/>
        </p:nvCxnSpPr>
        <p:spPr>
          <a:xfrm flipH="1" flipV="1">
            <a:off x="5372836" y="711165"/>
            <a:ext cx="286506" cy="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065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設計運作</a:t>
            </a:r>
          </a:p>
        </p:txBody>
      </p:sp>
      <p:sp>
        <p:nvSpPr>
          <p:cNvPr id="4" name="Diamond 3"/>
          <p:cNvSpPr/>
          <p:nvPr/>
        </p:nvSpPr>
        <p:spPr>
          <a:xfrm>
            <a:off x="2727207" y="1106967"/>
            <a:ext cx="1815598" cy="1077295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prstClr val="white"/>
                </a:solidFill>
              </a:rPr>
              <a:t>人是否離瓦斯爐太遠</a:t>
            </a:r>
            <a:endParaRPr lang="zh-TW" altLang="en-US" dirty="0">
              <a:solidFill>
                <a:prstClr val="white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635006" y="2160036"/>
            <a:ext cx="5783" cy="42427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2733508" y="2565264"/>
            <a:ext cx="1809297" cy="655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prstClr val="white"/>
                </a:solidFill>
              </a:rPr>
              <a:t>電流斷路，</a:t>
            </a:r>
            <a:endParaRPr lang="en-US" altLang="zh-TW" dirty="0" smtClean="0">
              <a:solidFill>
                <a:prstClr val="white"/>
              </a:solidFill>
            </a:endParaRPr>
          </a:p>
          <a:p>
            <a:pPr algn="ctr"/>
            <a:r>
              <a:rPr lang="zh-TW" altLang="en-US" dirty="0" smtClean="0">
                <a:solidFill>
                  <a:prstClr val="white"/>
                </a:solidFill>
              </a:rPr>
              <a:t>可正常手動旋轉</a:t>
            </a:r>
            <a:endParaRPr lang="zh-TW" altLang="en-US" dirty="0">
              <a:solidFill>
                <a:prstClr val="white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516176" y="1656928"/>
            <a:ext cx="233011" cy="926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Diamond 10"/>
          <p:cNvSpPr/>
          <p:nvPr/>
        </p:nvSpPr>
        <p:spPr>
          <a:xfrm>
            <a:off x="4681200" y="1114675"/>
            <a:ext cx="1905000" cy="1017757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prstClr val="white"/>
                </a:solidFill>
              </a:rPr>
              <a:t>火焰感測器偵測火源</a:t>
            </a:r>
            <a:endParaRPr lang="zh-TW" altLang="en-US" dirty="0">
              <a:solidFill>
                <a:prstClr val="white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630359" y="2142500"/>
            <a:ext cx="11667" cy="22642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700794" y="2378287"/>
            <a:ext cx="1905000" cy="608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prstClr val="white"/>
                </a:solidFill>
              </a:rPr>
              <a:t>發布</a:t>
            </a:r>
            <a:r>
              <a:rPr lang="en-US" altLang="zh-TW" dirty="0" smtClean="0">
                <a:solidFill>
                  <a:prstClr val="white"/>
                </a:solidFill>
              </a:rPr>
              <a:t>”on”</a:t>
            </a:r>
            <a:r>
              <a:rPr lang="zh-TW" altLang="en-US" dirty="0" smtClean="0">
                <a:solidFill>
                  <a:prstClr val="white"/>
                </a:solidFill>
              </a:rPr>
              <a:t>至</a:t>
            </a:r>
            <a:r>
              <a:rPr lang="en-US" altLang="zh-TW" dirty="0" smtClean="0">
                <a:solidFill>
                  <a:prstClr val="white"/>
                </a:solidFill>
              </a:rPr>
              <a:t>MQTT</a:t>
            </a:r>
            <a:endParaRPr lang="zh-TW" altLang="en-US" dirty="0">
              <a:solidFill>
                <a:prstClr val="white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48106" y="21324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prstClr val="black"/>
                </a:solidFill>
              </a:rPr>
              <a:t>不遠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258564" y="169183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prstClr val="black"/>
                </a:solidFill>
              </a:rPr>
              <a:t>很遠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642273" y="206116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prstClr val="black"/>
                </a:solidFill>
              </a:rPr>
              <a:t>有火</a:t>
            </a:r>
            <a:endParaRPr lang="zh-TW" altLang="en-US" dirty="0">
              <a:solidFill>
                <a:prstClr val="black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3627480" y="881633"/>
            <a:ext cx="7526" cy="21643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698060" y="75335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prstClr val="black"/>
                </a:solidFill>
              </a:rPr>
              <a:t>無</a:t>
            </a:r>
            <a:r>
              <a:rPr lang="zh-TW" altLang="en-US" dirty="0" smtClean="0">
                <a:solidFill>
                  <a:prstClr val="black"/>
                </a:solidFill>
              </a:rPr>
              <a:t>火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18" name="Rectangle 13"/>
          <p:cNvSpPr/>
          <p:nvPr/>
        </p:nvSpPr>
        <p:spPr>
          <a:xfrm>
            <a:off x="4736767" y="4037386"/>
            <a:ext cx="1905000" cy="4954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prstClr val="white"/>
                </a:solidFill>
              </a:rPr>
              <a:t>從</a:t>
            </a:r>
            <a:r>
              <a:rPr lang="en-US" altLang="zh-TW" dirty="0" smtClean="0">
                <a:solidFill>
                  <a:prstClr val="white"/>
                </a:solidFill>
              </a:rPr>
              <a:t>MQTT</a:t>
            </a:r>
            <a:r>
              <a:rPr lang="zh-TW" altLang="en-US" dirty="0" smtClean="0">
                <a:solidFill>
                  <a:prstClr val="white"/>
                </a:solidFill>
              </a:rPr>
              <a:t>輸入</a:t>
            </a:r>
            <a:r>
              <a:rPr lang="en-US" altLang="zh-TW" dirty="0" smtClean="0">
                <a:solidFill>
                  <a:prstClr val="white"/>
                </a:solidFill>
              </a:rPr>
              <a:t>1</a:t>
            </a:r>
            <a:endParaRPr lang="zh-TW" altLang="en-US" dirty="0">
              <a:solidFill>
                <a:prstClr val="white"/>
              </a:solidFill>
            </a:endParaRPr>
          </a:p>
        </p:txBody>
      </p:sp>
      <p:cxnSp>
        <p:nvCxnSpPr>
          <p:cNvPr id="20" name="Straight Arrow Connector 11"/>
          <p:cNvCxnSpPr/>
          <p:nvPr/>
        </p:nvCxnSpPr>
        <p:spPr>
          <a:xfrm>
            <a:off x="5630359" y="2996365"/>
            <a:ext cx="0" cy="19874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13"/>
          <p:cNvSpPr/>
          <p:nvPr/>
        </p:nvSpPr>
        <p:spPr>
          <a:xfrm>
            <a:off x="4677859" y="3220940"/>
            <a:ext cx="1905000" cy="557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prstClr val="white"/>
                </a:solidFill>
              </a:rPr>
              <a:t>傳送</a:t>
            </a:r>
            <a:r>
              <a:rPr lang="en-US" altLang="zh-TW" dirty="0" smtClean="0">
                <a:solidFill>
                  <a:prstClr val="white"/>
                </a:solidFill>
              </a:rPr>
              <a:t>”on”</a:t>
            </a:r>
            <a:r>
              <a:rPr lang="zh-TW" altLang="en-US" dirty="0">
                <a:solidFill>
                  <a:prstClr val="white"/>
                </a:solidFill>
              </a:rPr>
              <a:t>資料</a:t>
            </a:r>
            <a:r>
              <a:rPr lang="zh-TW" altLang="en-US" dirty="0" smtClean="0">
                <a:solidFill>
                  <a:prstClr val="white"/>
                </a:solidFill>
              </a:rPr>
              <a:t>至</a:t>
            </a:r>
            <a:r>
              <a:rPr lang="en-US" altLang="zh-TW" dirty="0" err="1" smtClean="0">
                <a:solidFill>
                  <a:prstClr val="white"/>
                </a:solidFill>
              </a:rPr>
              <a:t>ThingSpeak</a:t>
            </a:r>
            <a:endParaRPr lang="zh-TW" altLang="en-US" dirty="0">
              <a:solidFill>
                <a:prstClr val="white"/>
              </a:solidFill>
            </a:endParaRPr>
          </a:p>
        </p:txBody>
      </p:sp>
      <p:cxnSp>
        <p:nvCxnSpPr>
          <p:cNvPr id="24" name="Straight Arrow Connector 11"/>
          <p:cNvCxnSpPr>
            <a:stCxn id="23" idx="2"/>
          </p:cNvCxnSpPr>
          <p:nvPr/>
        </p:nvCxnSpPr>
        <p:spPr>
          <a:xfrm>
            <a:off x="5630359" y="3778421"/>
            <a:ext cx="0" cy="26017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11"/>
          <p:cNvCxnSpPr>
            <a:stCxn id="18" idx="2"/>
          </p:cNvCxnSpPr>
          <p:nvPr/>
        </p:nvCxnSpPr>
        <p:spPr>
          <a:xfrm flipH="1">
            <a:off x="5655831" y="4532870"/>
            <a:ext cx="33436" cy="24858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ctangle 13"/>
          <p:cNvSpPr/>
          <p:nvPr/>
        </p:nvSpPr>
        <p:spPr>
          <a:xfrm>
            <a:off x="4758668" y="5984098"/>
            <a:ext cx="1905000" cy="557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prstClr val="white"/>
                </a:solidFill>
              </a:rPr>
              <a:t>傳送</a:t>
            </a:r>
            <a:r>
              <a:rPr lang="en-US" altLang="zh-TW" dirty="0" smtClean="0">
                <a:solidFill>
                  <a:prstClr val="white"/>
                </a:solidFill>
              </a:rPr>
              <a:t>”off”</a:t>
            </a:r>
            <a:r>
              <a:rPr lang="zh-TW" altLang="en-US" dirty="0">
                <a:solidFill>
                  <a:prstClr val="white"/>
                </a:solidFill>
              </a:rPr>
              <a:t>資料</a:t>
            </a:r>
            <a:r>
              <a:rPr lang="zh-TW" altLang="en-US" dirty="0" smtClean="0">
                <a:solidFill>
                  <a:prstClr val="white"/>
                </a:solidFill>
              </a:rPr>
              <a:t>至</a:t>
            </a:r>
            <a:r>
              <a:rPr lang="en-US" altLang="zh-TW" dirty="0" err="1" smtClean="0">
                <a:solidFill>
                  <a:prstClr val="white"/>
                </a:solidFill>
              </a:rPr>
              <a:t>ThingSpeak</a:t>
            </a:r>
            <a:endParaRPr lang="zh-TW" altLang="en-US" dirty="0">
              <a:solidFill>
                <a:prstClr val="white"/>
              </a:solidFill>
            </a:endParaRPr>
          </a:p>
        </p:txBody>
      </p:sp>
      <p:cxnSp>
        <p:nvCxnSpPr>
          <p:cNvPr id="33" name="Straight Arrow Connector 11"/>
          <p:cNvCxnSpPr/>
          <p:nvPr/>
        </p:nvCxnSpPr>
        <p:spPr>
          <a:xfrm flipH="1">
            <a:off x="5630359" y="5679298"/>
            <a:ext cx="22936" cy="304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 13"/>
          <p:cNvSpPr/>
          <p:nvPr/>
        </p:nvSpPr>
        <p:spPr>
          <a:xfrm>
            <a:off x="2844187" y="5991649"/>
            <a:ext cx="1671989" cy="608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prstClr val="white"/>
                </a:solidFill>
              </a:rPr>
              <a:t>發布</a:t>
            </a:r>
            <a:r>
              <a:rPr lang="en-US" altLang="zh-TW" dirty="0" smtClean="0">
                <a:solidFill>
                  <a:prstClr val="white"/>
                </a:solidFill>
              </a:rPr>
              <a:t>”off”</a:t>
            </a:r>
            <a:r>
              <a:rPr lang="zh-TW" altLang="en-US" dirty="0" smtClean="0">
                <a:solidFill>
                  <a:prstClr val="white"/>
                </a:solidFill>
              </a:rPr>
              <a:t>至</a:t>
            </a:r>
            <a:r>
              <a:rPr lang="en-US" altLang="zh-TW" dirty="0" smtClean="0">
                <a:solidFill>
                  <a:prstClr val="white"/>
                </a:solidFill>
              </a:rPr>
              <a:t>MQTT</a:t>
            </a:r>
            <a:endParaRPr lang="zh-TW" altLang="en-US" dirty="0">
              <a:solidFill>
                <a:prstClr val="white"/>
              </a:solidFill>
            </a:endParaRPr>
          </a:p>
        </p:txBody>
      </p:sp>
      <p:cxnSp>
        <p:nvCxnSpPr>
          <p:cNvPr id="35" name="Straight Arrow Connector 5"/>
          <p:cNvCxnSpPr/>
          <p:nvPr/>
        </p:nvCxnSpPr>
        <p:spPr>
          <a:xfrm flipV="1">
            <a:off x="5630361" y="685800"/>
            <a:ext cx="3339" cy="41227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ctangle 6"/>
          <p:cNvSpPr/>
          <p:nvPr/>
        </p:nvSpPr>
        <p:spPr>
          <a:xfrm>
            <a:off x="3086836" y="123078"/>
            <a:ext cx="2286000" cy="726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prstClr val="white"/>
                </a:solidFill>
              </a:rPr>
              <a:t>超聲波</a:t>
            </a:r>
            <a:r>
              <a:rPr lang="zh-TW" altLang="en-US" dirty="0" smtClean="0">
                <a:solidFill>
                  <a:prstClr val="white"/>
                </a:solidFill>
              </a:rPr>
              <a:t>偵測周圍人</a:t>
            </a:r>
            <a:endParaRPr lang="en-US" altLang="zh-TW" dirty="0" smtClean="0">
              <a:solidFill>
                <a:prstClr val="white"/>
              </a:solidFill>
            </a:endParaRPr>
          </a:p>
        </p:txBody>
      </p:sp>
      <p:cxnSp>
        <p:nvCxnSpPr>
          <p:cNvPr id="51" name="Straight Arrow Connector 5"/>
          <p:cNvCxnSpPr/>
          <p:nvPr/>
        </p:nvCxnSpPr>
        <p:spPr>
          <a:xfrm flipH="1" flipV="1">
            <a:off x="2393020" y="6466229"/>
            <a:ext cx="417908" cy="827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"/>
          <p:cNvCxnSpPr/>
          <p:nvPr/>
        </p:nvCxnSpPr>
        <p:spPr>
          <a:xfrm flipV="1">
            <a:off x="2393020" y="495406"/>
            <a:ext cx="84574" cy="59715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7"/>
          <p:cNvCxnSpPr/>
          <p:nvPr/>
        </p:nvCxnSpPr>
        <p:spPr>
          <a:xfrm flipH="1" flipV="1">
            <a:off x="2435307" y="2891936"/>
            <a:ext cx="248902" cy="116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5"/>
          <p:cNvCxnSpPr/>
          <p:nvPr/>
        </p:nvCxnSpPr>
        <p:spPr>
          <a:xfrm flipV="1">
            <a:off x="2477594" y="514639"/>
            <a:ext cx="609242" cy="1167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88538" y="1611551"/>
            <a:ext cx="1292662" cy="412209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TW" altLang="en-US" sz="7200" b="1" dirty="0" smtClean="0">
                <a:solidFill>
                  <a:srgbClr val="90C226"/>
                </a:solidFill>
              </a:rPr>
              <a:t>手動</a:t>
            </a:r>
            <a:r>
              <a:rPr lang="zh-TW" altLang="en-US" sz="7200" b="1" dirty="0">
                <a:solidFill>
                  <a:srgbClr val="90C226"/>
                </a:solidFill>
              </a:rPr>
              <a:t>關閉</a:t>
            </a:r>
          </a:p>
        </p:txBody>
      </p:sp>
      <p:cxnSp>
        <p:nvCxnSpPr>
          <p:cNvPr id="41" name="Straight Arrow Connector 5"/>
          <p:cNvCxnSpPr/>
          <p:nvPr/>
        </p:nvCxnSpPr>
        <p:spPr>
          <a:xfrm flipH="1" flipV="1">
            <a:off x="5372836" y="711165"/>
            <a:ext cx="286506" cy="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angle 13"/>
          <p:cNvSpPr/>
          <p:nvPr/>
        </p:nvSpPr>
        <p:spPr>
          <a:xfrm>
            <a:off x="4775524" y="4770550"/>
            <a:ext cx="1905000" cy="908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電流通過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SG90</a:t>
            </a:r>
            <a:r>
              <a:rPr lang="zh-TW" altLang="en-US" dirty="0" smtClean="0"/>
              <a:t>順時針</a:t>
            </a:r>
            <a:r>
              <a:rPr lang="en-US" altLang="zh-TW" dirty="0" smtClean="0"/>
              <a:t>180°C</a:t>
            </a:r>
            <a:r>
              <a:rPr lang="zh-TW" altLang="en-US" dirty="0"/>
              <a:t>，</a:t>
            </a:r>
            <a:r>
              <a:rPr lang="zh-TW" altLang="en-US" dirty="0" smtClean="0"/>
              <a:t>關瓦斯</a:t>
            </a:r>
            <a:endParaRPr lang="zh-TW" altLang="en-US" dirty="0"/>
          </a:p>
        </p:txBody>
      </p:sp>
      <p:cxnSp>
        <p:nvCxnSpPr>
          <p:cNvPr id="43" name="Straight Arrow Connector 11"/>
          <p:cNvCxnSpPr/>
          <p:nvPr/>
        </p:nvCxnSpPr>
        <p:spPr>
          <a:xfrm flipH="1">
            <a:off x="4512834" y="6295654"/>
            <a:ext cx="18796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899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3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223</TotalTime>
  <Words>316</Words>
  <Application>Microsoft Office PowerPoint</Application>
  <PresentationFormat>On-screen Show (4:3)</PresentationFormat>
  <Paragraphs>52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Theme3</vt:lpstr>
      <vt:lpstr>瓦斯緊急關閉旋鈕</vt:lpstr>
      <vt:lpstr>研究動機</vt:lpstr>
      <vt:lpstr>專題簡介</vt:lpstr>
      <vt:lpstr>設計簡介</vt:lpstr>
      <vt:lpstr>設計架構</vt:lpstr>
      <vt:lpstr>設計運作</vt:lpstr>
      <vt:lpstr>設計運作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瓦斯緊急關閉旋鈕</dc:title>
  <dc:creator>Suus</dc:creator>
  <cp:lastModifiedBy>Suus</cp:lastModifiedBy>
  <cp:revision>26</cp:revision>
  <dcterms:created xsi:type="dcterms:W3CDTF">2006-08-16T00:00:00Z</dcterms:created>
  <dcterms:modified xsi:type="dcterms:W3CDTF">2022-11-30T15:44:46Z</dcterms:modified>
</cp:coreProperties>
</file>