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C1D8A8"/>
    <a:srgbClr val="0D7047"/>
    <a:srgbClr val="29634F"/>
    <a:srgbClr val="80AF4D"/>
    <a:srgbClr val="0B6F45"/>
    <a:srgbClr val="7F6000"/>
    <a:srgbClr val="70AD47"/>
    <a:srgbClr val="92D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E0B7E-CC3B-4A29-AB28-B8E5999A14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7A441-1C13-4FF4-83FB-B55A68B8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5A0F-E007-42D8-8817-B7F9E467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13323-8B3C-44D9-A40A-692E1FDE4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795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Execution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6EF359-28B4-4CA3-AC5F-AFD068AFDAE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25899146"/>
              </p:ext>
            </p:extLst>
          </p:nvPr>
        </p:nvGraphicFramePr>
        <p:xfrm>
          <a:off x="609601" y="1343818"/>
          <a:ext cx="109843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01">
                  <a:extLst>
                    <a:ext uri="{9D8B030D-6E8A-4147-A177-3AD203B41FA5}">
                      <a16:colId xmlns:a16="http://schemas.microsoft.com/office/drawing/2014/main" val="3585313923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1022816963"/>
                    </a:ext>
                  </a:extLst>
                </a:gridCol>
                <a:gridCol w="1820174">
                  <a:extLst>
                    <a:ext uri="{9D8B030D-6E8A-4147-A177-3AD203B41FA5}">
                      <a16:colId xmlns:a16="http://schemas.microsoft.com/office/drawing/2014/main" val="2510435078"/>
                    </a:ext>
                  </a:extLst>
                </a:gridCol>
                <a:gridCol w="1846053">
                  <a:extLst>
                    <a:ext uri="{9D8B030D-6E8A-4147-A177-3AD203B41FA5}">
                      <a16:colId xmlns:a16="http://schemas.microsoft.com/office/drawing/2014/main" val="3045064947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3516134764"/>
                    </a:ext>
                  </a:extLst>
                </a:gridCol>
                <a:gridCol w="1837427">
                  <a:extLst>
                    <a:ext uri="{9D8B030D-6E8A-4147-A177-3AD203B41FA5}">
                      <a16:colId xmlns:a16="http://schemas.microsoft.com/office/drawing/2014/main" val="2549801214"/>
                    </a:ext>
                  </a:extLst>
                </a:gridCol>
              </a:tblGrid>
              <a:tr h="25052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903607"/>
                  </a:ext>
                </a:extLst>
              </a:tr>
              <a:tr h="23273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>
                          <a:solidFill>
                            <a:schemeClr val="bg1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Event Level</a:t>
                      </a: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0474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D10E7E-451A-44EF-8A04-AC6C9F20D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Execution Guidance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C6379-5718-41F6-BD99-16C43E8F7D1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73912242"/>
              </p:ext>
            </p:extLst>
          </p:nvPr>
        </p:nvGraphicFramePr>
        <p:xfrm>
          <a:off x="609601" y="1983898"/>
          <a:ext cx="10972796" cy="4236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03">
                  <a:extLst>
                    <a:ext uri="{9D8B030D-6E8A-4147-A177-3AD203B41FA5}">
                      <a16:colId xmlns:a16="http://schemas.microsoft.com/office/drawing/2014/main" val="4213948232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2465584337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1591363869"/>
                    </a:ext>
                  </a:extLst>
                </a:gridCol>
                <a:gridCol w="1825922">
                  <a:extLst>
                    <a:ext uri="{9D8B030D-6E8A-4147-A177-3AD203B41FA5}">
                      <a16:colId xmlns:a16="http://schemas.microsoft.com/office/drawing/2014/main" val="1644166589"/>
                    </a:ext>
                  </a:extLst>
                </a:gridCol>
                <a:gridCol w="1840304">
                  <a:extLst>
                    <a:ext uri="{9D8B030D-6E8A-4147-A177-3AD203B41FA5}">
                      <a16:colId xmlns:a16="http://schemas.microsoft.com/office/drawing/2014/main" val="4188236437"/>
                    </a:ext>
                  </a:extLst>
                </a:gridCol>
                <a:gridCol w="1817295">
                  <a:extLst>
                    <a:ext uri="{9D8B030D-6E8A-4147-A177-3AD203B41FA5}">
                      <a16:colId xmlns:a16="http://schemas.microsoft.com/office/drawing/2014/main" val="3050242795"/>
                    </a:ext>
                  </a:extLst>
                </a:gridCol>
              </a:tblGrid>
              <a:tr h="423624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>
                          <a:solidFill>
                            <a:srgbClr val="92918F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MERCHANDISING 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28600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DBFA2FE-E4A2-45B3-A105-2E2D4763FA1D}"/>
              </a:ext>
            </a:extLst>
          </p:cNvPr>
          <p:cNvSpPr/>
          <p:nvPr userDrawn="1"/>
        </p:nvSpPr>
        <p:spPr>
          <a:xfrm>
            <a:off x="611360" y="6220141"/>
            <a:ext cx="60500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050" i="1">
                <a:solidFill>
                  <a:srgbClr val="E6E6E6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Source: Global Merchandising Presentation, Category Merchants and Merchandising Leadership</a:t>
            </a:r>
            <a:endParaRPr lang="en-US" sz="1050" i="1">
              <a:solidFill>
                <a:srgbClr val="E6E6E6"/>
              </a:solidFill>
              <a:latin typeface="Circular Std Book" panose="020B0604020101020102" pitchFamily="34" charset="0"/>
              <a:ea typeface="Calibri" panose="020F0502020204030204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7B49A11-8706-4D83-B862-F83B2E2BB0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12463" y="207963"/>
            <a:ext cx="1177925" cy="96996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0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2B5A8-5740-4B14-B358-4411450389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62764" y="1500909"/>
            <a:ext cx="7629235" cy="469669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5A6B6-F646-426F-BC02-6A1A2BED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5509"/>
            <a:ext cx="9906000" cy="1236436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B383E597-2295-44E9-9A24-FF86646E8C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812463" y="207963"/>
            <a:ext cx="1177925" cy="96996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89F7A-C6FD-4466-9831-C095388E6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327564"/>
            <a:ext cx="5606473" cy="3029527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461963" indent="0">
              <a:buNone/>
              <a:defRPr sz="2400">
                <a:solidFill>
                  <a:schemeClr val="tx2"/>
                </a:solidFill>
                <a:latin typeface="Corda-Regular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1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1ECB-FBA2-411E-B108-6946B6695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4BAC287-01B9-4E3C-9E64-A103B21AF6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12463" y="207963"/>
            <a:ext cx="1177925" cy="96996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3F8F6CD5-13C3-43EF-A133-49F89314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5508"/>
            <a:ext cx="9906000" cy="1236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492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9D587-9503-4C2F-A616-A9E5DD3858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8836" y="1353199"/>
            <a:ext cx="5404140" cy="443703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rgbClr val="0D70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E3E58-CC4F-48DB-8B95-45A3FA09E6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836" y="1810128"/>
            <a:ext cx="5400964" cy="4379535"/>
          </a:xfrm>
          <a:ln>
            <a:noFill/>
          </a:ln>
        </p:spPr>
        <p:txBody>
          <a:bodyPr numCol="2">
            <a:normAutofit/>
          </a:bodyPr>
          <a:lstStyle>
            <a:lvl1pPr>
              <a:defRPr sz="1800"/>
            </a:lvl1pPr>
            <a:lvl2pPr>
              <a:defRPr sz="12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8D250-8AC3-4E75-9E0C-63F2A75DE33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9024" y="1353198"/>
            <a:ext cx="5404140" cy="443703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rgbClr val="0D70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44B14-4E60-4CE0-BAE4-110BEECE670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810127"/>
            <a:ext cx="5400964" cy="4396787"/>
          </a:xfrm>
          <a:ln>
            <a:noFill/>
          </a:ln>
        </p:spPr>
        <p:txBody>
          <a:bodyPr numCol="2">
            <a:normAutofit/>
          </a:bodyPr>
          <a:lstStyle>
            <a:lvl1pPr>
              <a:defRPr sz="1800"/>
            </a:lvl1pPr>
            <a:lvl2pPr>
              <a:defRPr sz="12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B41EEFF-E7B3-4A94-8207-976CD3B33B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12463" y="207963"/>
            <a:ext cx="1177925" cy="96996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ED2080E-514E-41DA-9ADD-E6E31F7F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5508"/>
            <a:ext cx="9906000" cy="1236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33A46A-FD40-4A8C-99A9-712BF5281668}"/>
              </a:ext>
            </a:extLst>
          </p:cNvPr>
          <p:cNvSpPr/>
          <p:nvPr userDrawn="1"/>
        </p:nvSpPr>
        <p:spPr>
          <a:xfrm>
            <a:off x="611360" y="6220141"/>
            <a:ext cx="62776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>
                <a:solidFill>
                  <a:srgbClr val="E6E6E6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Quantities of Global New Items and Global ACV will vary from store to store and/or region to region.</a:t>
            </a:r>
          </a:p>
        </p:txBody>
      </p:sp>
    </p:spTree>
    <p:extLst>
      <p:ext uri="{BB962C8B-B14F-4D97-AF65-F5344CB8AC3E}">
        <p14:creationId xmlns:p14="http://schemas.microsoft.com/office/powerpoint/2010/main" val="154657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E3E58-CC4F-48DB-8B95-45A3FA09E6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836" y="1353198"/>
            <a:ext cx="5400964" cy="4836465"/>
          </a:xfrm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44B14-4E60-4CE0-BAE4-110BEECE670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350380"/>
            <a:ext cx="5400964" cy="4856535"/>
          </a:xfrm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B41EEFF-E7B3-4A94-8207-976CD3B33B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12463" y="207963"/>
            <a:ext cx="1177925" cy="96996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ED2080E-514E-41DA-9ADD-E6E31F7F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5508"/>
            <a:ext cx="9906000" cy="1236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025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E3E58-CC4F-48DB-8B95-45A3FA09E6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835" y="1353198"/>
            <a:ext cx="6249797" cy="4836465"/>
          </a:xfrm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44B14-4E60-4CE0-BAE4-110BEECE670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010400" y="1350380"/>
            <a:ext cx="5400964" cy="4856535"/>
          </a:xfrm>
          <a:prstGeom prst="roundRect">
            <a:avLst/>
          </a:prstGeom>
          <a:ln w="19050">
            <a:solidFill>
              <a:srgbClr val="0D7047"/>
            </a:solidFill>
          </a:ln>
        </p:spPr>
        <p:txBody>
          <a:bodyPr>
            <a:normAutofit/>
          </a:bodyPr>
          <a:lstStyle>
            <a:lvl1pPr marL="574675" indent="0" algn="l">
              <a:buNone/>
              <a:defRPr sz="2000">
                <a:solidFill>
                  <a:srgbClr val="0D7047"/>
                </a:solidFill>
              </a:defRPr>
            </a:lvl1pPr>
            <a:lvl2pPr marL="796925" indent="-222250" algn="l">
              <a:tabLst/>
              <a:defRPr sz="1800"/>
            </a:lvl2pPr>
            <a:lvl3pPr marL="1031875" indent="-234950" algn="l">
              <a:buFont typeface="Arial" panose="020B0604020202020204" pitchFamily="34" charset="0"/>
              <a:buChar char="‒"/>
              <a:defRPr sz="12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B41EEFF-E7B3-4A94-8207-976CD3B33B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12463" y="207963"/>
            <a:ext cx="1177925" cy="96996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ED2080E-514E-41DA-9ADD-E6E31F7F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5508"/>
            <a:ext cx="9906000" cy="1236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809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6EF359-28B4-4CA3-AC5F-AFD068AFDAE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28159486"/>
              </p:ext>
            </p:extLst>
          </p:nvPr>
        </p:nvGraphicFramePr>
        <p:xfrm>
          <a:off x="609601" y="1343818"/>
          <a:ext cx="109843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01">
                  <a:extLst>
                    <a:ext uri="{9D8B030D-6E8A-4147-A177-3AD203B41FA5}">
                      <a16:colId xmlns:a16="http://schemas.microsoft.com/office/drawing/2014/main" val="3585313923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1022816963"/>
                    </a:ext>
                  </a:extLst>
                </a:gridCol>
                <a:gridCol w="1820174">
                  <a:extLst>
                    <a:ext uri="{9D8B030D-6E8A-4147-A177-3AD203B41FA5}">
                      <a16:colId xmlns:a16="http://schemas.microsoft.com/office/drawing/2014/main" val="2510435078"/>
                    </a:ext>
                  </a:extLst>
                </a:gridCol>
                <a:gridCol w="1837426">
                  <a:extLst>
                    <a:ext uri="{9D8B030D-6E8A-4147-A177-3AD203B41FA5}">
                      <a16:colId xmlns:a16="http://schemas.microsoft.com/office/drawing/2014/main" val="3045064947"/>
                    </a:ext>
                  </a:extLst>
                </a:gridCol>
                <a:gridCol w="1837427">
                  <a:extLst>
                    <a:ext uri="{9D8B030D-6E8A-4147-A177-3AD203B41FA5}">
                      <a16:colId xmlns:a16="http://schemas.microsoft.com/office/drawing/2014/main" val="35161347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49801214"/>
                    </a:ext>
                  </a:extLst>
                </a:gridCol>
              </a:tblGrid>
              <a:tr h="57142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Category 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New Items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Disco Information</a:t>
                      </a:r>
                      <a:endParaRPr lang="en-US"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Execution Guidance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903607"/>
                  </a:ext>
                </a:extLst>
              </a:tr>
              <a:tr h="454557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TREND NOTES</a:t>
                      </a: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ALSO FEATURED IN NEW ITEM FLYER</a:t>
                      </a: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DISAPPEARING FAVORITES</a:t>
                      </a: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SUGGESTED ITEM </a:t>
                      </a:r>
                      <a:br>
                        <a:rPr lang="en-US" sz="1200" b="1">
                          <a:solidFill>
                            <a:schemeClr val="bg1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</a:br>
                      <a:r>
                        <a:rPr lang="en-US" sz="1200" b="1">
                          <a:solidFill>
                            <a:schemeClr val="bg1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OR BRAND</a:t>
                      </a: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REASON FOR DISCO</a:t>
                      </a: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MERCHANDISING NOTES</a:t>
                      </a:r>
                    </a:p>
                  </a:txBody>
                  <a:tcPr>
                    <a:solidFill>
                      <a:srgbClr val="80A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0474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D10E7E-451A-44EF-8A04-AC6C9F20D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Category Cycle 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C6379-5718-41F6-BD99-16C43E8F7D1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47502695"/>
              </p:ext>
            </p:extLst>
          </p:nvPr>
        </p:nvGraphicFramePr>
        <p:xfrm>
          <a:off x="609601" y="2441097"/>
          <a:ext cx="10972796" cy="377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03">
                  <a:extLst>
                    <a:ext uri="{9D8B030D-6E8A-4147-A177-3AD203B41FA5}">
                      <a16:colId xmlns:a16="http://schemas.microsoft.com/office/drawing/2014/main" val="4213948232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2465584337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1591363869"/>
                    </a:ext>
                  </a:extLst>
                </a:gridCol>
                <a:gridCol w="1825922">
                  <a:extLst>
                    <a:ext uri="{9D8B030D-6E8A-4147-A177-3AD203B41FA5}">
                      <a16:colId xmlns:a16="http://schemas.microsoft.com/office/drawing/2014/main" val="1644166589"/>
                    </a:ext>
                  </a:extLst>
                </a:gridCol>
                <a:gridCol w="1840304">
                  <a:extLst>
                    <a:ext uri="{9D8B030D-6E8A-4147-A177-3AD203B41FA5}">
                      <a16:colId xmlns:a16="http://schemas.microsoft.com/office/drawing/2014/main" val="4188236437"/>
                    </a:ext>
                  </a:extLst>
                </a:gridCol>
                <a:gridCol w="1817295">
                  <a:extLst>
                    <a:ext uri="{9D8B030D-6E8A-4147-A177-3AD203B41FA5}">
                      <a16:colId xmlns:a16="http://schemas.microsoft.com/office/drawing/2014/main" val="3050242795"/>
                    </a:ext>
                  </a:extLst>
                </a:gridCol>
              </a:tblGrid>
              <a:tr h="37785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286002"/>
                  </a:ext>
                </a:extLst>
              </a:tr>
            </a:tbl>
          </a:graphicData>
        </a:graphic>
      </p:graphicFrame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A90D4-9BF3-460C-914A-51C97EECEF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12463" y="207963"/>
            <a:ext cx="1177925" cy="96996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4E168F-E3C8-4EB9-9B8E-6D720300D31C}"/>
              </a:ext>
            </a:extLst>
          </p:cNvPr>
          <p:cNvSpPr/>
          <p:nvPr userDrawn="1"/>
        </p:nvSpPr>
        <p:spPr>
          <a:xfrm>
            <a:off x="611360" y="6220141"/>
            <a:ext cx="60500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050" i="1">
                <a:solidFill>
                  <a:srgbClr val="E6E6E6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Source: Global Merchandising Presentation, Category Merchants and Merchandising Leadership</a:t>
            </a:r>
            <a:endParaRPr lang="en-US" sz="1050" i="1">
              <a:solidFill>
                <a:srgbClr val="E6E6E6"/>
              </a:solidFill>
              <a:latin typeface="Circular Std Book" panose="020B0604020101020102" pitchFamily="34" charset="0"/>
              <a:ea typeface="Calibri" panose="020F0502020204030204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8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a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6EF359-28B4-4CA3-AC5F-AFD068AFDAE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3749099"/>
              </p:ext>
            </p:extLst>
          </p:nvPr>
        </p:nvGraphicFramePr>
        <p:xfrm>
          <a:off x="609601" y="1343818"/>
          <a:ext cx="109843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01">
                  <a:extLst>
                    <a:ext uri="{9D8B030D-6E8A-4147-A177-3AD203B41FA5}">
                      <a16:colId xmlns:a16="http://schemas.microsoft.com/office/drawing/2014/main" val="3585313923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1022816963"/>
                    </a:ext>
                  </a:extLst>
                </a:gridCol>
                <a:gridCol w="1820174">
                  <a:extLst>
                    <a:ext uri="{9D8B030D-6E8A-4147-A177-3AD203B41FA5}">
                      <a16:colId xmlns:a16="http://schemas.microsoft.com/office/drawing/2014/main" val="2510435078"/>
                    </a:ext>
                  </a:extLst>
                </a:gridCol>
                <a:gridCol w="1846053">
                  <a:extLst>
                    <a:ext uri="{9D8B030D-6E8A-4147-A177-3AD203B41FA5}">
                      <a16:colId xmlns:a16="http://schemas.microsoft.com/office/drawing/2014/main" val="3045064947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3516134764"/>
                    </a:ext>
                  </a:extLst>
                </a:gridCol>
                <a:gridCol w="1837427">
                  <a:extLst>
                    <a:ext uri="{9D8B030D-6E8A-4147-A177-3AD203B41FA5}">
                      <a16:colId xmlns:a16="http://schemas.microsoft.com/office/drawing/2014/main" val="2549801214"/>
                    </a:ext>
                  </a:extLst>
                </a:gridCol>
              </a:tblGrid>
              <a:tr h="25052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903607"/>
                  </a:ext>
                </a:extLst>
              </a:tr>
              <a:tr h="23273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>
                          <a:solidFill>
                            <a:schemeClr val="bg1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Event Level</a:t>
                      </a: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0474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D10E7E-451A-44EF-8A04-AC6C9F20D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Category Strategy Overview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C6379-5718-41F6-BD99-16C43E8F7D1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71914360"/>
              </p:ext>
            </p:extLst>
          </p:nvPr>
        </p:nvGraphicFramePr>
        <p:xfrm>
          <a:off x="609601" y="1983898"/>
          <a:ext cx="10972796" cy="423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03">
                  <a:extLst>
                    <a:ext uri="{9D8B030D-6E8A-4147-A177-3AD203B41FA5}">
                      <a16:colId xmlns:a16="http://schemas.microsoft.com/office/drawing/2014/main" val="4213948232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2465584337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1591363869"/>
                    </a:ext>
                  </a:extLst>
                </a:gridCol>
                <a:gridCol w="1825922">
                  <a:extLst>
                    <a:ext uri="{9D8B030D-6E8A-4147-A177-3AD203B41FA5}">
                      <a16:colId xmlns:a16="http://schemas.microsoft.com/office/drawing/2014/main" val="1644166589"/>
                    </a:ext>
                  </a:extLst>
                </a:gridCol>
                <a:gridCol w="1840304">
                  <a:extLst>
                    <a:ext uri="{9D8B030D-6E8A-4147-A177-3AD203B41FA5}">
                      <a16:colId xmlns:a16="http://schemas.microsoft.com/office/drawing/2014/main" val="4188236437"/>
                    </a:ext>
                  </a:extLst>
                </a:gridCol>
                <a:gridCol w="1817295">
                  <a:extLst>
                    <a:ext uri="{9D8B030D-6E8A-4147-A177-3AD203B41FA5}">
                      <a16:colId xmlns:a16="http://schemas.microsoft.com/office/drawing/2014/main" val="3050242795"/>
                    </a:ext>
                  </a:extLst>
                </a:gridCol>
              </a:tblGrid>
              <a:tr h="207948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>
                          <a:solidFill>
                            <a:srgbClr val="92918F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TREND NOTES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286002"/>
                  </a:ext>
                </a:extLst>
              </a:tr>
              <a:tr h="215625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>
                          <a:solidFill>
                            <a:srgbClr val="92918F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NEW ITEMS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63179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EEC5AC4-E197-4050-8793-8FCDE5D33976}"/>
              </a:ext>
            </a:extLst>
          </p:cNvPr>
          <p:cNvSpPr/>
          <p:nvPr userDrawn="1"/>
        </p:nvSpPr>
        <p:spPr>
          <a:xfrm>
            <a:off x="611360" y="6220141"/>
            <a:ext cx="60500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050" i="1">
                <a:solidFill>
                  <a:srgbClr val="E6E6E6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Source: Global Merchandising Presentation, Category Merchants and Merchandising Leadership</a:t>
            </a:r>
            <a:endParaRPr lang="en-US" sz="1050" i="1">
              <a:solidFill>
                <a:srgbClr val="E6E6E6"/>
              </a:solidFill>
              <a:latin typeface="Circular Std Book" panose="020B0604020101020102" pitchFamily="34" charset="0"/>
              <a:ea typeface="Calibri" panose="020F0502020204030204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DB45EE4-963C-471C-B168-8D02CDBB4F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12463" y="207963"/>
            <a:ext cx="1177925" cy="96996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2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sco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6EF359-28B4-4CA3-AC5F-AFD068AFDAE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89783480"/>
              </p:ext>
            </p:extLst>
          </p:nvPr>
        </p:nvGraphicFramePr>
        <p:xfrm>
          <a:off x="609601" y="1343818"/>
          <a:ext cx="109843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01">
                  <a:extLst>
                    <a:ext uri="{9D8B030D-6E8A-4147-A177-3AD203B41FA5}">
                      <a16:colId xmlns:a16="http://schemas.microsoft.com/office/drawing/2014/main" val="3585313923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1022816963"/>
                    </a:ext>
                  </a:extLst>
                </a:gridCol>
                <a:gridCol w="1820174">
                  <a:extLst>
                    <a:ext uri="{9D8B030D-6E8A-4147-A177-3AD203B41FA5}">
                      <a16:colId xmlns:a16="http://schemas.microsoft.com/office/drawing/2014/main" val="2510435078"/>
                    </a:ext>
                  </a:extLst>
                </a:gridCol>
                <a:gridCol w="1846053">
                  <a:extLst>
                    <a:ext uri="{9D8B030D-6E8A-4147-A177-3AD203B41FA5}">
                      <a16:colId xmlns:a16="http://schemas.microsoft.com/office/drawing/2014/main" val="3045064947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3516134764"/>
                    </a:ext>
                  </a:extLst>
                </a:gridCol>
                <a:gridCol w="1837427">
                  <a:extLst>
                    <a:ext uri="{9D8B030D-6E8A-4147-A177-3AD203B41FA5}">
                      <a16:colId xmlns:a16="http://schemas.microsoft.com/office/drawing/2014/main" val="2549801214"/>
                    </a:ext>
                  </a:extLst>
                </a:gridCol>
              </a:tblGrid>
              <a:tr h="25052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903607"/>
                  </a:ext>
                </a:extLst>
              </a:tr>
              <a:tr h="23273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>
                          <a:solidFill>
                            <a:schemeClr val="bg1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Event Level</a:t>
                      </a: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0474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D10E7E-451A-44EF-8A04-AC6C9F20D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Disco Information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C6379-5718-41F6-BD99-16C43E8F7D1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7880857"/>
              </p:ext>
            </p:extLst>
          </p:nvPr>
        </p:nvGraphicFramePr>
        <p:xfrm>
          <a:off x="609601" y="1983898"/>
          <a:ext cx="10972796" cy="423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03">
                  <a:extLst>
                    <a:ext uri="{9D8B030D-6E8A-4147-A177-3AD203B41FA5}">
                      <a16:colId xmlns:a16="http://schemas.microsoft.com/office/drawing/2014/main" val="4213948232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2465584337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1591363869"/>
                    </a:ext>
                  </a:extLst>
                </a:gridCol>
                <a:gridCol w="1825922">
                  <a:extLst>
                    <a:ext uri="{9D8B030D-6E8A-4147-A177-3AD203B41FA5}">
                      <a16:colId xmlns:a16="http://schemas.microsoft.com/office/drawing/2014/main" val="1644166589"/>
                    </a:ext>
                  </a:extLst>
                </a:gridCol>
                <a:gridCol w="1840304">
                  <a:extLst>
                    <a:ext uri="{9D8B030D-6E8A-4147-A177-3AD203B41FA5}">
                      <a16:colId xmlns:a16="http://schemas.microsoft.com/office/drawing/2014/main" val="4188236437"/>
                    </a:ext>
                  </a:extLst>
                </a:gridCol>
                <a:gridCol w="1817295">
                  <a:extLst>
                    <a:ext uri="{9D8B030D-6E8A-4147-A177-3AD203B41FA5}">
                      <a16:colId xmlns:a16="http://schemas.microsoft.com/office/drawing/2014/main" val="3050242795"/>
                    </a:ext>
                  </a:extLst>
                </a:gridCol>
              </a:tblGrid>
              <a:tr h="144941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92918F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DISAPPEARING FAVORITES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 dirty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 dirty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286002"/>
                  </a:ext>
                </a:extLst>
              </a:tr>
              <a:tr h="140610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>
                          <a:solidFill>
                            <a:srgbClr val="92918F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SUGGESTED ITEM </a:t>
                      </a:r>
                      <a:br>
                        <a:rPr lang="en-US" sz="1200" b="1">
                          <a:solidFill>
                            <a:srgbClr val="92918F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</a:br>
                      <a:r>
                        <a:rPr lang="en-US" sz="1200" b="1">
                          <a:solidFill>
                            <a:srgbClr val="92918F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OR BRAND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869381"/>
                  </a:ext>
                </a:extLst>
              </a:tr>
              <a:tr h="138022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>
                          <a:solidFill>
                            <a:srgbClr val="92918F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REASON FOR DISCO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 dirty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63179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CBEA306-03B7-42DC-ADAE-B833D0419D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460" y="5035029"/>
            <a:ext cx="1288133" cy="12881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670869-3876-4713-AC76-34691CB8528C}"/>
              </a:ext>
            </a:extLst>
          </p:cNvPr>
          <p:cNvSpPr/>
          <p:nvPr userDrawn="1"/>
        </p:nvSpPr>
        <p:spPr>
          <a:xfrm>
            <a:off x="611360" y="6220141"/>
            <a:ext cx="60500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050" i="1">
                <a:solidFill>
                  <a:srgbClr val="E6E6E6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Source: Global Merchandising Presentation, Category Merchants and Merchandising Leadership</a:t>
            </a:r>
            <a:endParaRPr lang="en-US" sz="1050" i="1">
              <a:solidFill>
                <a:srgbClr val="E6E6E6"/>
              </a:solidFill>
              <a:latin typeface="Circular Std Book" panose="020B0604020101020102" pitchFamily="34" charset="0"/>
              <a:ea typeface="Calibri" panose="020F0502020204030204" pitchFamily="34" charset="0"/>
              <a:cs typeface="Circular Std Book" panose="020B0604020101020102" pitchFamily="34" charset="0"/>
            </a:endParaRP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9F7918F-E158-4341-9E16-2E633FB867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12463" y="207963"/>
            <a:ext cx="1177925" cy="96996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CB7EA-0686-4270-BB80-44DE18C2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5508"/>
            <a:ext cx="9906000" cy="1236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EAFDA-4359-4981-8CBB-645747936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3818"/>
            <a:ext cx="10972800" cy="4917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FA4989-2AA6-41CC-A227-180DC27CFD53}"/>
              </a:ext>
            </a:extLst>
          </p:cNvPr>
          <p:cNvSpPr/>
          <p:nvPr userDrawn="1"/>
        </p:nvSpPr>
        <p:spPr>
          <a:xfrm>
            <a:off x="0" y="6650182"/>
            <a:ext cx="8229600" cy="207818"/>
          </a:xfrm>
          <a:prstGeom prst="rect">
            <a:avLst/>
          </a:prstGeom>
          <a:solidFill>
            <a:srgbClr val="0D7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B2D78D3-A701-49E1-B5A7-7E9A84D01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517"/>
          <a:stretch/>
        </p:blipFill>
        <p:spPr>
          <a:xfrm>
            <a:off x="8299302" y="6261806"/>
            <a:ext cx="3864990" cy="685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E35228-7281-4D24-8CB6-79D3D5948F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983" y="-150461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5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3" r:id="rId4"/>
    <p:sldLayoutId id="2147483654" r:id="rId5"/>
    <p:sldLayoutId id="2147483659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80AF4D"/>
          </a:solidFill>
          <a:latin typeface="Corda-BoldItalic" panose="02000503020000020004" pitchFamily="50" charset="0"/>
          <a:ea typeface="Ebrima" panose="02000000000000000000" pitchFamily="2" charset="0"/>
          <a:cs typeface="Arial" panose="020B0604020202020204" pitchFamily="34" charset="0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800"/>
        </a:spcBef>
        <a:buClr>
          <a:srgbClr val="0D7047"/>
        </a:buClr>
        <a:buSzPct val="100000"/>
        <a:buFont typeface="Courier New" panose="02070309020205020404" pitchFamily="49" charset="0"/>
        <a:buChar char="o"/>
        <a:defRPr sz="2000" b="1" kern="1200">
          <a:solidFill>
            <a:srgbClr val="92918F"/>
          </a:solidFill>
          <a:latin typeface="Circular Std Book" panose="020B0604020101020102" pitchFamily="34" charset="0"/>
          <a:ea typeface="+mn-ea"/>
          <a:cs typeface="Circular Std Book" panose="020B0604020101020102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Clr>
          <a:srgbClr val="0D7047"/>
        </a:buClr>
        <a:buFont typeface="Arial" panose="020B0604020202020204" pitchFamily="34" charset="0"/>
        <a:buChar char="•"/>
        <a:defRPr sz="1800" b="0" kern="1200">
          <a:solidFill>
            <a:srgbClr val="92918F"/>
          </a:solidFill>
          <a:latin typeface="Circular Std Book" panose="020B0604020101020102" pitchFamily="34" charset="0"/>
          <a:ea typeface="+mn-ea"/>
          <a:cs typeface="Circular Std Book" panose="020B0604020101020102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rgbClr val="0D7047"/>
        </a:buClr>
        <a:buFont typeface="Arial" panose="020B0604020202020204" pitchFamily="34" charset="0"/>
        <a:buChar char="‒"/>
        <a:defRPr sz="1600" b="0" kern="1200">
          <a:solidFill>
            <a:srgbClr val="92918F"/>
          </a:solidFill>
          <a:latin typeface="Circular Std Book" panose="020B0604020101020102" pitchFamily="34" charset="0"/>
          <a:ea typeface="+mn-ea"/>
          <a:cs typeface="Circular Std Book" panose="020B0604020101020102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Clr>
          <a:srgbClr val="0D7047"/>
        </a:buClr>
        <a:buFont typeface="Wingdings" panose="05000000000000000000" pitchFamily="2" charset="2"/>
        <a:buChar char="§"/>
        <a:defRPr sz="1400" b="0" kern="1200">
          <a:solidFill>
            <a:srgbClr val="92918F"/>
          </a:solidFill>
          <a:latin typeface="Circular Std Book" panose="020B0604020101020102" pitchFamily="34" charset="0"/>
          <a:ea typeface="+mn-ea"/>
          <a:cs typeface="Circular Std Book" panose="020B0604020101020102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rgbClr val="0D7047"/>
        </a:buClr>
        <a:buFont typeface="Courier New" panose="02070309020205020404" pitchFamily="49" charset="0"/>
        <a:buChar char="o"/>
        <a:defRPr sz="1200" b="0" kern="1200">
          <a:solidFill>
            <a:srgbClr val="92918F"/>
          </a:solidFill>
          <a:latin typeface="Circular Std Book" panose="020B0604020101020102" pitchFamily="34" charset="0"/>
          <a:ea typeface="+mn-ea"/>
          <a:cs typeface="Circular Std Book" panose="020B0604020101020102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6FBD05-E571-45CC-826A-343280A166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742950" lvl="1" indent="-285750"/>
            <a:r>
              <a:rPr lang="en-US" dirty="0"/>
              <a:t>Empty bays</a:t>
            </a:r>
          </a:p>
          <a:p>
            <a:pPr marL="742950" lvl="1" indent="-285750"/>
            <a:r>
              <a:rPr lang="en-US" dirty="0"/>
              <a:t>Clean and adjust shelves/space grid</a:t>
            </a:r>
          </a:p>
          <a:p>
            <a:pPr marL="742950" lvl="1" indent="-285750"/>
            <a:r>
              <a:rPr lang="en-US" dirty="0"/>
              <a:t>Transport product from back of house to sales floor</a:t>
            </a:r>
          </a:p>
          <a:p>
            <a:pPr marL="742950" lvl="1" indent="-285750"/>
            <a:r>
              <a:rPr lang="en-US" dirty="0"/>
              <a:t>Stock shelves from Backstock or truck</a:t>
            </a:r>
          </a:p>
          <a:p>
            <a:pPr marL="742950" lvl="1" indent="-285750"/>
            <a:r>
              <a:rPr lang="en-US" dirty="0"/>
              <a:t>Fill/adjust products</a:t>
            </a:r>
          </a:p>
          <a:p>
            <a:pPr marL="742950" lvl="1" indent="-285750"/>
            <a:r>
              <a:rPr lang="en-US" dirty="0"/>
              <a:t>Front/face products</a:t>
            </a:r>
          </a:p>
          <a:p>
            <a:pPr marL="742950" lvl="1" indent="-285750"/>
            <a:r>
              <a:rPr lang="en-US" dirty="0"/>
              <a:t>Check dates</a:t>
            </a:r>
          </a:p>
          <a:p>
            <a:pPr marL="742950" lvl="1" indent="-285750"/>
            <a:r>
              <a:rPr lang="en-US" dirty="0"/>
              <a:t>Work Sky Shelves</a:t>
            </a:r>
          </a:p>
          <a:p>
            <a:pPr marL="742950" lvl="1" indent="-285750"/>
            <a:r>
              <a:rPr lang="en-US" dirty="0"/>
              <a:t>Work with WFM Reset Captains to adjust shelves if they cannot be executed per the planogram</a:t>
            </a:r>
          </a:p>
          <a:p>
            <a:pPr marL="742950" lvl="1" indent="-285750"/>
            <a:r>
              <a:rPr lang="en-US" dirty="0"/>
              <a:t>Remove/affix shelf labels</a:t>
            </a:r>
          </a:p>
          <a:p>
            <a:pPr marL="742950" lvl="1" indent="-285750"/>
            <a:r>
              <a:rPr lang="en-US" dirty="0"/>
              <a:t>Separate product not in current POG so WFM reset captain can scan for shrink</a:t>
            </a:r>
          </a:p>
          <a:p>
            <a:pPr marL="742950" lvl="1" indent="-285750"/>
            <a:r>
              <a:rPr lang="en-US" dirty="0"/>
              <a:t>Transport and properly dispose empty cardboard/shrink-wrap</a:t>
            </a:r>
          </a:p>
          <a:p>
            <a:pPr marL="742950" lvl="1" indent="-285750"/>
            <a:r>
              <a:rPr lang="en-US" dirty="0"/>
              <a:t>Completely Clean Up Work Area &amp; Sitting Area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2BE848-09C3-4AB8-98F5-7A3A6CF4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Tasks</a:t>
            </a:r>
          </a:p>
        </p:txBody>
      </p:sp>
    </p:spTree>
    <p:extLst>
      <p:ext uri="{BB962C8B-B14F-4D97-AF65-F5344CB8AC3E}">
        <p14:creationId xmlns:p14="http://schemas.microsoft.com/office/powerpoint/2010/main" val="378313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rchEx">
      <a:dk1>
        <a:srgbClr val="92918F"/>
      </a:dk1>
      <a:lt1>
        <a:sysClr val="window" lastClr="FFFFFF"/>
      </a:lt1>
      <a:dk2>
        <a:srgbClr val="000000"/>
      </a:dk2>
      <a:lt2>
        <a:srgbClr val="F5F5F5"/>
      </a:lt2>
      <a:accent1>
        <a:srgbClr val="29634F"/>
      </a:accent1>
      <a:accent2>
        <a:srgbClr val="E1781D"/>
      </a:accent2>
      <a:accent3>
        <a:srgbClr val="A49E87"/>
      </a:accent3>
      <a:accent4>
        <a:srgbClr val="D0B657"/>
      </a:accent4>
      <a:accent5>
        <a:srgbClr val="99AEA5"/>
      </a:accent5>
      <a:accent6>
        <a:srgbClr val="92918F"/>
      </a:accent6>
      <a:hlink>
        <a:srgbClr val="0D7047"/>
      </a:hlink>
      <a:folHlink>
        <a:srgbClr val="2492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64714C243AEE40B0AA3D6FDDBDB807" ma:contentTypeVersion="13" ma:contentTypeDescription="Create a new document." ma:contentTypeScope="" ma:versionID="c1db171030c28f95c1750b7b911b5309">
  <xsd:schema xmlns:xsd="http://www.w3.org/2001/XMLSchema" xmlns:xs="http://www.w3.org/2001/XMLSchema" xmlns:p="http://schemas.microsoft.com/office/2006/metadata/properties" xmlns:ns2="0bd76e03-7460-44d9-8a01-314c8f1d3cdb" targetNamespace="http://schemas.microsoft.com/office/2006/metadata/properties" ma:root="true" ma:fieldsID="b3bcad46969a240cfa53f7a3a7b5f2c8" ns2:_="">
    <xsd:import namespace="0bd76e03-7460-44d9-8a01-314c8f1d3cdb"/>
    <xsd:element name="properties">
      <xsd:complexType>
        <xsd:sequence>
          <xsd:element name="documentManagement">
            <xsd:complexType>
              <xsd:all>
                <xsd:element ref="ns2:CreatedByOriginal" minOccurs="0"/>
                <xsd:element ref="ns2:ModifiedByOriginal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d76e03-7460-44d9-8a01-314c8f1d3cdb" elementFormDefault="qualified">
    <xsd:import namespace="http://schemas.microsoft.com/office/2006/documentManagement/types"/>
    <xsd:import namespace="http://schemas.microsoft.com/office/infopath/2007/PartnerControls"/>
    <xsd:element name="CreatedByOriginal" ma:index="8" nillable="true" ma:displayName="Created By Original " ma:format="Dropdown" ma:hidden="true" ma:internalName="CreatedByOriginal" ma:readOnly="false">
      <xsd:simpleType>
        <xsd:restriction base="dms:Text">
          <xsd:maxLength value="255"/>
        </xsd:restriction>
      </xsd:simpleType>
    </xsd:element>
    <xsd:element name="ModifiedByOriginal" ma:index="9" nillable="true" ma:displayName="Modified By Original " ma:format="Dropdown" ma:hidden="true" ma:internalName="ModifiedByOriginal" ma:readOnly="false">
      <xsd:simpleType>
        <xsd:restriction base="dms:Text">
          <xsd:maxLength value="255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reatedByOriginal xmlns="0bd76e03-7460-44d9-8a01-314c8f1d3cdb">Jill Kreindler (CE CEN)</CreatedByOriginal>
    <ModifiedByOriginal xmlns="0bd76e03-7460-44d9-8a01-314c8f1d3cdb">Jill Kreindler (CE CEN)</ModifiedByOrigina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7EE8CD-65C2-474F-979E-3ABFABC09BB7}">
  <ds:schemaRefs>
    <ds:schemaRef ds:uri="0bd76e03-7460-44d9-8a01-314c8f1d3c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131A118-55D8-4AC9-B931-7D958B235E1C}">
  <ds:schemaRefs>
    <ds:schemaRef ds:uri="0bd76e03-7460-44d9-8a01-314c8f1d3cd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52457D4-FCC6-4C01-94CF-76F2D4A0A4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90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Circular Std Book</vt:lpstr>
      <vt:lpstr>Corda-BoldItalic</vt:lpstr>
      <vt:lpstr>Corda-Regular</vt:lpstr>
      <vt:lpstr>Courier New</vt:lpstr>
      <vt:lpstr>Wingdings</vt:lpstr>
      <vt:lpstr>Office Theme</vt:lpstr>
      <vt:lpstr>Approved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 Kreindler (CE CEN)</dc:creator>
  <cp:lastModifiedBy>Kelly West</cp:lastModifiedBy>
  <cp:revision>101</cp:revision>
  <dcterms:created xsi:type="dcterms:W3CDTF">2019-11-11T21:17:45Z</dcterms:created>
  <dcterms:modified xsi:type="dcterms:W3CDTF">2022-01-28T01:07:29Z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0x010100BB64714C243AEE40B0AA3D6FDDBDB807</vt:lpwstr>
  </property>
</Properties>
</file>