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3" r:id="rId2"/>
  </p:sldMasterIdLst>
  <p:notesMasterIdLst>
    <p:notesMasterId r:id="rId17"/>
  </p:notesMasterIdLst>
  <p:sldIdLst>
    <p:sldId id="278" r:id="rId3"/>
    <p:sldId id="280" r:id="rId4"/>
    <p:sldId id="290" r:id="rId5"/>
    <p:sldId id="282" r:id="rId6"/>
    <p:sldId id="294" r:id="rId7"/>
    <p:sldId id="287" r:id="rId8"/>
    <p:sldId id="293" r:id="rId9"/>
    <p:sldId id="297" r:id="rId10"/>
    <p:sldId id="298" r:id="rId11"/>
    <p:sldId id="284" r:id="rId12"/>
    <p:sldId id="299" r:id="rId13"/>
    <p:sldId id="300" r:id="rId14"/>
    <p:sldId id="288" r:id="rId15"/>
    <p:sldId id="2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24" autoAdjust="0"/>
  </p:normalViewPr>
  <p:slideViewPr>
    <p:cSldViewPr>
      <p:cViewPr>
        <p:scale>
          <a:sx n="82" d="100"/>
          <a:sy n="82" d="100"/>
        </p:scale>
        <p:origin x="-103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4CD3-2933-470F-A410-817891F91933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9CBBF-4C4F-4864-9A4D-60799C2C3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438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553200"/>
            <a:ext cx="2819400" cy="304800"/>
          </a:xfrm>
        </p:spPr>
        <p:txBody>
          <a:bodyPr>
            <a:no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KAM\Desktop\new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2" y="0"/>
            <a:ext cx="917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9"/>
          <p:cNvGrpSpPr>
            <a:grpSpLocks noChangeAspect="1"/>
          </p:cNvGrpSpPr>
          <p:nvPr userDrawn="1"/>
        </p:nvGrpSpPr>
        <p:grpSpPr bwMode="hidden">
          <a:xfrm>
            <a:off x="0" y="1965030"/>
            <a:ext cx="9144000" cy="146397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52EC167-F9B1-4085-86E7-C378D6346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" b="5479"/>
          <a:stretch/>
        </p:blipFill>
        <p:spPr>
          <a:xfrm>
            <a:off x="10677978" y="424090"/>
            <a:ext cx="4000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6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&amp;ML)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1354" y="6529676"/>
            <a:ext cx="279284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971800" y="1676400"/>
            <a:ext cx="2362200" cy="251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7927" y="39624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CMRCET-CSE- (AI &amp; ML)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81000" y="4648200"/>
            <a:ext cx="8610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5"/>
          </p:nvPr>
        </p:nvSpPr>
        <p:spPr>
          <a:xfrm>
            <a:off x="3352800" y="1828800"/>
            <a:ext cx="2362200" cy="243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 (AI &amp; ML)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CMRCET-CSE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cropped-CMRCP-Logo-3.jp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2400" y="177800"/>
            <a:ext cx="812800" cy="812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553200"/>
            <a:ext cx="48006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6553200"/>
            <a:ext cx="43434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647699-6BE4-421F-B9B4-5DC98A02E7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259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CMRCET-CSE (AI&amp;ML)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4" r:id="rId14"/>
    <p:sldLayoutId id="2147483665" r:id="rId15"/>
    <p:sldLayoutId id="2147483666" r:id="rId16"/>
    <p:sldLayoutId id="2147483667" r:id="rId17"/>
    <p:sldLayoutId id="2147483669" r:id="rId18"/>
    <p:sldLayoutId id="2147483670" r:id="rId19"/>
    <p:sldLayoutId id="2147483671" r:id="rId20"/>
    <p:sldLayoutId id="2147483672" r:id="rId21"/>
    <p:sldLayoutId id="2147483740" r:id="rId2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50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62000" y="160939"/>
            <a:ext cx="8305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CMR College of Engineering &amp; Technology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(UGC Autonomous)</a:t>
            </a:r>
          </a:p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Accredited by NAAC with “A” Grade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Kandlakoya, Medchal Road, Hyderabad-501401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888" y="2060848"/>
            <a:ext cx="7582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COMPARITIVE ANALYSIS OF MAZE USING SEARCHING ALGORITHMS 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PRC-2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68647699-6BE4-421F-B9B4-5DC98A02E70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396425"/>
            <a:ext cx="88392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Department of CSE- (AI &amp; ML)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553200"/>
            <a:ext cx="2743200" cy="365124"/>
          </a:xfrm>
        </p:spPr>
        <p:txBody>
          <a:bodyPr/>
          <a:lstStyle/>
          <a:p>
            <a:r>
              <a:rPr lang="en-US" dirty="0"/>
              <a:t>CMRCET – CSE (AI&amp; ML)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DAC63E3-6352-C7C9-5674-A8C9347B807C}"/>
              </a:ext>
            </a:extLst>
          </p:cNvPr>
          <p:cNvSpPr txBox="1"/>
          <p:nvPr/>
        </p:nvSpPr>
        <p:spPr>
          <a:xfrm>
            <a:off x="381000" y="4767071"/>
            <a:ext cx="228139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P.SAI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CSE(AI&amp;ML)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88CFC5-A920-DC3D-986E-B77F0CC3D268}"/>
              </a:ext>
            </a:extLst>
          </p:cNvPr>
          <p:cNvSpPr txBox="1"/>
          <p:nvPr/>
        </p:nvSpPr>
        <p:spPr>
          <a:xfrm>
            <a:off x="5292081" y="4572008"/>
            <a:ext cx="385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20H51A6656_abhishek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20H51A6662_P.sai kiran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20H51A6619_vinay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8922" y="3796401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</a:rPr>
              <a:t>BATCH </a:t>
            </a:r>
            <a:r>
              <a:rPr lang="en-IN" sz="2800" b="1" dirty="0" smtClean="0">
                <a:solidFill>
                  <a:srgbClr val="C00000"/>
                </a:solidFill>
              </a:rPr>
              <a:t>NO.33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221540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E99EF-A9DF-4B51-1B54-3B7534F5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E00168-5B35-C0DE-E396-5DA3793B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97472"/>
            <a:ext cx="5616624" cy="22322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dirty="0" smtClean="0"/>
              <a:t>BFS WITHOUT OBSTACLES    </a:t>
            </a:r>
          </a:p>
          <a:p>
            <a:r>
              <a:rPr lang="en-IN" sz="3000" dirty="0" smtClean="0"/>
              <a:t> Nodes Expanded -1481</a:t>
            </a:r>
          </a:p>
          <a:p>
            <a:r>
              <a:rPr lang="en-IN" sz="3000" dirty="0"/>
              <a:t> S</a:t>
            </a:r>
            <a:r>
              <a:rPr lang="en-IN" sz="3000" dirty="0" smtClean="0"/>
              <a:t>teps -59</a:t>
            </a:r>
          </a:p>
          <a:p>
            <a:r>
              <a:rPr lang="en-IN" sz="3000" dirty="0"/>
              <a:t> </a:t>
            </a:r>
            <a:r>
              <a:rPr lang="en-IN" sz="3000" dirty="0" smtClean="0"/>
              <a:t>Distance-59.000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130D11-8D96-F509-1DAD-C0499387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6B8E8E-15D0-81C7-3665-C838EAC3E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707904" y="4077072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 WITH OBSTACLES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expanded -1263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-56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-56.000</a:t>
            </a:r>
          </a:p>
        </p:txBody>
      </p:sp>
    </p:spTree>
    <p:extLst>
      <p:ext uri="{BB962C8B-B14F-4D97-AF65-F5344CB8AC3E}">
        <p14:creationId xmlns:p14="http://schemas.microsoft.com/office/powerpoint/2010/main" val="300016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5626968" cy="2404864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DFS WITHOUT OBSTACLES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Nodes Expanded -308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Steps- 308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Distance-308.000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067944" y="3933056"/>
            <a:ext cx="4561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WITH OBSTACLES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Expanded -1118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-  312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312.000</a:t>
            </a:r>
          </a:p>
        </p:txBody>
      </p:sp>
    </p:spTree>
    <p:extLst>
      <p:ext uri="{BB962C8B-B14F-4D97-AF65-F5344CB8AC3E}">
        <p14:creationId xmlns:p14="http://schemas.microsoft.com/office/powerpoint/2010/main" val="99443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5544616" cy="26642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A* WITH OUT OBSTACLES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Nodes Expanded –839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Steps-56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/>
              <a:t>Distance-56.000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851920" y="3573016"/>
            <a:ext cx="44766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 WITH OBSTACLES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Expanded – 637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Steps- 56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Distance-56.000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6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Future Scope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Here the maze path finder algorithms is used to find the path on the labyrinth so we can use that to implement this in the games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Games can be developed in such a way that after reaching the goal the </a:t>
            </a:r>
            <a:r>
              <a:rPr lang="en-US" sz="2200" dirty="0" err="1" smtClean="0"/>
              <a:t>npc</a:t>
            </a:r>
            <a:r>
              <a:rPr lang="en-US" sz="2200" dirty="0" smtClean="0"/>
              <a:t> character or the pc character can be awarded with a reward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/>
              <a:t>The input images of the maze can be considered by the developer for implementing in </a:t>
            </a:r>
            <a:r>
              <a:rPr lang="en-US" sz="2200" smtClean="0"/>
              <a:t>their game  </a:t>
            </a:r>
            <a:endParaRPr lang="en-US" sz="2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741AB0-EBC0-3F63-236D-24FBC425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B02D67-00F1-48CF-8D1E-07A2CBBF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492896"/>
            <a:ext cx="597666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3528" y="1305342"/>
            <a:ext cx="871296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now a days is growing in every industries and have a huge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industry have been facing the challenge by the artificial intelligence.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 runner game is labyrinth created by the player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algorithm are there for finding the shortest path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 runner game finding the best path by using the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and facing the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maze runner game is help full for the game creater for finding the best algorithms to implement in the game 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2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Behnam Rahnama,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Atilla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Elci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and Shadi Metani, "An image processing approach to solve Labyrinth Discovery robotics problem", 36th International Conference on Computer Software and Applications Workshops, 2012.</a:t>
            </a:r>
          </a:p>
          <a:p>
            <a:r>
              <a:rPr lang="en-US" sz="2200" dirty="0" err="1"/>
              <a:t>N.Hazim</a:t>
            </a:r>
            <a:r>
              <a:rPr lang="en-US" sz="2200" dirty="0"/>
              <a:t>, </a:t>
            </a:r>
            <a:r>
              <a:rPr lang="en-US" sz="2200" dirty="0" err="1"/>
              <a:t>S.S.M.Al-Dabbagh</a:t>
            </a:r>
            <a:r>
              <a:rPr lang="en-US" sz="2200" dirty="0"/>
              <a:t>, and </a:t>
            </a:r>
            <a:r>
              <a:rPr lang="en-US" sz="2200" dirty="0" err="1"/>
              <a:t>M.A.S.Naser</a:t>
            </a:r>
            <a:r>
              <a:rPr lang="en-US" sz="2200" dirty="0"/>
              <a:t>, “Pathfinding in strategy Games and Maze solving Using A* Search Algorithm,” Journal of </a:t>
            </a:r>
            <a:r>
              <a:rPr lang="en-US" sz="2200" dirty="0" smtClean="0"/>
              <a:t>Computer </a:t>
            </a:r>
            <a:r>
              <a:rPr lang="en-US" sz="2200" dirty="0"/>
              <a:t>and Communication, January 2016, </a:t>
            </a:r>
            <a:r>
              <a:rPr lang="en-US" sz="2200" dirty="0" smtClean="0"/>
              <a:t>pp.15-25</a:t>
            </a:r>
          </a:p>
          <a:p>
            <a:r>
              <a:rPr lang="en-US" sz="2200" dirty="0" err="1"/>
              <a:t>S.J.Russell</a:t>
            </a:r>
            <a:r>
              <a:rPr lang="en-US" sz="2200" dirty="0"/>
              <a:t> and </a:t>
            </a:r>
            <a:r>
              <a:rPr lang="en-US" sz="2200" dirty="0" err="1"/>
              <a:t>P.Norvig</a:t>
            </a:r>
            <a:r>
              <a:rPr lang="en-US" sz="2200" dirty="0"/>
              <a:t>, “Artificial Intelligence : A Modern Approach,” Third Edition, Pearson India,  pp.64-108,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AF93DC-C6B7-AA24-54DB-3A3B44B7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149BE-13D3-9FE8-7E64-2B7E2111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a typeface="Calibri" panose="020F0502020204030204" pitchFamily="34" charset="0"/>
              </a:rPr>
              <a:t>Finding the shortest path in a maze in less time and by iterating a minimum number of nodes is a difficult problem. As there are many algorithms used in solving this problem, the performance of algorithms differs accordingly. </a:t>
            </a:r>
          </a:p>
          <a:p>
            <a:r>
              <a:rPr lang="en-US" sz="2200" dirty="0">
                <a:ea typeface="Calibri" panose="020F0502020204030204" pitchFamily="34" charset="0"/>
              </a:rPr>
              <a:t>So, in this project we have used 3</a:t>
            </a:r>
            <a:r>
              <a:rPr lang="en-US" sz="2200" dirty="0" smtClean="0">
                <a:ea typeface="Calibri" panose="020F0502020204030204" pitchFamily="34" charset="0"/>
              </a:rPr>
              <a:t> </a:t>
            </a:r>
            <a:r>
              <a:rPr lang="en-US" sz="2200" dirty="0">
                <a:ea typeface="Calibri" panose="020F0502020204030204" pitchFamily="34" charset="0"/>
              </a:rPr>
              <a:t>algorithms and compared the performance between them. The maze finding problem is outlined as finding a path from purpose(place to begin) to the ending point in a very means that the trail therefore found should be the best optimal path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A8B407-C692-7042-CD83-11F5319D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2069E7-4DCE-FEA9-F8EA-C3B63B3C74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7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528F6-C8CF-0D96-443F-C044F8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r>
              <a:rPr lang="en-IN" dirty="0"/>
              <a:t>BLOCK </a:t>
            </a:r>
            <a:r>
              <a:rPr lang="en-IN" dirty="0" smtClean="0"/>
              <a:t>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3CAC80-9FAF-B27F-8582-9CBA4FA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0499BB-24A8-AE92-38B6-70CB4135E4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944085" y="1350337"/>
            <a:ext cx="288032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Generate the maze 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91880" y="2132856"/>
            <a:ext cx="1656184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 Goal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44085" y="3068960"/>
            <a:ext cx="2780043" cy="3600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Obstacles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2735796" y="3465004"/>
            <a:ext cx="576064" cy="504056"/>
          </a:xfrm>
          <a:prstGeom prst="bentConnector3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</p:cNvCxnSpPr>
          <p:nvPr/>
        </p:nvCxnSpPr>
        <p:spPr>
          <a:xfrm rot="16200000" flipH="1">
            <a:off x="4046074" y="3717032"/>
            <a:ext cx="576067" cy="1"/>
          </a:xfrm>
          <a:prstGeom prst="bentConnector3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5342218" y="3522875"/>
            <a:ext cx="576065" cy="388309"/>
          </a:xfrm>
          <a:prstGeom prst="bentConnector3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0" idx="0"/>
          </p:cNvCxnSpPr>
          <p:nvPr/>
        </p:nvCxnSpPr>
        <p:spPr>
          <a:xfrm>
            <a:off x="4319972" y="2780928"/>
            <a:ext cx="14135" cy="288032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19972" y="1854393"/>
            <a:ext cx="0" cy="278463"/>
          </a:xfrm>
          <a:prstGeom prst="straightConnector1">
            <a:avLst/>
          </a:prstGeom>
          <a:ln>
            <a:tailEnd type="arrow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Diagonal Corner Rectangle 31"/>
          <p:cNvSpPr/>
          <p:nvPr/>
        </p:nvSpPr>
        <p:spPr>
          <a:xfrm>
            <a:off x="1979712" y="4005067"/>
            <a:ext cx="1296144" cy="432045"/>
          </a:xfrm>
          <a:prstGeom prst="snip2Diag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BFS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Snip Diagonal Corner Rectangle 34"/>
          <p:cNvSpPr/>
          <p:nvPr/>
        </p:nvSpPr>
        <p:spPr>
          <a:xfrm>
            <a:off x="3779912" y="4005062"/>
            <a:ext cx="1152128" cy="432050"/>
          </a:xfrm>
          <a:prstGeom prst="snip2Diag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DFS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Snip Diagonal Corner Rectangle 35"/>
          <p:cNvSpPr/>
          <p:nvPr/>
        </p:nvSpPr>
        <p:spPr>
          <a:xfrm>
            <a:off x="5220072" y="4005067"/>
            <a:ext cx="1224136" cy="432045"/>
          </a:xfrm>
          <a:prstGeom prst="snip2Diag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A*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771800" y="4437112"/>
            <a:ext cx="12961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</p:cNvCxnSpPr>
          <p:nvPr/>
        </p:nvCxnSpPr>
        <p:spPr>
          <a:xfrm>
            <a:off x="4355976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716016" y="4509120"/>
            <a:ext cx="11161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707904" y="5157192"/>
            <a:ext cx="1224136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>
            <a:off x="4319972" y="551723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275856" y="5805264"/>
            <a:ext cx="199822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Comparision of algorithms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3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052736"/>
          </a:xfrm>
        </p:spPr>
        <p:txBody>
          <a:bodyPr>
            <a:normAutofit/>
          </a:bodyPr>
          <a:lstStyle/>
          <a:p>
            <a:r>
              <a:rPr lang="en-US" dirty="0"/>
              <a:t>Execution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7967"/>
            <a:ext cx="4320480" cy="421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03708"/>
            <a:ext cx="416032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FFECA-6ADE-C12F-5C2D-1AA287C8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23B398-2F6A-549D-DC2C-B404B97A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DA7838-1082-30AB-4182-49D76A244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0" y="1471992"/>
            <a:ext cx="4217176" cy="346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6458"/>
            <a:ext cx="4099421" cy="340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5188550"/>
            <a:ext cx="2832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DFS with out obstacles </a:t>
            </a:r>
            <a:endParaRPr lang="en-IN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473850" y="5178480"/>
            <a:ext cx="2376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DFS with obstacles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5505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11000"/>
            <a:ext cx="439077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85" y="1111000"/>
            <a:ext cx="4119217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9246" y="4982644"/>
            <a:ext cx="2860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/>
              <a:t>BFS with out obstacle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4977295"/>
            <a:ext cx="2247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BFS with obstacle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1218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647699-6BE4-421F-B9B4-5DC98A02E70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196752"/>
            <a:ext cx="446449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70" y="1230364"/>
            <a:ext cx="4433941" cy="363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5157192"/>
            <a:ext cx="2643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A* with out obstacles</a:t>
            </a:r>
            <a:endParaRPr lang="en-I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5208230"/>
            <a:ext cx="2252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 smtClean="0"/>
              <a:t>A* with obstacles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1754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7333</TotalTime>
  <Words>545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Template PresentationGO Dark</vt:lpstr>
      <vt:lpstr>PowerPoint Presentation</vt:lpstr>
      <vt:lpstr>INTRODUCTION</vt:lpstr>
      <vt:lpstr>Literature review</vt:lpstr>
      <vt:lpstr>Proposed Method</vt:lpstr>
      <vt:lpstr>BLOCK DIAGRAM</vt:lpstr>
      <vt:lpstr>Execution of code</vt:lpstr>
      <vt:lpstr>RESULT</vt:lpstr>
      <vt:lpstr>PowerPoint Presentation</vt:lpstr>
      <vt:lpstr>PowerPoint Presentation</vt:lpstr>
      <vt:lpstr>Performance Analysis</vt:lpstr>
      <vt:lpstr>PowerPoint Presentation</vt:lpstr>
      <vt:lpstr>PowerPoint Presentation</vt:lpstr>
      <vt:lpstr>Future scope and 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cmrcet</dc:creator>
  <cp:lastModifiedBy>Windows User</cp:lastModifiedBy>
  <cp:revision>535</cp:revision>
  <dcterms:created xsi:type="dcterms:W3CDTF">2017-11-28T10:32:04Z</dcterms:created>
  <dcterms:modified xsi:type="dcterms:W3CDTF">2022-11-12T05:46:34Z</dcterms:modified>
</cp:coreProperties>
</file>