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74" autoAdjust="0"/>
    <p:restoredTop sz="94660"/>
  </p:normalViewPr>
  <p:slideViewPr>
    <p:cSldViewPr snapToGrid="0">
      <p:cViewPr varScale="1">
        <p:scale>
          <a:sx n="77" d="100"/>
          <a:sy n="77" d="100"/>
        </p:scale>
        <p:origin x="39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D4C3B-38B5-45AB-8ABC-DB6BF043FC5E}"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94481-6CA8-4988-9070-0D320111034F}" type="slidenum">
              <a:rPr lang="en-US" smtClean="0"/>
              <a:t>‹#›</a:t>
            </a:fld>
            <a:endParaRPr lang="en-US"/>
          </a:p>
        </p:txBody>
      </p:sp>
    </p:spTree>
    <p:extLst>
      <p:ext uri="{BB962C8B-B14F-4D97-AF65-F5344CB8AC3E}">
        <p14:creationId xmlns:p14="http://schemas.microsoft.com/office/powerpoint/2010/main" val="428473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A2316-98B1-4D7A-BA35-D61E6D2A4339}" type="datetime1">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545C-638E-426F-B336-61B6C519A8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08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B63C0-9684-4AD6-A008-4F4F7BAE9339}" type="datetime1">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162108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D5F09-5BA0-41A7-B6DA-32A8904ACBCE}" type="datetime1">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173748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843C9-6F2A-4DD4-AE53-B5110A36F2A7}" type="datetime1">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199437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A2EA4C-96CB-4ED4-A95C-D430531D06EA}" type="datetime1">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545C-638E-426F-B336-61B6C519A8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04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63E9E-A95E-45A7-A0EB-3D598DACDEC9}" type="datetime1">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354620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56AF4-8441-42AB-BA37-402FC809D4FD}" type="datetime1">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266098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5FF99-4828-4F54-9750-350C919FAC65}" type="datetime1">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335810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345938-E6D1-47B1-A168-04AEF05F4BD7}" type="datetime1">
              <a:rPr lang="en-US" smtClean="0"/>
              <a:t>2/4/2018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322220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64228F-992D-49DD-907E-CCF698A7FB48}" type="datetime1">
              <a:rPr lang="en-US" smtClean="0"/>
              <a:t>2/4/2018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90545C-638E-426F-B336-61B6C519A8E5}" type="slidenum">
              <a:rPr lang="en-US" smtClean="0"/>
              <a:t>‹#›</a:t>
            </a:fld>
            <a:endParaRPr lang="en-US"/>
          </a:p>
        </p:txBody>
      </p:sp>
    </p:spTree>
    <p:extLst>
      <p:ext uri="{BB962C8B-B14F-4D97-AF65-F5344CB8AC3E}">
        <p14:creationId xmlns:p14="http://schemas.microsoft.com/office/powerpoint/2010/main" val="210143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CA49CB-08C8-4B43-BFBA-4657EC1ACC2F}" type="datetime1">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0545C-638E-426F-B336-61B6C519A8E5}" type="slidenum">
              <a:rPr lang="en-US" smtClean="0"/>
              <a:t>‹#›</a:t>
            </a:fld>
            <a:endParaRPr lang="en-US"/>
          </a:p>
        </p:txBody>
      </p:sp>
    </p:spTree>
    <p:extLst>
      <p:ext uri="{BB962C8B-B14F-4D97-AF65-F5344CB8AC3E}">
        <p14:creationId xmlns:p14="http://schemas.microsoft.com/office/powerpoint/2010/main" val="13659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C5C482-461A-4E33-9D67-FD7639F00DAD}" type="datetime1">
              <a:rPr lang="en-US" smtClean="0"/>
              <a:t>2/4/2018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90545C-638E-426F-B336-61B6C519A8E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474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mailto:KWBusinessOffice@lonestar.ed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mailto:GIBILL@lonestar.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mailto:kingwood.advising@lonestar.ed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eeAnn.C.Liebst@LoneStar.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r>
              <a:rPr lang="en-US" dirty="0">
                <a:solidFill>
                  <a:schemeClr val="tx1"/>
                </a:solidFill>
              </a:rPr>
              <a:t>Campus Resources, Services and Supports</a:t>
            </a:r>
          </a:p>
        </p:txBody>
      </p:sp>
      <p:sp>
        <p:nvSpPr>
          <p:cNvPr id="3" name="Subtitle 2"/>
          <p:cNvSpPr>
            <a:spLocks noGrp="1"/>
          </p:cNvSpPr>
          <p:nvPr>
            <p:ph type="subTitle" idx="1"/>
          </p:nvPr>
        </p:nvSpPr>
        <p:spPr>
          <a:xfrm>
            <a:off x="1100051" y="4455620"/>
            <a:ext cx="10058400" cy="1143000"/>
          </a:xfrm>
        </p:spPr>
        <p:txBody>
          <a:bodyPr/>
          <a:lstStyle/>
          <a:p>
            <a:r>
              <a:rPr lang="en-US" dirty="0"/>
              <a:t>Keegan Neal</a:t>
            </a:r>
          </a:p>
        </p:txBody>
      </p:sp>
      <p:pic>
        <p:nvPicPr>
          <p:cNvPr id="5" name="Picture 4">
            <a:extLst>
              <a:ext uri="{FF2B5EF4-FFF2-40B4-BE49-F238E27FC236}">
                <a16:creationId xmlns:a16="http://schemas.microsoft.com/office/drawing/2014/main" id="{F46ADEC9-99ED-46DF-AAEA-F043B32F60E1}"/>
              </a:ext>
            </a:extLst>
          </p:cNvPr>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12089" y="4626212"/>
            <a:ext cx="3567821" cy="1526999"/>
          </a:xfrm>
          <a:prstGeom prst="rect">
            <a:avLst/>
          </a:prstGeom>
        </p:spPr>
      </p:pic>
    </p:spTree>
    <p:extLst>
      <p:ext uri="{BB962C8B-B14F-4D97-AF65-F5344CB8AC3E}">
        <p14:creationId xmlns:p14="http://schemas.microsoft.com/office/powerpoint/2010/main" val="327904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Office</a:t>
            </a:r>
          </a:p>
        </p:txBody>
      </p:sp>
      <p:sp>
        <p:nvSpPr>
          <p:cNvPr id="3" name="Content Placeholder 2"/>
          <p:cNvSpPr>
            <a:spLocks noGrp="1"/>
          </p:cNvSpPr>
          <p:nvPr>
            <p:ph idx="1"/>
          </p:nvPr>
        </p:nvSpPr>
        <p:spPr>
          <a:xfrm>
            <a:off x="5684451" y="1845734"/>
            <a:ext cx="5471229" cy="4023360"/>
          </a:xfrm>
        </p:spPr>
        <p:txBody>
          <a:bodyPr/>
          <a:lstStyle/>
          <a:p>
            <a:r>
              <a:rPr lang="en-US" dirty="0"/>
              <a:t>LSC-Kingwood</a:t>
            </a:r>
          </a:p>
          <a:p>
            <a:r>
              <a:rPr lang="en-US" dirty="0"/>
              <a:t>SCC- Room 144</a:t>
            </a:r>
          </a:p>
          <a:p>
            <a:r>
              <a:rPr lang="en-US" dirty="0"/>
              <a:t>Phone: (281)-312-1581</a:t>
            </a:r>
          </a:p>
          <a:p>
            <a:r>
              <a:rPr lang="en-US" dirty="0"/>
              <a:t>Email: </a:t>
            </a:r>
            <a:r>
              <a:rPr lang="en-US" dirty="0">
                <a:hlinkClick r:id="rId2"/>
              </a:rPr>
              <a:t>KWBusinessOffice@lonestar.edu</a:t>
            </a:r>
            <a:endParaRPr lang="en-US" dirty="0"/>
          </a:p>
          <a:p>
            <a:r>
              <a:rPr lang="en-US" dirty="0"/>
              <a:t>The Business Office accept payments that students owe to Lone Star College.</a:t>
            </a:r>
          </a:p>
        </p:txBody>
      </p:sp>
      <p:pic>
        <p:nvPicPr>
          <p:cNvPr id="5" name="Picture 4">
            <a:extLst>
              <a:ext uri="{FF2B5EF4-FFF2-40B4-BE49-F238E27FC236}">
                <a16:creationId xmlns:a16="http://schemas.microsoft.com/office/drawing/2014/main" id="{0A50B875-6D19-4442-A1D6-B25B747CB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79602">
            <a:off x="461144" y="2572542"/>
            <a:ext cx="4927506" cy="2759403"/>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D096BD31-3FBF-4670-B2F1-312587BC7CBC}"/>
              </a:ext>
            </a:extLst>
          </p:cNvPr>
          <p:cNvSpPr>
            <a:spLocks noGrp="1"/>
          </p:cNvSpPr>
          <p:nvPr>
            <p:ph type="sldNum" sz="quarter" idx="12"/>
          </p:nvPr>
        </p:nvSpPr>
        <p:spPr/>
        <p:txBody>
          <a:bodyPr/>
          <a:lstStyle/>
          <a:p>
            <a:fld id="{6290545C-638E-426F-B336-61B6C519A8E5}" type="slidenum">
              <a:rPr lang="en-US" smtClean="0"/>
              <a:t>10</a:t>
            </a:fld>
            <a:endParaRPr lang="en-US"/>
          </a:p>
        </p:txBody>
      </p:sp>
    </p:spTree>
    <p:extLst>
      <p:ext uri="{BB962C8B-B14F-4D97-AF65-F5344CB8AC3E}">
        <p14:creationId xmlns:p14="http://schemas.microsoft.com/office/powerpoint/2010/main" val="230833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Veteran Affair Services</a:t>
            </a:r>
          </a:p>
        </p:txBody>
      </p:sp>
      <p:sp>
        <p:nvSpPr>
          <p:cNvPr id="3" name="Content Placeholder 2"/>
          <p:cNvSpPr>
            <a:spLocks noGrp="1"/>
          </p:cNvSpPr>
          <p:nvPr>
            <p:ph idx="1"/>
          </p:nvPr>
        </p:nvSpPr>
        <p:spPr>
          <a:xfrm>
            <a:off x="1200150" y="1888597"/>
            <a:ext cx="9955530" cy="4023360"/>
          </a:xfrm>
        </p:spPr>
        <p:txBody>
          <a:bodyPr/>
          <a:lstStyle/>
          <a:p>
            <a:r>
              <a:rPr lang="en-US" dirty="0"/>
              <a:t>VA Services are for Military veterans or their family members.</a:t>
            </a:r>
          </a:p>
          <a:p>
            <a:r>
              <a:rPr lang="en-US" dirty="0"/>
              <a:t>LSC-Kingwood</a:t>
            </a:r>
          </a:p>
          <a:p>
            <a:r>
              <a:rPr lang="en-US" dirty="0"/>
              <a:t>Rogelio Mendoza Espinoza</a:t>
            </a:r>
          </a:p>
          <a:p>
            <a:r>
              <a:rPr lang="en-US" dirty="0"/>
              <a:t>Phone: (281)-312-1790</a:t>
            </a:r>
          </a:p>
          <a:p>
            <a:r>
              <a:rPr lang="en-US" dirty="0"/>
              <a:t>Or email: </a:t>
            </a:r>
            <a:r>
              <a:rPr lang="en-US" dirty="0">
                <a:hlinkClick r:id="rId2"/>
              </a:rPr>
              <a:t>GIBILL@lonestar.edu</a:t>
            </a:r>
            <a:endParaRPr lang="en-US" dirty="0"/>
          </a:p>
          <a:p>
            <a:endParaRPr lang="en-US" dirty="0"/>
          </a:p>
        </p:txBody>
      </p:sp>
      <p:pic>
        <p:nvPicPr>
          <p:cNvPr id="5" name="Picture 4">
            <a:extLst>
              <a:ext uri="{FF2B5EF4-FFF2-40B4-BE49-F238E27FC236}">
                <a16:creationId xmlns:a16="http://schemas.microsoft.com/office/drawing/2014/main" id="{BD51F23A-049A-4327-946F-617D866B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230" y="2884046"/>
            <a:ext cx="6267450" cy="2907686"/>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D676517B-A73B-4E56-A938-34177222D36F}"/>
              </a:ext>
            </a:extLst>
          </p:cNvPr>
          <p:cNvSpPr>
            <a:spLocks noGrp="1"/>
          </p:cNvSpPr>
          <p:nvPr>
            <p:ph type="sldNum" sz="quarter" idx="12"/>
          </p:nvPr>
        </p:nvSpPr>
        <p:spPr/>
        <p:txBody>
          <a:bodyPr/>
          <a:lstStyle/>
          <a:p>
            <a:fld id="{6290545C-638E-426F-B336-61B6C519A8E5}" type="slidenum">
              <a:rPr lang="en-US" smtClean="0"/>
              <a:t>11</a:t>
            </a:fld>
            <a:endParaRPr lang="en-US"/>
          </a:p>
        </p:txBody>
      </p:sp>
    </p:spTree>
    <p:extLst>
      <p:ext uri="{BB962C8B-B14F-4D97-AF65-F5344CB8AC3E}">
        <p14:creationId xmlns:p14="http://schemas.microsoft.com/office/powerpoint/2010/main" val="265978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Campus Police</a:t>
            </a:r>
          </a:p>
        </p:txBody>
      </p:sp>
      <p:sp>
        <p:nvSpPr>
          <p:cNvPr id="3" name="Content Placeholder 2"/>
          <p:cNvSpPr>
            <a:spLocks noGrp="1"/>
          </p:cNvSpPr>
          <p:nvPr>
            <p:ph idx="1"/>
          </p:nvPr>
        </p:nvSpPr>
        <p:spPr>
          <a:xfrm>
            <a:off x="5694997" y="1845734"/>
            <a:ext cx="5460683" cy="4023360"/>
          </a:xfrm>
        </p:spPr>
        <p:txBody>
          <a:bodyPr/>
          <a:lstStyle/>
          <a:p>
            <a:r>
              <a:rPr lang="en-US" dirty="0"/>
              <a:t>Campus police provide Safety escorts, motorist assists, and community education events.</a:t>
            </a:r>
          </a:p>
          <a:p>
            <a:r>
              <a:rPr lang="en-US" dirty="0"/>
              <a:t>24-hour police dispatch number:</a:t>
            </a:r>
          </a:p>
          <a:p>
            <a:r>
              <a:rPr lang="en-US" dirty="0"/>
              <a:t>(281)-290-5911</a:t>
            </a:r>
          </a:p>
        </p:txBody>
      </p:sp>
      <p:pic>
        <p:nvPicPr>
          <p:cNvPr id="5" name="Picture 4">
            <a:extLst>
              <a:ext uri="{FF2B5EF4-FFF2-40B4-BE49-F238E27FC236}">
                <a16:creationId xmlns:a16="http://schemas.microsoft.com/office/drawing/2014/main" id="{0F222914-E75B-43DB-A1E7-1318187D0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1" y="2571750"/>
            <a:ext cx="5036548" cy="2843212"/>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6E21AAB4-7C22-4AB2-B7C9-175423F3F0D6}"/>
              </a:ext>
            </a:extLst>
          </p:cNvPr>
          <p:cNvSpPr>
            <a:spLocks noGrp="1"/>
          </p:cNvSpPr>
          <p:nvPr>
            <p:ph type="sldNum" sz="quarter" idx="12"/>
          </p:nvPr>
        </p:nvSpPr>
        <p:spPr/>
        <p:txBody>
          <a:bodyPr/>
          <a:lstStyle/>
          <a:p>
            <a:fld id="{6290545C-638E-426F-B336-61B6C519A8E5}" type="slidenum">
              <a:rPr lang="en-US" smtClean="0"/>
              <a:t>12</a:t>
            </a:fld>
            <a:endParaRPr lang="en-US"/>
          </a:p>
        </p:txBody>
      </p:sp>
    </p:spTree>
    <p:extLst>
      <p:ext uri="{BB962C8B-B14F-4D97-AF65-F5344CB8AC3E}">
        <p14:creationId xmlns:p14="http://schemas.microsoft.com/office/powerpoint/2010/main" val="189713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Advising</a:t>
            </a:r>
          </a:p>
        </p:txBody>
      </p:sp>
      <p:sp>
        <p:nvSpPr>
          <p:cNvPr id="3" name="Content Placeholder 2"/>
          <p:cNvSpPr>
            <a:spLocks noGrp="1"/>
          </p:cNvSpPr>
          <p:nvPr>
            <p:ph idx="1"/>
          </p:nvPr>
        </p:nvSpPr>
        <p:spPr>
          <a:xfrm>
            <a:off x="1097280" y="1845734"/>
            <a:ext cx="5574983" cy="4023360"/>
          </a:xfrm>
        </p:spPr>
        <p:txBody>
          <a:bodyPr/>
          <a:lstStyle/>
          <a:p>
            <a:r>
              <a:rPr lang="en-US" dirty="0"/>
              <a:t>Academic advisors are import to students because they help with registration, testing, referral of campus and community resources, add/drop/withdrawal process, transfer planning and graduation processes.</a:t>
            </a:r>
          </a:p>
          <a:p>
            <a:r>
              <a:rPr lang="en-US" dirty="0"/>
              <a:t>You can Live Chat with Academic Advisors with access through the </a:t>
            </a:r>
            <a:r>
              <a:rPr lang="en-US" dirty="0" err="1"/>
              <a:t>myLoneStar</a:t>
            </a:r>
            <a:r>
              <a:rPr lang="en-US" dirty="0"/>
              <a:t> page. Online Academic Advising is not open on Sundays.</a:t>
            </a:r>
          </a:p>
          <a:p>
            <a:r>
              <a:rPr lang="en-US" dirty="0"/>
              <a:t>LSC-Kingwood Advising Office:</a:t>
            </a:r>
          </a:p>
          <a:p>
            <a:r>
              <a:rPr lang="en-US" dirty="0"/>
              <a:t>Phone: (281)-312-1613</a:t>
            </a:r>
          </a:p>
          <a:p>
            <a:r>
              <a:rPr lang="en-US" dirty="0"/>
              <a:t>Email: </a:t>
            </a:r>
            <a:r>
              <a:rPr lang="en-US" dirty="0">
                <a:hlinkClick r:id="rId2"/>
              </a:rPr>
              <a:t>kingwood.advising@lonestar.edu</a:t>
            </a:r>
            <a:endParaRPr lang="en-US" dirty="0"/>
          </a:p>
          <a:p>
            <a:endParaRPr lang="en-US" dirty="0"/>
          </a:p>
        </p:txBody>
      </p:sp>
      <p:pic>
        <p:nvPicPr>
          <p:cNvPr id="5" name="Picture 4">
            <a:extLst>
              <a:ext uri="{FF2B5EF4-FFF2-40B4-BE49-F238E27FC236}">
                <a16:creationId xmlns:a16="http://schemas.microsoft.com/office/drawing/2014/main" id="{B2DA3D29-5248-4BDD-B4EC-29B02A680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263" y="2428664"/>
            <a:ext cx="4895542" cy="3257761"/>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F8D0EBD9-C9EC-452D-AAEF-DF35A70DB44E}"/>
              </a:ext>
            </a:extLst>
          </p:cNvPr>
          <p:cNvSpPr>
            <a:spLocks noGrp="1"/>
          </p:cNvSpPr>
          <p:nvPr>
            <p:ph type="sldNum" sz="quarter" idx="12"/>
          </p:nvPr>
        </p:nvSpPr>
        <p:spPr/>
        <p:txBody>
          <a:bodyPr/>
          <a:lstStyle/>
          <a:p>
            <a:fld id="{6290545C-638E-426F-B336-61B6C519A8E5}" type="slidenum">
              <a:rPr lang="en-US" smtClean="0"/>
              <a:t>13</a:t>
            </a:fld>
            <a:endParaRPr lang="en-US"/>
          </a:p>
        </p:txBody>
      </p:sp>
    </p:spTree>
    <p:extLst>
      <p:ext uri="{BB962C8B-B14F-4D97-AF65-F5344CB8AC3E}">
        <p14:creationId xmlns:p14="http://schemas.microsoft.com/office/powerpoint/2010/main" val="228309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Counseling Services</a:t>
            </a:r>
          </a:p>
        </p:txBody>
      </p:sp>
      <p:sp>
        <p:nvSpPr>
          <p:cNvPr id="3" name="Content Placeholder 2"/>
          <p:cNvSpPr>
            <a:spLocks noGrp="1"/>
          </p:cNvSpPr>
          <p:nvPr>
            <p:ph idx="1"/>
          </p:nvPr>
        </p:nvSpPr>
        <p:spPr>
          <a:xfrm>
            <a:off x="6096000" y="1845734"/>
            <a:ext cx="4998720" cy="4023360"/>
          </a:xfrm>
        </p:spPr>
        <p:txBody>
          <a:bodyPr/>
          <a:lstStyle/>
          <a:p>
            <a:r>
              <a:rPr lang="en-US" dirty="0"/>
              <a:t>LSC-Kingwood Counselor:</a:t>
            </a:r>
          </a:p>
          <a:p>
            <a:r>
              <a:rPr lang="en-US" dirty="0" err="1"/>
              <a:t>Suann</a:t>
            </a:r>
            <a:r>
              <a:rPr lang="en-US" dirty="0"/>
              <a:t> Hereford</a:t>
            </a:r>
          </a:p>
          <a:p>
            <a:r>
              <a:rPr lang="en-US" dirty="0"/>
              <a:t>Phone: (281)-312-1410</a:t>
            </a:r>
          </a:p>
          <a:p>
            <a:r>
              <a:rPr lang="en-US" dirty="0"/>
              <a:t>Office: HSB 118</a:t>
            </a:r>
          </a:p>
          <a:p>
            <a:endParaRPr lang="en-US" dirty="0"/>
          </a:p>
          <a:p>
            <a:r>
              <a:rPr lang="en-US" dirty="0"/>
              <a:t>LSC Counselors are here to assist students with jobs, personal goals, and academic needs. Counselors help you transition into the college lifestyle.</a:t>
            </a:r>
          </a:p>
          <a:p>
            <a:endParaRPr lang="en-US" dirty="0"/>
          </a:p>
        </p:txBody>
      </p:sp>
      <p:pic>
        <p:nvPicPr>
          <p:cNvPr id="5" name="Picture 4">
            <a:extLst>
              <a:ext uri="{FF2B5EF4-FFF2-40B4-BE49-F238E27FC236}">
                <a16:creationId xmlns:a16="http://schemas.microsoft.com/office/drawing/2014/main" id="{D22AF17C-16AF-4ECE-8C3F-E900C866F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09" y="2055846"/>
            <a:ext cx="4847999" cy="3813248"/>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8D30A76D-AE9E-410F-81F3-8DE52FDD30C8}"/>
              </a:ext>
            </a:extLst>
          </p:cNvPr>
          <p:cNvSpPr>
            <a:spLocks noGrp="1"/>
          </p:cNvSpPr>
          <p:nvPr>
            <p:ph type="sldNum" sz="quarter" idx="12"/>
          </p:nvPr>
        </p:nvSpPr>
        <p:spPr/>
        <p:txBody>
          <a:bodyPr/>
          <a:lstStyle/>
          <a:p>
            <a:fld id="{6290545C-638E-426F-B336-61B6C519A8E5}" type="slidenum">
              <a:rPr lang="en-US" smtClean="0"/>
              <a:t>14</a:t>
            </a:fld>
            <a:endParaRPr lang="en-US"/>
          </a:p>
        </p:txBody>
      </p:sp>
    </p:spTree>
    <p:extLst>
      <p:ext uri="{BB962C8B-B14F-4D97-AF65-F5344CB8AC3E}">
        <p14:creationId xmlns:p14="http://schemas.microsoft.com/office/powerpoint/2010/main" val="2857272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Engagement Activities</a:t>
            </a:r>
          </a:p>
        </p:txBody>
      </p:sp>
      <p:sp>
        <p:nvSpPr>
          <p:cNvPr id="3" name="Content Placeholder 2"/>
          <p:cNvSpPr>
            <a:spLocks noGrp="1"/>
          </p:cNvSpPr>
          <p:nvPr>
            <p:ph idx="1"/>
          </p:nvPr>
        </p:nvSpPr>
        <p:spPr>
          <a:xfrm>
            <a:off x="6156960" y="1845734"/>
            <a:ext cx="4998720" cy="4023360"/>
          </a:xfrm>
        </p:spPr>
        <p:txBody>
          <a:bodyPr>
            <a:normAutofit/>
          </a:bodyPr>
          <a:lstStyle/>
          <a:p>
            <a:pPr>
              <a:lnSpc>
                <a:spcPct val="100000"/>
              </a:lnSpc>
            </a:pPr>
            <a:r>
              <a:rPr lang="en-US" dirty="0"/>
              <a:t>This semester I am interested in joining the Hunger Banquet where guests draw tickets that assign them to either high, middle or low income tier based on the latest statistics about the number of people living in poverty.</a:t>
            </a:r>
          </a:p>
        </p:txBody>
      </p:sp>
      <p:pic>
        <p:nvPicPr>
          <p:cNvPr id="5" name="Picture 4">
            <a:extLst>
              <a:ext uri="{FF2B5EF4-FFF2-40B4-BE49-F238E27FC236}">
                <a16:creationId xmlns:a16="http://schemas.microsoft.com/office/drawing/2014/main" id="{111FB27F-9BCD-4793-A2F2-FB8E32DD331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97280" y="1845734"/>
            <a:ext cx="3268255" cy="4115904"/>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BADE0CE4-FB4A-437F-B8E0-F0514C4CFB85}"/>
              </a:ext>
            </a:extLst>
          </p:cNvPr>
          <p:cNvSpPr>
            <a:spLocks noGrp="1"/>
          </p:cNvSpPr>
          <p:nvPr>
            <p:ph type="sldNum" sz="quarter" idx="12"/>
          </p:nvPr>
        </p:nvSpPr>
        <p:spPr/>
        <p:txBody>
          <a:bodyPr/>
          <a:lstStyle/>
          <a:p>
            <a:fld id="{6290545C-638E-426F-B336-61B6C519A8E5}" type="slidenum">
              <a:rPr lang="en-US" smtClean="0"/>
              <a:t>15</a:t>
            </a:fld>
            <a:endParaRPr lang="en-US"/>
          </a:p>
        </p:txBody>
      </p:sp>
    </p:spTree>
    <p:extLst>
      <p:ext uri="{BB962C8B-B14F-4D97-AF65-F5344CB8AC3E}">
        <p14:creationId xmlns:p14="http://schemas.microsoft.com/office/powerpoint/2010/main" val="96270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Intercultural Center</a:t>
            </a:r>
          </a:p>
        </p:txBody>
      </p:sp>
      <p:sp>
        <p:nvSpPr>
          <p:cNvPr id="3" name="Content Placeholder 2"/>
          <p:cNvSpPr>
            <a:spLocks noGrp="1"/>
          </p:cNvSpPr>
          <p:nvPr>
            <p:ph idx="1"/>
          </p:nvPr>
        </p:nvSpPr>
        <p:spPr>
          <a:xfrm>
            <a:off x="6156960" y="1845734"/>
            <a:ext cx="4998720" cy="4023360"/>
          </a:xfrm>
        </p:spPr>
        <p:txBody>
          <a:bodyPr/>
          <a:lstStyle/>
          <a:p>
            <a:r>
              <a:rPr lang="en-US" dirty="0"/>
              <a:t>The Intercultural Center helps support the intellectual development of all LSC-Kingwood students from all nationalities.</a:t>
            </a:r>
          </a:p>
          <a:p>
            <a:r>
              <a:rPr lang="en-US" dirty="0"/>
              <a:t>Located at LSC-Kingwood, room SCC 201, Monday – Friday, 8:00 a.m. – 5:00 p.m.</a:t>
            </a:r>
          </a:p>
        </p:txBody>
      </p:sp>
      <p:pic>
        <p:nvPicPr>
          <p:cNvPr id="5" name="Picture 4">
            <a:extLst>
              <a:ext uri="{FF2B5EF4-FFF2-40B4-BE49-F238E27FC236}">
                <a16:creationId xmlns:a16="http://schemas.microsoft.com/office/drawing/2014/main" id="{B57AD29E-93F8-475A-835C-A7D99E60A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36923">
            <a:off x="1442490" y="2427692"/>
            <a:ext cx="3971788" cy="3280343"/>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947A21BD-0D85-4495-93F1-E0BD88607413}"/>
              </a:ext>
            </a:extLst>
          </p:cNvPr>
          <p:cNvSpPr>
            <a:spLocks noGrp="1"/>
          </p:cNvSpPr>
          <p:nvPr>
            <p:ph type="sldNum" sz="quarter" idx="12"/>
          </p:nvPr>
        </p:nvSpPr>
        <p:spPr/>
        <p:txBody>
          <a:bodyPr/>
          <a:lstStyle/>
          <a:p>
            <a:fld id="{6290545C-638E-426F-B336-61B6C519A8E5}" type="slidenum">
              <a:rPr lang="en-US" smtClean="0"/>
              <a:t>16</a:t>
            </a:fld>
            <a:endParaRPr lang="en-US"/>
          </a:p>
        </p:txBody>
      </p:sp>
    </p:spTree>
    <p:extLst>
      <p:ext uri="{BB962C8B-B14F-4D97-AF65-F5344CB8AC3E}">
        <p14:creationId xmlns:p14="http://schemas.microsoft.com/office/powerpoint/2010/main" val="257676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 Center</a:t>
            </a:r>
          </a:p>
        </p:txBody>
      </p:sp>
      <p:sp>
        <p:nvSpPr>
          <p:cNvPr id="3" name="Content Placeholder 2"/>
          <p:cNvSpPr>
            <a:spLocks noGrp="1"/>
          </p:cNvSpPr>
          <p:nvPr>
            <p:ph idx="1"/>
          </p:nvPr>
        </p:nvSpPr>
        <p:spPr>
          <a:xfrm>
            <a:off x="5895666" y="1845734"/>
            <a:ext cx="5260014" cy="4023360"/>
          </a:xfrm>
        </p:spPr>
        <p:txBody>
          <a:bodyPr/>
          <a:lstStyle/>
          <a:p>
            <a:r>
              <a:rPr lang="en-US" dirty="0"/>
              <a:t>The LSC Men’s Center mentors, educates and involves males  in different aspects of college life.</a:t>
            </a:r>
          </a:p>
          <a:p>
            <a:r>
              <a:rPr lang="en-US" dirty="0"/>
              <a:t>The Men’s Center offers Financial Planning and Assistance, where they will have workshops and referral services.</a:t>
            </a:r>
          </a:p>
        </p:txBody>
      </p:sp>
      <p:pic>
        <p:nvPicPr>
          <p:cNvPr id="5" name="Picture 4">
            <a:extLst>
              <a:ext uri="{FF2B5EF4-FFF2-40B4-BE49-F238E27FC236}">
                <a16:creationId xmlns:a16="http://schemas.microsoft.com/office/drawing/2014/main" id="{C26EE7F4-8D1F-44CE-A672-F48A11C48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87" y="2233265"/>
            <a:ext cx="4593264" cy="3635829"/>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02A511F5-A6F7-4709-94BA-C406996F09FA}"/>
              </a:ext>
            </a:extLst>
          </p:cNvPr>
          <p:cNvSpPr>
            <a:spLocks noGrp="1"/>
          </p:cNvSpPr>
          <p:nvPr>
            <p:ph type="sldNum" sz="quarter" idx="12"/>
          </p:nvPr>
        </p:nvSpPr>
        <p:spPr/>
        <p:txBody>
          <a:bodyPr/>
          <a:lstStyle/>
          <a:p>
            <a:fld id="{6290545C-638E-426F-B336-61B6C519A8E5}" type="slidenum">
              <a:rPr lang="en-US" smtClean="0"/>
              <a:t>17</a:t>
            </a:fld>
            <a:endParaRPr lang="en-US"/>
          </a:p>
        </p:txBody>
      </p:sp>
    </p:spTree>
    <p:extLst>
      <p:ext uri="{BB962C8B-B14F-4D97-AF65-F5344CB8AC3E}">
        <p14:creationId xmlns:p14="http://schemas.microsoft.com/office/powerpoint/2010/main" val="420615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Women’s Center</a:t>
            </a:r>
          </a:p>
        </p:txBody>
      </p:sp>
      <p:sp>
        <p:nvSpPr>
          <p:cNvPr id="3" name="Content Placeholder 2"/>
          <p:cNvSpPr>
            <a:spLocks noGrp="1"/>
          </p:cNvSpPr>
          <p:nvPr>
            <p:ph idx="1"/>
          </p:nvPr>
        </p:nvSpPr>
        <p:spPr>
          <a:xfrm>
            <a:off x="6156960" y="1845734"/>
            <a:ext cx="4998720" cy="4023360"/>
          </a:xfrm>
        </p:spPr>
        <p:txBody>
          <a:bodyPr/>
          <a:lstStyle/>
          <a:p>
            <a:r>
              <a:rPr lang="en-US" dirty="0"/>
              <a:t>The LSC Women’s Center provide inspiration, information, professional and personal growth to the women of Lone Star College.</a:t>
            </a:r>
          </a:p>
          <a:p>
            <a:r>
              <a:rPr lang="en-US" dirty="0"/>
              <a:t>The Women’s Center is located at 5000 Research Forest Drive, The Woodlands, Texas.</a:t>
            </a:r>
          </a:p>
        </p:txBody>
      </p:sp>
      <p:pic>
        <p:nvPicPr>
          <p:cNvPr id="5" name="Picture 4">
            <a:extLst>
              <a:ext uri="{FF2B5EF4-FFF2-40B4-BE49-F238E27FC236}">
                <a16:creationId xmlns:a16="http://schemas.microsoft.com/office/drawing/2014/main" id="{788FEEAE-D2D6-4E6E-AB23-C49B6AE70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36" y="2304830"/>
            <a:ext cx="4998720" cy="3437658"/>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63418357-D9FF-417E-A4AF-54E95CD8B104}"/>
              </a:ext>
            </a:extLst>
          </p:cNvPr>
          <p:cNvSpPr>
            <a:spLocks noGrp="1"/>
          </p:cNvSpPr>
          <p:nvPr>
            <p:ph type="sldNum" sz="quarter" idx="12"/>
          </p:nvPr>
        </p:nvSpPr>
        <p:spPr/>
        <p:txBody>
          <a:bodyPr/>
          <a:lstStyle/>
          <a:p>
            <a:fld id="{6290545C-638E-426F-B336-61B6C519A8E5}" type="slidenum">
              <a:rPr lang="en-US" smtClean="0"/>
              <a:t>18</a:t>
            </a:fld>
            <a:endParaRPr lang="en-US"/>
          </a:p>
        </p:txBody>
      </p:sp>
    </p:spTree>
    <p:extLst>
      <p:ext uri="{BB962C8B-B14F-4D97-AF65-F5344CB8AC3E}">
        <p14:creationId xmlns:p14="http://schemas.microsoft.com/office/powerpoint/2010/main" val="346338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E8B7C6-05B9-44F9-9306-68DEEC95B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69254">
            <a:off x="6640985" y="2526406"/>
            <a:ext cx="5088154" cy="3147886"/>
          </a:xfrm>
          <a:prstGeom prst="rect">
            <a:avLst/>
          </a:prstGeom>
          <a:solidFill>
            <a:srgbClr val="FFFFFF">
              <a:shade val="85000"/>
            </a:srgbClr>
          </a:solidFill>
          <a:ln w="88900" cap="sq">
            <a:noFill/>
            <a:miter lim="800000"/>
          </a:ln>
          <a:effectLst>
            <a:outerShdw blurRad="1270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2" name="Title 1"/>
          <p:cNvSpPr>
            <a:spLocks noGrp="1"/>
          </p:cNvSpPr>
          <p:nvPr>
            <p:ph type="title"/>
          </p:nvPr>
        </p:nvSpPr>
        <p:spPr/>
        <p:txBody>
          <a:bodyPr/>
          <a:lstStyle/>
          <a:p>
            <a:r>
              <a:rPr lang="en-US" dirty="0"/>
              <a:t>Important Resources in the </a:t>
            </a:r>
            <a:r>
              <a:rPr lang="en-US" dirty="0" err="1"/>
              <a:t>MyLonestar</a:t>
            </a:r>
            <a:r>
              <a:rPr lang="en-US" dirty="0"/>
              <a:t> Portal</a:t>
            </a:r>
          </a:p>
        </p:txBody>
      </p:sp>
      <p:sp>
        <p:nvSpPr>
          <p:cNvPr id="3" name="Content Placeholder 2"/>
          <p:cNvSpPr>
            <a:spLocks noGrp="1"/>
          </p:cNvSpPr>
          <p:nvPr>
            <p:ph idx="1"/>
          </p:nvPr>
        </p:nvSpPr>
        <p:spPr>
          <a:xfrm>
            <a:off x="1097280" y="1845734"/>
            <a:ext cx="5503936" cy="4023360"/>
          </a:xfrm>
        </p:spPr>
        <p:txBody>
          <a:bodyPr/>
          <a:lstStyle/>
          <a:p>
            <a:endParaRPr lang="en-US" dirty="0"/>
          </a:p>
          <a:p>
            <a:r>
              <a:rPr lang="en-US" dirty="0"/>
              <a:t>1. The Finances tab shows the balance owed to the school and this helps students keep track of their personal finances.</a:t>
            </a:r>
          </a:p>
          <a:p>
            <a:endParaRPr lang="en-US" dirty="0"/>
          </a:p>
          <a:p>
            <a:r>
              <a:rPr lang="en-US" dirty="0"/>
              <a:t>2. The Student Center is a useful tool because it lets you pay, see holds, and shows the class schedule all in one place on the home page.</a:t>
            </a:r>
          </a:p>
        </p:txBody>
      </p:sp>
      <p:sp>
        <p:nvSpPr>
          <p:cNvPr id="6" name="Slide Number Placeholder 5">
            <a:extLst>
              <a:ext uri="{FF2B5EF4-FFF2-40B4-BE49-F238E27FC236}">
                <a16:creationId xmlns:a16="http://schemas.microsoft.com/office/drawing/2014/main" id="{325CE3CE-DB02-4CB6-AA35-0686ED20AA31}"/>
              </a:ext>
            </a:extLst>
          </p:cNvPr>
          <p:cNvSpPr>
            <a:spLocks noGrp="1"/>
          </p:cNvSpPr>
          <p:nvPr>
            <p:ph type="sldNum" sz="quarter" idx="12"/>
          </p:nvPr>
        </p:nvSpPr>
        <p:spPr/>
        <p:txBody>
          <a:bodyPr/>
          <a:lstStyle/>
          <a:p>
            <a:fld id="{6290545C-638E-426F-B336-61B6C519A8E5}" type="slidenum">
              <a:rPr lang="en-US" smtClean="0"/>
              <a:t>2</a:t>
            </a:fld>
            <a:endParaRPr lang="en-US"/>
          </a:p>
        </p:txBody>
      </p:sp>
    </p:spTree>
    <p:extLst>
      <p:ext uri="{BB962C8B-B14F-4D97-AF65-F5344CB8AC3E}">
        <p14:creationId xmlns:p14="http://schemas.microsoft.com/office/powerpoint/2010/main" val="176205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Disability Services</a:t>
            </a:r>
          </a:p>
        </p:txBody>
      </p:sp>
      <p:sp>
        <p:nvSpPr>
          <p:cNvPr id="3" name="Content Placeholder 2"/>
          <p:cNvSpPr>
            <a:spLocks noGrp="1"/>
          </p:cNvSpPr>
          <p:nvPr>
            <p:ph idx="1"/>
          </p:nvPr>
        </p:nvSpPr>
        <p:spPr>
          <a:xfrm>
            <a:off x="1097280" y="1950720"/>
            <a:ext cx="10058400" cy="3918374"/>
          </a:xfrm>
        </p:spPr>
        <p:txBody>
          <a:bodyPr/>
          <a:lstStyle/>
          <a:p>
            <a:r>
              <a:rPr lang="en-US" dirty="0"/>
              <a:t>Disability Services make reasonable accommodations for students with disabilities as well as act as a referral source on campus and in individual students community.</a:t>
            </a:r>
          </a:p>
          <a:p>
            <a:endParaRPr lang="en-US" dirty="0"/>
          </a:p>
          <a:p>
            <a:r>
              <a:rPr lang="en-US" dirty="0"/>
              <a:t>Lee Ann C. </a:t>
            </a:r>
            <a:r>
              <a:rPr lang="en-US" dirty="0" err="1"/>
              <a:t>Liebst</a:t>
            </a:r>
            <a:endParaRPr lang="en-US" dirty="0"/>
          </a:p>
          <a:p>
            <a:r>
              <a:rPr lang="en-US" dirty="0"/>
              <a:t>Office: SCC 205</a:t>
            </a:r>
          </a:p>
          <a:p>
            <a:r>
              <a:rPr lang="en-US" dirty="0"/>
              <a:t>Phone: (281)-312-1453</a:t>
            </a:r>
          </a:p>
          <a:p>
            <a:r>
              <a:rPr lang="en-US" dirty="0"/>
              <a:t>Email: </a:t>
            </a:r>
            <a:r>
              <a:rPr lang="en-US" dirty="0">
                <a:hlinkClick r:id="rId2"/>
              </a:rPr>
              <a:t>LeeAnn.C.Liebst@LoneStar.edu</a:t>
            </a:r>
            <a:endParaRPr lang="en-US" dirty="0"/>
          </a:p>
          <a:p>
            <a:endParaRPr lang="en-US" dirty="0"/>
          </a:p>
          <a:p>
            <a:endParaRPr lang="en-US" dirty="0"/>
          </a:p>
        </p:txBody>
      </p:sp>
      <p:pic>
        <p:nvPicPr>
          <p:cNvPr id="5" name="Picture 4">
            <a:extLst>
              <a:ext uri="{FF2B5EF4-FFF2-40B4-BE49-F238E27FC236}">
                <a16:creationId xmlns:a16="http://schemas.microsoft.com/office/drawing/2014/main" id="{70495E1A-A3EF-48C6-A5FD-188EDF6CC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405" y="2886074"/>
            <a:ext cx="2704970" cy="2704970"/>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AEB5BDDA-7582-4C3A-9220-C29BEE2047E3}"/>
              </a:ext>
            </a:extLst>
          </p:cNvPr>
          <p:cNvSpPr>
            <a:spLocks noGrp="1"/>
          </p:cNvSpPr>
          <p:nvPr>
            <p:ph type="sldNum" sz="quarter" idx="12"/>
          </p:nvPr>
        </p:nvSpPr>
        <p:spPr/>
        <p:txBody>
          <a:bodyPr/>
          <a:lstStyle/>
          <a:p>
            <a:fld id="{6290545C-638E-426F-B336-61B6C519A8E5}" type="slidenum">
              <a:rPr lang="en-US" smtClean="0"/>
              <a:t>3</a:t>
            </a:fld>
            <a:endParaRPr lang="en-US"/>
          </a:p>
        </p:txBody>
      </p:sp>
    </p:spTree>
    <p:extLst>
      <p:ext uri="{BB962C8B-B14F-4D97-AF65-F5344CB8AC3E}">
        <p14:creationId xmlns:p14="http://schemas.microsoft.com/office/powerpoint/2010/main" val="359220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D3B63C-4B04-439F-8040-A4B0C8904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513" y="3429000"/>
            <a:ext cx="6234113" cy="2621524"/>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2" name="Title 1"/>
          <p:cNvSpPr>
            <a:spLocks noGrp="1"/>
          </p:cNvSpPr>
          <p:nvPr>
            <p:ph type="title"/>
          </p:nvPr>
        </p:nvSpPr>
        <p:spPr/>
        <p:txBody>
          <a:bodyPr/>
          <a:lstStyle/>
          <a:p>
            <a:r>
              <a:rPr lang="en-US" dirty="0"/>
              <a:t>Office of Technology Services</a:t>
            </a:r>
          </a:p>
        </p:txBody>
      </p:sp>
      <p:sp>
        <p:nvSpPr>
          <p:cNvPr id="3" name="Content Placeholder 2"/>
          <p:cNvSpPr>
            <a:spLocks noGrp="1"/>
          </p:cNvSpPr>
          <p:nvPr>
            <p:ph idx="1"/>
          </p:nvPr>
        </p:nvSpPr>
        <p:spPr/>
        <p:txBody>
          <a:bodyPr/>
          <a:lstStyle/>
          <a:p>
            <a:r>
              <a:rPr lang="en-US" dirty="0"/>
              <a:t>OTS provides helps both faculty, staff, and students with technology issues that arise.</a:t>
            </a:r>
          </a:p>
          <a:p>
            <a:r>
              <a:rPr lang="en-US" dirty="0"/>
              <a:t>They have 24/7 phone support, alert monitoring, and customer service.</a:t>
            </a:r>
          </a:p>
          <a:p>
            <a:r>
              <a:rPr lang="en-US" dirty="0"/>
              <a:t>OTS also maintain backups, recovery systems, encryption, security systems, and identity management. </a:t>
            </a:r>
          </a:p>
          <a:p>
            <a:r>
              <a:rPr lang="en-US" dirty="0"/>
              <a:t>LSC-Kingwood’s OTS office is in </a:t>
            </a:r>
          </a:p>
          <a:p>
            <a:r>
              <a:rPr lang="en-US" dirty="0"/>
              <a:t>24/7 immediate assistance number:</a:t>
            </a:r>
          </a:p>
          <a:p>
            <a:r>
              <a:rPr lang="en-US" dirty="0"/>
              <a:t>(832)-813-6600</a:t>
            </a:r>
          </a:p>
          <a:p>
            <a:endParaRPr lang="en-US" dirty="0"/>
          </a:p>
          <a:p>
            <a:endParaRPr lang="en-US" dirty="0"/>
          </a:p>
        </p:txBody>
      </p:sp>
      <p:sp>
        <p:nvSpPr>
          <p:cNvPr id="6" name="Slide Number Placeholder 5">
            <a:extLst>
              <a:ext uri="{FF2B5EF4-FFF2-40B4-BE49-F238E27FC236}">
                <a16:creationId xmlns:a16="http://schemas.microsoft.com/office/drawing/2014/main" id="{D1D234C0-7B34-4839-B5EF-F5935962B0E8}"/>
              </a:ext>
            </a:extLst>
          </p:cNvPr>
          <p:cNvSpPr>
            <a:spLocks noGrp="1"/>
          </p:cNvSpPr>
          <p:nvPr>
            <p:ph type="sldNum" sz="quarter" idx="12"/>
          </p:nvPr>
        </p:nvSpPr>
        <p:spPr/>
        <p:txBody>
          <a:bodyPr/>
          <a:lstStyle/>
          <a:p>
            <a:fld id="{6290545C-638E-426F-B336-61B6C519A8E5}" type="slidenum">
              <a:rPr lang="en-US" smtClean="0"/>
              <a:t>4</a:t>
            </a:fld>
            <a:endParaRPr lang="en-US"/>
          </a:p>
        </p:txBody>
      </p:sp>
    </p:spTree>
    <p:extLst>
      <p:ext uri="{BB962C8B-B14F-4D97-AF65-F5344CB8AC3E}">
        <p14:creationId xmlns:p14="http://schemas.microsoft.com/office/powerpoint/2010/main" val="104686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Tutoring</a:t>
            </a:r>
          </a:p>
        </p:txBody>
      </p:sp>
      <p:sp>
        <p:nvSpPr>
          <p:cNvPr id="3" name="Content Placeholder 2"/>
          <p:cNvSpPr>
            <a:spLocks noGrp="1"/>
          </p:cNvSpPr>
          <p:nvPr>
            <p:ph idx="1"/>
          </p:nvPr>
        </p:nvSpPr>
        <p:spPr>
          <a:xfrm>
            <a:off x="1097280" y="1845734"/>
            <a:ext cx="6103620" cy="4023360"/>
          </a:xfrm>
        </p:spPr>
        <p:txBody>
          <a:bodyPr/>
          <a:lstStyle/>
          <a:p>
            <a:r>
              <a:rPr lang="en-US" dirty="0"/>
              <a:t>LSC students can use tutoring services at any campus.</a:t>
            </a:r>
          </a:p>
          <a:p>
            <a:r>
              <a:rPr lang="en-US" dirty="0"/>
              <a:t>All Support Labs offer walk-in tutoring.</a:t>
            </a:r>
          </a:p>
          <a:p>
            <a:r>
              <a:rPr lang="en-US" dirty="0"/>
              <a:t>The Virtual Teaching Assistance Center(VTAC) is an online tutoring  page that is easily accessible for all students through the </a:t>
            </a:r>
            <a:r>
              <a:rPr lang="en-US" dirty="0" err="1"/>
              <a:t>MyLonestar</a:t>
            </a:r>
            <a:r>
              <a:rPr lang="en-US" dirty="0"/>
              <a:t> Portal.</a:t>
            </a:r>
          </a:p>
          <a:p>
            <a:r>
              <a:rPr lang="en-US" dirty="0"/>
              <a:t>Tutors are available for all courses like writing, math and science.</a:t>
            </a:r>
          </a:p>
        </p:txBody>
      </p:sp>
      <p:pic>
        <p:nvPicPr>
          <p:cNvPr id="5" name="Picture 4">
            <a:extLst>
              <a:ext uri="{FF2B5EF4-FFF2-40B4-BE49-F238E27FC236}">
                <a16:creationId xmlns:a16="http://schemas.microsoft.com/office/drawing/2014/main" id="{D55E0004-BA4B-491A-90AC-72AEFC094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0" y="2531535"/>
            <a:ext cx="4526254" cy="3012016"/>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49685655-D1D6-40F9-9C67-9F6A7039E7E2}"/>
              </a:ext>
            </a:extLst>
          </p:cNvPr>
          <p:cNvSpPr>
            <a:spLocks noGrp="1"/>
          </p:cNvSpPr>
          <p:nvPr>
            <p:ph type="sldNum" sz="quarter" idx="12"/>
          </p:nvPr>
        </p:nvSpPr>
        <p:spPr/>
        <p:txBody>
          <a:bodyPr/>
          <a:lstStyle/>
          <a:p>
            <a:fld id="{6290545C-638E-426F-B336-61B6C519A8E5}" type="slidenum">
              <a:rPr lang="en-US" smtClean="0"/>
              <a:t>5</a:t>
            </a:fld>
            <a:endParaRPr lang="en-US"/>
          </a:p>
        </p:txBody>
      </p:sp>
    </p:spTree>
    <p:extLst>
      <p:ext uri="{BB962C8B-B14F-4D97-AF65-F5344CB8AC3E}">
        <p14:creationId xmlns:p14="http://schemas.microsoft.com/office/powerpoint/2010/main" val="276963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Career Services</a:t>
            </a:r>
          </a:p>
        </p:txBody>
      </p:sp>
      <p:sp>
        <p:nvSpPr>
          <p:cNvPr id="3" name="Content Placeholder 2"/>
          <p:cNvSpPr>
            <a:spLocks noGrp="1"/>
          </p:cNvSpPr>
          <p:nvPr>
            <p:ph idx="1"/>
          </p:nvPr>
        </p:nvSpPr>
        <p:spPr/>
        <p:txBody>
          <a:bodyPr/>
          <a:lstStyle/>
          <a:p>
            <a:r>
              <a:rPr lang="en-US" dirty="0"/>
              <a:t>Career Services help inform students on the right major for a particular job or field of work.</a:t>
            </a:r>
          </a:p>
          <a:p>
            <a:r>
              <a:rPr lang="en-US" dirty="0"/>
              <a:t>Also Career Services help students write resume’s and cover letters, complete online applications, develop a job search plan and practice interviewing for a job.</a:t>
            </a:r>
          </a:p>
          <a:p>
            <a:endParaRPr lang="en-US" dirty="0"/>
          </a:p>
          <a:p>
            <a:r>
              <a:rPr lang="en-US" dirty="0"/>
              <a:t>Donna Washington</a:t>
            </a:r>
          </a:p>
          <a:p>
            <a:r>
              <a:rPr lang="en-US" dirty="0"/>
              <a:t>Room: SCC 205</a:t>
            </a:r>
          </a:p>
          <a:p>
            <a:r>
              <a:rPr lang="en-US" dirty="0"/>
              <a:t>Phone: (281)-312-1624</a:t>
            </a:r>
          </a:p>
          <a:p>
            <a:r>
              <a:rPr lang="en-US" dirty="0"/>
              <a:t>Email: Donna.Washington@lonestar.edu</a:t>
            </a:r>
          </a:p>
        </p:txBody>
      </p:sp>
      <p:pic>
        <p:nvPicPr>
          <p:cNvPr id="5" name="Picture 4">
            <a:extLst>
              <a:ext uri="{FF2B5EF4-FFF2-40B4-BE49-F238E27FC236}">
                <a16:creationId xmlns:a16="http://schemas.microsoft.com/office/drawing/2014/main" id="{019BAB5B-A299-4780-9958-F8AB26F35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3429000"/>
            <a:ext cx="5962651" cy="2428304"/>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BD4F2197-BA9A-45D2-ABB7-22741DC3068A}"/>
              </a:ext>
            </a:extLst>
          </p:cNvPr>
          <p:cNvSpPr>
            <a:spLocks noGrp="1"/>
          </p:cNvSpPr>
          <p:nvPr>
            <p:ph type="sldNum" sz="quarter" idx="12"/>
          </p:nvPr>
        </p:nvSpPr>
        <p:spPr/>
        <p:txBody>
          <a:bodyPr/>
          <a:lstStyle/>
          <a:p>
            <a:fld id="{6290545C-638E-426F-B336-61B6C519A8E5}" type="slidenum">
              <a:rPr lang="en-US" smtClean="0"/>
              <a:t>6</a:t>
            </a:fld>
            <a:endParaRPr lang="en-US"/>
          </a:p>
        </p:txBody>
      </p:sp>
    </p:spTree>
    <p:extLst>
      <p:ext uri="{BB962C8B-B14F-4D97-AF65-F5344CB8AC3E}">
        <p14:creationId xmlns:p14="http://schemas.microsoft.com/office/powerpoint/2010/main" val="397397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a:t>
            </a:r>
          </a:p>
        </p:txBody>
      </p:sp>
      <p:sp>
        <p:nvSpPr>
          <p:cNvPr id="3" name="Content Placeholder 2"/>
          <p:cNvSpPr>
            <a:spLocks noGrp="1"/>
          </p:cNvSpPr>
          <p:nvPr>
            <p:ph idx="1"/>
          </p:nvPr>
        </p:nvSpPr>
        <p:spPr/>
        <p:txBody>
          <a:bodyPr/>
          <a:lstStyle/>
          <a:p>
            <a:r>
              <a:rPr lang="en-US" dirty="0"/>
              <a:t>Hours: </a:t>
            </a:r>
          </a:p>
          <a:p>
            <a:r>
              <a:rPr lang="en-US" dirty="0"/>
              <a:t>Monday-Thursday 8:00 a.m. – 4:00 p.m.</a:t>
            </a:r>
          </a:p>
          <a:p>
            <a:r>
              <a:rPr lang="en-US" dirty="0"/>
              <a:t>Friday 8:00 a.m. – 3:00 p.m.</a:t>
            </a:r>
          </a:p>
          <a:p>
            <a:endParaRPr lang="en-US" dirty="0"/>
          </a:p>
          <a:p>
            <a:r>
              <a:rPr lang="en-US" dirty="0"/>
              <a:t>The library offers many online tools that are useful</a:t>
            </a:r>
          </a:p>
          <a:p>
            <a:r>
              <a:rPr lang="en-US" dirty="0"/>
              <a:t>to students.</a:t>
            </a:r>
          </a:p>
          <a:p>
            <a:pPr marL="320040">
              <a:buFont typeface="Arial" panose="020B0604020202020204" pitchFamily="34" charset="0"/>
              <a:buChar char="•"/>
            </a:pPr>
            <a:r>
              <a:rPr lang="en-US" dirty="0"/>
              <a:t>Library Catalog</a:t>
            </a:r>
          </a:p>
          <a:p>
            <a:pPr marL="320040">
              <a:buFont typeface="Arial" panose="020B0604020202020204" pitchFamily="34" charset="0"/>
              <a:buChar char="•"/>
            </a:pPr>
            <a:r>
              <a:rPr lang="en-US" dirty="0"/>
              <a:t>Assignment Calculator</a:t>
            </a:r>
          </a:p>
          <a:p>
            <a:pPr marL="320040">
              <a:buFont typeface="Arial" panose="020B0604020202020204" pitchFamily="34" charset="0"/>
              <a:buChar char="•"/>
            </a:pPr>
            <a:r>
              <a:rPr lang="en-US" dirty="0"/>
              <a:t>Bibliographic citation tools</a:t>
            </a:r>
          </a:p>
          <a:p>
            <a:pPr marL="0" indent="0">
              <a:buNone/>
            </a:pPr>
            <a:endParaRPr lang="en-US" dirty="0"/>
          </a:p>
        </p:txBody>
      </p:sp>
      <p:pic>
        <p:nvPicPr>
          <p:cNvPr id="5" name="Picture 4">
            <a:extLst>
              <a:ext uri="{FF2B5EF4-FFF2-40B4-BE49-F238E27FC236}">
                <a16:creationId xmlns:a16="http://schemas.microsoft.com/office/drawing/2014/main" id="{E2F3D707-7017-45B1-ADAC-BBDC88EA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0" y="2072190"/>
            <a:ext cx="5062538" cy="3796904"/>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5578133C-97B3-40EC-99C1-74C1B9CD2F9C}"/>
              </a:ext>
            </a:extLst>
          </p:cNvPr>
          <p:cNvSpPr>
            <a:spLocks noGrp="1"/>
          </p:cNvSpPr>
          <p:nvPr>
            <p:ph type="sldNum" sz="quarter" idx="12"/>
          </p:nvPr>
        </p:nvSpPr>
        <p:spPr/>
        <p:txBody>
          <a:bodyPr/>
          <a:lstStyle/>
          <a:p>
            <a:fld id="{6290545C-638E-426F-B336-61B6C519A8E5}" type="slidenum">
              <a:rPr lang="en-US" smtClean="0"/>
              <a:t>7</a:t>
            </a:fld>
            <a:endParaRPr lang="en-US"/>
          </a:p>
        </p:txBody>
      </p:sp>
    </p:spTree>
    <p:extLst>
      <p:ext uri="{BB962C8B-B14F-4D97-AF65-F5344CB8AC3E}">
        <p14:creationId xmlns:p14="http://schemas.microsoft.com/office/powerpoint/2010/main" val="156630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Bookstore</a:t>
            </a:r>
          </a:p>
        </p:txBody>
      </p:sp>
      <p:sp>
        <p:nvSpPr>
          <p:cNvPr id="3" name="Content Placeholder 2"/>
          <p:cNvSpPr>
            <a:spLocks noGrp="1"/>
          </p:cNvSpPr>
          <p:nvPr>
            <p:ph idx="1"/>
          </p:nvPr>
        </p:nvSpPr>
        <p:spPr>
          <a:xfrm>
            <a:off x="1097280" y="1845734"/>
            <a:ext cx="5432108" cy="4023360"/>
          </a:xfrm>
        </p:spPr>
        <p:txBody>
          <a:bodyPr/>
          <a:lstStyle/>
          <a:p>
            <a:r>
              <a:rPr lang="en-US" dirty="0"/>
              <a:t>Hours for Kingwood Bookstore:</a:t>
            </a:r>
          </a:p>
          <a:p>
            <a:r>
              <a:rPr lang="en-US" dirty="0"/>
              <a:t>Monday-Thursday 9:00 a.m. – 5:00 p.m.</a:t>
            </a:r>
          </a:p>
          <a:p>
            <a:r>
              <a:rPr lang="en-US" dirty="0"/>
              <a:t>Friday 9:00 a.m. – 2:00 p.m.</a:t>
            </a:r>
          </a:p>
          <a:p>
            <a:r>
              <a:rPr lang="en-US" dirty="0"/>
              <a:t>Use </a:t>
            </a:r>
            <a:r>
              <a:rPr lang="en-US" dirty="0" err="1"/>
              <a:t>myLoneStar</a:t>
            </a:r>
            <a:r>
              <a:rPr lang="en-US" dirty="0"/>
              <a:t> to obtain the course 4-letter prefix, course number, and section number of the course. Online students can go to their campus location and buy their textbooks or access </a:t>
            </a:r>
            <a:r>
              <a:rPr lang="en-US" dirty="0" err="1"/>
              <a:t>eFollett</a:t>
            </a:r>
            <a:r>
              <a:rPr lang="en-US" dirty="0"/>
              <a:t> to order online.</a:t>
            </a:r>
          </a:p>
        </p:txBody>
      </p:sp>
      <p:pic>
        <p:nvPicPr>
          <p:cNvPr id="5" name="Picture 4">
            <a:extLst>
              <a:ext uri="{FF2B5EF4-FFF2-40B4-BE49-F238E27FC236}">
                <a16:creationId xmlns:a16="http://schemas.microsoft.com/office/drawing/2014/main" id="{87CAE47E-7154-4CCD-A128-1BAF0BC76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906" y="2398744"/>
            <a:ext cx="5041789" cy="3352987"/>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ECE42936-CB37-4125-A0BB-6E1E12238509}"/>
              </a:ext>
            </a:extLst>
          </p:cNvPr>
          <p:cNvSpPr>
            <a:spLocks noGrp="1"/>
          </p:cNvSpPr>
          <p:nvPr>
            <p:ph type="sldNum" sz="quarter" idx="12"/>
          </p:nvPr>
        </p:nvSpPr>
        <p:spPr/>
        <p:txBody>
          <a:bodyPr/>
          <a:lstStyle/>
          <a:p>
            <a:fld id="{6290545C-638E-426F-B336-61B6C519A8E5}" type="slidenum">
              <a:rPr lang="en-US" smtClean="0"/>
              <a:t>8</a:t>
            </a:fld>
            <a:endParaRPr lang="en-US"/>
          </a:p>
        </p:txBody>
      </p:sp>
    </p:spTree>
    <p:extLst>
      <p:ext uri="{BB962C8B-B14F-4D97-AF65-F5344CB8AC3E}">
        <p14:creationId xmlns:p14="http://schemas.microsoft.com/office/powerpoint/2010/main" val="60556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Aid</a:t>
            </a:r>
          </a:p>
        </p:txBody>
      </p:sp>
      <p:sp>
        <p:nvSpPr>
          <p:cNvPr id="3" name="Content Placeholder 2"/>
          <p:cNvSpPr>
            <a:spLocks noGrp="1"/>
          </p:cNvSpPr>
          <p:nvPr>
            <p:ph idx="1"/>
          </p:nvPr>
        </p:nvSpPr>
        <p:spPr>
          <a:xfrm>
            <a:off x="5652135" y="1845734"/>
            <a:ext cx="5503545" cy="4023360"/>
          </a:xfrm>
        </p:spPr>
        <p:txBody>
          <a:bodyPr/>
          <a:lstStyle/>
          <a:p>
            <a:r>
              <a:rPr lang="en-US" dirty="0"/>
              <a:t>Financial aid consists of grants, academic scholarships, veterans affairs, student loans, work-study programs, workforce scholarships, and t-stem scholarships.</a:t>
            </a:r>
          </a:p>
          <a:p>
            <a:r>
              <a:rPr lang="en-US" dirty="0"/>
              <a:t>The deadline for financial aid for next semester is April 1.</a:t>
            </a:r>
          </a:p>
          <a:p>
            <a:r>
              <a:rPr lang="en-US" dirty="0"/>
              <a:t>Students can live chat with the LSC Financial Aid Department, submit a question online, call the number (281)-290-2700, or go into their office which is opened Monday-Friday 7:30 a.m. – 7:00 p.m.</a:t>
            </a:r>
          </a:p>
        </p:txBody>
      </p:sp>
      <p:pic>
        <p:nvPicPr>
          <p:cNvPr id="5" name="Picture 4">
            <a:extLst>
              <a:ext uri="{FF2B5EF4-FFF2-40B4-BE49-F238E27FC236}">
                <a16:creationId xmlns:a16="http://schemas.microsoft.com/office/drawing/2014/main" id="{2118D23D-97F3-4A14-936F-08CE4913B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88" y="2514389"/>
            <a:ext cx="4923472" cy="3077170"/>
          </a:xfrm>
          <a:prstGeom prst="rect">
            <a:avLst/>
          </a:prstGeom>
          <a:ln>
            <a:noFill/>
          </a:ln>
          <a:effectLst>
            <a:outerShdw blurRad="127000" dist="1270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9BF26FC3-7EE2-41CD-8ED7-9AB2593B7182}"/>
              </a:ext>
            </a:extLst>
          </p:cNvPr>
          <p:cNvSpPr>
            <a:spLocks noGrp="1"/>
          </p:cNvSpPr>
          <p:nvPr>
            <p:ph type="sldNum" sz="quarter" idx="12"/>
          </p:nvPr>
        </p:nvSpPr>
        <p:spPr/>
        <p:txBody>
          <a:bodyPr/>
          <a:lstStyle/>
          <a:p>
            <a:fld id="{6290545C-638E-426F-B336-61B6C519A8E5}" type="slidenum">
              <a:rPr lang="en-US" smtClean="0"/>
              <a:t>9</a:t>
            </a:fld>
            <a:endParaRPr lang="en-US"/>
          </a:p>
        </p:txBody>
      </p:sp>
    </p:spTree>
    <p:extLst>
      <p:ext uri="{BB962C8B-B14F-4D97-AF65-F5344CB8AC3E}">
        <p14:creationId xmlns:p14="http://schemas.microsoft.com/office/powerpoint/2010/main" val="4159043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TotalTime>
  <Words>894</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Campus Resources, Services and Supports</vt:lpstr>
      <vt:lpstr>Important Resources in the MyLonestar Portal</vt:lpstr>
      <vt:lpstr>Disability Services</vt:lpstr>
      <vt:lpstr>Office of Technology Services</vt:lpstr>
      <vt:lpstr>Tutoring</vt:lpstr>
      <vt:lpstr>Career Services</vt:lpstr>
      <vt:lpstr>Library</vt:lpstr>
      <vt:lpstr>Bookstore</vt:lpstr>
      <vt:lpstr>Financial Aid</vt:lpstr>
      <vt:lpstr>Business Office</vt:lpstr>
      <vt:lpstr>Veteran Affair Services</vt:lpstr>
      <vt:lpstr>Campus Police</vt:lpstr>
      <vt:lpstr>Academic Advising</vt:lpstr>
      <vt:lpstr>Counseling Services</vt:lpstr>
      <vt:lpstr>Student Engagement Activities</vt:lpstr>
      <vt:lpstr>Intercultural Center</vt:lpstr>
      <vt:lpstr>Men’s Center</vt:lpstr>
      <vt:lpstr>Women’s Center</vt:lpstr>
    </vt:vector>
  </TitlesOfParts>
  <Company>Lone Star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Resources, Services and Supports</dc:title>
  <dc:creator>Keegan Neal</dc:creator>
  <cp:lastModifiedBy>Paul MacFarlane</cp:lastModifiedBy>
  <cp:revision>29</cp:revision>
  <dcterms:created xsi:type="dcterms:W3CDTF">2018-01-31T17:38:21Z</dcterms:created>
  <dcterms:modified xsi:type="dcterms:W3CDTF">2018-02-04T23:49:33Z</dcterms:modified>
</cp:coreProperties>
</file>