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3" r:id="rId6"/>
    <p:sldId id="264" r:id="rId8"/>
    <p:sldId id="267" r:id="rId9"/>
    <p:sldId id="265" r:id="rId10"/>
    <p:sldId id="275" r:id="rId11"/>
    <p:sldId id="276" r:id="rId12"/>
    <p:sldId id="26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39C"/>
    <a:srgbClr val="0868B8"/>
    <a:srgbClr val="FBFBFB"/>
    <a:srgbClr val="F2F2F2"/>
    <a:srgbClr val="F49100"/>
    <a:srgbClr val="5B9BD5"/>
    <a:srgbClr val="1791F5"/>
    <a:srgbClr val="E6E6E6"/>
    <a:srgbClr val="075697"/>
    <a:srgbClr val="309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8" y="744"/>
      </p:cViewPr>
      <p:guideLst>
        <p:guide orient="horz" pos="2164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hemeOverride" Target="../theme/themeOverride4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hemeOverride" Target="../theme/themeOverride7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05" name="Rectangle 31106"/>
          <p:cNvSpPr>
            <a:spLocks noChangeArrowheads="1"/>
          </p:cNvSpPr>
          <p:nvPr/>
        </p:nvSpPr>
        <p:spPr bwMode="auto">
          <a:xfrm>
            <a:off x="0" y="5311143"/>
            <a:ext cx="12192000" cy="441957"/>
          </a:xfrm>
          <a:prstGeom prst="rect">
            <a:avLst/>
          </a:prstGeom>
          <a:solidFill>
            <a:srgbClr val="0979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06" name="Freeform 31107"/>
          <p:cNvSpPr/>
          <p:nvPr/>
        </p:nvSpPr>
        <p:spPr bwMode="auto">
          <a:xfrm>
            <a:off x="3292321" y="5315795"/>
            <a:ext cx="5607359" cy="437305"/>
          </a:xfrm>
          <a:custGeom>
            <a:avLst/>
            <a:gdLst>
              <a:gd name="T0" fmla="*/ 114 w 1400"/>
              <a:gd name="T1" fmla="*/ 110 h 110"/>
              <a:gd name="T2" fmla="*/ 1400 w 1400"/>
              <a:gd name="T3" fmla="*/ 110 h 110"/>
              <a:gd name="T4" fmla="*/ 1286 w 1400"/>
              <a:gd name="T5" fmla="*/ 0 h 110"/>
              <a:gd name="T6" fmla="*/ 0 w 1400"/>
              <a:gd name="T7" fmla="*/ 0 h 110"/>
              <a:gd name="T8" fmla="*/ 114 w 1400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0" h="110">
                <a:moveTo>
                  <a:pt x="114" y="110"/>
                </a:moveTo>
                <a:lnTo>
                  <a:pt x="1400" y="110"/>
                </a:lnTo>
                <a:lnTo>
                  <a:pt x="1286" y="0"/>
                </a:lnTo>
                <a:lnTo>
                  <a:pt x="0" y="0"/>
                </a:lnTo>
                <a:lnTo>
                  <a:pt x="114" y="110"/>
                </a:lnTo>
                <a:close/>
              </a:path>
            </a:pathLst>
          </a:custGeom>
          <a:solidFill>
            <a:srgbClr val="086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280388"/>
            <a:ext cx="12192000" cy="2297223"/>
            <a:chOff x="1760486" y="1625187"/>
            <a:chExt cx="8594427" cy="2352000"/>
          </a:xfrm>
        </p:grpSpPr>
        <p:sp>
          <p:nvSpPr>
            <p:cNvPr id="2307" name="Freeform 31108"/>
            <p:cNvSpPr/>
            <p:nvPr/>
          </p:nvSpPr>
          <p:spPr bwMode="auto">
            <a:xfrm>
              <a:off x="2196002" y="2089187"/>
              <a:ext cx="7800000" cy="1888000"/>
            </a:xfrm>
            <a:custGeom>
              <a:avLst/>
              <a:gdLst>
                <a:gd name="T0" fmla="*/ 1725 w 1950"/>
                <a:gd name="T1" fmla="*/ 0 h 472"/>
                <a:gd name="T2" fmla="*/ 0 w 1950"/>
                <a:gd name="T3" fmla="*/ 0 h 472"/>
                <a:gd name="T4" fmla="*/ 225 w 1950"/>
                <a:gd name="T5" fmla="*/ 472 h 472"/>
                <a:gd name="T6" fmla="*/ 1950 w 1950"/>
                <a:gd name="T7" fmla="*/ 472 h 472"/>
                <a:gd name="T8" fmla="*/ 1725 w 1950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0" h="472">
                  <a:moveTo>
                    <a:pt x="1725" y="0"/>
                  </a:moveTo>
                  <a:lnTo>
                    <a:pt x="0" y="0"/>
                  </a:lnTo>
                  <a:lnTo>
                    <a:pt x="225" y="472"/>
                  </a:lnTo>
                  <a:lnTo>
                    <a:pt x="1950" y="472"/>
                  </a:lnTo>
                  <a:lnTo>
                    <a:pt x="1725" y="0"/>
                  </a:lnTo>
                  <a:close/>
                </a:path>
              </a:pathLst>
            </a:custGeom>
            <a:solidFill>
              <a:srgbClr val="000000">
                <a:alpha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8" name="Freeform 31109"/>
            <p:cNvSpPr/>
            <p:nvPr/>
          </p:nvSpPr>
          <p:spPr bwMode="auto">
            <a:xfrm>
              <a:off x="2196002" y="2089187"/>
              <a:ext cx="7800000" cy="1888000"/>
            </a:xfrm>
            <a:custGeom>
              <a:avLst/>
              <a:gdLst>
                <a:gd name="T0" fmla="*/ 1725 w 1950"/>
                <a:gd name="T1" fmla="*/ 0 h 472"/>
                <a:gd name="T2" fmla="*/ 0 w 1950"/>
                <a:gd name="T3" fmla="*/ 0 h 472"/>
                <a:gd name="T4" fmla="*/ 225 w 1950"/>
                <a:gd name="T5" fmla="*/ 472 h 472"/>
                <a:gd name="T6" fmla="*/ 1950 w 1950"/>
                <a:gd name="T7" fmla="*/ 472 h 472"/>
                <a:gd name="T8" fmla="*/ 1725 w 1950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0" h="472">
                  <a:moveTo>
                    <a:pt x="1725" y="0"/>
                  </a:moveTo>
                  <a:lnTo>
                    <a:pt x="0" y="0"/>
                  </a:lnTo>
                  <a:lnTo>
                    <a:pt x="225" y="472"/>
                  </a:lnTo>
                  <a:lnTo>
                    <a:pt x="1950" y="472"/>
                  </a:lnTo>
                  <a:lnTo>
                    <a:pt x="17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9" name="Rectangle 31110"/>
            <p:cNvSpPr>
              <a:spLocks noChangeArrowheads="1"/>
            </p:cNvSpPr>
            <p:nvPr/>
          </p:nvSpPr>
          <p:spPr bwMode="auto">
            <a:xfrm>
              <a:off x="3752001" y="1625187"/>
              <a:ext cx="4688000" cy="1896000"/>
            </a:xfrm>
            <a:prstGeom prst="rect">
              <a:avLst/>
            </a:prstGeom>
            <a:solidFill>
              <a:srgbClr val="0868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0" name="Freeform 31111"/>
            <p:cNvSpPr/>
            <p:nvPr/>
          </p:nvSpPr>
          <p:spPr bwMode="auto">
            <a:xfrm>
              <a:off x="8649565" y="2081187"/>
              <a:ext cx="1705348" cy="1896000"/>
            </a:xfrm>
            <a:custGeom>
              <a:avLst/>
              <a:gdLst>
                <a:gd name="T0" fmla="*/ 0 w 774"/>
                <a:gd name="T1" fmla="*/ 0 h 474"/>
                <a:gd name="T2" fmla="*/ 774 w 774"/>
                <a:gd name="T3" fmla="*/ 0 h 474"/>
                <a:gd name="T4" fmla="*/ 774 w 774"/>
                <a:gd name="T5" fmla="*/ 474 h 474"/>
                <a:gd name="T6" fmla="*/ 225 w 774"/>
                <a:gd name="T7" fmla="*/ 474 h 474"/>
                <a:gd name="T8" fmla="*/ 0 w 774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474">
                  <a:moveTo>
                    <a:pt x="0" y="0"/>
                  </a:moveTo>
                  <a:lnTo>
                    <a:pt x="774" y="0"/>
                  </a:lnTo>
                  <a:lnTo>
                    <a:pt x="774" y="474"/>
                  </a:lnTo>
                  <a:lnTo>
                    <a:pt x="225" y="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9C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11" name="Freeform 31112"/>
            <p:cNvSpPr/>
            <p:nvPr/>
          </p:nvSpPr>
          <p:spPr bwMode="auto">
            <a:xfrm>
              <a:off x="8440001" y="1625187"/>
              <a:ext cx="693599" cy="2352000"/>
            </a:xfrm>
            <a:custGeom>
              <a:avLst/>
              <a:gdLst>
                <a:gd name="T0" fmla="*/ 164 w 389"/>
                <a:gd name="T1" fmla="*/ 114 h 588"/>
                <a:gd name="T2" fmla="*/ 0 w 389"/>
                <a:gd name="T3" fmla="*/ 0 h 588"/>
                <a:gd name="T4" fmla="*/ 0 w 389"/>
                <a:gd name="T5" fmla="*/ 474 h 588"/>
                <a:gd name="T6" fmla="*/ 389 w 389"/>
                <a:gd name="T7" fmla="*/ 588 h 588"/>
                <a:gd name="T8" fmla="*/ 164 w 389"/>
                <a:gd name="T9" fmla="*/ 11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588">
                  <a:moveTo>
                    <a:pt x="164" y="114"/>
                  </a:moveTo>
                  <a:lnTo>
                    <a:pt x="0" y="0"/>
                  </a:lnTo>
                  <a:lnTo>
                    <a:pt x="0" y="474"/>
                  </a:lnTo>
                  <a:lnTo>
                    <a:pt x="389" y="588"/>
                  </a:lnTo>
                  <a:lnTo>
                    <a:pt x="164" y="114"/>
                  </a:lnTo>
                  <a:close/>
                </a:path>
              </a:pathLst>
            </a:custGeom>
            <a:solidFill>
              <a:srgbClr val="097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12" name="Freeform 31113"/>
            <p:cNvSpPr/>
            <p:nvPr/>
          </p:nvSpPr>
          <p:spPr bwMode="auto">
            <a:xfrm>
              <a:off x="1760486" y="2081187"/>
              <a:ext cx="1632604" cy="1896000"/>
            </a:xfrm>
            <a:custGeom>
              <a:avLst/>
              <a:gdLst>
                <a:gd name="T0" fmla="*/ 549 w 774"/>
                <a:gd name="T1" fmla="*/ 0 h 474"/>
                <a:gd name="T2" fmla="*/ 0 w 774"/>
                <a:gd name="T3" fmla="*/ 0 h 474"/>
                <a:gd name="T4" fmla="*/ 0 w 774"/>
                <a:gd name="T5" fmla="*/ 474 h 474"/>
                <a:gd name="T6" fmla="*/ 774 w 774"/>
                <a:gd name="T7" fmla="*/ 474 h 474"/>
                <a:gd name="T8" fmla="*/ 549 w 774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474">
                  <a:moveTo>
                    <a:pt x="549" y="0"/>
                  </a:moveTo>
                  <a:lnTo>
                    <a:pt x="0" y="0"/>
                  </a:lnTo>
                  <a:lnTo>
                    <a:pt x="0" y="474"/>
                  </a:lnTo>
                  <a:lnTo>
                    <a:pt x="774" y="474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309C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3" name="Freeform 31114"/>
            <p:cNvSpPr/>
            <p:nvPr/>
          </p:nvSpPr>
          <p:spPr bwMode="auto">
            <a:xfrm>
              <a:off x="2913823" y="1625187"/>
              <a:ext cx="838180" cy="2352000"/>
            </a:xfrm>
            <a:custGeom>
              <a:avLst/>
              <a:gdLst>
                <a:gd name="T0" fmla="*/ 0 w 389"/>
                <a:gd name="T1" fmla="*/ 114 h 588"/>
                <a:gd name="T2" fmla="*/ 389 w 389"/>
                <a:gd name="T3" fmla="*/ 0 h 588"/>
                <a:gd name="T4" fmla="*/ 389 w 389"/>
                <a:gd name="T5" fmla="*/ 474 h 588"/>
                <a:gd name="T6" fmla="*/ 225 w 389"/>
                <a:gd name="T7" fmla="*/ 588 h 588"/>
                <a:gd name="T8" fmla="*/ 0 w 389"/>
                <a:gd name="T9" fmla="*/ 11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588">
                  <a:moveTo>
                    <a:pt x="0" y="114"/>
                  </a:moveTo>
                  <a:lnTo>
                    <a:pt x="389" y="0"/>
                  </a:lnTo>
                  <a:lnTo>
                    <a:pt x="389" y="474"/>
                  </a:lnTo>
                  <a:lnTo>
                    <a:pt x="225" y="588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097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88" name="文本框 987"/>
          <p:cNvSpPr txBox="1"/>
          <p:nvPr/>
        </p:nvSpPr>
        <p:spPr>
          <a:xfrm>
            <a:off x="4295661" y="5382885"/>
            <a:ext cx="360067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44" y="613850"/>
            <a:ext cx="4786751" cy="1590265"/>
          </a:xfrm>
          <a:prstGeom prst="rect">
            <a:avLst/>
          </a:prstGeom>
        </p:spPr>
      </p:pic>
      <p:sp>
        <p:nvSpPr>
          <p:cNvPr id="984" name="文本框 983"/>
          <p:cNvSpPr txBox="1"/>
          <p:nvPr/>
        </p:nvSpPr>
        <p:spPr>
          <a:xfrm>
            <a:off x="617855" y="2733675"/>
            <a:ext cx="11064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FFFF"/>
                </a:solidFill>
                <a:cs typeface="+mn-ea"/>
                <a:sym typeface="+mn-lt"/>
              </a:rPr>
              <a:t>Smart campus assistant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0346"/>
            <a:ext cx="12192000" cy="4137308"/>
          </a:xfrm>
          <a:prstGeom prst="rect">
            <a:avLst/>
          </a:prstGeom>
          <a:solidFill>
            <a:srgbClr val="08639C"/>
          </a:solidFill>
          <a:ln>
            <a:solidFill>
              <a:srgbClr val="0863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5515" y="2934335"/>
            <a:ext cx="26803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lang="en-US" altLang="zh-CN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" y="3483730"/>
            <a:ext cx="12191992" cy="3374265"/>
          </a:xfrm>
          <a:prstGeom prst="rect">
            <a:avLst/>
          </a:prstGeom>
          <a:solidFill>
            <a:srgbClr val="0979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1241245" y="2183580"/>
            <a:ext cx="6505214" cy="1300150"/>
          </a:xfrm>
          <a:custGeom>
            <a:avLst/>
            <a:gdLst>
              <a:gd name="T0" fmla="*/ 6 w 910"/>
              <a:gd name="T1" fmla="*/ 58 h 197"/>
              <a:gd name="T2" fmla="*/ 6 w 910"/>
              <a:gd name="T3" fmla="*/ 197 h 197"/>
              <a:gd name="T4" fmla="*/ 0 w 910"/>
              <a:gd name="T5" fmla="*/ 197 h 197"/>
              <a:gd name="T6" fmla="*/ 0 w 910"/>
              <a:gd name="T7" fmla="*/ 58 h 197"/>
              <a:gd name="T8" fmla="*/ 58 w 910"/>
              <a:gd name="T9" fmla="*/ 0 h 197"/>
              <a:gd name="T10" fmla="*/ 910 w 910"/>
              <a:gd name="T11" fmla="*/ 0 h 197"/>
              <a:gd name="T12" fmla="*/ 910 w 910"/>
              <a:gd name="T13" fmla="*/ 6 h 197"/>
              <a:gd name="T14" fmla="*/ 58 w 910"/>
              <a:gd name="T15" fmla="*/ 6 h 197"/>
              <a:gd name="T16" fmla="*/ 6 w 910"/>
              <a:gd name="T17" fmla="*/ 5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0" h="197">
                <a:moveTo>
                  <a:pt x="6" y="58"/>
                </a:moveTo>
                <a:cubicBezTo>
                  <a:pt x="6" y="197"/>
                  <a:pt x="6" y="197"/>
                  <a:pt x="6" y="197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6"/>
                  <a:pt x="26" y="0"/>
                  <a:pt x="58" y="0"/>
                </a:cubicBezTo>
                <a:cubicBezTo>
                  <a:pt x="910" y="0"/>
                  <a:pt x="910" y="0"/>
                  <a:pt x="910" y="0"/>
                </a:cubicBezTo>
                <a:cubicBezTo>
                  <a:pt x="910" y="6"/>
                  <a:pt x="910" y="6"/>
                  <a:pt x="910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29" y="6"/>
                  <a:pt x="6" y="29"/>
                  <a:pt x="6" y="58"/>
                </a:cubicBezTo>
                <a:close/>
              </a:path>
            </a:pathLst>
          </a:custGeom>
          <a:solidFill>
            <a:srgbClr val="0979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241245" y="3483730"/>
            <a:ext cx="6097506" cy="2405417"/>
          </a:xfrm>
          <a:custGeom>
            <a:avLst/>
            <a:gdLst>
              <a:gd name="T0" fmla="*/ 6 w 853"/>
              <a:gd name="T1" fmla="*/ 307 h 365"/>
              <a:gd name="T2" fmla="*/ 6 w 853"/>
              <a:gd name="T3" fmla="*/ 0 h 365"/>
              <a:gd name="T4" fmla="*/ 0 w 853"/>
              <a:gd name="T5" fmla="*/ 0 h 365"/>
              <a:gd name="T6" fmla="*/ 0 w 853"/>
              <a:gd name="T7" fmla="*/ 307 h 365"/>
              <a:gd name="T8" fmla="*/ 58 w 853"/>
              <a:gd name="T9" fmla="*/ 365 h 365"/>
              <a:gd name="T10" fmla="*/ 853 w 853"/>
              <a:gd name="T11" fmla="*/ 365 h 365"/>
              <a:gd name="T12" fmla="*/ 853 w 853"/>
              <a:gd name="T13" fmla="*/ 359 h 365"/>
              <a:gd name="T14" fmla="*/ 58 w 853"/>
              <a:gd name="T15" fmla="*/ 359 h 365"/>
              <a:gd name="T16" fmla="*/ 6 w 853"/>
              <a:gd name="T17" fmla="*/ 30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3" h="365">
                <a:moveTo>
                  <a:pt x="6" y="307"/>
                </a:moveTo>
                <a:cubicBezTo>
                  <a:pt x="6" y="0"/>
                  <a:pt x="6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39"/>
                  <a:pt x="26" y="365"/>
                  <a:pt x="58" y="365"/>
                </a:cubicBezTo>
                <a:cubicBezTo>
                  <a:pt x="853" y="365"/>
                  <a:pt x="853" y="365"/>
                  <a:pt x="853" y="365"/>
                </a:cubicBezTo>
                <a:cubicBezTo>
                  <a:pt x="853" y="359"/>
                  <a:pt x="853" y="359"/>
                  <a:pt x="853" y="359"/>
                </a:cubicBezTo>
                <a:cubicBezTo>
                  <a:pt x="58" y="359"/>
                  <a:pt x="58" y="359"/>
                  <a:pt x="58" y="359"/>
                </a:cubicBezTo>
                <a:cubicBezTo>
                  <a:pt x="29" y="359"/>
                  <a:pt x="6" y="336"/>
                  <a:pt x="6" y="3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7746459" y="106681"/>
            <a:ext cx="3201266" cy="2115876"/>
          </a:xfrm>
          <a:custGeom>
            <a:avLst/>
            <a:gdLst>
              <a:gd name="T0" fmla="*/ 0 w 448"/>
              <a:gd name="T1" fmla="*/ 321 h 321"/>
              <a:gd name="T2" fmla="*/ 389 w 448"/>
              <a:gd name="T3" fmla="*/ 321 h 321"/>
              <a:gd name="T4" fmla="*/ 448 w 448"/>
              <a:gd name="T5" fmla="*/ 263 h 321"/>
              <a:gd name="T6" fmla="*/ 448 w 448"/>
              <a:gd name="T7" fmla="*/ 0 h 321"/>
              <a:gd name="T8" fmla="*/ 442 w 448"/>
              <a:gd name="T9" fmla="*/ 0 h 321"/>
              <a:gd name="T10" fmla="*/ 442 w 448"/>
              <a:gd name="T11" fmla="*/ 263 h 321"/>
              <a:gd name="T12" fmla="*/ 389 w 448"/>
              <a:gd name="T13" fmla="*/ 315 h 321"/>
              <a:gd name="T14" fmla="*/ 0 w 448"/>
              <a:gd name="T15" fmla="*/ 315 h 321"/>
              <a:gd name="T16" fmla="*/ 0 w 448"/>
              <a:gd name="T17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8" h="321">
                <a:moveTo>
                  <a:pt x="0" y="321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22" y="321"/>
                  <a:pt x="448" y="295"/>
                  <a:pt x="448" y="263"/>
                </a:cubicBezTo>
                <a:cubicBezTo>
                  <a:pt x="448" y="0"/>
                  <a:pt x="448" y="0"/>
                  <a:pt x="448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42" y="263"/>
                  <a:pt x="442" y="263"/>
                  <a:pt x="442" y="263"/>
                </a:cubicBezTo>
                <a:cubicBezTo>
                  <a:pt x="442" y="292"/>
                  <a:pt x="418" y="315"/>
                  <a:pt x="389" y="315"/>
                </a:cubicBezTo>
                <a:cubicBezTo>
                  <a:pt x="0" y="315"/>
                  <a:pt x="0" y="315"/>
                  <a:pt x="0" y="315"/>
                </a:cubicBezTo>
                <a:lnTo>
                  <a:pt x="0" y="321"/>
                </a:lnTo>
                <a:close/>
              </a:path>
            </a:pathLst>
          </a:custGeom>
          <a:solidFill>
            <a:srgbClr val="0979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4572374" y="106681"/>
            <a:ext cx="3195226" cy="5782466"/>
          </a:xfrm>
          <a:custGeom>
            <a:avLst/>
            <a:gdLst>
              <a:gd name="T0" fmla="*/ 0 w 447"/>
              <a:gd name="T1" fmla="*/ 877 h 877"/>
              <a:gd name="T2" fmla="*/ 389 w 447"/>
              <a:gd name="T3" fmla="*/ 877 h 877"/>
              <a:gd name="T4" fmla="*/ 447 w 447"/>
              <a:gd name="T5" fmla="*/ 819 h 877"/>
              <a:gd name="T6" fmla="*/ 447 w 447"/>
              <a:gd name="T7" fmla="*/ 0 h 877"/>
              <a:gd name="T8" fmla="*/ 441 w 447"/>
              <a:gd name="T9" fmla="*/ 0 h 877"/>
              <a:gd name="T10" fmla="*/ 441 w 447"/>
              <a:gd name="T11" fmla="*/ 819 h 877"/>
              <a:gd name="T12" fmla="*/ 389 w 447"/>
              <a:gd name="T13" fmla="*/ 871 h 877"/>
              <a:gd name="T14" fmla="*/ 0 w 447"/>
              <a:gd name="T15" fmla="*/ 871 h 877"/>
              <a:gd name="T16" fmla="*/ 0 w 447"/>
              <a:gd name="T17" fmla="*/ 877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" h="877">
                <a:moveTo>
                  <a:pt x="0" y="877"/>
                </a:moveTo>
                <a:cubicBezTo>
                  <a:pt x="389" y="877"/>
                  <a:pt x="389" y="877"/>
                  <a:pt x="389" y="877"/>
                </a:cubicBezTo>
                <a:cubicBezTo>
                  <a:pt x="421" y="877"/>
                  <a:pt x="447" y="851"/>
                  <a:pt x="447" y="819"/>
                </a:cubicBezTo>
                <a:cubicBezTo>
                  <a:pt x="447" y="0"/>
                  <a:pt x="447" y="0"/>
                  <a:pt x="447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41" y="819"/>
                  <a:pt x="441" y="819"/>
                  <a:pt x="441" y="819"/>
                </a:cubicBezTo>
                <a:cubicBezTo>
                  <a:pt x="441" y="848"/>
                  <a:pt x="418" y="871"/>
                  <a:pt x="389" y="871"/>
                </a:cubicBezTo>
                <a:cubicBezTo>
                  <a:pt x="0" y="871"/>
                  <a:pt x="0" y="871"/>
                  <a:pt x="0" y="871"/>
                </a:cubicBezTo>
                <a:lnTo>
                  <a:pt x="0" y="8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7661897" y="2111195"/>
            <a:ext cx="178184" cy="183747"/>
          </a:xfrm>
          <a:custGeom>
            <a:avLst/>
            <a:gdLst>
              <a:gd name="T0" fmla="*/ 28 w 59"/>
              <a:gd name="T1" fmla="*/ 0 h 66"/>
              <a:gd name="T2" fmla="*/ 59 w 59"/>
              <a:gd name="T3" fmla="*/ 17 h 66"/>
              <a:gd name="T4" fmla="*/ 59 w 59"/>
              <a:gd name="T5" fmla="*/ 50 h 66"/>
              <a:gd name="T6" fmla="*/ 28 w 59"/>
              <a:gd name="T7" fmla="*/ 66 h 66"/>
              <a:gd name="T8" fmla="*/ 0 w 59"/>
              <a:gd name="T9" fmla="*/ 50 h 66"/>
              <a:gd name="T10" fmla="*/ 0 w 59"/>
              <a:gd name="T11" fmla="*/ 17 h 66"/>
              <a:gd name="T12" fmla="*/ 28 w 59"/>
              <a:gd name="T13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66">
                <a:moveTo>
                  <a:pt x="28" y="0"/>
                </a:moveTo>
                <a:lnTo>
                  <a:pt x="59" y="17"/>
                </a:lnTo>
                <a:lnTo>
                  <a:pt x="59" y="50"/>
                </a:lnTo>
                <a:lnTo>
                  <a:pt x="28" y="66"/>
                </a:lnTo>
                <a:lnTo>
                  <a:pt x="0" y="50"/>
                </a:lnTo>
                <a:lnTo>
                  <a:pt x="0" y="17"/>
                </a:lnTo>
                <a:lnTo>
                  <a:pt x="28" y="0"/>
                </a:lnTo>
                <a:close/>
              </a:path>
            </a:pathLst>
          </a:custGeom>
          <a:solidFill>
            <a:srgbClr val="309CF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474653" y="4728199"/>
            <a:ext cx="543611" cy="4955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dirty="0">
                <a:solidFill>
                  <a:srgbClr val="0979D5"/>
                </a:solidFill>
                <a:cs typeface="+mn-ea"/>
                <a:sym typeface="+mn-lt"/>
              </a:rPr>
              <a:t>4</a:t>
            </a:r>
            <a:endParaRPr lang="zh-CN" altLang="en-US" dirty="0">
              <a:solidFill>
                <a:srgbClr val="0979D5"/>
              </a:solidFill>
              <a:cs typeface="+mn-ea"/>
              <a:sym typeface="+mn-lt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7474653" y="4023835"/>
            <a:ext cx="543611" cy="4955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dirty="0">
                <a:solidFill>
                  <a:srgbClr val="0979D5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rgbClr val="0979D5"/>
              </a:solidFill>
              <a:cs typeface="+mn-ea"/>
              <a:sym typeface="+mn-lt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993600" y="4756040"/>
            <a:ext cx="534551" cy="49277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dirty="0">
                <a:solidFill>
                  <a:srgbClr val="0979D5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rgbClr val="0979D5"/>
              </a:solidFill>
              <a:cs typeface="+mn-ea"/>
              <a:sym typeface="+mn-lt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993600" y="4023835"/>
            <a:ext cx="534551" cy="4955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dirty="0">
                <a:solidFill>
                  <a:srgbClr val="0979D5"/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rgbClr val="0979D5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75308" y="1152334"/>
            <a:ext cx="200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338751" y="944679"/>
            <a:ext cx="821457" cy="876975"/>
            <a:chOff x="7338751" y="944679"/>
            <a:chExt cx="821457" cy="876975"/>
          </a:xfrm>
        </p:grpSpPr>
        <p:sp>
          <p:nvSpPr>
            <p:cNvPr id="11" name="Freeform 11"/>
            <p:cNvSpPr/>
            <p:nvPr/>
          </p:nvSpPr>
          <p:spPr bwMode="auto">
            <a:xfrm>
              <a:off x="7338751" y="944679"/>
              <a:ext cx="821457" cy="876975"/>
            </a:xfrm>
            <a:custGeom>
              <a:avLst/>
              <a:gdLst>
                <a:gd name="T0" fmla="*/ 135 w 272"/>
                <a:gd name="T1" fmla="*/ 0 h 315"/>
                <a:gd name="T2" fmla="*/ 272 w 272"/>
                <a:gd name="T3" fmla="*/ 78 h 315"/>
                <a:gd name="T4" fmla="*/ 272 w 272"/>
                <a:gd name="T5" fmla="*/ 237 h 315"/>
                <a:gd name="T6" fmla="*/ 135 w 272"/>
                <a:gd name="T7" fmla="*/ 315 h 315"/>
                <a:gd name="T8" fmla="*/ 0 w 272"/>
                <a:gd name="T9" fmla="*/ 237 h 315"/>
                <a:gd name="T10" fmla="*/ 0 w 272"/>
                <a:gd name="T11" fmla="*/ 78 h 315"/>
                <a:gd name="T12" fmla="*/ 135 w 272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315">
                  <a:moveTo>
                    <a:pt x="135" y="0"/>
                  </a:moveTo>
                  <a:lnTo>
                    <a:pt x="272" y="78"/>
                  </a:lnTo>
                  <a:lnTo>
                    <a:pt x="272" y="237"/>
                  </a:lnTo>
                  <a:lnTo>
                    <a:pt x="135" y="315"/>
                  </a:lnTo>
                  <a:lnTo>
                    <a:pt x="0" y="237"/>
                  </a:lnTo>
                  <a:lnTo>
                    <a:pt x="0" y="7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97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AutoShape 51"/>
            <p:cNvSpPr/>
            <p:nvPr/>
          </p:nvSpPr>
          <p:spPr bwMode="auto">
            <a:xfrm>
              <a:off x="7577360" y="1216001"/>
              <a:ext cx="344238" cy="334331"/>
            </a:xfrm>
            <a:custGeom>
              <a:avLst/>
              <a:gdLst>
                <a:gd name="T0" fmla="*/ 10798 w 21597"/>
                <a:gd name="T1" fmla="*/ 10800 h 21600"/>
                <a:gd name="T2" fmla="*/ 10798 w 21597"/>
                <a:gd name="T3" fmla="*/ 10800 h 21600"/>
                <a:gd name="T4" fmla="*/ 10798 w 21597"/>
                <a:gd name="T5" fmla="*/ 10800 h 21600"/>
                <a:gd name="T6" fmla="*/ 10798 w 2159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7" h="21600">
                  <a:moveTo>
                    <a:pt x="3919" y="21599"/>
                  </a:moveTo>
                  <a:cubicBezTo>
                    <a:pt x="3385" y="21599"/>
                    <a:pt x="2878" y="21485"/>
                    <a:pt x="2408" y="21256"/>
                  </a:cubicBezTo>
                  <a:cubicBezTo>
                    <a:pt x="1933" y="21027"/>
                    <a:pt x="1519" y="20715"/>
                    <a:pt x="1164" y="20319"/>
                  </a:cubicBezTo>
                  <a:cubicBezTo>
                    <a:pt x="801" y="19928"/>
                    <a:pt x="520" y="19470"/>
                    <a:pt x="312" y="18947"/>
                  </a:cubicBezTo>
                  <a:cubicBezTo>
                    <a:pt x="101" y="18430"/>
                    <a:pt x="0" y="17872"/>
                    <a:pt x="0" y="17281"/>
                  </a:cubicBezTo>
                  <a:lnTo>
                    <a:pt x="0" y="4318"/>
                  </a:lnTo>
                  <a:cubicBezTo>
                    <a:pt x="0" y="3727"/>
                    <a:pt x="101" y="3169"/>
                    <a:pt x="312" y="2652"/>
                  </a:cubicBezTo>
                  <a:cubicBezTo>
                    <a:pt x="520" y="2129"/>
                    <a:pt x="803" y="1674"/>
                    <a:pt x="1164" y="1280"/>
                  </a:cubicBezTo>
                  <a:cubicBezTo>
                    <a:pt x="1519" y="887"/>
                    <a:pt x="1933" y="575"/>
                    <a:pt x="2408" y="343"/>
                  </a:cubicBezTo>
                  <a:cubicBezTo>
                    <a:pt x="2881" y="114"/>
                    <a:pt x="3385" y="0"/>
                    <a:pt x="3919" y="0"/>
                  </a:cubicBezTo>
                  <a:lnTo>
                    <a:pt x="9813" y="0"/>
                  </a:lnTo>
                  <a:lnTo>
                    <a:pt x="9813" y="2714"/>
                  </a:lnTo>
                  <a:lnTo>
                    <a:pt x="3919" y="2714"/>
                  </a:lnTo>
                  <a:cubicBezTo>
                    <a:pt x="3522" y="2714"/>
                    <a:pt x="3177" y="2872"/>
                    <a:pt x="2891" y="3184"/>
                  </a:cubicBezTo>
                  <a:cubicBezTo>
                    <a:pt x="2608" y="3501"/>
                    <a:pt x="2464" y="3877"/>
                    <a:pt x="2464" y="4318"/>
                  </a:cubicBezTo>
                  <a:lnTo>
                    <a:pt x="2464" y="17281"/>
                  </a:lnTo>
                  <a:cubicBezTo>
                    <a:pt x="2464" y="17725"/>
                    <a:pt x="2608" y="18101"/>
                    <a:pt x="2891" y="18415"/>
                  </a:cubicBezTo>
                  <a:cubicBezTo>
                    <a:pt x="3174" y="18729"/>
                    <a:pt x="3519" y="18885"/>
                    <a:pt x="3919" y="18885"/>
                  </a:cubicBezTo>
                  <a:lnTo>
                    <a:pt x="9813" y="18885"/>
                  </a:lnTo>
                  <a:lnTo>
                    <a:pt x="9813" y="21599"/>
                  </a:lnTo>
                  <a:lnTo>
                    <a:pt x="3919" y="21599"/>
                  </a:lnTo>
                  <a:close/>
                  <a:moveTo>
                    <a:pt x="21359" y="10199"/>
                  </a:moveTo>
                  <a:cubicBezTo>
                    <a:pt x="21514" y="10369"/>
                    <a:pt x="21591" y="10572"/>
                    <a:pt x="21597" y="10819"/>
                  </a:cubicBezTo>
                  <a:cubicBezTo>
                    <a:pt x="21600" y="11059"/>
                    <a:pt x="21522" y="11256"/>
                    <a:pt x="21359" y="11406"/>
                  </a:cubicBezTo>
                  <a:lnTo>
                    <a:pt x="14294" y="19185"/>
                  </a:lnTo>
                  <a:cubicBezTo>
                    <a:pt x="14136" y="19352"/>
                    <a:pt x="13954" y="19437"/>
                    <a:pt x="13741" y="19437"/>
                  </a:cubicBezTo>
                  <a:cubicBezTo>
                    <a:pt x="13658" y="19437"/>
                    <a:pt x="13565" y="19420"/>
                    <a:pt x="13460" y="19382"/>
                  </a:cubicBezTo>
                  <a:cubicBezTo>
                    <a:pt x="13129" y="19232"/>
                    <a:pt x="12961" y="18964"/>
                    <a:pt x="12961" y="18583"/>
                  </a:cubicBezTo>
                  <a:lnTo>
                    <a:pt x="12961" y="14488"/>
                  </a:lnTo>
                  <a:lnTo>
                    <a:pt x="7490" y="14488"/>
                  </a:lnTo>
                  <a:cubicBezTo>
                    <a:pt x="7209" y="14488"/>
                    <a:pt x="6974" y="14382"/>
                    <a:pt x="6779" y="14173"/>
                  </a:cubicBezTo>
                  <a:cubicBezTo>
                    <a:pt x="6590" y="13959"/>
                    <a:pt x="6494" y="13697"/>
                    <a:pt x="6494" y="13389"/>
                  </a:cubicBezTo>
                  <a:lnTo>
                    <a:pt x="6494" y="8216"/>
                  </a:lnTo>
                  <a:cubicBezTo>
                    <a:pt x="6494" y="7910"/>
                    <a:pt x="6590" y="7655"/>
                    <a:pt x="6779" y="7446"/>
                  </a:cubicBezTo>
                  <a:cubicBezTo>
                    <a:pt x="6972" y="7246"/>
                    <a:pt x="7207" y="7147"/>
                    <a:pt x="7490" y="7147"/>
                  </a:cubicBezTo>
                  <a:lnTo>
                    <a:pt x="12961" y="7147"/>
                  </a:lnTo>
                  <a:lnTo>
                    <a:pt x="12961" y="3028"/>
                  </a:lnTo>
                  <a:cubicBezTo>
                    <a:pt x="12961" y="2643"/>
                    <a:pt x="13127" y="2376"/>
                    <a:pt x="13460" y="2223"/>
                  </a:cubicBezTo>
                  <a:cubicBezTo>
                    <a:pt x="13794" y="2091"/>
                    <a:pt x="14072" y="2162"/>
                    <a:pt x="14294" y="2423"/>
                  </a:cubicBezTo>
                  <a:lnTo>
                    <a:pt x="21359" y="10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16726" tIns="16726" rIns="16726" bIns="16726" anchor="ctr"/>
            <a:lstStyle/>
            <a:p>
              <a:pPr defTabSz="15049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5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783080" y="4040505"/>
            <a:ext cx="5555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rgbClr val="FFFFFF"/>
                </a:solidFill>
                <a:cs typeface="+mn-ea"/>
                <a:sym typeface="+mn-lt"/>
              </a:rPr>
              <a:t>Demand analysis</a:t>
            </a:r>
            <a:endParaRPr lang="zh-CN" altLang="en-US" sz="2400" b="1" spc="3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83080" y="4831715"/>
            <a:ext cx="4556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rgbClr val="FFFFFF"/>
                </a:solidFill>
                <a:cs typeface="+mn-ea"/>
                <a:sym typeface="+mn-lt"/>
              </a:rPr>
              <a:t>F</a:t>
            </a:r>
            <a:r>
              <a:rPr lang="zh-CN" altLang="en-US" sz="2400" b="1" spc="300" dirty="0">
                <a:solidFill>
                  <a:srgbClr val="FFFFFF"/>
                </a:solidFill>
                <a:cs typeface="+mn-ea"/>
                <a:sym typeface="+mn-lt"/>
              </a:rPr>
              <a:t>unction</a:t>
            </a:r>
            <a:r>
              <a:rPr lang="en-US" altLang="zh-CN" sz="2400" b="1" spc="300" dirty="0">
                <a:solidFill>
                  <a:srgbClr val="FFFFFF"/>
                </a:solidFill>
                <a:cs typeface="+mn-ea"/>
                <a:sym typeface="+mn-lt"/>
              </a:rPr>
              <a:t>s</a:t>
            </a:r>
            <a:r>
              <a:rPr lang="zh-CN" altLang="en-US" sz="2400" b="1" spc="300" dirty="0">
                <a:solidFill>
                  <a:srgbClr val="FFFFFF"/>
                </a:solidFill>
                <a:cs typeface="+mn-ea"/>
                <a:sym typeface="+mn-lt"/>
              </a:rPr>
              <a:t> introduction</a:t>
            </a:r>
            <a:endParaRPr lang="zh-CN" altLang="en-US" sz="2400" b="1" spc="300" dirty="0">
              <a:solidFill>
                <a:srgbClr val="FFFFFF"/>
              </a:solidFill>
              <a:cs typeface="+mn-ea"/>
              <a:sym typeface="+mn-lt"/>
            </a:endParaRPr>
          </a:p>
          <a:p>
            <a:endParaRPr lang="zh-CN" altLang="en-US" sz="2400" b="1" spc="3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10550" y="4829810"/>
            <a:ext cx="3998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rgbClr val="FFFFFF"/>
                </a:solidFill>
                <a:cs typeface="+mn-ea"/>
                <a:sym typeface="+mn-lt"/>
              </a:rPr>
              <a:t>Organization of work</a:t>
            </a:r>
            <a:endParaRPr lang="zh-CN" altLang="en-US" sz="2400" b="1" spc="3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10550" y="4023995"/>
            <a:ext cx="4211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rgbClr val="FFFFFF"/>
                </a:solidFill>
                <a:cs typeface="+mn-ea"/>
                <a:sym typeface="+mn-lt"/>
              </a:rPr>
              <a:t>Feasibility analysis</a:t>
            </a:r>
            <a:endParaRPr lang="zh-CN" altLang="en-US" sz="2400" b="1" spc="3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960689" y="2309212"/>
            <a:ext cx="2016125" cy="2016125"/>
            <a:chOff x="2517844" y="2299993"/>
            <a:chExt cx="1695079" cy="1695079"/>
          </a:xfrm>
        </p:grpSpPr>
        <p:sp>
          <p:nvSpPr>
            <p:cNvPr id="14" name="菱形 13"/>
            <p:cNvSpPr/>
            <p:nvPr/>
          </p:nvSpPr>
          <p:spPr>
            <a:xfrm>
              <a:off x="2517844" y="2299993"/>
              <a:ext cx="1695079" cy="1695079"/>
            </a:xfrm>
            <a:prstGeom prst="diamond">
              <a:avLst/>
            </a:prstGeom>
            <a:solidFill>
              <a:srgbClr val="086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06"/>
            <p:cNvSpPr>
              <a:spLocks noChangeArrowheads="1"/>
            </p:cNvSpPr>
            <p:nvPr/>
          </p:nvSpPr>
          <p:spPr bwMode="auto">
            <a:xfrm>
              <a:off x="3104411" y="2706419"/>
              <a:ext cx="637695" cy="905377"/>
            </a:xfrm>
            <a:custGeom>
              <a:avLst/>
              <a:gdLst>
                <a:gd name="T0" fmla="*/ 35 w 355"/>
                <a:gd name="T1" fmla="*/ 497 h 506"/>
                <a:gd name="T2" fmla="*/ 35 w 355"/>
                <a:gd name="T3" fmla="*/ 497 h 506"/>
                <a:gd name="T4" fmla="*/ 70 w 355"/>
                <a:gd name="T5" fmla="*/ 381 h 506"/>
                <a:gd name="T6" fmla="*/ 203 w 355"/>
                <a:gd name="T7" fmla="*/ 310 h 506"/>
                <a:gd name="T8" fmla="*/ 132 w 355"/>
                <a:gd name="T9" fmla="*/ 284 h 506"/>
                <a:gd name="T10" fmla="*/ 292 w 355"/>
                <a:gd name="T11" fmla="*/ 194 h 506"/>
                <a:gd name="T12" fmla="*/ 194 w 355"/>
                <a:gd name="T13" fmla="*/ 168 h 506"/>
                <a:gd name="T14" fmla="*/ 327 w 355"/>
                <a:gd name="T15" fmla="*/ 133 h 506"/>
                <a:gd name="T16" fmla="*/ 345 w 355"/>
                <a:gd name="T17" fmla="*/ 44 h 506"/>
                <a:gd name="T18" fmla="*/ 248 w 355"/>
                <a:gd name="T19" fmla="*/ 0 h 506"/>
                <a:gd name="T20" fmla="*/ 159 w 355"/>
                <a:gd name="T21" fmla="*/ 124 h 506"/>
                <a:gd name="T22" fmla="*/ 168 w 355"/>
                <a:gd name="T23" fmla="*/ 18 h 506"/>
                <a:gd name="T24" fmla="*/ 70 w 355"/>
                <a:gd name="T25" fmla="*/ 106 h 506"/>
                <a:gd name="T26" fmla="*/ 61 w 355"/>
                <a:gd name="T27" fmla="*/ 301 h 506"/>
                <a:gd name="T28" fmla="*/ 8 w 355"/>
                <a:gd name="T29" fmla="*/ 213 h 506"/>
                <a:gd name="T30" fmla="*/ 35 w 355"/>
                <a:gd name="T31" fmla="*/ 363 h 506"/>
                <a:gd name="T32" fmla="*/ 8 w 355"/>
                <a:gd name="T33" fmla="*/ 478 h 506"/>
                <a:gd name="T34" fmla="*/ 35 w 355"/>
                <a:gd name="T35" fmla="*/ 49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506">
                  <a:moveTo>
                    <a:pt x="35" y="497"/>
                  </a:moveTo>
                  <a:lnTo>
                    <a:pt x="35" y="497"/>
                  </a:lnTo>
                  <a:cubicBezTo>
                    <a:pt x="44" y="469"/>
                    <a:pt x="53" y="434"/>
                    <a:pt x="70" y="381"/>
                  </a:cubicBezTo>
                  <a:cubicBezTo>
                    <a:pt x="132" y="372"/>
                    <a:pt x="168" y="390"/>
                    <a:pt x="203" y="310"/>
                  </a:cubicBezTo>
                  <a:cubicBezTo>
                    <a:pt x="168" y="328"/>
                    <a:pt x="132" y="292"/>
                    <a:pt x="132" y="284"/>
                  </a:cubicBezTo>
                  <a:cubicBezTo>
                    <a:pt x="132" y="266"/>
                    <a:pt x="229" y="292"/>
                    <a:pt x="292" y="194"/>
                  </a:cubicBezTo>
                  <a:cubicBezTo>
                    <a:pt x="212" y="213"/>
                    <a:pt x="185" y="178"/>
                    <a:pt x="194" y="168"/>
                  </a:cubicBezTo>
                  <a:cubicBezTo>
                    <a:pt x="221" y="159"/>
                    <a:pt x="292" y="168"/>
                    <a:pt x="327" y="133"/>
                  </a:cubicBezTo>
                  <a:cubicBezTo>
                    <a:pt x="345" y="115"/>
                    <a:pt x="354" y="62"/>
                    <a:pt x="345" y="44"/>
                  </a:cubicBezTo>
                  <a:cubicBezTo>
                    <a:pt x="336" y="27"/>
                    <a:pt x="283" y="0"/>
                    <a:pt x="248" y="0"/>
                  </a:cubicBezTo>
                  <a:cubicBezTo>
                    <a:pt x="221" y="9"/>
                    <a:pt x="168" y="124"/>
                    <a:pt x="159" y="124"/>
                  </a:cubicBezTo>
                  <a:cubicBezTo>
                    <a:pt x="141" y="124"/>
                    <a:pt x="141" y="71"/>
                    <a:pt x="168" y="18"/>
                  </a:cubicBezTo>
                  <a:cubicBezTo>
                    <a:pt x="132" y="35"/>
                    <a:pt x="88" y="71"/>
                    <a:pt x="70" y="106"/>
                  </a:cubicBezTo>
                  <a:cubicBezTo>
                    <a:pt x="44" y="159"/>
                    <a:pt x="79" y="301"/>
                    <a:pt x="61" y="301"/>
                  </a:cubicBezTo>
                  <a:cubicBezTo>
                    <a:pt x="53" y="310"/>
                    <a:pt x="17" y="239"/>
                    <a:pt x="8" y="213"/>
                  </a:cubicBezTo>
                  <a:cubicBezTo>
                    <a:pt x="0" y="257"/>
                    <a:pt x="0" y="301"/>
                    <a:pt x="35" y="363"/>
                  </a:cubicBezTo>
                  <a:cubicBezTo>
                    <a:pt x="26" y="407"/>
                    <a:pt x="17" y="452"/>
                    <a:pt x="8" y="478"/>
                  </a:cubicBezTo>
                  <a:cubicBezTo>
                    <a:pt x="8" y="497"/>
                    <a:pt x="35" y="505"/>
                    <a:pt x="35" y="4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346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574030" y="3089275"/>
            <a:ext cx="394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Demand Analysis</a:t>
            </a:r>
            <a:endParaRPr lang="en-US" altLang="zh-CN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62143" y="2453365"/>
            <a:ext cx="29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08639C"/>
                </a:solidFill>
                <a:cs typeface="+mn-ea"/>
                <a:sym typeface="+mn-lt"/>
              </a:rPr>
              <a:t>Part One</a:t>
            </a:r>
            <a:endParaRPr lang="zh-CN" altLang="en-US" sz="3600" b="1" dirty="0">
              <a:solidFill>
                <a:srgbClr val="08639C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86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86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2410" y="217805"/>
            <a:ext cx="5327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cs typeface="+mn-ea"/>
                <a:sym typeface="+mn-lt"/>
              </a:rPr>
              <a:t>1</a:t>
            </a:r>
            <a:r>
              <a:rPr lang="zh-CN" altLang="en-US" sz="2400" b="1" spc="300" dirty="0">
                <a:cs typeface="+mn-ea"/>
                <a:sym typeface="+mn-lt"/>
              </a:rPr>
              <a:t>、</a:t>
            </a:r>
            <a:r>
              <a:rPr lang="en-US" altLang="zh-CN" sz="2400" b="1" spc="300" dirty="0">
                <a:cs typeface="+mn-ea"/>
                <a:sym typeface="+mn-lt"/>
              </a:rPr>
              <a:t>Demand analysis</a:t>
            </a:r>
            <a:endParaRPr lang="en-US" altLang="zh-CN" sz="2400" b="1" spc="30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7445" y="889635"/>
            <a:ext cx="5243195" cy="5968365"/>
          </a:xfrm>
          <a:prstGeom prst="rect">
            <a:avLst/>
          </a:prstGeom>
          <a:solidFill>
            <a:srgbClr val="0868B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1304" y="1119614"/>
            <a:ext cx="26041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For convenience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20" y="56934"/>
            <a:ext cx="2524900" cy="838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1579880"/>
            <a:ext cx="4999990" cy="337947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360189" y="3331954"/>
            <a:ext cx="51104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Hardware conditions are available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6391304" y="1594594"/>
            <a:ext cx="362077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Have market conditions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391304" y="2069574"/>
            <a:ext cx="146939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otential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6360189" y="2463274"/>
            <a:ext cx="1892935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Sustainable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6391304" y="3919329"/>
            <a:ext cx="4483100" cy="230695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&amp; Supported by :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cs typeface="+mn-ea"/>
                <a:sym typeface="+mn-lt"/>
              </a:rPr>
              <a:t>Development platform</a:t>
            </a:r>
            <a:endParaRPr lang="en-US" altLang="zh-CN" sz="24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cs typeface="+mn-ea"/>
                <a:sym typeface="+mn-lt"/>
              </a:rPr>
              <a:t>Real video datasets</a:t>
            </a:r>
            <a:endParaRPr lang="en-US" altLang="zh-CN" sz="24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cs typeface="+mn-ea"/>
                <a:sym typeface="+mn-lt"/>
              </a:rPr>
              <a:t>Image processing technology</a:t>
            </a:r>
            <a:endParaRPr lang="en-US" altLang="zh-CN" sz="24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cs typeface="+mn-ea"/>
                <a:sym typeface="+mn-lt"/>
              </a:rPr>
              <a:t>User-oriented</a:t>
            </a:r>
            <a:endParaRPr lang="en-US" altLang="zh-CN" sz="24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cs typeface="+mn-ea"/>
                <a:sym typeface="+mn-lt"/>
              </a:rPr>
              <a:t>Reliable interaction logic</a:t>
            </a:r>
            <a:endParaRPr lang="en-US" altLang="zh-CN" sz="24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397000" y="1624965"/>
            <a:ext cx="1937385" cy="2741930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rgbClr val="0868B8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66227" rIns="66227" bIns="91440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US" kern="1200" dirty="0">
              <a:cs typeface="+mn-ea"/>
              <a:sym typeface="+mn-lt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68070" y="4397375"/>
            <a:ext cx="2468245" cy="1089025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>
              <a:cs typeface="+mn-ea"/>
              <a:sym typeface="+mn-lt"/>
            </a:endParaRPr>
          </a:p>
        </p:txBody>
      </p:sp>
      <p:sp>
        <p:nvSpPr>
          <p:cNvPr id="6" name="Freeform 7"/>
          <p:cNvSpPr/>
          <p:nvPr/>
        </p:nvSpPr>
        <p:spPr>
          <a:xfrm>
            <a:off x="3957955" y="2044700"/>
            <a:ext cx="1937385" cy="2474595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rgbClr val="1791F5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227" tIns="292662" rIns="66227" bIns="66226" numCol="1" spcCol="1270" anchor="b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3"/>
            </a:pPr>
            <a:endParaRPr lang="en-US" kern="1200" dirty="0">
              <a:cs typeface="+mn-ea"/>
              <a:sym typeface="+mn-lt"/>
            </a:endParaRPr>
          </a:p>
        </p:txBody>
      </p:sp>
      <p:sp>
        <p:nvSpPr>
          <p:cNvPr id="8" name="Freeform 10"/>
          <p:cNvSpPr/>
          <p:nvPr/>
        </p:nvSpPr>
        <p:spPr>
          <a:xfrm>
            <a:off x="6316980" y="1715135"/>
            <a:ext cx="1937385" cy="2804160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rgbClr val="0868B8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227" tIns="66227" rIns="66227" bIns="292661" numCol="1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5"/>
            </a:pPr>
            <a:endParaRPr lang="en-US" kern="1200" dirty="0">
              <a:cs typeface="+mn-ea"/>
              <a:sym typeface="+mn-lt"/>
            </a:endParaRPr>
          </a:p>
        </p:txBody>
      </p:sp>
      <p:sp>
        <p:nvSpPr>
          <p:cNvPr id="9" name="Freeform 11"/>
          <p:cNvSpPr/>
          <p:nvPr/>
        </p:nvSpPr>
        <p:spPr>
          <a:xfrm>
            <a:off x="5895340" y="4519295"/>
            <a:ext cx="2980690" cy="1096645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1" name="Freeform 18"/>
          <p:cNvSpPr/>
          <p:nvPr/>
        </p:nvSpPr>
        <p:spPr>
          <a:xfrm>
            <a:off x="8993505" y="1727200"/>
            <a:ext cx="1937385" cy="2865120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rgbClr val="1791F5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227" tIns="292662" rIns="66227" bIns="66226" numCol="1" spcCol="1270" anchor="b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7"/>
            </a:pPr>
            <a:endParaRPr lang="en-US" kern="12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1110" y="4441825"/>
            <a:ext cx="2207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Scena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r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io reproduction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465195" y="1016000"/>
            <a:ext cx="2774315" cy="1028700"/>
            <a:chOff x="7433" y="2063"/>
            <a:chExt cx="4369" cy="1620"/>
          </a:xfrm>
        </p:grpSpPr>
        <p:sp>
          <p:nvSpPr>
            <p:cNvPr id="7" name="Freeform 8"/>
            <p:cNvSpPr/>
            <p:nvPr/>
          </p:nvSpPr>
          <p:spPr>
            <a:xfrm>
              <a:off x="7706" y="2063"/>
              <a:ext cx="4096" cy="1620"/>
            </a:xfrm>
            <a:custGeom>
              <a:avLst/>
              <a:gdLst>
                <a:gd name="connsiteX0" fmla="*/ 0 w 1138814"/>
                <a:gd name="connsiteY0" fmla="*/ 45287 h 452869"/>
                <a:gd name="connsiteX1" fmla="*/ 45287 w 1138814"/>
                <a:gd name="connsiteY1" fmla="*/ 0 h 452869"/>
                <a:gd name="connsiteX2" fmla="*/ 1093527 w 1138814"/>
                <a:gd name="connsiteY2" fmla="*/ 0 h 452869"/>
                <a:gd name="connsiteX3" fmla="*/ 1138814 w 1138814"/>
                <a:gd name="connsiteY3" fmla="*/ 45287 h 452869"/>
                <a:gd name="connsiteX4" fmla="*/ 1138814 w 1138814"/>
                <a:gd name="connsiteY4" fmla="*/ 407582 h 452869"/>
                <a:gd name="connsiteX5" fmla="*/ 1093527 w 1138814"/>
                <a:gd name="connsiteY5" fmla="*/ 452869 h 452869"/>
                <a:gd name="connsiteX6" fmla="*/ 45287 w 1138814"/>
                <a:gd name="connsiteY6" fmla="*/ 452869 h 452869"/>
                <a:gd name="connsiteX7" fmla="*/ 0 w 1138814"/>
                <a:gd name="connsiteY7" fmla="*/ 407582 h 452869"/>
                <a:gd name="connsiteX8" fmla="*/ 0 w 1138814"/>
                <a:gd name="connsiteY8" fmla="*/ 45287 h 4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814" h="452869">
                  <a:moveTo>
                    <a:pt x="0" y="45287"/>
                  </a:moveTo>
                  <a:cubicBezTo>
                    <a:pt x="0" y="20276"/>
                    <a:pt x="20276" y="0"/>
                    <a:pt x="45287" y="0"/>
                  </a:cubicBezTo>
                  <a:lnTo>
                    <a:pt x="1093527" y="0"/>
                  </a:lnTo>
                  <a:cubicBezTo>
                    <a:pt x="1118538" y="0"/>
                    <a:pt x="1138814" y="20276"/>
                    <a:pt x="1138814" y="45287"/>
                  </a:cubicBezTo>
                  <a:lnTo>
                    <a:pt x="1138814" y="407582"/>
                  </a:lnTo>
                  <a:cubicBezTo>
                    <a:pt x="1138814" y="432593"/>
                    <a:pt x="1118538" y="452869"/>
                    <a:pt x="1093527" y="452869"/>
                  </a:cubicBezTo>
                  <a:lnTo>
                    <a:pt x="45287" y="452869"/>
                  </a:lnTo>
                  <a:cubicBezTo>
                    <a:pt x="20276" y="452869"/>
                    <a:pt x="0" y="432593"/>
                    <a:pt x="0" y="407582"/>
                  </a:cubicBezTo>
                  <a:lnTo>
                    <a:pt x="0" y="45287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889" tIns="45014" rIns="60889" bIns="45014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33" y="2200"/>
              <a:ext cx="436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People flow query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188710" y="4519295"/>
            <a:ext cx="2393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People flow forecasting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505190" y="668020"/>
            <a:ext cx="2913380" cy="1059180"/>
            <a:chOff x="14163" y="1032"/>
            <a:chExt cx="4588" cy="1668"/>
          </a:xfrm>
        </p:grpSpPr>
        <p:sp>
          <p:nvSpPr>
            <p:cNvPr id="12" name="Freeform 19"/>
            <p:cNvSpPr/>
            <p:nvPr/>
          </p:nvSpPr>
          <p:spPr>
            <a:xfrm>
              <a:off x="14317" y="1032"/>
              <a:ext cx="4309" cy="1669"/>
            </a:xfrm>
            <a:custGeom>
              <a:avLst/>
              <a:gdLst>
                <a:gd name="connsiteX0" fmla="*/ 0 w 1138814"/>
                <a:gd name="connsiteY0" fmla="*/ 45287 h 452869"/>
                <a:gd name="connsiteX1" fmla="*/ 45287 w 1138814"/>
                <a:gd name="connsiteY1" fmla="*/ 0 h 452869"/>
                <a:gd name="connsiteX2" fmla="*/ 1093527 w 1138814"/>
                <a:gd name="connsiteY2" fmla="*/ 0 h 452869"/>
                <a:gd name="connsiteX3" fmla="*/ 1138814 w 1138814"/>
                <a:gd name="connsiteY3" fmla="*/ 45287 h 452869"/>
                <a:gd name="connsiteX4" fmla="*/ 1138814 w 1138814"/>
                <a:gd name="connsiteY4" fmla="*/ 407582 h 452869"/>
                <a:gd name="connsiteX5" fmla="*/ 1093527 w 1138814"/>
                <a:gd name="connsiteY5" fmla="*/ 452869 h 452869"/>
                <a:gd name="connsiteX6" fmla="*/ 45287 w 1138814"/>
                <a:gd name="connsiteY6" fmla="*/ 452869 h 452869"/>
                <a:gd name="connsiteX7" fmla="*/ 0 w 1138814"/>
                <a:gd name="connsiteY7" fmla="*/ 407582 h 452869"/>
                <a:gd name="connsiteX8" fmla="*/ 0 w 1138814"/>
                <a:gd name="connsiteY8" fmla="*/ 45287 h 4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814" h="452869">
                  <a:moveTo>
                    <a:pt x="0" y="45287"/>
                  </a:moveTo>
                  <a:cubicBezTo>
                    <a:pt x="0" y="20276"/>
                    <a:pt x="20276" y="0"/>
                    <a:pt x="45287" y="0"/>
                  </a:cubicBezTo>
                  <a:lnTo>
                    <a:pt x="1093527" y="0"/>
                  </a:lnTo>
                  <a:cubicBezTo>
                    <a:pt x="1118538" y="0"/>
                    <a:pt x="1138814" y="20276"/>
                    <a:pt x="1138814" y="45287"/>
                  </a:cubicBezTo>
                  <a:lnTo>
                    <a:pt x="1138814" y="407582"/>
                  </a:lnTo>
                  <a:cubicBezTo>
                    <a:pt x="1138814" y="432593"/>
                    <a:pt x="1118538" y="452869"/>
                    <a:pt x="1093527" y="452869"/>
                  </a:cubicBezTo>
                  <a:lnTo>
                    <a:pt x="45287" y="452869"/>
                  </a:lnTo>
                  <a:cubicBezTo>
                    <a:pt x="20276" y="452869"/>
                    <a:pt x="0" y="432593"/>
                    <a:pt x="0" y="407582"/>
                  </a:cubicBezTo>
                  <a:lnTo>
                    <a:pt x="0" y="45287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889" tIns="45014" rIns="60889" bIns="45014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163" y="1213"/>
              <a:ext cx="458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Scenario recommendation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564005" y="1783715"/>
            <a:ext cx="1602105" cy="22910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cs typeface="+mn-ea"/>
                <a:sym typeface="+mn-lt"/>
              </a:rPr>
              <a:t>Users can select different scenarios to view real-time people flow scenarios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30345" y="2128520"/>
            <a:ext cx="1792605" cy="17341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cs typeface="+mn-ea"/>
                <a:sym typeface="+mn-lt"/>
              </a:rPr>
              <a:t>Users can select different scenarios to understand the general changes in the flow of people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32831" y="1932999"/>
            <a:ext cx="1601925" cy="23247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cs typeface="+mn-ea"/>
                <a:sym typeface="+mn-lt"/>
              </a:rPr>
              <a:t>Tell users during peak hours, low peak hours, and normal periods in different scenarios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59209" y="1804818"/>
            <a:ext cx="1567102" cy="26568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cs typeface="+mn-ea"/>
                <a:sym typeface="+mn-lt"/>
              </a:rPr>
              <a:t>Scenario recommendations are made based on the user's own preference selection and traffic analysis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6840" y="217805"/>
            <a:ext cx="6200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cs typeface="+mn-ea"/>
                <a:sym typeface="+mn-lt"/>
              </a:rPr>
              <a:t>2</a:t>
            </a:r>
            <a:r>
              <a:rPr lang="zh-CN" altLang="en-US" sz="2400" b="1" spc="300" dirty="0">
                <a:cs typeface="+mn-ea"/>
                <a:sym typeface="+mn-lt"/>
              </a:rPr>
              <a:t>、</a:t>
            </a:r>
            <a:r>
              <a:rPr lang="en-US" altLang="zh-CN" sz="2400" b="1" spc="300" dirty="0">
                <a:cs typeface="+mn-ea"/>
                <a:sym typeface="+mn-lt"/>
              </a:rPr>
              <a:t>F</a:t>
            </a:r>
            <a:r>
              <a:rPr lang="zh-CN" altLang="en-US" sz="2400" b="1" spc="300" dirty="0">
                <a:cs typeface="+mn-ea"/>
                <a:sym typeface="+mn-lt"/>
              </a:rPr>
              <a:t>unction</a:t>
            </a:r>
            <a:r>
              <a:rPr lang="en-US" altLang="zh-CN" sz="2400" b="1" spc="300" dirty="0">
                <a:cs typeface="+mn-ea"/>
                <a:sym typeface="+mn-lt"/>
              </a:rPr>
              <a:t>s</a:t>
            </a:r>
            <a:r>
              <a:rPr lang="zh-CN" altLang="en-US" sz="2400" b="1" spc="300" dirty="0">
                <a:cs typeface="+mn-ea"/>
                <a:sym typeface="+mn-lt"/>
              </a:rPr>
              <a:t> introduction</a:t>
            </a:r>
            <a:endParaRPr lang="zh-CN" altLang="en-US" sz="2400" b="1" spc="300" dirty="0">
              <a:cs typeface="+mn-ea"/>
              <a:sym typeface="+mn-lt"/>
            </a:endParaRPr>
          </a:p>
          <a:p>
            <a:endParaRPr lang="zh-CN" altLang="en-US" sz="2400" b="1" spc="300" dirty="0">
              <a:cs typeface="+mn-ea"/>
              <a:sym typeface="+mn-lt"/>
            </a:endParaRPr>
          </a:p>
          <a:p>
            <a:r>
              <a:rPr lang="en-US" altLang="zh-CN" sz="2400" b="1" spc="300" dirty="0">
                <a:cs typeface="+mn-ea"/>
                <a:sym typeface="+mn-lt"/>
              </a:rPr>
              <a:t>    </a:t>
            </a:r>
            <a:r>
              <a:rPr lang="zh-CN" altLang="en-US" sz="2400" b="1" spc="300" dirty="0">
                <a:solidFill>
                  <a:schemeClr val="accent5"/>
                </a:solidFill>
                <a:cs typeface="+mn-ea"/>
                <a:sym typeface="+mn-lt"/>
              </a:rPr>
              <a:t>User-oriented</a:t>
            </a:r>
            <a:endParaRPr lang="zh-CN" altLang="en-US" sz="2400" b="1" spc="3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20" y="56934"/>
            <a:ext cx="2524900" cy="838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805940" y="540353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11800" y="534066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492615" y="5255578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0735" y="1781175"/>
            <a:ext cx="2954020" cy="3559810"/>
          </a:xfrm>
          <a:custGeom>
            <a:avLst/>
            <a:gdLst>
              <a:gd name="connsiteX0" fmla="*/ 127235 w 1980000"/>
              <a:gd name="connsiteY0" fmla="*/ 0 h 2827279"/>
              <a:gd name="connsiteX1" fmla="*/ 1852765 w 1980000"/>
              <a:gd name="connsiteY1" fmla="*/ 0 h 2827279"/>
              <a:gd name="connsiteX2" fmla="*/ 1980000 w 1980000"/>
              <a:gd name="connsiteY2" fmla="*/ 127235 h 2827279"/>
              <a:gd name="connsiteX3" fmla="*/ 1980000 w 1980000"/>
              <a:gd name="connsiteY3" fmla="*/ 2572765 h 2827279"/>
              <a:gd name="connsiteX4" fmla="*/ 1852765 w 1980000"/>
              <a:gd name="connsiteY4" fmla="*/ 2700000 h 2827279"/>
              <a:gd name="connsiteX5" fmla="*/ 1117279 w 1980000"/>
              <a:gd name="connsiteY5" fmla="*/ 2700000 h 2827279"/>
              <a:gd name="connsiteX6" fmla="*/ 990000 w 1980000"/>
              <a:gd name="connsiteY6" fmla="*/ 2827279 h 2827279"/>
              <a:gd name="connsiteX7" fmla="*/ 862721 w 1980000"/>
              <a:gd name="connsiteY7" fmla="*/ 2700000 h 2827279"/>
              <a:gd name="connsiteX8" fmla="*/ 127235 w 1980000"/>
              <a:gd name="connsiteY8" fmla="*/ 2700000 h 2827279"/>
              <a:gd name="connsiteX9" fmla="*/ 0 w 1980000"/>
              <a:gd name="connsiteY9" fmla="*/ 2572765 h 2827279"/>
              <a:gd name="connsiteX10" fmla="*/ 0 w 1980000"/>
              <a:gd name="connsiteY10" fmla="*/ 127235 h 2827279"/>
              <a:gd name="connsiteX11" fmla="*/ 127235 w 1980000"/>
              <a:gd name="connsiteY11" fmla="*/ 0 h 28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0000" h="2827279">
                <a:moveTo>
                  <a:pt x="127235" y="0"/>
                </a:moveTo>
                <a:lnTo>
                  <a:pt x="1852765" y="0"/>
                </a:lnTo>
                <a:cubicBezTo>
                  <a:pt x="1923035" y="0"/>
                  <a:pt x="1980000" y="56965"/>
                  <a:pt x="1980000" y="127235"/>
                </a:cubicBezTo>
                <a:lnTo>
                  <a:pt x="1980000" y="2572765"/>
                </a:lnTo>
                <a:cubicBezTo>
                  <a:pt x="1980000" y="2643035"/>
                  <a:pt x="1923035" y="2700000"/>
                  <a:pt x="1852765" y="2700000"/>
                </a:cubicBezTo>
                <a:lnTo>
                  <a:pt x="1117279" y="2700000"/>
                </a:lnTo>
                <a:lnTo>
                  <a:pt x="990000" y="2827279"/>
                </a:lnTo>
                <a:lnTo>
                  <a:pt x="862721" y="2700000"/>
                </a:lnTo>
                <a:lnTo>
                  <a:pt x="127235" y="2700000"/>
                </a:lnTo>
                <a:cubicBezTo>
                  <a:pt x="56965" y="2700000"/>
                  <a:pt x="0" y="2643035"/>
                  <a:pt x="0" y="2572765"/>
                </a:cubicBezTo>
                <a:lnTo>
                  <a:pt x="0" y="127235"/>
                </a:lnTo>
                <a:cubicBezTo>
                  <a:pt x="0" y="56965"/>
                  <a:pt x="56965" y="0"/>
                  <a:pt x="127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451985" y="1746250"/>
            <a:ext cx="3034665" cy="3559810"/>
          </a:xfrm>
          <a:custGeom>
            <a:avLst/>
            <a:gdLst>
              <a:gd name="connsiteX0" fmla="*/ 127235 w 1980000"/>
              <a:gd name="connsiteY0" fmla="*/ 0 h 2827279"/>
              <a:gd name="connsiteX1" fmla="*/ 1852765 w 1980000"/>
              <a:gd name="connsiteY1" fmla="*/ 0 h 2827279"/>
              <a:gd name="connsiteX2" fmla="*/ 1980000 w 1980000"/>
              <a:gd name="connsiteY2" fmla="*/ 127235 h 2827279"/>
              <a:gd name="connsiteX3" fmla="*/ 1980000 w 1980000"/>
              <a:gd name="connsiteY3" fmla="*/ 2572765 h 2827279"/>
              <a:gd name="connsiteX4" fmla="*/ 1852765 w 1980000"/>
              <a:gd name="connsiteY4" fmla="*/ 2700000 h 2827279"/>
              <a:gd name="connsiteX5" fmla="*/ 1117279 w 1980000"/>
              <a:gd name="connsiteY5" fmla="*/ 2700000 h 2827279"/>
              <a:gd name="connsiteX6" fmla="*/ 990000 w 1980000"/>
              <a:gd name="connsiteY6" fmla="*/ 2827279 h 2827279"/>
              <a:gd name="connsiteX7" fmla="*/ 862721 w 1980000"/>
              <a:gd name="connsiteY7" fmla="*/ 2700000 h 2827279"/>
              <a:gd name="connsiteX8" fmla="*/ 127235 w 1980000"/>
              <a:gd name="connsiteY8" fmla="*/ 2700000 h 2827279"/>
              <a:gd name="connsiteX9" fmla="*/ 0 w 1980000"/>
              <a:gd name="connsiteY9" fmla="*/ 2572765 h 2827279"/>
              <a:gd name="connsiteX10" fmla="*/ 0 w 1980000"/>
              <a:gd name="connsiteY10" fmla="*/ 127235 h 2827279"/>
              <a:gd name="connsiteX11" fmla="*/ 127235 w 1980000"/>
              <a:gd name="connsiteY11" fmla="*/ 0 h 28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0000" h="2827279">
                <a:moveTo>
                  <a:pt x="127235" y="0"/>
                </a:moveTo>
                <a:lnTo>
                  <a:pt x="1852765" y="0"/>
                </a:lnTo>
                <a:cubicBezTo>
                  <a:pt x="1923035" y="0"/>
                  <a:pt x="1980000" y="56965"/>
                  <a:pt x="1980000" y="127235"/>
                </a:cubicBezTo>
                <a:lnTo>
                  <a:pt x="1980000" y="2572765"/>
                </a:lnTo>
                <a:cubicBezTo>
                  <a:pt x="1980000" y="2643035"/>
                  <a:pt x="1923035" y="2700000"/>
                  <a:pt x="1852765" y="2700000"/>
                </a:cubicBezTo>
                <a:lnTo>
                  <a:pt x="1117279" y="2700000"/>
                </a:lnTo>
                <a:lnTo>
                  <a:pt x="990000" y="2827279"/>
                </a:lnTo>
                <a:lnTo>
                  <a:pt x="862721" y="2700000"/>
                </a:lnTo>
                <a:lnTo>
                  <a:pt x="127235" y="2700000"/>
                </a:lnTo>
                <a:cubicBezTo>
                  <a:pt x="56965" y="2700000"/>
                  <a:pt x="0" y="2643035"/>
                  <a:pt x="0" y="2572765"/>
                </a:cubicBezTo>
                <a:lnTo>
                  <a:pt x="0" y="127235"/>
                </a:lnTo>
                <a:cubicBezTo>
                  <a:pt x="0" y="56965"/>
                  <a:pt x="56965" y="0"/>
                  <a:pt x="127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395970" y="1781175"/>
            <a:ext cx="2983865" cy="3474720"/>
          </a:xfrm>
          <a:custGeom>
            <a:avLst/>
            <a:gdLst>
              <a:gd name="connsiteX0" fmla="*/ 127235 w 1980000"/>
              <a:gd name="connsiteY0" fmla="*/ 0 h 2827279"/>
              <a:gd name="connsiteX1" fmla="*/ 1852765 w 1980000"/>
              <a:gd name="connsiteY1" fmla="*/ 0 h 2827279"/>
              <a:gd name="connsiteX2" fmla="*/ 1980000 w 1980000"/>
              <a:gd name="connsiteY2" fmla="*/ 127235 h 2827279"/>
              <a:gd name="connsiteX3" fmla="*/ 1980000 w 1980000"/>
              <a:gd name="connsiteY3" fmla="*/ 2572765 h 2827279"/>
              <a:gd name="connsiteX4" fmla="*/ 1852765 w 1980000"/>
              <a:gd name="connsiteY4" fmla="*/ 2700000 h 2827279"/>
              <a:gd name="connsiteX5" fmla="*/ 1117279 w 1980000"/>
              <a:gd name="connsiteY5" fmla="*/ 2700000 h 2827279"/>
              <a:gd name="connsiteX6" fmla="*/ 990000 w 1980000"/>
              <a:gd name="connsiteY6" fmla="*/ 2827279 h 2827279"/>
              <a:gd name="connsiteX7" fmla="*/ 862721 w 1980000"/>
              <a:gd name="connsiteY7" fmla="*/ 2700000 h 2827279"/>
              <a:gd name="connsiteX8" fmla="*/ 127235 w 1980000"/>
              <a:gd name="connsiteY8" fmla="*/ 2700000 h 2827279"/>
              <a:gd name="connsiteX9" fmla="*/ 0 w 1980000"/>
              <a:gd name="connsiteY9" fmla="*/ 2572765 h 2827279"/>
              <a:gd name="connsiteX10" fmla="*/ 0 w 1980000"/>
              <a:gd name="connsiteY10" fmla="*/ 127235 h 2827279"/>
              <a:gd name="connsiteX11" fmla="*/ 127235 w 1980000"/>
              <a:gd name="connsiteY11" fmla="*/ 0 h 28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0000" h="2827279">
                <a:moveTo>
                  <a:pt x="127235" y="0"/>
                </a:moveTo>
                <a:lnTo>
                  <a:pt x="1852765" y="0"/>
                </a:lnTo>
                <a:cubicBezTo>
                  <a:pt x="1923035" y="0"/>
                  <a:pt x="1980000" y="56965"/>
                  <a:pt x="1980000" y="127235"/>
                </a:cubicBezTo>
                <a:lnTo>
                  <a:pt x="1980000" y="2572765"/>
                </a:lnTo>
                <a:cubicBezTo>
                  <a:pt x="1980000" y="2643035"/>
                  <a:pt x="1923035" y="2700000"/>
                  <a:pt x="1852765" y="2700000"/>
                </a:cubicBezTo>
                <a:lnTo>
                  <a:pt x="1117279" y="2700000"/>
                </a:lnTo>
                <a:lnTo>
                  <a:pt x="990000" y="2827279"/>
                </a:lnTo>
                <a:lnTo>
                  <a:pt x="862721" y="2700000"/>
                </a:lnTo>
                <a:lnTo>
                  <a:pt x="127235" y="2700000"/>
                </a:lnTo>
                <a:cubicBezTo>
                  <a:pt x="56965" y="2700000"/>
                  <a:pt x="0" y="2643035"/>
                  <a:pt x="0" y="2572765"/>
                </a:cubicBezTo>
                <a:lnTo>
                  <a:pt x="0" y="127235"/>
                </a:lnTo>
                <a:cubicBezTo>
                  <a:pt x="0" y="56965"/>
                  <a:pt x="56965" y="0"/>
                  <a:pt x="127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5724014" y="5482831"/>
            <a:ext cx="540000" cy="534809"/>
            <a:chOff x="3684" y="2007"/>
            <a:chExt cx="312" cy="309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684" y="2036"/>
              <a:ext cx="283" cy="280"/>
            </a:xfrm>
            <a:custGeom>
              <a:avLst/>
              <a:gdLst>
                <a:gd name="T0" fmla="*/ 84 w 117"/>
                <a:gd name="T1" fmla="*/ 3 h 116"/>
                <a:gd name="T2" fmla="*/ 76 w 117"/>
                <a:gd name="T3" fmla="*/ 0 h 116"/>
                <a:gd name="T4" fmla="*/ 69 w 117"/>
                <a:gd name="T5" fmla="*/ 3 h 116"/>
                <a:gd name="T6" fmla="*/ 64 w 117"/>
                <a:gd name="T7" fmla="*/ 9 h 116"/>
                <a:gd name="T8" fmla="*/ 61 w 117"/>
                <a:gd name="T9" fmla="*/ 16 h 116"/>
                <a:gd name="T10" fmla="*/ 62 w 117"/>
                <a:gd name="T11" fmla="*/ 21 h 116"/>
                <a:gd name="T12" fmla="*/ 8 w 117"/>
                <a:gd name="T13" fmla="*/ 43 h 116"/>
                <a:gd name="T14" fmla="*/ 1 w 117"/>
                <a:gd name="T15" fmla="*/ 51 h 116"/>
                <a:gd name="T16" fmla="*/ 4 w 117"/>
                <a:gd name="T17" fmla="*/ 62 h 116"/>
                <a:gd name="T18" fmla="*/ 55 w 117"/>
                <a:gd name="T19" fmla="*/ 113 h 116"/>
                <a:gd name="T20" fmla="*/ 63 w 117"/>
                <a:gd name="T21" fmla="*/ 116 h 116"/>
                <a:gd name="T22" fmla="*/ 64 w 117"/>
                <a:gd name="T23" fmla="*/ 116 h 116"/>
                <a:gd name="T24" fmla="*/ 66 w 117"/>
                <a:gd name="T25" fmla="*/ 116 h 116"/>
                <a:gd name="T26" fmla="*/ 75 w 117"/>
                <a:gd name="T27" fmla="*/ 109 h 116"/>
                <a:gd name="T28" fmla="*/ 96 w 117"/>
                <a:gd name="T29" fmla="*/ 55 h 116"/>
                <a:gd name="T30" fmla="*/ 102 w 117"/>
                <a:gd name="T31" fmla="*/ 57 h 116"/>
                <a:gd name="T32" fmla="*/ 109 w 117"/>
                <a:gd name="T33" fmla="*/ 54 h 116"/>
                <a:gd name="T34" fmla="*/ 114 w 117"/>
                <a:gd name="T35" fmla="*/ 48 h 116"/>
                <a:gd name="T36" fmla="*/ 117 w 117"/>
                <a:gd name="T37" fmla="*/ 41 h 116"/>
                <a:gd name="T38" fmla="*/ 114 w 117"/>
                <a:gd name="T39" fmla="*/ 34 h 116"/>
                <a:gd name="T40" fmla="*/ 84 w 117"/>
                <a:gd name="T41" fmla="*/ 3 h 116"/>
                <a:gd name="T42" fmla="*/ 67 w 117"/>
                <a:gd name="T43" fmla="*/ 106 h 116"/>
                <a:gd name="T44" fmla="*/ 65 w 117"/>
                <a:gd name="T45" fmla="*/ 108 h 116"/>
                <a:gd name="T46" fmla="*/ 64 w 117"/>
                <a:gd name="T47" fmla="*/ 108 h 116"/>
                <a:gd name="T48" fmla="*/ 61 w 117"/>
                <a:gd name="T49" fmla="*/ 107 h 116"/>
                <a:gd name="T50" fmla="*/ 10 w 117"/>
                <a:gd name="T51" fmla="*/ 57 h 116"/>
                <a:gd name="T52" fmla="*/ 9 w 117"/>
                <a:gd name="T53" fmla="*/ 53 h 116"/>
                <a:gd name="T54" fmla="*/ 11 w 117"/>
                <a:gd name="T55" fmla="*/ 50 h 116"/>
                <a:gd name="T56" fmla="*/ 36 w 117"/>
                <a:gd name="T57" fmla="*/ 40 h 116"/>
                <a:gd name="T58" fmla="*/ 86 w 117"/>
                <a:gd name="T59" fmla="*/ 58 h 116"/>
                <a:gd name="T60" fmla="*/ 67 w 117"/>
                <a:gd name="T61" fmla="*/ 106 h 116"/>
                <a:gd name="T62" fmla="*/ 109 w 117"/>
                <a:gd name="T63" fmla="*/ 42 h 116"/>
                <a:gd name="T64" fmla="*/ 103 w 117"/>
                <a:gd name="T65" fmla="*/ 48 h 116"/>
                <a:gd name="T66" fmla="*/ 100 w 117"/>
                <a:gd name="T67" fmla="*/ 48 h 116"/>
                <a:gd name="T68" fmla="*/ 93 w 117"/>
                <a:gd name="T69" fmla="*/ 41 h 116"/>
                <a:gd name="T70" fmla="*/ 87 w 117"/>
                <a:gd name="T71" fmla="*/ 55 h 116"/>
                <a:gd name="T72" fmla="*/ 88 w 117"/>
                <a:gd name="T73" fmla="*/ 54 h 116"/>
                <a:gd name="T74" fmla="*/ 53 w 117"/>
                <a:gd name="T75" fmla="*/ 39 h 116"/>
                <a:gd name="T76" fmla="*/ 42 w 117"/>
                <a:gd name="T77" fmla="*/ 38 h 116"/>
                <a:gd name="T78" fmla="*/ 76 w 117"/>
                <a:gd name="T79" fmla="*/ 24 h 116"/>
                <a:gd name="T80" fmla="*/ 69 w 117"/>
                <a:gd name="T81" fmla="*/ 17 h 116"/>
                <a:gd name="T82" fmla="*/ 69 w 117"/>
                <a:gd name="T83" fmla="*/ 14 h 116"/>
                <a:gd name="T84" fmla="*/ 75 w 117"/>
                <a:gd name="T85" fmla="*/ 9 h 116"/>
                <a:gd name="T86" fmla="*/ 78 w 117"/>
                <a:gd name="T87" fmla="*/ 9 h 116"/>
                <a:gd name="T88" fmla="*/ 109 w 117"/>
                <a:gd name="T89" fmla="*/ 40 h 116"/>
                <a:gd name="T90" fmla="*/ 109 w 117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16">
                  <a:moveTo>
                    <a:pt x="84" y="3"/>
                  </a:moveTo>
                  <a:cubicBezTo>
                    <a:pt x="82" y="1"/>
                    <a:pt x="79" y="0"/>
                    <a:pt x="76" y="0"/>
                  </a:cubicBezTo>
                  <a:cubicBezTo>
                    <a:pt x="74" y="0"/>
                    <a:pt x="71" y="1"/>
                    <a:pt x="69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1"/>
                    <a:pt x="61" y="13"/>
                    <a:pt x="61" y="16"/>
                  </a:cubicBezTo>
                  <a:cubicBezTo>
                    <a:pt x="61" y="18"/>
                    <a:pt x="61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4" y="44"/>
                    <a:pt x="2" y="48"/>
                    <a:pt x="1" y="51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7" y="115"/>
                    <a:pt x="60" y="116"/>
                    <a:pt x="63" y="116"/>
                  </a:cubicBezTo>
                  <a:cubicBezTo>
                    <a:pt x="63" y="116"/>
                    <a:pt x="64" y="116"/>
                    <a:pt x="64" y="116"/>
                  </a:cubicBezTo>
                  <a:cubicBezTo>
                    <a:pt x="65" y="116"/>
                    <a:pt x="65" y="116"/>
                    <a:pt x="66" y="116"/>
                  </a:cubicBezTo>
                  <a:cubicBezTo>
                    <a:pt x="70" y="115"/>
                    <a:pt x="73" y="112"/>
                    <a:pt x="75" y="109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4" y="57"/>
                    <a:pt x="107" y="56"/>
                    <a:pt x="109" y="54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6"/>
                    <a:pt x="117" y="44"/>
                    <a:pt x="117" y="41"/>
                  </a:cubicBezTo>
                  <a:cubicBezTo>
                    <a:pt x="117" y="38"/>
                    <a:pt x="116" y="36"/>
                    <a:pt x="114" y="34"/>
                  </a:cubicBezTo>
                  <a:lnTo>
                    <a:pt x="84" y="3"/>
                  </a:lnTo>
                  <a:close/>
                  <a:moveTo>
                    <a:pt x="67" y="106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6" y="58"/>
                  </a:cubicBezTo>
                  <a:lnTo>
                    <a:pt x="67" y="106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2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6"/>
                    <a:pt x="69" y="15"/>
                    <a:pt x="69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822" y="2161"/>
              <a:ext cx="48" cy="49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6" y="16"/>
                    <a:pt x="4" y="13"/>
                    <a:pt x="4" y="10"/>
                  </a:cubicBezTo>
                  <a:cubicBezTo>
                    <a:pt x="4" y="7"/>
                    <a:pt x="6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948" y="2007"/>
              <a:ext cx="48" cy="48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  <a:moveTo>
                    <a:pt x="10" y="16"/>
                  </a:moveTo>
                  <a:cubicBezTo>
                    <a:pt x="6" y="16"/>
                    <a:pt x="4" y="13"/>
                    <a:pt x="4" y="10"/>
                  </a:cubicBezTo>
                  <a:cubicBezTo>
                    <a:pt x="4" y="7"/>
                    <a:pt x="6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764" y="2152"/>
              <a:ext cx="39" cy="38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3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3803" y="2219"/>
              <a:ext cx="19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957" y="207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Freeform 5"/>
          <p:cNvSpPr>
            <a:spLocks noChangeAspect="1" noEditPoints="1"/>
          </p:cNvSpPr>
          <p:nvPr/>
        </p:nvSpPr>
        <p:spPr bwMode="auto">
          <a:xfrm>
            <a:off x="2070100" y="5532438"/>
            <a:ext cx="414338" cy="50323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9725287" y="5450357"/>
            <a:ext cx="540000" cy="502711"/>
            <a:chOff x="1577" y="314"/>
            <a:chExt cx="782" cy="728"/>
          </a:xfrm>
          <a:solidFill>
            <a:schemeClr val="bg1"/>
          </a:solidFill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577" y="314"/>
              <a:ext cx="389" cy="649"/>
            </a:xfrm>
            <a:custGeom>
              <a:avLst/>
              <a:gdLst>
                <a:gd name="T0" fmla="*/ 22 w 163"/>
                <a:gd name="T1" fmla="*/ 234 h 272"/>
                <a:gd name="T2" fmla="*/ 37 w 163"/>
                <a:gd name="T3" fmla="*/ 219 h 272"/>
                <a:gd name="T4" fmla="*/ 81 w 163"/>
                <a:gd name="T5" fmla="*/ 107 h 272"/>
                <a:gd name="T6" fmla="*/ 125 w 163"/>
                <a:gd name="T7" fmla="*/ 219 h 272"/>
                <a:gd name="T8" fmla="*/ 141 w 163"/>
                <a:gd name="T9" fmla="*/ 234 h 272"/>
                <a:gd name="T10" fmla="*/ 163 w 163"/>
                <a:gd name="T11" fmla="*/ 272 h 272"/>
                <a:gd name="T12" fmla="*/ 153 w 163"/>
                <a:gd name="T13" fmla="*/ 229 h 272"/>
                <a:gd name="T14" fmla="*/ 155 w 163"/>
                <a:gd name="T15" fmla="*/ 209 h 272"/>
                <a:gd name="T16" fmla="*/ 129 w 163"/>
                <a:gd name="T17" fmla="*/ 138 h 272"/>
                <a:gd name="T18" fmla="*/ 143 w 163"/>
                <a:gd name="T19" fmla="*/ 138 h 272"/>
                <a:gd name="T20" fmla="*/ 143 w 163"/>
                <a:gd name="T21" fmla="*/ 149 h 272"/>
                <a:gd name="T22" fmla="*/ 150 w 163"/>
                <a:gd name="T23" fmla="*/ 149 h 272"/>
                <a:gd name="T24" fmla="*/ 150 w 163"/>
                <a:gd name="T25" fmla="*/ 120 h 272"/>
                <a:gd name="T26" fmla="*/ 143 w 163"/>
                <a:gd name="T27" fmla="*/ 120 h 272"/>
                <a:gd name="T28" fmla="*/ 143 w 163"/>
                <a:gd name="T29" fmla="*/ 131 h 272"/>
                <a:gd name="T30" fmla="*/ 126 w 163"/>
                <a:gd name="T31" fmla="*/ 131 h 272"/>
                <a:gd name="T32" fmla="*/ 109 w 163"/>
                <a:gd name="T33" fmla="*/ 85 h 272"/>
                <a:gd name="T34" fmla="*/ 112 w 163"/>
                <a:gd name="T35" fmla="*/ 72 h 272"/>
                <a:gd name="T36" fmla="*/ 84 w 163"/>
                <a:gd name="T37" fmla="*/ 39 h 272"/>
                <a:gd name="T38" fmla="*/ 84 w 163"/>
                <a:gd name="T39" fmla="*/ 0 h 272"/>
                <a:gd name="T40" fmla="*/ 75 w 163"/>
                <a:gd name="T41" fmla="*/ 0 h 272"/>
                <a:gd name="T42" fmla="*/ 75 w 163"/>
                <a:gd name="T43" fmla="*/ 39 h 272"/>
                <a:gd name="T44" fmla="*/ 46 w 163"/>
                <a:gd name="T45" fmla="*/ 72 h 272"/>
                <a:gd name="T46" fmla="*/ 52 w 163"/>
                <a:gd name="T47" fmla="*/ 90 h 272"/>
                <a:gd name="T48" fmla="*/ 37 w 163"/>
                <a:gd name="T49" fmla="*/ 131 h 272"/>
                <a:gd name="T50" fmla="*/ 19 w 163"/>
                <a:gd name="T51" fmla="*/ 131 h 272"/>
                <a:gd name="T52" fmla="*/ 19 w 163"/>
                <a:gd name="T53" fmla="*/ 120 h 272"/>
                <a:gd name="T54" fmla="*/ 12 w 163"/>
                <a:gd name="T55" fmla="*/ 120 h 272"/>
                <a:gd name="T56" fmla="*/ 12 w 163"/>
                <a:gd name="T57" fmla="*/ 149 h 272"/>
                <a:gd name="T58" fmla="*/ 19 w 163"/>
                <a:gd name="T59" fmla="*/ 149 h 272"/>
                <a:gd name="T60" fmla="*/ 19 w 163"/>
                <a:gd name="T61" fmla="*/ 138 h 272"/>
                <a:gd name="T62" fmla="*/ 34 w 163"/>
                <a:gd name="T63" fmla="*/ 138 h 272"/>
                <a:gd name="T64" fmla="*/ 8 w 163"/>
                <a:gd name="T65" fmla="*/ 209 h 272"/>
                <a:gd name="T66" fmla="*/ 10 w 163"/>
                <a:gd name="T67" fmla="*/ 229 h 272"/>
                <a:gd name="T68" fmla="*/ 0 w 163"/>
                <a:gd name="T69" fmla="*/ 272 h 272"/>
                <a:gd name="T70" fmla="*/ 22 w 163"/>
                <a:gd name="T71" fmla="*/ 234 h 272"/>
                <a:gd name="T72" fmla="*/ 80 w 163"/>
                <a:gd name="T73" fmla="*/ 49 h 272"/>
                <a:gd name="T74" fmla="*/ 103 w 163"/>
                <a:gd name="T75" fmla="*/ 72 h 272"/>
                <a:gd name="T76" fmla="*/ 80 w 163"/>
                <a:gd name="T77" fmla="*/ 95 h 272"/>
                <a:gd name="T78" fmla="*/ 57 w 163"/>
                <a:gd name="T79" fmla="*/ 72 h 272"/>
                <a:gd name="T80" fmla="*/ 80 w 163"/>
                <a:gd name="T81" fmla="*/ 4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272">
                  <a:moveTo>
                    <a:pt x="22" y="234"/>
                  </a:moveTo>
                  <a:cubicBezTo>
                    <a:pt x="37" y="219"/>
                    <a:pt x="37" y="219"/>
                    <a:pt x="37" y="219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41" y="234"/>
                    <a:pt x="141" y="234"/>
                    <a:pt x="141" y="234"/>
                  </a:cubicBezTo>
                  <a:cubicBezTo>
                    <a:pt x="163" y="272"/>
                    <a:pt x="163" y="272"/>
                    <a:pt x="163" y="272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43" y="138"/>
                    <a:pt x="143" y="138"/>
                    <a:pt x="143" y="138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3" y="131"/>
                    <a:pt x="143" y="131"/>
                    <a:pt x="143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11" y="81"/>
                    <a:pt x="112" y="77"/>
                    <a:pt x="112" y="72"/>
                  </a:cubicBezTo>
                  <a:cubicBezTo>
                    <a:pt x="112" y="55"/>
                    <a:pt x="100" y="42"/>
                    <a:pt x="84" y="3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59" y="42"/>
                    <a:pt x="46" y="55"/>
                    <a:pt x="46" y="72"/>
                  </a:cubicBezTo>
                  <a:cubicBezTo>
                    <a:pt x="46" y="79"/>
                    <a:pt x="48" y="85"/>
                    <a:pt x="52" y="90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8" y="209"/>
                    <a:pt x="8" y="209"/>
                    <a:pt x="8" y="209"/>
                  </a:cubicBezTo>
                  <a:cubicBezTo>
                    <a:pt x="10" y="229"/>
                    <a:pt x="10" y="229"/>
                    <a:pt x="10" y="229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22" y="234"/>
                  </a:lnTo>
                  <a:close/>
                  <a:moveTo>
                    <a:pt x="80" y="49"/>
                  </a:moveTo>
                  <a:cubicBezTo>
                    <a:pt x="92" y="49"/>
                    <a:pt x="103" y="59"/>
                    <a:pt x="103" y="72"/>
                  </a:cubicBezTo>
                  <a:cubicBezTo>
                    <a:pt x="103" y="84"/>
                    <a:pt x="92" y="95"/>
                    <a:pt x="80" y="95"/>
                  </a:cubicBezTo>
                  <a:cubicBezTo>
                    <a:pt x="67" y="95"/>
                    <a:pt x="57" y="84"/>
                    <a:pt x="57" y="72"/>
                  </a:cubicBezTo>
                  <a:cubicBezTo>
                    <a:pt x="57" y="59"/>
                    <a:pt x="67" y="49"/>
                    <a:pt x="8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1742" y="460"/>
              <a:ext cx="52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1599" y="965"/>
              <a:ext cx="345" cy="77"/>
            </a:xfrm>
            <a:custGeom>
              <a:avLst/>
              <a:gdLst>
                <a:gd name="T0" fmla="*/ 3 w 145"/>
                <a:gd name="T1" fmla="*/ 0 h 32"/>
                <a:gd name="T2" fmla="*/ 0 w 145"/>
                <a:gd name="T3" fmla="*/ 5 h 32"/>
                <a:gd name="T4" fmla="*/ 74 w 145"/>
                <a:gd name="T5" fmla="*/ 20 h 32"/>
                <a:gd name="T6" fmla="*/ 145 w 145"/>
                <a:gd name="T7" fmla="*/ 5 h 32"/>
                <a:gd name="T8" fmla="*/ 142 w 145"/>
                <a:gd name="T9" fmla="*/ 0 h 32"/>
                <a:gd name="T10" fmla="*/ 3 w 1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32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2" y="20"/>
                    <a:pt x="74" y="20"/>
                  </a:cubicBezTo>
                  <a:cubicBezTo>
                    <a:pt x="96" y="20"/>
                    <a:pt x="120" y="16"/>
                    <a:pt x="145" y="5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71" y="32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1944" y="751"/>
              <a:ext cx="341" cy="150"/>
            </a:xfrm>
            <a:custGeom>
              <a:avLst/>
              <a:gdLst>
                <a:gd name="T0" fmla="*/ 70 w 143"/>
                <a:gd name="T1" fmla="*/ 7 h 63"/>
                <a:gd name="T2" fmla="*/ 54 w 143"/>
                <a:gd name="T3" fmla="*/ 8 h 63"/>
                <a:gd name="T4" fmla="*/ 61 w 143"/>
                <a:gd name="T5" fmla="*/ 1 h 63"/>
                <a:gd name="T6" fmla="*/ 70 w 143"/>
                <a:gd name="T7" fmla="*/ 0 h 63"/>
                <a:gd name="T8" fmla="*/ 142 w 143"/>
                <a:gd name="T9" fmla="*/ 59 h 63"/>
                <a:gd name="T10" fmla="*/ 143 w 143"/>
                <a:gd name="T11" fmla="*/ 63 h 63"/>
                <a:gd name="T12" fmla="*/ 0 w 143"/>
                <a:gd name="T13" fmla="*/ 63 h 63"/>
                <a:gd name="T14" fmla="*/ 6 w 143"/>
                <a:gd name="T15" fmla="*/ 57 h 63"/>
                <a:gd name="T16" fmla="*/ 135 w 143"/>
                <a:gd name="T17" fmla="*/ 57 h 63"/>
                <a:gd name="T18" fmla="*/ 70 w 143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63">
                  <a:moveTo>
                    <a:pt x="70" y="7"/>
                  </a:moveTo>
                  <a:cubicBezTo>
                    <a:pt x="64" y="7"/>
                    <a:pt x="59" y="7"/>
                    <a:pt x="54" y="8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104" y="0"/>
                    <a:pt x="135" y="25"/>
                    <a:pt x="142" y="59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35" y="57"/>
                    <a:pt x="135" y="57"/>
                    <a:pt x="135" y="57"/>
                  </a:cubicBezTo>
                  <a:cubicBezTo>
                    <a:pt x="127" y="27"/>
                    <a:pt x="100" y="7"/>
                    <a:pt x="7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1873" y="684"/>
              <a:ext cx="486" cy="288"/>
            </a:xfrm>
            <a:custGeom>
              <a:avLst/>
              <a:gdLst>
                <a:gd name="T0" fmla="*/ 14 w 204"/>
                <a:gd name="T1" fmla="*/ 115 h 121"/>
                <a:gd name="T2" fmla="*/ 15 w 204"/>
                <a:gd name="T3" fmla="*/ 106 h 121"/>
                <a:gd name="T4" fmla="*/ 16 w 204"/>
                <a:gd name="T5" fmla="*/ 115 h 121"/>
                <a:gd name="T6" fmla="*/ 22 w 204"/>
                <a:gd name="T7" fmla="*/ 106 h 121"/>
                <a:gd name="T8" fmla="*/ 24 w 204"/>
                <a:gd name="T9" fmla="*/ 115 h 121"/>
                <a:gd name="T10" fmla="*/ 29 w 204"/>
                <a:gd name="T11" fmla="*/ 97 h 121"/>
                <a:gd name="T12" fmla="*/ 31 w 204"/>
                <a:gd name="T13" fmla="*/ 115 h 121"/>
                <a:gd name="T14" fmla="*/ 36 w 204"/>
                <a:gd name="T15" fmla="*/ 106 h 121"/>
                <a:gd name="T16" fmla="*/ 38 w 204"/>
                <a:gd name="T17" fmla="*/ 115 h 121"/>
                <a:gd name="T18" fmla="*/ 45 w 204"/>
                <a:gd name="T19" fmla="*/ 106 h 121"/>
                <a:gd name="T20" fmla="*/ 47 w 204"/>
                <a:gd name="T21" fmla="*/ 115 h 121"/>
                <a:gd name="T22" fmla="*/ 52 w 204"/>
                <a:gd name="T23" fmla="*/ 106 h 121"/>
                <a:gd name="T24" fmla="*/ 55 w 204"/>
                <a:gd name="T25" fmla="*/ 115 h 121"/>
                <a:gd name="T26" fmla="*/ 60 w 204"/>
                <a:gd name="T27" fmla="*/ 97 h 121"/>
                <a:gd name="T28" fmla="*/ 62 w 204"/>
                <a:gd name="T29" fmla="*/ 115 h 121"/>
                <a:gd name="T30" fmla="*/ 68 w 204"/>
                <a:gd name="T31" fmla="*/ 106 h 121"/>
                <a:gd name="T32" fmla="*/ 70 w 204"/>
                <a:gd name="T33" fmla="*/ 115 h 121"/>
                <a:gd name="T34" fmla="*/ 76 w 204"/>
                <a:gd name="T35" fmla="*/ 106 h 121"/>
                <a:gd name="T36" fmla="*/ 79 w 204"/>
                <a:gd name="T37" fmla="*/ 115 h 121"/>
                <a:gd name="T38" fmla="*/ 84 w 204"/>
                <a:gd name="T39" fmla="*/ 106 h 121"/>
                <a:gd name="T40" fmla="*/ 86 w 204"/>
                <a:gd name="T41" fmla="*/ 115 h 121"/>
                <a:gd name="T42" fmla="*/ 92 w 204"/>
                <a:gd name="T43" fmla="*/ 97 h 121"/>
                <a:gd name="T44" fmla="*/ 94 w 204"/>
                <a:gd name="T45" fmla="*/ 115 h 121"/>
                <a:gd name="T46" fmla="*/ 99 w 204"/>
                <a:gd name="T47" fmla="*/ 106 h 121"/>
                <a:gd name="T48" fmla="*/ 102 w 204"/>
                <a:gd name="T49" fmla="*/ 115 h 121"/>
                <a:gd name="T50" fmla="*/ 108 w 204"/>
                <a:gd name="T51" fmla="*/ 106 h 121"/>
                <a:gd name="T52" fmla="*/ 110 w 204"/>
                <a:gd name="T53" fmla="*/ 115 h 121"/>
                <a:gd name="T54" fmla="*/ 116 w 204"/>
                <a:gd name="T55" fmla="*/ 106 h 121"/>
                <a:gd name="T56" fmla="*/ 118 w 204"/>
                <a:gd name="T57" fmla="*/ 115 h 121"/>
                <a:gd name="T58" fmla="*/ 123 w 204"/>
                <a:gd name="T59" fmla="*/ 97 h 121"/>
                <a:gd name="T60" fmla="*/ 125 w 204"/>
                <a:gd name="T61" fmla="*/ 115 h 121"/>
                <a:gd name="T62" fmla="*/ 130 w 204"/>
                <a:gd name="T63" fmla="*/ 106 h 121"/>
                <a:gd name="T64" fmla="*/ 132 w 204"/>
                <a:gd name="T65" fmla="*/ 115 h 121"/>
                <a:gd name="T66" fmla="*/ 138 w 204"/>
                <a:gd name="T67" fmla="*/ 106 h 121"/>
                <a:gd name="T68" fmla="*/ 141 w 204"/>
                <a:gd name="T69" fmla="*/ 115 h 121"/>
                <a:gd name="T70" fmla="*/ 146 w 204"/>
                <a:gd name="T71" fmla="*/ 106 h 121"/>
                <a:gd name="T72" fmla="*/ 148 w 204"/>
                <a:gd name="T73" fmla="*/ 115 h 121"/>
                <a:gd name="T74" fmla="*/ 154 w 204"/>
                <a:gd name="T75" fmla="*/ 97 h 121"/>
                <a:gd name="T76" fmla="*/ 156 w 204"/>
                <a:gd name="T77" fmla="*/ 115 h 121"/>
                <a:gd name="T78" fmla="*/ 162 w 204"/>
                <a:gd name="T79" fmla="*/ 106 h 121"/>
                <a:gd name="T80" fmla="*/ 164 w 204"/>
                <a:gd name="T81" fmla="*/ 115 h 121"/>
                <a:gd name="T82" fmla="*/ 170 w 204"/>
                <a:gd name="T83" fmla="*/ 106 h 121"/>
                <a:gd name="T84" fmla="*/ 172 w 204"/>
                <a:gd name="T85" fmla="*/ 115 h 121"/>
                <a:gd name="T86" fmla="*/ 178 w 204"/>
                <a:gd name="T87" fmla="*/ 106 h 121"/>
                <a:gd name="T88" fmla="*/ 180 w 204"/>
                <a:gd name="T89" fmla="*/ 115 h 121"/>
                <a:gd name="T90" fmla="*/ 186 w 204"/>
                <a:gd name="T91" fmla="*/ 97 h 121"/>
                <a:gd name="T92" fmla="*/ 188 w 204"/>
                <a:gd name="T93" fmla="*/ 115 h 121"/>
                <a:gd name="T94" fmla="*/ 198 w 204"/>
                <a:gd name="T95" fmla="*/ 103 h 121"/>
                <a:gd name="T96" fmla="*/ 120 w 204"/>
                <a:gd name="T97" fmla="*/ 0 h 121"/>
                <a:gd name="T98" fmla="*/ 204 w 204"/>
                <a:gd name="T99" fmla="*/ 121 h 121"/>
                <a:gd name="T100" fmla="*/ 8 w 204"/>
                <a:gd name="T101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" h="121">
                  <a:moveTo>
                    <a:pt x="8" y="115"/>
                  </a:moveTo>
                  <a:cubicBezTo>
                    <a:pt x="14" y="115"/>
                    <a:pt x="14" y="115"/>
                    <a:pt x="14" y="115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15"/>
                    <a:pt x="70" y="115"/>
                    <a:pt x="70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9" y="115"/>
                    <a:pt x="99" y="115"/>
                    <a:pt x="99" y="115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8" y="115"/>
                    <a:pt x="108" y="115"/>
                    <a:pt x="108" y="115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16" y="106"/>
                    <a:pt x="116" y="106"/>
                    <a:pt x="116" y="106"/>
                  </a:cubicBezTo>
                  <a:cubicBezTo>
                    <a:pt x="118" y="106"/>
                    <a:pt x="118" y="106"/>
                    <a:pt x="118" y="106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5" y="115"/>
                    <a:pt x="125" y="115"/>
                    <a:pt x="125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15"/>
                    <a:pt x="164" y="115"/>
                    <a:pt x="164" y="115"/>
                  </a:cubicBezTo>
                  <a:cubicBezTo>
                    <a:pt x="170" y="115"/>
                    <a:pt x="170" y="115"/>
                    <a:pt x="170" y="115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2" y="115"/>
                    <a:pt x="172" y="115"/>
                    <a:pt x="172" y="115"/>
                  </a:cubicBezTo>
                  <a:cubicBezTo>
                    <a:pt x="178" y="115"/>
                    <a:pt x="178" y="115"/>
                    <a:pt x="178" y="115"/>
                  </a:cubicBezTo>
                  <a:cubicBezTo>
                    <a:pt x="178" y="106"/>
                    <a:pt x="178" y="106"/>
                    <a:pt x="178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115"/>
                    <a:pt x="188" y="115"/>
                    <a:pt x="188" y="115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03"/>
                    <a:pt x="198" y="103"/>
                    <a:pt x="198" y="103"/>
                  </a:cubicBezTo>
                  <a:cubicBezTo>
                    <a:pt x="198" y="54"/>
                    <a:pt x="162" y="13"/>
                    <a:pt x="115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68" y="10"/>
                    <a:pt x="204" y="52"/>
                    <a:pt x="204" y="103"/>
                  </a:cubicBezTo>
                  <a:cubicBezTo>
                    <a:pt x="204" y="121"/>
                    <a:pt x="204" y="121"/>
                    <a:pt x="204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5"/>
                    <a:pt x="8" y="115"/>
                    <a:pt x="8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1839" y="415"/>
              <a:ext cx="189" cy="367"/>
            </a:xfrm>
            <a:custGeom>
              <a:avLst/>
              <a:gdLst>
                <a:gd name="T0" fmla="*/ 74 w 79"/>
                <a:gd name="T1" fmla="*/ 78 h 154"/>
                <a:gd name="T2" fmla="*/ 67 w 79"/>
                <a:gd name="T3" fmla="*/ 80 h 154"/>
                <a:gd name="T4" fmla="*/ 70 w 79"/>
                <a:gd name="T5" fmla="*/ 74 h 154"/>
                <a:gd name="T6" fmla="*/ 63 w 79"/>
                <a:gd name="T7" fmla="*/ 76 h 154"/>
                <a:gd name="T8" fmla="*/ 66 w 79"/>
                <a:gd name="T9" fmla="*/ 70 h 154"/>
                <a:gd name="T10" fmla="*/ 60 w 79"/>
                <a:gd name="T11" fmla="*/ 72 h 154"/>
                <a:gd name="T12" fmla="*/ 63 w 79"/>
                <a:gd name="T13" fmla="*/ 67 h 154"/>
                <a:gd name="T14" fmla="*/ 51 w 79"/>
                <a:gd name="T15" fmla="*/ 72 h 154"/>
                <a:gd name="T16" fmla="*/ 59 w 79"/>
                <a:gd name="T17" fmla="*/ 63 h 154"/>
                <a:gd name="T18" fmla="*/ 53 w 79"/>
                <a:gd name="T19" fmla="*/ 65 h 154"/>
                <a:gd name="T20" fmla="*/ 56 w 79"/>
                <a:gd name="T21" fmla="*/ 60 h 154"/>
                <a:gd name="T22" fmla="*/ 49 w 79"/>
                <a:gd name="T23" fmla="*/ 61 h 154"/>
                <a:gd name="T24" fmla="*/ 52 w 79"/>
                <a:gd name="T25" fmla="*/ 56 h 154"/>
                <a:gd name="T26" fmla="*/ 45 w 79"/>
                <a:gd name="T27" fmla="*/ 57 h 154"/>
                <a:gd name="T28" fmla="*/ 48 w 79"/>
                <a:gd name="T29" fmla="*/ 52 h 154"/>
                <a:gd name="T30" fmla="*/ 37 w 79"/>
                <a:gd name="T31" fmla="*/ 58 h 154"/>
                <a:gd name="T32" fmla="*/ 45 w 79"/>
                <a:gd name="T33" fmla="*/ 49 h 154"/>
                <a:gd name="T34" fmla="*/ 38 w 79"/>
                <a:gd name="T35" fmla="*/ 51 h 154"/>
                <a:gd name="T36" fmla="*/ 41 w 79"/>
                <a:gd name="T37" fmla="*/ 45 h 154"/>
                <a:gd name="T38" fmla="*/ 34 w 79"/>
                <a:gd name="T39" fmla="*/ 47 h 154"/>
                <a:gd name="T40" fmla="*/ 37 w 79"/>
                <a:gd name="T41" fmla="*/ 41 h 154"/>
                <a:gd name="T42" fmla="*/ 30 w 79"/>
                <a:gd name="T43" fmla="*/ 43 h 154"/>
                <a:gd name="T44" fmla="*/ 34 w 79"/>
                <a:gd name="T45" fmla="*/ 38 h 154"/>
                <a:gd name="T46" fmla="*/ 22 w 79"/>
                <a:gd name="T47" fmla="*/ 43 h 154"/>
                <a:gd name="T48" fmla="*/ 30 w 79"/>
                <a:gd name="T49" fmla="*/ 34 h 154"/>
                <a:gd name="T50" fmla="*/ 23 w 79"/>
                <a:gd name="T51" fmla="*/ 35 h 154"/>
                <a:gd name="T52" fmla="*/ 26 w 79"/>
                <a:gd name="T53" fmla="*/ 30 h 154"/>
                <a:gd name="T54" fmla="*/ 19 w 79"/>
                <a:gd name="T55" fmla="*/ 31 h 154"/>
                <a:gd name="T56" fmla="*/ 22 w 79"/>
                <a:gd name="T57" fmla="*/ 26 h 154"/>
                <a:gd name="T58" fmla="*/ 15 w 79"/>
                <a:gd name="T59" fmla="*/ 28 h 154"/>
                <a:gd name="T60" fmla="*/ 18 w 79"/>
                <a:gd name="T61" fmla="*/ 22 h 154"/>
                <a:gd name="T62" fmla="*/ 7 w 79"/>
                <a:gd name="T63" fmla="*/ 28 h 154"/>
                <a:gd name="T64" fmla="*/ 15 w 79"/>
                <a:gd name="T65" fmla="*/ 19 h 154"/>
                <a:gd name="T66" fmla="*/ 5 w 79"/>
                <a:gd name="T67" fmla="*/ 148 h 154"/>
                <a:gd name="T68" fmla="*/ 0 w 79"/>
                <a:gd name="T69" fmla="*/ 3 h 154"/>
                <a:gd name="T70" fmla="*/ 4 w 79"/>
                <a:gd name="T71" fmla="*/ 1 h 154"/>
                <a:gd name="T72" fmla="*/ 66 w 79"/>
                <a:gd name="T73" fmla="*/ 8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9" h="154">
                  <a:moveTo>
                    <a:pt x="66" y="87"/>
                  </a:moveTo>
                  <a:cubicBezTo>
                    <a:pt x="74" y="78"/>
                    <a:pt x="74" y="78"/>
                    <a:pt x="74" y="78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66" y="87"/>
                    <a:pt x="66" y="87"/>
                    <a:pt x="66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1892" y="541"/>
              <a:ext cx="97" cy="188"/>
            </a:xfrm>
            <a:custGeom>
              <a:avLst/>
              <a:gdLst>
                <a:gd name="T0" fmla="*/ 0 w 41"/>
                <a:gd name="T1" fmla="*/ 79 h 79"/>
                <a:gd name="T2" fmla="*/ 0 w 41"/>
                <a:gd name="T3" fmla="*/ 3 h 79"/>
                <a:gd name="T4" fmla="*/ 2 w 41"/>
                <a:gd name="T5" fmla="*/ 0 h 79"/>
                <a:gd name="T6" fmla="*/ 5 w 41"/>
                <a:gd name="T7" fmla="*/ 1 h 79"/>
                <a:gd name="T8" fmla="*/ 41 w 41"/>
                <a:gd name="T9" fmla="*/ 38 h 79"/>
                <a:gd name="T10" fmla="*/ 37 w 41"/>
                <a:gd name="T11" fmla="*/ 41 h 79"/>
                <a:gd name="T12" fmla="*/ 5 w 41"/>
                <a:gd name="T13" fmla="*/ 10 h 79"/>
                <a:gd name="T14" fmla="*/ 5 w 41"/>
                <a:gd name="T15" fmla="*/ 73 h 79"/>
                <a:gd name="T16" fmla="*/ 0 w 41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79">
                  <a:moveTo>
                    <a:pt x="0" y="7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3"/>
                    <a:pt x="5" y="73"/>
                    <a:pt x="5" y="73"/>
                  </a:cubicBezTo>
                  <a:lnTo>
                    <a:pt x="0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754" y="529"/>
              <a:ext cx="447" cy="446"/>
            </a:xfrm>
            <a:custGeom>
              <a:avLst/>
              <a:gdLst>
                <a:gd name="T0" fmla="*/ 2 w 188"/>
                <a:gd name="T1" fmla="*/ 151 h 187"/>
                <a:gd name="T2" fmla="*/ 36 w 188"/>
                <a:gd name="T3" fmla="*/ 185 h 187"/>
                <a:gd name="T4" fmla="*/ 43 w 188"/>
                <a:gd name="T5" fmla="*/ 185 h 187"/>
                <a:gd name="T6" fmla="*/ 186 w 188"/>
                <a:gd name="T7" fmla="*/ 43 h 187"/>
                <a:gd name="T8" fmla="*/ 186 w 188"/>
                <a:gd name="T9" fmla="*/ 36 h 187"/>
                <a:gd name="T10" fmla="*/ 152 w 188"/>
                <a:gd name="T11" fmla="*/ 2 h 187"/>
                <a:gd name="T12" fmla="*/ 145 w 188"/>
                <a:gd name="T13" fmla="*/ 2 h 187"/>
                <a:gd name="T14" fmla="*/ 2 w 188"/>
                <a:gd name="T15" fmla="*/ 144 h 187"/>
                <a:gd name="T16" fmla="*/ 2 w 188"/>
                <a:gd name="T17" fmla="*/ 151 h 187"/>
                <a:gd name="T18" fmla="*/ 6 w 188"/>
                <a:gd name="T19" fmla="*/ 148 h 187"/>
                <a:gd name="T20" fmla="*/ 148 w 188"/>
                <a:gd name="T21" fmla="*/ 5 h 187"/>
                <a:gd name="T22" fmla="*/ 182 w 188"/>
                <a:gd name="T23" fmla="*/ 39 h 187"/>
                <a:gd name="T24" fmla="*/ 173 w 188"/>
                <a:gd name="T25" fmla="*/ 48 h 187"/>
                <a:gd name="T26" fmla="*/ 148 w 188"/>
                <a:gd name="T27" fmla="*/ 23 h 187"/>
                <a:gd name="T28" fmla="*/ 145 w 188"/>
                <a:gd name="T29" fmla="*/ 26 h 187"/>
                <a:gd name="T30" fmla="*/ 170 w 188"/>
                <a:gd name="T31" fmla="*/ 51 h 187"/>
                <a:gd name="T32" fmla="*/ 162 w 188"/>
                <a:gd name="T33" fmla="*/ 59 h 187"/>
                <a:gd name="T34" fmla="*/ 149 w 188"/>
                <a:gd name="T35" fmla="*/ 47 h 187"/>
                <a:gd name="T36" fmla="*/ 146 w 188"/>
                <a:gd name="T37" fmla="*/ 50 h 187"/>
                <a:gd name="T38" fmla="*/ 159 w 188"/>
                <a:gd name="T39" fmla="*/ 62 h 187"/>
                <a:gd name="T40" fmla="*/ 151 w 188"/>
                <a:gd name="T41" fmla="*/ 70 h 187"/>
                <a:gd name="T42" fmla="*/ 138 w 188"/>
                <a:gd name="T43" fmla="*/ 58 h 187"/>
                <a:gd name="T44" fmla="*/ 135 w 188"/>
                <a:gd name="T45" fmla="*/ 61 h 187"/>
                <a:gd name="T46" fmla="*/ 148 w 188"/>
                <a:gd name="T47" fmla="*/ 73 h 187"/>
                <a:gd name="T48" fmla="*/ 139 w 188"/>
                <a:gd name="T49" fmla="*/ 82 h 187"/>
                <a:gd name="T50" fmla="*/ 127 w 188"/>
                <a:gd name="T51" fmla="*/ 69 h 187"/>
                <a:gd name="T52" fmla="*/ 124 w 188"/>
                <a:gd name="T53" fmla="*/ 72 h 187"/>
                <a:gd name="T54" fmla="*/ 136 w 188"/>
                <a:gd name="T55" fmla="*/ 85 h 187"/>
                <a:gd name="T56" fmla="*/ 128 w 188"/>
                <a:gd name="T57" fmla="*/ 93 h 187"/>
                <a:gd name="T58" fmla="*/ 103 w 188"/>
                <a:gd name="T59" fmla="*/ 68 h 187"/>
                <a:gd name="T60" fmla="*/ 100 w 188"/>
                <a:gd name="T61" fmla="*/ 71 h 187"/>
                <a:gd name="T62" fmla="*/ 125 w 188"/>
                <a:gd name="T63" fmla="*/ 96 h 187"/>
                <a:gd name="T64" fmla="*/ 117 w 188"/>
                <a:gd name="T65" fmla="*/ 104 h 187"/>
                <a:gd name="T66" fmla="*/ 104 w 188"/>
                <a:gd name="T67" fmla="*/ 92 h 187"/>
                <a:gd name="T68" fmla="*/ 101 w 188"/>
                <a:gd name="T69" fmla="*/ 95 h 187"/>
                <a:gd name="T70" fmla="*/ 114 w 188"/>
                <a:gd name="T71" fmla="*/ 107 h 187"/>
                <a:gd name="T72" fmla="*/ 106 w 188"/>
                <a:gd name="T73" fmla="*/ 115 h 187"/>
                <a:gd name="T74" fmla="*/ 93 w 188"/>
                <a:gd name="T75" fmla="*/ 103 h 187"/>
                <a:gd name="T76" fmla="*/ 90 w 188"/>
                <a:gd name="T77" fmla="*/ 105 h 187"/>
                <a:gd name="T78" fmla="*/ 103 w 188"/>
                <a:gd name="T79" fmla="*/ 118 h 187"/>
                <a:gd name="T80" fmla="*/ 94 w 188"/>
                <a:gd name="T81" fmla="*/ 127 h 187"/>
                <a:gd name="T82" fmla="*/ 82 w 188"/>
                <a:gd name="T83" fmla="*/ 114 h 187"/>
                <a:gd name="T84" fmla="*/ 79 w 188"/>
                <a:gd name="T85" fmla="*/ 117 h 187"/>
                <a:gd name="T86" fmla="*/ 91 w 188"/>
                <a:gd name="T87" fmla="*/ 130 h 187"/>
                <a:gd name="T88" fmla="*/ 84 w 188"/>
                <a:gd name="T89" fmla="*/ 137 h 187"/>
                <a:gd name="T90" fmla="*/ 59 w 188"/>
                <a:gd name="T91" fmla="*/ 111 h 187"/>
                <a:gd name="T92" fmla="*/ 56 w 188"/>
                <a:gd name="T93" fmla="*/ 114 h 187"/>
                <a:gd name="T94" fmla="*/ 81 w 188"/>
                <a:gd name="T95" fmla="*/ 140 h 187"/>
                <a:gd name="T96" fmla="*/ 74 w 188"/>
                <a:gd name="T97" fmla="*/ 147 h 187"/>
                <a:gd name="T98" fmla="*/ 61 w 188"/>
                <a:gd name="T99" fmla="*/ 135 h 187"/>
                <a:gd name="T100" fmla="*/ 58 w 188"/>
                <a:gd name="T101" fmla="*/ 138 h 187"/>
                <a:gd name="T102" fmla="*/ 71 w 188"/>
                <a:gd name="T103" fmla="*/ 150 h 187"/>
                <a:gd name="T104" fmla="*/ 63 w 188"/>
                <a:gd name="T105" fmla="*/ 158 h 187"/>
                <a:gd name="T106" fmla="*/ 50 w 188"/>
                <a:gd name="T107" fmla="*/ 146 h 187"/>
                <a:gd name="T108" fmla="*/ 47 w 188"/>
                <a:gd name="T109" fmla="*/ 149 h 187"/>
                <a:gd name="T110" fmla="*/ 60 w 188"/>
                <a:gd name="T111" fmla="*/ 161 h 187"/>
                <a:gd name="T112" fmla="*/ 51 w 188"/>
                <a:gd name="T113" fmla="*/ 170 h 187"/>
                <a:gd name="T114" fmla="*/ 38 w 188"/>
                <a:gd name="T115" fmla="*/ 158 h 187"/>
                <a:gd name="T116" fmla="*/ 35 w 188"/>
                <a:gd name="T117" fmla="*/ 161 h 187"/>
                <a:gd name="T118" fmla="*/ 48 w 188"/>
                <a:gd name="T119" fmla="*/ 173 h 187"/>
                <a:gd name="T120" fmla="*/ 40 w 188"/>
                <a:gd name="T121" fmla="*/ 182 h 187"/>
                <a:gd name="T122" fmla="*/ 6 w 188"/>
                <a:gd name="T123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8" h="187">
                  <a:moveTo>
                    <a:pt x="2" y="151"/>
                  </a:moveTo>
                  <a:cubicBezTo>
                    <a:pt x="36" y="185"/>
                    <a:pt x="36" y="185"/>
                    <a:pt x="36" y="185"/>
                  </a:cubicBezTo>
                  <a:cubicBezTo>
                    <a:pt x="38" y="187"/>
                    <a:pt x="41" y="187"/>
                    <a:pt x="43" y="185"/>
                  </a:cubicBezTo>
                  <a:cubicBezTo>
                    <a:pt x="186" y="43"/>
                    <a:pt x="186" y="43"/>
                    <a:pt x="186" y="43"/>
                  </a:cubicBezTo>
                  <a:cubicBezTo>
                    <a:pt x="188" y="41"/>
                    <a:pt x="188" y="37"/>
                    <a:pt x="186" y="36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0" y="0"/>
                    <a:pt x="147" y="0"/>
                    <a:pt x="145" y="2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0" y="146"/>
                    <a:pt x="0" y="150"/>
                    <a:pt x="2" y="151"/>
                  </a:cubicBezTo>
                  <a:close/>
                  <a:moveTo>
                    <a:pt x="6" y="148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2" y="59"/>
                    <a:pt x="162" y="59"/>
                    <a:pt x="162" y="59"/>
                  </a:cubicBezTo>
                  <a:cubicBezTo>
                    <a:pt x="149" y="47"/>
                    <a:pt x="149" y="47"/>
                    <a:pt x="149" y="47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1" y="70"/>
                    <a:pt x="151" y="70"/>
                    <a:pt x="151" y="70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125" y="96"/>
                    <a:pt x="125" y="96"/>
                    <a:pt x="125" y="96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4" y="147"/>
                    <a:pt x="74" y="147"/>
                    <a:pt x="74" y="147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71" y="150"/>
                    <a:pt x="71" y="150"/>
                    <a:pt x="71" y="150"/>
                  </a:cubicBezTo>
                  <a:cubicBezTo>
                    <a:pt x="63" y="158"/>
                    <a:pt x="63" y="158"/>
                    <a:pt x="63" y="158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7" y="149"/>
                    <a:pt x="47" y="149"/>
                    <a:pt x="47" y="149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51" y="170"/>
                    <a:pt x="51" y="170"/>
                    <a:pt x="51" y="170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40" y="182"/>
                    <a:pt x="40" y="182"/>
                    <a:pt x="40" y="182"/>
                  </a:cubicBezTo>
                  <a:lnTo>
                    <a:pt x="6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33"/>
          <p:cNvSpPr txBox="1">
            <a:spLocks noChangeArrowheads="1"/>
          </p:cNvSpPr>
          <p:nvPr/>
        </p:nvSpPr>
        <p:spPr bwMode="auto">
          <a:xfrm>
            <a:off x="1535590" y="1982788"/>
            <a:ext cx="1446530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identify</a:t>
            </a:r>
            <a:endParaRPr lang="zh-CN" alt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文本框 34"/>
          <p:cNvSpPr txBox="1">
            <a:spLocks noChangeArrowheads="1"/>
          </p:cNvSpPr>
          <p:nvPr/>
        </p:nvSpPr>
        <p:spPr bwMode="auto">
          <a:xfrm>
            <a:off x="4388644" y="1982788"/>
            <a:ext cx="31623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People flow analysis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6"/>
          <p:cNvSpPr txBox="1">
            <a:spLocks noChangeArrowheads="1"/>
          </p:cNvSpPr>
          <p:nvPr/>
        </p:nvSpPr>
        <p:spPr bwMode="auto">
          <a:xfrm>
            <a:off x="8492649" y="1982788"/>
            <a:ext cx="279082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Calculate the data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7"/>
          <p:cNvSpPr txBox="1">
            <a:spLocks noChangeArrowheads="1"/>
          </p:cNvSpPr>
          <p:nvPr/>
        </p:nvSpPr>
        <p:spPr bwMode="auto">
          <a:xfrm>
            <a:off x="1219200" y="2607310"/>
            <a:ext cx="2117090" cy="24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Video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Frame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idengtify human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Algorithm better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5158787" y="2607095"/>
            <a:ext cx="1663606" cy="2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Get the data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Data matching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Preliminary processing of data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9117853" y="2607095"/>
            <a:ext cx="1663606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Enter the model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(include database)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Data interaction calculation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2410" y="217805"/>
            <a:ext cx="6587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F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unction</a:t>
            </a:r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 introduction</a:t>
            </a:r>
            <a:endParaRPr lang="zh-CN" altLang="en-US" sz="2400" b="1" spc="300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                    </a:t>
            </a:r>
            <a:endParaRPr lang="en-US" altLang="zh-CN" sz="2400" b="1" spc="300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    </a:t>
            </a:r>
            <a:r>
              <a:rPr lang="en-US" altLang="zh-CN" sz="2400" b="1" spc="300" dirty="0">
                <a:solidFill>
                  <a:schemeClr val="accent5"/>
                </a:solidFill>
                <a:cs typeface="+mn-ea"/>
                <a:sym typeface="+mn-lt"/>
              </a:rPr>
              <a:t>Development-oriented</a:t>
            </a:r>
            <a:endParaRPr lang="en-US" altLang="zh-CN" sz="2400" b="1" spc="3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20" y="56934"/>
            <a:ext cx="2524900" cy="838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6"/>
          <p:cNvSpPr/>
          <p:nvPr/>
        </p:nvSpPr>
        <p:spPr>
          <a:xfrm>
            <a:off x="10233122" y="5610987"/>
            <a:ext cx="838200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" name="Oval 41"/>
          <p:cNvSpPr/>
          <p:nvPr/>
        </p:nvSpPr>
        <p:spPr>
          <a:xfrm>
            <a:off x="10233121" y="2968752"/>
            <a:ext cx="838200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Oval 35"/>
          <p:cNvSpPr/>
          <p:nvPr/>
        </p:nvSpPr>
        <p:spPr>
          <a:xfrm>
            <a:off x="1317721" y="4238117"/>
            <a:ext cx="838200" cy="8412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Oval 3"/>
          <p:cNvSpPr/>
          <p:nvPr/>
        </p:nvSpPr>
        <p:spPr>
          <a:xfrm>
            <a:off x="1317720" y="1140073"/>
            <a:ext cx="838200" cy="8412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2265641" y="1481456"/>
            <a:ext cx="7848413" cy="822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" name="Rectangle 21"/>
          <p:cNvSpPr/>
          <p:nvPr/>
        </p:nvSpPr>
        <p:spPr>
          <a:xfrm>
            <a:off x="2265641" y="1467355"/>
            <a:ext cx="639857" cy="4190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265641" y="2978030"/>
            <a:ext cx="7848413" cy="822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Rectangle 14"/>
          <p:cNvSpPr/>
          <p:nvPr/>
        </p:nvSpPr>
        <p:spPr>
          <a:xfrm>
            <a:off x="2280881" y="4253110"/>
            <a:ext cx="7848413" cy="822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Rectangle 15"/>
          <p:cNvSpPr/>
          <p:nvPr/>
        </p:nvSpPr>
        <p:spPr>
          <a:xfrm>
            <a:off x="2250401" y="5629403"/>
            <a:ext cx="7848413" cy="822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Content Placeholder 4"/>
          <p:cNvSpPr txBox="1"/>
          <p:nvPr/>
        </p:nvSpPr>
        <p:spPr>
          <a:xfrm>
            <a:off x="2265528" y="1502664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Shape 4483"/>
          <p:cNvSpPr/>
          <p:nvPr/>
        </p:nvSpPr>
        <p:spPr>
          <a:xfrm>
            <a:off x="10533773" y="3169951"/>
            <a:ext cx="236896" cy="438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40"/>
                </a:moveTo>
                <a:cubicBezTo>
                  <a:pt x="7045" y="19440"/>
                  <a:pt x="3998" y="17796"/>
                  <a:pt x="3998" y="15769"/>
                </a:cubicBezTo>
                <a:cubicBezTo>
                  <a:pt x="3998" y="14090"/>
                  <a:pt x="6086" y="12679"/>
                  <a:pt x="8933" y="12239"/>
                </a:cubicBezTo>
                <a:lnTo>
                  <a:pt x="8933" y="4320"/>
                </a:lnTo>
                <a:lnTo>
                  <a:pt x="12934" y="4320"/>
                </a:lnTo>
                <a:lnTo>
                  <a:pt x="12934" y="12283"/>
                </a:lnTo>
                <a:cubicBezTo>
                  <a:pt x="15644" y="12767"/>
                  <a:pt x="17602" y="14143"/>
                  <a:pt x="17602" y="15769"/>
                </a:cubicBezTo>
                <a:cubicBezTo>
                  <a:pt x="17602" y="17796"/>
                  <a:pt x="14555" y="19440"/>
                  <a:pt x="10800" y="19440"/>
                </a:cubicBezTo>
                <a:close/>
                <a:moveTo>
                  <a:pt x="16000" y="10656"/>
                </a:moveTo>
                <a:lnTo>
                  <a:pt x="16000" y="1079"/>
                </a:lnTo>
                <a:cubicBezTo>
                  <a:pt x="16000" y="484"/>
                  <a:pt x="15107" y="0"/>
                  <a:pt x="14001" y="0"/>
                </a:cubicBezTo>
                <a:lnTo>
                  <a:pt x="7199" y="0"/>
                </a:lnTo>
                <a:cubicBezTo>
                  <a:pt x="6094" y="0"/>
                  <a:pt x="5600" y="484"/>
                  <a:pt x="5600" y="1079"/>
                </a:cubicBezTo>
                <a:lnTo>
                  <a:pt x="5600" y="10656"/>
                </a:lnTo>
                <a:cubicBezTo>
                  <a:pt x="2262" y="11649"/>
                  <a:pt x="0" y="13566"/>
                  <a:pt x="0" y="15769"/>
                </a:cubicBezTo>
                <a:cubicBezTo>
                  <a:pt x="0" y="18989"/>
                  <a:pt x="4836" y="21600"/>
                  <a:pt x="10800" y="21600"/>
                </a:cubicBezTo>
                <a:cubicBezTo>
                  <a:pt x="16766" y="21600"/>
                  <a:pt x="21600" y="18989"/>
                  <a:pt x="21600" y="15769"/>
                </a:cubicBezTo>
                <a:cubicBezTo>
                  <a:pt x="21600" y="13566"/>
                  <a:pt x="19338" y="11649"/>
                  <a:pt x="16000" y="1065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4" name="Shape 4403"/>
          <p:cNvSpPr/>
          <p:nvPr/>
        </p:nvSpPr>
        <p:spPr>
          <a:xfrm>
            <a:off x="1610717" y="1467479"/>
            <a:ext cx="252208" cy="220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0"/>
                </a:moveTo>
                <a:lnTo>
                  <a:pt x="2700" y="0"/>
                </a:lnTo>
                <a:cubicBezTo>
                  <a:pt x="1216" y="0"/>
                  <a:pt x="0" y="1389"/>
                  <a:pt x="0" y="3086"/>
                </a:cubicBezTo>
                <a:lnTo>
                  <a:pt x="0" y="13885"/>
                </a:lnTo>
                <a:cubicBezTo>
                  <a:pt x="0" y="15583"/>
                  <a:pt x="1216" y="16971"/>
                  <a:pt x="2700" y="16971"/>
                </a:cubicBezTo>
                <a:lnTo>
                  <a:pt x="8100" y="16971"/>
                </a:lnTo>
                <a:lnTo>
                  <a:pt x="13500" y="21600"/>
                </a:lnTo>
                <a:lnTo>
                  <a:pt x="13500" y="16971"/>
                </a:lnTo>
                <a:lnTo>
                  <a:pt x="18900" y="16971"/>
                </a:lnTo>
                <a:cubicBezTo>
                  <a:pt x="20384" y="16971"/>
                  <a:pt x="21600" y="15583"/>
                  <a:pt x="21600" y="13885"/>
                </a:cubicBezTo>
                <a:lnTo>
                  <a:pt x="21600" y="3086"/>
                </a:lnTo>
                <a:cubicBezTo>
                  <a:pt x="21600" y="1389"/>
                  <a:pt x="20384" y="0"/>
                  <a:pt x="189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5" name="Shape 4401"/>
          <p:cNvSpPr/>
          <p:nvPr/>
        </p:nvSpPr>
        <p:spPr>
          <a:xfrm>
            <a:off x="1610718" y="4507308"/>
            <a:ext cx="252207" cy="2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9" extrusionOk="0">
                <a:moveTo>
                  <a:pt x="4049" y="7519"/>
                </a:moveTo>
                <a:cubicBezTo>
                  <a:pt x="3162" y="7519"/>
                  <a:pt x="0" y="7985"/>
                  <a:pt x="0" y="11154"/>
                </a:cubicBezTo>
                <a:lnTo>
                  <a:pt x="0" y="16799"/>
                </a:lnTo>
                <a:cubicBezTo>
                  <a:pt x="0" y="19968"/>
                  <a:pt x="3162" y="20318"/>
                  <a:pt x="4049" y="20318"/>
                </a:cubicBezTo>
                <a:cubicBezTo>
                  <a:pt x="4937" y="20318"/>
                  <a:pt x="2699" y="19651"/>
                  <a:pt x="2699" y="17687"/>
                </a:cubicBezTo>
                <a:lnTo>
                  <a:pt x="2699" y="10267"/>
                </a:lnTo>
                <a:cubicBezTo>
                  <a:pt x="2699" y="8207"/>
                  <a:pt x="4937" y="7519"/>
                  <a:pt x="4049" y="7519"/>
                </a:cubicBezTo>
                <a:close/>
                <a:moveTo>
                  <a:pt x="15725" y="7408"/>
                </a:moveTo>
                <a:cubicBezTo>
                  <a:pt x="15548" y="6995"/>
                  <a:pt x="20503" y="3177"/>
                  <a:pt x="17612" y="83"/>
                </a:cubicBezTo>
                <a:cubicBezTo>
                  <a:pt x="16934" y="-641"/>
                  <a:pt x="14641" y="3547"/>
                  <a:pt x="11381" y="5443"/>
                </a:cubicBezTo>
                <a:cubicBezTo>
                  <a:pt x="9583" y="6489"/>
                  <a:pt x="5399" y="8716"/>
                  <a:pt x="5399" y="9946"/>
                </a:cubicBezTo>
                <a:lnTo>
                  <a:pt x="5399" y="17911"/>
                </a:lnTo>
                <a:cubicBezTo>
                  <a:pt x="5399" y="19392"/>
                  <a:pt x="12033" y="20959"/>
                  <a:pt x="17076" y="20959"/>
                </a:cubicBezTo>
                <a:cubicBezTo>
                  <a:pt x="18923" y="20959"/>
                  <a:pt x="21600" y="10974"/>
                  <a:pt x="21600" y="9387"/>
                </a:cubicBezTo>
                <a:cubicBezTo>
                  <a:pt x="21600" y="7795"/>
                  <a:pt x="15902" y="7823"/>
                  <a:pt x="15725" y="74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 dirty="0">
              <a:cs typeface="+mn-ea"/>
              <a:sym typeface="+mn-lt"/>
            </a:endParaRPr>
          </a:p>
        </p:txBody>
      </p:sp>
      <p:sp>
        <p:nvSpPr>
          <p:cNvPr id="16" name="Shape 4416"/>
          <p:cNvSpPr/>
          <p:nvPr/>
        </p:nvSpPr>
        <p:spPr>
          <a:xfrm>
            <a:off x="10527380" y="5934119"/>
            <a:ext cx="243334" cy="24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 dirty="0">
              <a:cs typeface="+mn-ea"/>
              <a:sym typeface="+mn-lt"/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9474197" y="2977899"/>
            <a:ext cx="639857" cy="4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Rectangle 39"/>
          <p:cNvSpPr/>
          <p:nvPr/>
        </p:nvSpPr>
        <p:spPr>
          <a:xfrm>
            <a:off x="2280881" y="4268219"/>
            <a:ext cx="639857" cy="4190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9" name="Rectangle 43"/>
          <p:cNvSpPr/>
          <p:nvPr/>
        </p:nvSpPr>
        <p:spPr>
          <a:xfrm>
            <a:off x="9474196" y="5629272"/>
            <a:ext cx="639857" cy="4190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Content Placeholder 4"/>
          <p:cNvSpPr txBox="1"/>
          <p:nvPr/>
        </p:nvSpPr>
        <p:spPr>
          <a:xfrm>
            <a:off x="2296008" y="4383087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Content Placeholder 4"/>
          <p:cNvSpPr txBox="1"/>
          <p:nvPr/>
        </p:nvSpPr>
        <p:spPr>
          <a:xfrm>
            <a:off x="9504564" y="3054097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Content Placeholder 4"/>
          <p:cNvSpPr txBox="1"/>
          <p:nvPr/>
        </p:nvSpPr>
        <p:spPr>
          <a:xfrm>
            <a:off x="9474084" y="5629192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41847" y="1631498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Easy to verify and test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Scope of application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confirmation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2410" y="217805"/>
            <a:ext cx="4780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Feasibility analysis</a:t>
            </a:r>
            <a:endParaRPr lang="zh-CN" altLang="en-US" sz="2400" b="1" spc="300" dirty="0">
              <a:solidFill>
                <a:schemeClr val="tx1"/>
              </a:solidFill>
              <a:cs typeface="+mn-ea"/>
              <a:sym typeface="+mn-lt"/>
            </a:endParaRPr>
          </a:p>
          <a:p>
            <a:endParaRPr lang="zh-CN" altLang="en-US" sz="2400" b="1" spc="3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20" y="56934"/>
            <a:ext cx="2524900" cy="83882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265680" y="1007110"/>
            <a:ext cx="245046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C000"/>
                </a:solidFill>
              </a:rPr>
              <a:t>Open datasets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7200265" y="2512060"/>
            <a:ext cx="289877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C000"/>
                </a:solidFill>
              </a:rPr>
              <a:t>Hardware support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3"/>
            </p:custDataLst>
          </p:nvPr>
        </p:nvSpPr>
        <p:spPr>
          <a:xfrm>
            <a:off x="2296160" y="3778250"/>
            <a:ext cx="322262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C000"/>
                </a:solidFill>
              </a:rPr>
              <a:t>Development tools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7200265" y="5150485"/>
            <a:ext cx="289877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C000"/>
                </a:solidFill>
              </a:rPr>
              <a:t>Proven algorithm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33" name="矩形 32"/>
          <p:cNvSpPr/>
          <p:nvPr>
            <p:custDataLst>
              <p:tags r:id="rId5"/>
            </p:custDataLst>
          </p:nvPr>
        </p:nvSpPr>
        <p:spPr>
          <a:xfrm>
            <a:off x="3141847" y="3054533"/>
            <a:ext cx="6096000" cy="64516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Videos are physically accessible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Mobile phones are universal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3141847" y="4341678"/>
            <a:ext cx="6096000" cy="64516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Easy to verify and test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Scope of application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confirmation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>
            <p:custDataLst>
              <p:tags r:id="rId7"/>
            </p:custDataLst>
          </p:nvPr>
        </p:nvSpPr>
        <p:spPr>
          <a:xfrm>
            <a:off x="3047867" y="5706293"/>
            <a:ext cx="6096000" cy="64516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An algorithmic model that can be determined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It's universal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991827" y="4070160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991827" y="4070160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1095174" y="4155182"/>
            <a:ext cx="360696" cy="420011"/>
          </a:xfrm>
          <a:custGeom>
            <a:avLst/>
            <a:gdLst>
              <a:gd name="T0" fmla="*/ 233 w 233"/>
              <a:gd name="T1" fmla="*/ 118 h 271"/>
              <a:gd name="T2" fmla="*/ 205 w 233"/>
              <a:gd name="T3" fmla="*/ 262 h 271"/>
              <a:gd name="T4" fmla="*/ 200 w 233"/>
              <a:gd name="T5" fmla="*/ 271 h 271"/>
              <a:gd name="T6" fmla="*/ 175 w 233"/>
              <a:gd name="T7" fmla="*/ 262 h 271"/>
              <a:gd name="T8" fmla="*/ 57 w 233"/>
              <a:gd name="T9" fmla="*/ 271 h 271"/>
              <a:gd name="T10" fmla="*/ 32 w 233"/>
              <a:gd name="T11" fmla="*/ 262 h 271"/>
              <a:gd name="T12" fmla="*/ 0 w 233"/>
              <a:gd name="T13" fmla="*/ 234 h 271"/>
              <a:gd name="T14" fmla="*/ 28 w 233"/>
              <a:gd name="T15" fmla="*/ 90 h 271"/>
              <a:gd name="T16" fmla="*/ 56 w 233"/>
              <a:gd name="T17" fmla="*/ 20 h 271"/>
              <a:gd name="T18" fmla="*/ 122 w 233"/>
              <a:gd name="T19" fmla="*/ 0 h 271"/>
              <a:gd name="T20" fmla="*/ 103 w 233"/>
              <a:gd name="T21" fmla="*/ 65 h 271"/>
              <a:gd name="T22" fmla="*/ 61 w 233"/>
              <a:gd name="T23" fmla="*/ 84 h 271"/>
              <a:gd name="T24" fmla="*/ 43 w 233"/>
              <a:gd name="T25" fmla="*/ 31 h 271"/>
              <a:gd name="T26" fmla="*/ 80 w 233"/>
              <a:gd name="T27" fmla="*/ 137 h 271"/>
              <a:gd name="T28" fmla="*/ 55 w 233"/>
              <a:gd name="T29" fmla="*/ 181 h 271"/>
              <a:gd name="T30" fmla="*/ 80 w 233"/>
              <a:gd name="T31" fmla="*/ 137 h 271"/>
              <a:gd name="T32" fmla="*/ 180 w 233"/>
              <a:gd name="T33" fmla="*/ 126 h 271"/>
              <a:gd name="T34" fmla="*/ 214 w 233"/>
              <a:gd name="T35" fmla="*/ 119 h 271"/>
              <a:gd name="T36" fmla="*/ 196 w 233"/>
              <a:gd name="T37" fmla="*/ 205 h 271"/>
              <a:gd name="T38" fmla="*/ 196 w 233"/>
              <a:gd name="T39" fmla="*/ 225 h 271"/>
              <a:gd name="T40" fmla="*/ 196 w 233"/>
              <a:gd name="T41" fmla="*/ 205 h 271"/>
              <a:gd name="T42" fmla="*/ 187 w 233"/>
              <a:gd name="T43" fmla="*/ 185 h 271"/>
              <a:gd name="T44" fmla="*/ 206 w 233"/>
              <a:gd name="T45" fmla="*/ 185 h 271"/>
              <a:gd name="T46" fmla="*/ 180 w 233"/>
              <a:gd name="T47" fmla="*/ 151 h 271"/>
              <a:gd name="T48" fmla="*/ 214 w 233"/>
              <a:gd name="T49" fmla="*/ 158 h 271"/>
              <a:gd name="T50" fmla="*/ 180 w 233"/>
              <a:gd name="T51" fmla="*/ 151 h 271"/>
              <a:gd name="T52" fmla="*/ 180 w 233"/>
              <a:gd name="T53" fmla="*/ 147 h 271"/>
              <a:gd name="T54" fmla="*/ 214 w 233"/>
              <a:gd name="T55" fmla="*/ 141 h 271"/>
              <a:gd name="T56" fmla="*/ 180 w 233"/>
              <a:gd name="T57" fmla="*/ 130 h 271"/>
              <a:gd name="T58" fmla="*/ 214 w 233"/>
              <a:gd name="T59" fmla="*/ 136 h 271"/>
              <a:gd name="T60" fmla="*/ 180 w 233"/>
              <a:gd name="T61" fmla="*/ 130 h 271"/>
              <a:gd name="T62" fmla="*/ 34 w 233"/>
              <a:gd name="T63" fmla="*/ 159 h 271"/>
              <a:gd name="T64" fmla="*/ 71 w 233"/>
              <a:gd name="T65" fmla="*/ 226 h 271"/>
              <a:gd name="T66" fmla="*/ 170 w 233"/>
              <a:gd name="T67" fmla="*/ 189 h 271"/>
              <a:gd name="T68" fmla="*/ 133 w 233"/>
              <a:gd name="T69" fmla="*/ 12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3" h="271">
                <a:moveTo>
                  <a:pt x="205" y="90"/>
                </a:moveTo>
                <a:cubicBezTo>
                  <a:pt x="221" y="90"/>
                  <a:pt x="233" y="103"/>
                  <a:pt x="233" y="118"/>
                </a:cubicBez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21" y="262"/>
                  <a:pt x="205" y="262"/>
                </a:cubicBezTo>
                <a:cubicBezTo>
                  <a:pt x="200" y="262"/>
                  <a:pt x="200" y="262"/>
                  <a:pt x="200" y="262"/>
                </a:cubicBezTo>
                <a:cubicBezTo>
                  <a:pt x="200" y="271"/>
                  <a:pt x="200" y="271"/>
                  <a:pt x="200" y="271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5" y="262"/>
                  <a:pt x="175" y="262"/>
                  <a:pt x="175" y="262"/>
                </a:cubicBezTo>
                <a:cubicBezTo>
                  <a:pt x="57" y="262"/>
                  <a:pt x="57" y="262"/>
                  <a:pt x="57" y="262"/>
                </a:cubicBezTo>
                <a:cubicBezTo>
                  <a:pt x="57" y="271"/>
                  <a:pt x="57" y="271"/>
                  <a:pt x="57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62"/>
                  <a:pt x="32" y="262"/>
                  <a:pt x="32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13" y="262"/>
                  <a:pt x="0" y="250"/>
                  <a:pt x="0" y="2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3"/>
                  <a:pt x="13" y="90"/>
                  <a:pt x="28" y="90"/>
                </a:cubicBezTo>
                <a:cubicBezTo>
                  <a:pt x="91" y="90"/>
                  <a:pt x="155" y="90"/>
                  <a:pt x="205" y="90"/>
                </a:cubicBezTo>
                <a:close/>
                <a:moveTo>
                  <a:pt x="56" y="20"/>
                </a:moveTo>
                <a:cubicBezTo>
                  <a:pt x="87" y="57"/>
                  <a:pt x="87" y="57"/>
                  <a:pt x="87" y="57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9"/>
                  <a:pt x="137" y="9"/>
                  <a:pt x="137" y="9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10" y="69"/>
                  <a:pt x="114" y="76"/>
                  <a:pt x="116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62" y="77"/>
                  <a:pt x="66" y="70"/>
                  <a:pt x="72" y="66"/>
                </a:cubicBezTo>
                <a:cubicBezTo>
                  <a:pt x="43" y="31"/>
                  <a:pt x="43" y="31"/>
                  <a:pt x="43" y="31"/>
                </a:cubicBezTo>
                <a:cubicBezTo>
                  <a:pt x="56" y="20"/>
                  <a:pt x="56" y="20"/>
                  <a:pt x="56" y="20"/>
                </a:cubicBezTo>
                <a:close/>
                <a:moveTo>
                  <a:pt x="80" y="137"/>
                </a:moveTo>
                <a:cubicBezTo>
                  <a:pt x="71" y="132"/>
                  <a:pt x="58" y="137"/>
                  <a:pt x="51" y="149"/>
                </a:cubicBezTo>
                <a:cubicBezTo>
                  <a:pt x="44" y="161"/>
                  <a:pt x="46" y="175"/>
                  <a:pt x="55" y="181"/>
                </a:cubicBezTo>
                <a:cubicBezTo>
                  <a:pt x="64" y="186"/>
                  <a:pt x="69" y="175"/>
                  <a:pt x="76" y="163"/>
                </a:cubicBezTo>
                <a:cubicBezTo>
                  <a:pt x="83" y="151"/>
                  <a:pt x="89" y="142"/>
                  <a:pt x="80" y="137"/>
                </a:cubicBezTo>
                <a:close/>
                <a:moveTo>
                  <a:pt x="180" y="119"/>
                </a:moveTo>
                <a:cubicBezTo>
                  <a:pt x="180" y="126"/>
                  <a:pt x="180" y="126"/>
                  <a:pt x="180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19"/>
                  <a:pt x="214" y="119"/>
                  <a:pt x="214" y="119"/>
                </a:cubicBezTo>
                <a:cubicBezTo>
                  <a:pt x="180" y="119"/>
                  <a:pt x="180" y="119"/>
                  <a:pt x="180" y="119"/>
                </a:cubicBezTo>
                <a:close/>
                <a:moveTo>
                  <a:pt x="196" y="205"/>
                </a:moveTo>
                <a:cubicBezTo>
                  <a:pt x="191" y="205"/>
                  <a:pt x="187" y="210"/>
                  <a:pt x="187" y="215"/>
                </a:cubicBezTo>
                <a:cubicBezTo>
                  <a:pt x="187" y="220"/>
                  <a:pt x="191" y="225"/>
                  <a:pt x="196" y="225"/>
                </a:cubicBezTo>
                <a:cubicBezTo>
                  <a:pt x="202" y="225"/>
                  <a:pt x="206" y="220"/>
                  <a:pt x="206" y="215"/>
                </a:cubicBezTo>
                <a:cubicBezTo>
                  <a:pt x="206" y="210"/>
                  <a:pt x="202" y="205"/>
                  <a:pt x="196" y="205"/>
                </a:cubicBezTo>
                <a:close/>
                <a:moveTo>
                  <a:pt x="196" y="176"/>
                </a:moveTo>
                <a:cubicBezTo>
                  <a:pt x="191" y="176"/>
                  <a:pt x="187" y="180"/>
                  <a:pt x="187" y="185"/>
                </a:cubicBezTo>
                <a:cubicBezTo>
                  <a:pt x="187" y="191"/>
                  <a:pt x="191" y="195"/>
                  <a:pt x="196" y="195"/>
                </a:cubicBezTo>
                <a:cubicBezTo>
                  <a:pt x="202" y="195"/>
                  <a:pt x="206" y="191"/>
                  <a:pt x="206" y="185"/>
                </a:cubicBezTo>
                <a:cubicBezTo>
                  <a:pt x="206" y="180"/>
                  <a:pt x="202" y="176"/>
                  <a:pt x="196" y="176"/>
                </a:cubicBezTo>
                <a:close/>
                <a:moveTo>
                  <a:pt x="180" y="151"/>
                </a:moveTo>
                <a:cubicBezTo>
                  <a:pt x="180" y="158"/>
                  <a:pt x="180" y="158"/>
                  <a:pt x="180" y="158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51"/>
                  <a:pt x="214" y="151"/>
                  <a:pt x="214" y="151"/>
                </a:cubicBezTo>
                <a:cubicBezTo>
                  <a:pt x="180" y="151"/>
                  <a:pt x="180" y="151"/>
                  <a:pt x="180" y="151"/>
                </a:cubicBezTo>
                <a:close/>
                <a:moveTo>
                  <a:pt x="180" y="141"/>
                </a:moveTo>
                <a:cubicBezTo>
                  <a:pt x="180" y="147"/>
                  <a:pt x="180" y="147"/>
                  <a:pt x="180" y="147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4" y="141"/>
                  <a:pt x="214" y="141"/>
                  <a:pt x="214" y="141"/>
                </a:cubicBezTo>
                <a:cubicBezTo>
                  <a:pt x="180" y="141"/>
                  <a:pt x="180" y="141"/>
                  <a:pt x="180" y="141"/>
                </a:cubicBezTo>
                <a:close/>
                <a:moveTo>
                  <a:pt x="180" y="130"/>
                </a:moveTo>
                <a:cubicBezTo>
                  <a:pt x="180" y="136"/>
                  <a:pt x="180" y="136"/>
                  <a:pt x="180" y="136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80" y="130"/>
                  <a:pt x="180" y="130"/>
                  <a:pt x="180" y="130"/>
                </a:cubicBezTo>
                <a:close/>
                <a:moveTo>
                  <a:pt x="71" y="122"/>
                </a:moveTo>
                <a:cubicBezTo>
                  <a:pt x="51" y="122"/>
                  <a:pt x="34" y="139"/>
                  <a:pt x="34" y="159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4" y="210"/>
                  <a:pt x="51" y="226"/>
                  <a:pt x="71" y="226"/>
                </a:cubicBezTo>
                <a:cubicBezTo>
                  <a:pt x="133" y="226"/>
                  <a:pt x="133" y="226"/>
                  <a:pt x="133" y="226"/>
                </a:cubicBezTo>
                <a:cubicBezTo>
                  <a:pt x="153" y="226"/>
                  <a:pt x="170" y="210"/>
                  <a:pt x="170" y="189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70" y="139"/>
                  <a:pt x="153" y="122"/>
                  <a:pt x="133" y="122"/>
                </a:cubicBezTo>
                <a:lnTo>
                  <a:pt x="71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1637791" y="4203480"/>
            <a:ext cx="17964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b="1" dirty="0">
                <a:solidFill>
                  <a:schemeClr val="bg1"/>
                </a:solidFill>
                <a:cs typeface="+mn-ea"/>
                <a:sym typeface="+mn-lt"/>
              </a:rPr>
              <a:t>Needs and plans</a:t>
            </a:r>
            <a:endParaRPr lang="en-GB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8801" y="2942523"/>
            <a:ext cx="888618" cy="1072901"/>
            <a:chOff x="1540440" y="2977921"/>
            <a:chExt cx="937472" cy="1131886"/>
          </a:xfrm>
          <a:solidFill>
            <a:srgbClr val="0868B8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072390" y="2977921"/>
              <a:ext cx="255240" cy="252855"/>
            </a:xfrm>
            <a:custGeom>
              <a:avLst/>
              <a:gdLst>
                <a:gd name="T0" fmla="*/ 90 w 90"/>
                <a:gd name="T1" fmla="*/ 45 h 89"/>
                <a:gd name="T2" fmla="*/ 45 w 90"/>
                <a:gd name="T3" fmla="*/ 89 h 89"/>
                <a:gd name="T4" fmla="*/ 0 w 90"/>
                <a:gd name="T5" fmla="*/ 45 h 89"/>
                <a:gd name="T6" fmla="*/ 45 w 90"/>
                <a:gd name="T7" fmla="*/ 0 h 89"/>
                <a:gd name="T8" fmla="*/ 90 w 90"/>
                <a:gd name="T9" fmla="*/ 45 h 89"/>
                <a:gd name="T10" fmla="*/ 90 w 90"/>
                <a:gd name="T11" fmla="*/ 45 h 89"/>
                <a:gd name="T12" fmla="*/ 90 w 90"/>
                <a:gd name="T13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9">
                  <a:moveTo>
                    <a:pt x="90" y="45"/>
                  </a:moveTo>
                  <a:cubicBezTo>
                    <a:pt x="90" y="69"/>
                    <a:pt x="70" y="89"/>
                    <a:pt x="45" y="89"/>
                  </a:cubicBezTo>
                  <a:cubicBezTo>
                    <a:pt x="20" y="89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540440" y="3214079"/>
              <a:ext cx="937472" cy="895728"/>
            </a:xfrm>
            <a:custGeom>
              <a:avLst/>
              <a:gdLst>
                <a:gd name="T0" fmla="*/ 299 w 330"/>
                <a:gd name="T1" fmla="*/ 45 h 316"/>
                <a:gd name="T2" fmla="*/ 237 w 330"/>
                <a:gd name="T3" fmla="*/ 32 h 316"/>
                <a:gd name="T4" fmla="*/ 218 w 330"/>
                <a:gd name="T5" fmla="*/ 8 h 316"/>
                <a:gd name="T6" fmla="*/ 209 w 330"/>
                <a:gd name="T7" fmla="*/ 3 h 316"/>
                <a:gd name="T8" fmla="*/ 198 w 330"/>
                <a:gd name="T9" fmla="*/ 1 h 316"/>
                <a:gd name="T10" fmla="*/ 124 w 330"/>
                <a:gd name="T11" fmla="*/ 18 h 316"/>
                <a:gd name="T12" fmla="*/ 76 w 330"/>
                <a:gd name="T13" fmla="*/ 75 h 316"/>
                <a:gd name="T14" fmla="*/ 67 w 330"/>
                <a:gd name="T15" fmla="*/ 81 h 316"/>
                <a:gd name="T16" fmla="*/ 0 w 330"/>
                <a:gd name="T17" fmla="*/ 107 h 316"/>
                <a:gd name="T18" fmla="*/ 110 w 330"/>
                <a:gd name="T19" fmla="*/ 127 h 316"/>
                <a:gd name="T20" fmla="*/ 96 w 330"/>
                <a:gd name="T21" fmla="*/ 103 h 316"/>
                <a:gd name="T22" fmla="*/ 110 w 330"/>
                <a:gd name="T23" fmla="*/ 83 h 316"/>
                <a:gd name="T24" fmla="*/ 152 w 330"/>
                <a:gd name="T25" fmla="*/ 43 h 316"/>
                <a:gd name="T26" fmla="*/ 127 w 330"/>
                <a:gd name="T27" fmla="*/ 132 h 316"/>
                <a:gd name="T28" fmla="*/ 57 w 330"/>
                <a:gd name="T29" fmla="*/ 180 h 316"/>
                <a:gd name="T30" fmla="*/ 58 w 330"/>
                <a:gd name="T31" fmla="*/ 221 h 316"/>
                <a:gd name="T32" fmla="*/ 126 w 330"/>
                <a:gd name="T33" fmla="*/ 217 h 316"/>
                <a:gd name="T34" fmla="*/ 159 w 330"/>
                <a:gd name="T35" fmla="*/ 165 h 316"/>
                <a:gd name="T36" fmla="*/ 191 w 330"/>
                <a:gd name="T37" fmla="*/ 205 h 316"/>
                <a:gd name="T38" fmla="*/ 182 w 330"/>
                <a:gd name="T39" fmla="*/ 316 h 316"/>
                <a:gd name="T40" fmla="*/ 208 w 330"/>
                <a:gd name="T41" fmla="*/ 301 h 316"/>
                <a:gd name="T42" fmla="*/ 230 w 330"/>
                <a:gd name="T43" fmla="*/ 189 h 316"/>
                <a:gd name="T44" fmla="*/ 206 w 330"/>
                <a:gd name="T45" fmla="*/ 144 h 316"/>
                <a:gd name="T46" fmla="*/ 251 w 330"/>
                <a:gd name="T47" fmla="*/ 84 h 316"/>
                <a:gd name="T48" fmla="*/ 322 w 330"/>
                <a:gd name="T49" fmla="*/ 72 h 316"/>
                <a:gd name="T50" fmla="*/ 93 w 330"/>
                <a:gd name="T51" fmla="*/ 100 h 316"/>
                <a:gd name="T52" fmla="*/ 70 w 330"/>
                <a:gd name="T53" fmla="*/ 84 h 316"/>
                <a:gd name="T54" fmla="*/ 76 w 330"/>
                <a:gd name="T55" fmla="*/ 80 h 316"/>
                <a:gd name="T56" fmla="*/ 89 w 330"/>
                <a:gd name="T57" fmla="*/ 96 h 316"/>
                <a:gd name="T58" fmla="*/ 91 w 330"/>
                <a:gd name="T59" fmla="*/ 96 h 316"/>
                <a:gd name="T60" fmla="*/ 93 w 330"/>
                <a:gd name="T61" fmla="*/ 100 h 316"/>
                <a:gd name="T62" fmla="*/ 93 w 330"/>
                <a:gd name="T63" fmla="*/ 10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316">
                  <a:moveTo>
                    <a:pt x="324" y="47"/>
                  </a:moveTo>
                  <a:cubicBezTo>
                    <a:pt x="317" y="40"/>
                    <a:pt x="306" y="39"/>
                    <a:pt x="299" y="45"/>
                  </a:cubicBezTo>
                  <a:cubicBezTo>
                    <a:pt x="291" y="52"/>
                    <a:pt x="275" y="54"/>
                    <a:pt x="261" y="50"/>
                  </a:cubicBezTo>
                  <a:cubicBezTo>
                    <a:pt x="249" y="47"/>
                    <a:pt x="240" y="40"/>
                    <a:pt x="237" y="32"/>
                  </a:cubicBezTo>
                  <a:cubicBezTo>
                    <a:pt x="237" y="32"/>
                    <a:pt x="237" y="31"/>
                    <a:pt x="237" y="30"/>
                  </a:cubicBezTo>
                  <a:cubicBezTo>
                    <a:pt x="234" y="21"/>
                    <a:pt x="226" y="13"/>
                    <a:pt x="218" y="8"/>
                  </a:cubicBezTo>
                  <a:cubicBezTo>
                    <a:pt x="217" y="6"/>
                    <a:pt x="214" y="5"/>
                    <a:pt x="212" y="4"/>
                  </a:cubicBezTo>
                  <a:cubicBezTo>
                    <a:pt x="211" y="4"/>
                    <a:pt x="210" y="3"/>
                    <a:pt x="209" y="3"/>
                  </a:cubicBezTo>
                  <a:cubicBezTo>
                    <a:pt x="204" y="1"/>
                    <a:pt x="199" y="1"/>
                    <a:pt x="199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70" y="0"/>
                    <a:pt x="145" y="6"/>
                    <a:pt x="124" y="18"/>
                  </a:cubicBezTo>
                  <a:cubicBezTo>
                    <a:pt x="100" y="32"/>
                    <a:pt x="83" y="52"/>
                    <a:pt x="77" y="74"/>
                  </a:cubicBezTo>
                  <a:cubicBezTo>
                    <a:pt x="77" y="75"/>
                    <a:pt x="77" y="75"/>
                    <a:pt x="76" y="75"/>
                  </a:cubicBezTo>
                  <a:cubicBezTo>
                    <a:pt x="75" y="75"/>
                    <a:pt x="73" y="75"/>
                    <a:pt x="71" y="7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110" y="127"/>
                    <a:pt x="110" y="127"/>
                    <a:pt x="110" y="12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8" y="101"/>
                    <a:pt x="98" y="98"/>
                    <a:pt x="97" y="96"/>
                  </a:cubicBezTo>
                  <a:cubicBezTo>
                    <a:pt x="103" y="95"/>
                    <a:pt x="109" y="90"/>
                    <a:pt x="110" y="83"/>
                  </a:cubicBezTo>
                  <a:cubicBezTo>
                    <a:pt x="114" y="70"/>
                    <a:pt x="125" y="58"/>
                    <a:pt x="141" y="48"/>
                  </a:cubicBezTo>
                  <a:cubicBezTo>
                    <a:pt x="145" y="46"/>
                    <a:pt x="148" y="45"/>
                    <a:pt x="152" y="43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27" y="123"/>
                    <a:pt x="126" y="128"/>
                    <a:pt x="127" y="132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46" y="180"/>
                    <a:pt x="37" y="190"/>
                    <a:pt x="38" y="201"/>
                  </a:cubicBezTo>
                  <a:cubicBezTo>
                    <a:pt x="38" y="212"/>
                    <a:pt x="47" y="221"/>
                    <a:pt x="58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126" y="217"/>
                    <a:pt x="126" y="217"/>
                    <a:pt x="126" y="217"/>
                  </a:cubicBezTo>
                  <a:cubicBezTo>
                    <a:pt x="134" y="217"/>
                    <a:pt x="141" y="212"/>
                    <a:pt x="144" y="204"/>
                  </a:cubicBezTo>
                  <a:cubicBezTo>
                    <a:pt x="159" y="165"/>
                    <a:pt x="159" y="165"/>
                    <a:pt x="159" y="165"/>
                  </a:cubicBezTo>
                  <a:cubicBezTo>
                    <a:pt x="160" y="165"/>
                    <a:pt x="162" y="166"/>
                    <a:pt x="164" y="166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68" y="290"/>
                    <a:pt x="168" y="290"/>
                    <a:pt x="168" y="290"/>
                  </a:cubicBezTo>
                  <a:cubicBezTo>
                    <a:pt x="165" y="301"/>
                    <a:pt x="171" y="313"/>
                    <a:pt x="182" y="316"/>
                  </a:cubicBezTo>
                  <a:cubicBezTo>
                    <a:pt x="184" y="316"/>
                    <a:pt x="186" y="316"/>
                    <a:pt x="188" y="316"/>
                  </a:cubicBezTo>
                  <a:cubicBezTo>
                    <a:pt x="197" y="316"/>
                    <a:pt x="205" y="310"/>
                    <a:pt x="208" y="301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35" y="200"/>
                    <a:pt x="234" y="194"/>
                    <a:pt x="230" y="189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5" y="148"/>
                    <a:pt x="206" y="146"/>
                    <a:pt x="206" y="14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5" y="78"/>
                    <a:pt x="243" y="81"/>
                    <a:pt x="251" y="84"/>
                  </a:cubicBezTo>
                  <a:cubicBezTo>
                    <a:pt x="259" y="86"/>
                    <a:pt x="267" y="87"/>
                    <a:pt x="275" y="87"/>
                  </a:cubicBezTo>
                  <a:cubicBezTo>
                    <a:pt x="293" y="87"/>
                    <a:pt x="310" y="82"/>
                    <a:pt x="322" y="72"/>
                  </a:cubicBezTo>
                  <a:cubicBezTo>
                    <a:pt x="329" y="65"/>
                    <a:pt x="330" y="54"/>
                    <a:pt x="324" y="47"/>
                  </a:cubicBezTo>
                  <a:close/>
                  <a:moveTo>
                    <a:pt x="93" y="100"/>
                  </a:moveTo>
                  <a:cubicBezTo>
                    <a:pt x="88" y="104"/>
                    <a:pt x="88" y="104"/>
                    <a:pt x="88" y="10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5" y="80"/>
                    <a:pt x="75" y="80"/>
                    <a:pt x="76" y="80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7" y="88"/>
                    <a:pt x="82" y="94"/>
                    <a:pt x="89" y="96"/>
                  </a:cubicBezTo>
                  <a:cubicBezTo>
                    <a:pt x="89" y="96"/>
                    <a:pt x="90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9"/>
                    <a:pt x="93" y="99"/>
                    <a:pt x="93" y="100"/>
                  </a:cubicBezTo>
                  <a:close/>
                  <a:moveTo>
                    <a:pt x="93" y="100"/>
                  </a:moveTo>
                  <a:cubicBezTo>
                    <a:pt x="93" y="100"/>
                    <a:pt x="93" y="100"/>
                    <a:pt x="93" y="1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Arc 12"/>
          <p:cNvSpPr/>
          <p:nvPr/>
        </p:nvSpPr>
        <p:spPr>
          <a:xfrm rot="13265014">
            <a:off x="7864673" y="1762310"/>
            <a:ext cx="1153642" cy="1153642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0" name="Arc 13"/>
          <p:cNvSpPr/>
          <p:nvPr/>
        </p:nvSpPr>
        <p:spPr>
          <a:xfrm rot="13265014">
            <a:off x="5282107" y="2373671"/>
            <a:ext cx="1153642" cy="1153642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574394" y="3453436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Rectangle 16"/>
          <p:cNvSpPr/>
          <p:nvPr/>
        </p:nvSpPr>
        <p:spPr>
          <a:xfrm>
            <a:off x="3574394" y="3453436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4198111" y="3586756"/>
            <a:ext cx="1945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zh-CN" sz="1600" b="1" dirty="0">
                <a:solidFill>
                  <a:schemeClr val="bg1"/>
                </a:solidFill>
                <a:cs typeface="+mn-ea"/>
                <a:sym typeface="+mn-lt"/>
              </a:rPr>
              <a:t>Project travel plan</a:t>
            </a:r>
            <a:endParaRPr lang="en-GB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>
            <a:spLocks noEditPoints="1"/>
          </p:cNvSpPr>
          <p:nvPr/>
        </p:nvSpPr>
        <p:spPr bwMode="auto">
          <a:xfrm>
            <a:off x="3694388" y="3574582"/>
            <a:ext cx="327401" cy="374433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6156960" y="2836712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156960" y="2836712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6820949" y="2970031"/>
            <a:ext cx="13227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zh-CN" sz="1600" b="1" dirty="0">
                <a:solidFill>
                  <a:schemeClr val="bg1"/>
                </a:solidFill>
                <a:cs typeface="+mn-ea"/>
                <a:sym typeface="+mn-lt"/>
              </a:rPr>
              <a:t>exploitation</a:t>
            </a:r>
            <a:endParaRPr lang="en-GB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6305138" y="2959260"/>
            <a:ext cx="262282" cy="414227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8739527" y="2219988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Rectangle 26"/>
          <p:cNvSpPr/>
          <p:nvPr/>
        </p:nvSpPr>
        <p:spPr>
          <a:xfrm>
            <a:off x="8739527" y="2219988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9379150" y="2353307"/>
            <a:ext cx="5854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zh-CN" sz="1600" b="1" dirty="0">
                <a:solidFill>
                  <a:schemeClr val="bg1"/>
                </a:solidFill>
                <a:cs typeface="+mn-ea"/>
                <a:sym typeface="+mn-lt"/>
              </a:rPr>
              <a:t>Test</a:t>
            </a:r>
            <a:endParaRPr lang="en-GB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Freeform 28"/>
          <p:cNvSpPr>
            <a:spLocks noEditPoints="1"/>
          </p:cNvSpPr>
          <p:nvPr/>
        </p:nvSpPr>
        <p:spPr bwMode="auto">
          <a:xfrm>
            <a:off x="8897947" y="2346560"/>
            <a:ext cx="300269" cy="363579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991827" y="4822241"/>
            <a:ext cx="22930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Zhang Hongwei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 others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3831049" y="4212577"/>
            <a:ext cx="229309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Zhang Hongwei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Chen Meihan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 others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31"/>
          <p:cNvSpPr/>
          <p:nvPr/>
        </p:nvSpPr>
        <p:spPr>
          <a:xfrm>
            <a:off x="6375785" y="3630778"/>
            <a:ext cx="229309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Zhang Hongwei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Chen Meihan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Chen Xinyi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32"/>
          <p:cNvSpPr/>
          <p:nvPr/>
        </p:nvSpPr>
        <p:spPr>
          <a:xfrm>
            <a:off x="8887705" y="2948354"/>
            <a:ext cx="229309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Tang Yaqin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2410" y="217805"/>
            <a:ext cx="5276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Organization of work</a:t>
            </a:r>
            <a:endParaRPr lang="zh-CN" altLang="en-US" sz="2400" b="1" spc="300" dirty="0">
              <a:solidFill>
                <a:schemeClr val="tx1"/>
              </a:solidFill>
              <a:cs typeface="+mn-ea"/>
              <a:sym typeface="+mn-lt"/>
            </a:endParaRPr>
          </a:p>
          <a:p>
            <a:endParaRPr lang="zh-CN" altLang="en-US" sz="2400" b="1" spc="3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3150" y="679450"/>
            <a:ext cx="40640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——4 members for our team</a:t>
            </a:r>
            <a:endParaRPr lang="en-US" altLang="zh-CN" sz="2000"/>
          </a:p>
          <a:p>
            <a:r>
              <a:rPr lang="en-US" altLang="zh-CN" sz="2000"/>
              <a:t>Zhang Hongwei</a:t>
            </a:r>
            <a:endParaRPr lang="en-US" altLang="zh-CN" sz="2000"/>
          </a:p>
          <a:p>
            <a:r>
              <a:rPr lang="en-US" altLang="zh-CN" sz="2000"/>
              <a:t>Chen Meihan</a:t>
            </a:r>
            <a:endParaRPr lang="en-US" altLang="zh-CN" sz="2000"/>
          </a:p>
          <a:p>
            <a:r>
              <a:rPr lang="en-US" altLang="zh-CN" sz="2000"/>
              <a:t>Chen xinyi</a:t>
            </a:r>
            <a:endParaRPr lang="en-US" altLang="zh-CN" sz="2000"/>
          </a:p>
          <a:p>
            <a:r>
              <a:rPr lang="en-US" altLang="zh-CN" sz="2000"/>
              <a:t>Tang yaqin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/>
          <p:nvPr/>
        </p:nvCxnSpPr>
        <p:spPr>
          <a:xfrm>
            <a:off x="2721978" y="2758124"/>
            <a:ext cx="1599777" cy="492203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7"/>
          <p:cNvCxnSpPr/>
          <p:nvPr/>
        </p:nvCxnSpPr>
        <p:spPr>
          <a:xfrm flipV="1">
            <a:off x="5284906" y="2665678"/>
            <a:ext cx="1576391" cy="584649"/>
          </a:xfrm>
          <a:prstGeom prst="line">
            <a:avLst/>
          </a:prstGeom>
          <a:ln w="19050" cmpd="sng">
            <a:solidFill>
              <a:schemeClr val="accent2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9"/>
          <p:cNvCxnSpPr/>
          <p:nvPr/>
        </p:nvCxnSpPr>
        <p:spPr>
          <a:xfrm>
            <a:off x="7872091" y="2675468"/>
            <a:ext cx="1584186" cy="48911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14"/>
          <p:cNvSpPr/>
          <p:nvPr/>
        </p:nvSpPr>
        <p:spPr>
          <a:xfrm>
            <a:off x="6869093" y="2034930"/>
            <a:ext cx="987407" cy="98740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3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6" name="Straight Connector 35"/>
          <p:cNvCxnSpPr/>
          <p:nvPr/>
        </p:nvCxnSpPr>
        <p:spPr>
          <a:xfrm>
            <a:off x="7372859" y="3022970"/>
            <a:ext cx="1" cy="412502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15"/>
          <p:cNvSpPr/>
          <p:nvPr/>
        </p:nvSpPr>
        <p:spPr>
          <a:xfrm>
            <a:off x="9424226" y="2956099"/>
            <a:ext cx="987407" cy="9874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4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8" name="Straight Connector 36"/>
          <p:cNvCxnSpPr/>
          <p:nvPr/>
        </p:nvCxnSpPr>
        <p:spPr>
          <a:xfrm>
            <a:off x="9918261" y="3943505"/>
            <a:ext cx="1" cy="412502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6"/>
          <p:cNvSpPr/>
          <p:nvPr/>
        </p:nvSpPr>
        <p:spPr>
          <a:xfrm>
            <a:off x="4313959" y="2956099"/>
            <a:ext cx="987407" cy="9874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2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10" name="Straight Connector 34"/>
          <p:cNvCxnSpPr/>
          <p:nvPr/>
        </p:nvCxnSpPr>
        <p:spPr>
          <a:xfrm>
            <a:off x="4801702" y="3943506"/>
            <a:ext cx="1" cy="412502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1758826" y="2034930"/>
            <a:ext cx="987407" cy="98740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12" name="Straight Connector 31"/>
          <p:cNvCxnSpPr>
            <a:stCxn id="11" idx="4"/>
          </p:cNvCxnSpPr>
          <p:nvPr/>
        </p:nvCxnSpPr>
        <p:spPr>
          <a:xfrm>
            <a:off x="2252530" y="3022337"/>
            <a:ext cx="1" cy="412502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95"/>
          <p:cNvSpPr/>
          <p:nvPr/>
        </p:nvSpPr>
        <p:spPr>
          <a:xfrm>
            <a:off x="1187323" y="3524605"/>
            <a:ext cx="2308872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Learning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Rectangle 195"/>
          <p:cNvSpPr/>
          <p:nvPr/>
        </p:nvSpPr>
        <p:spPr>
          <a:xfrm>
            <a:off x="1187323" y="3824658"/>
            <a:ext cx="2308872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Front-end learning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Correlation algorithm learning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195"/>
          <p:cNvSpPr/>
          <p:nvPr/>
        </p:nvSpPr>
        <p:spPr>
          <a:xfrm>
            <a:off x="3579495" y="4414520"/>
            <a:ext cx="289687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Version one development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ectangle 195"/>
          <p:cNvSpPr/>
          <p:nvPr/>
        </p:nvSpPr>
        <p:spPr>
          <a:xfrm>
            <a:off x="3579249" y="4714794"/>
            <a:ext cx="2308872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 first version was developed with basic interface and user functionality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TimeEnd:4/27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195"/>
          <p:cNvSpPr/>
          <p:nvPr/>
        </p:nvSpPr>
        <p:spPr>
          <a:xfrm>
            <a:off x="6137275" y="3524885"/>
            <a:ext cx="2969895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Enter the second iteration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195"/>
          <p:cNvSpPr/>
          <p:nvPr/>
        </p:nvSpPr>
        <p:spPr>
          <a:xfrm>
            <a:off x="6137527" y="3824658"/>
            <a:ext cx="230887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Further testing to refine and optimize our project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TimeEnd:5/25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195"/>
          <p:cNvSpPr/>
          <p:nvPr/>
        </p:nvSpPr>
        <p:spPr>
          <a:xfrm>
            <a:off x="8695690" y="4414520"/>
            <a:ext cx="269367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Project test acceptance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195"/>
          <p:cNvSpPr/>
          <p:nvPr/>
        </p:nvSpPr>
        <p:spPr>
          <a:xfrm>
            <a:off x="8695805" y="4714794"/>
            <a:ext cx="2308872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 overall function of the project is complete and meets the user's needs and expected standards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2410" y="217805"/>
            <a:ext cx="9759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cs typeface="+mn-ea"/>
                <a:sym typeface="+mn-lt"/>
              </a:rPr>
              <a:t>4</a:t>
            </a:r>
            <a:r>
              <a:rPr lang="zh-CN" altLang="en-US" sz="2400" b="1" spc="300" dirty="0">
                <a:cs typeface="+mn-ea"/>
                <a:sym typeface="+mn-lt"/>
              </a:rPr>
              <a:t>、</a:t>
            </a:r>
            <a:r>
              <a:rPr lang="zh-CN" altLang="en-US" sz="2400" b="1" spc="300" dirty="0">
                <a:cs typeface="+mn-ea"/>
                <a:sym typeface="+mn-lt"/>
              </a:rPr>
              <a:t>Organization of work</a:t>
            </a:r>
            <a:endParaRPr lang="zh-CN" altLang="en-US" sz="2400" b="1" spc="300" dirty="0">
              <a:cs typeface="+mn-ea"/>
              <a:sym typeface="+mn-lt"/>
            </a:endParaRPr>
          </a:p>
          <a:p>
            <a:r>
              <a:rPr lang="en-US" altLang="zh-CN" sz="2400" b="1" spc="300" dirty="0">
                <a:cs typeface="+mn-ea"/>
                <a:sym typeface="+mn-lt"/>
              </a:rPr>
              <a:t>                        ——</a:t>
            </a:r>
            <a:r>
              <a:rPr lang="en-US" altLang="zh-CN" b="1" spc="300" dirty="0">
                <a:cs typeface="+mn-ea"/>
                <a:sym typeface="+mn-lt"/>
              </a:rPr>
              <a:t>Stage goals and timelines</a:t>
            </a:r>
            <a:endParaRPr lang="en-US" altLang="zh-CN" b="1" spc="3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43940" y="1226185"/>
            <a:ext cx="543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C000"/>
                </a:solidFill>
              </a:rPr>
              <a:t>Two</a:t>
            </a:r>
            <a:r>
              <a:rPr lang="zh-CN" altLang="en-US" sz="2800"/>
              <a:t> iterations are expected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c7a8d902-29ba-45de-a300-7964e66ba4e4"/>
  <p:tag name="COMMONDATA" val="eyJoZGlkIjoiMDI5N2I2ODhmZmVmZmMwZDAzZmFhMzAwYWI1MTRmM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4358"/>
      </a:dk2>
      <a:lt2>
        <a:srgbClr val="E2DFCC"/>
      </a:lt2>
      <a:accent1>
        <a:srgbClr val="0868B8"/>
      </a:accent1>
      <a:accent2>
        <a:srgbClr val="1791F5"/>
      </a:accent2>
      <a:accent3>
        <a:srgbClr val="0868B8"/>
      </a:accent3>
      <a:accent4>
        <a:srgbClr val="1791F5"/>
      </a:accent4>
      <a:accent5>
        <a:srgbClr val="FD7400"/>
      </a:accent5>
      <a:accent6>
        <a:srgbClr val="977B2D"/>
      </a:accent6>
      <a:hlink>
        <a:srgbClr val="006382"/>
      </a:hlink>
      <a:folHlink>
        <a:srgbClr val="1F8A7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2200</Words>
  <Application>WPS 演示</Application>
  <PresentationFormat>宽屏</PresentationFormat>
  <Paragraphs>190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Segoe UI</vt:lpstr>
      <vt:lpstr>微软雅黑</vt:lpstr>
      <vt:lpstr>Sinkin Sans 400 Regular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活宝宝</cp:lastModifiedBy>
  <cp:revision>44</cp:revision>
  <dcterms:created xsi:type="dcterms:W3CDTF">2016-02-24T10:59:00Z</dcterms:created>
  <dcterms:modified xsi:type="dcterms:W3CDTF">2023-03-30T03:32:41Z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28B80CE010494E99BBBA411C8B12D541</vt:lpwstr>
  </property>
</Properties>
</file>