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60" r:id="rId4"/>
    <p:sldId id="272" r:id="rId5"/>
    <p:sldId id="265" r:id="rId6"/>
    <p:sldId id="273" r:id="rId7"/>
    <p:sldId id="261" r:id="rId8"/>
    <p:sldId id="274" r:id="rId9"/>
    <p:sldId id="279" r:id="rId10"/>
    <p:sldId id="262" r:id="rId11"/>
    <p:sldId id="259" r:id="rId12"/>
    <p:sldId id="263" r:id="rId13"/>
    <p:sldId id="266" r:id="rId14"/>
    <p:sldId id="281" r:id="rId15"/>
    <p:sldId id="280" r:id="rId16"/>
    <p:sldId id="269" r:id="rId17"/>
    <p:sldId id="270" r:id="rId18"/>
    <p:sldId id="286" r:id="rId19"/>
    <p:sldId id="271" r:id="rId20"/>
    <p:sldId id="278" r:id="rId21"/>
    <p:sldId id="283" r:id="rId22"/>
    <p:sldId id="282" r:id="rId23"/>
    <p:sldId id="28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C00CC"/>
    <a:srgbClr val="0085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6481E-F256-4B6C-9CD8-38FD0E0D6271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65777-1C0B-42F5-95B6-784A249DD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60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BD562-16ED-4D56-BD69-3CB04380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284580-49FD-4149-A9AE-4F40A3E8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C59CE-B69F-410E-ADF4-F12572B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DD74B-E990-453C-9D8A-22A9840D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771D7-EFD8-46C1-9E95-A6DDF2C0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91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094EC-5C0C-45AD-8C30-B60ACB7E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8452D6-4737-406E-B0D9-E7937915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8AB0A6-7E4E-4FF4-9FCC-9B7AE8A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8FCE7D-F9E6-4781-844F-BC5A2030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A88E2-7626-4B49-AE55-4203C6A0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3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410957-4B31-4494-A299-9D9B7C92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E8E348-AAF6-468F-8D89-F7D8244F7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665C1-0FBB-4E39-B384-C49DFB7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0AF9A-7566-42FE-BCEC-53F03CE6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38D6F-5DEA-4684-9277-D3FC4B09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D4AD8-23B8-41AD-99DF-EDF9FA35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F30AC-A62F-42AA-A839-12355B36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57AD4-396F-4D4A-B3C3-448625D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17746-C91E-44AD-A07D-1267F9D4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81C140-AE1F-4A2A-BCA2-A5E67A5A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5E75-6612-4DE5-8BCF-E17A616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9C1E0-E6FF-41CD-9D21-2680673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11386-5496-48AB-B766-5E7442A6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297BD-AB32-419F-AC51-0D2C9AC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02E50-55B2-4331-A8BF-0A3CF7D3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6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9B2DD-6B18-460F-B155-2588F956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A6647-CDAD-496B-B987-D00505B4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E16228-6E02-438B-B895-9637FEB3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32086-C284-462C-B6B3-940B2F02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401D9-CBB3-4347-B328-71CA2660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DD1FD5-12BF-4B53-A186-06852F04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3AA37-8620-4E1A-82F0-555A2D97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DD410-34D9-4B09-847D-34188C0F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0082F6-EA41-459C-864D-8BD5D131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2DD1A1-9D4E-4805-BC3C-B1BD648E7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E80B0F-DEDF-4998-A125-C78FD65A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480CBB-06B3-4569-A3E0-86671224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40E56D-8561-4ADD-8896-8FBEA984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EE634C-55A8-408C-B815-7381EA58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CF1C2-C914-4795-9F7A-9BA1BAE1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D8C664-58B0-49AA-90A3-DCEF1B50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C21107-CB65-4FA9-8DF2-3CE9F25E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5E5724-1ABE-4C48-8F5B-7431ECCE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1FF225-5C94-4E73-AB62-C32167D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4E3DF-D5BE-4FB0-BCA0-C9E7E36D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3EC5BA-D778-4766-9496-812C039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3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F4217-5602-423C-A09D-1B402266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1C016-2C64-48C9-9601-9B7FB7A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130609-8F19-45D4-B745-09F43396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1A21B-A76D-4EA6-B7BE-D4146FF1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D94E5C-77C5-4A84-8B6D-4D1BB52C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8674D-FC37-40E3-945F-9039379F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5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F1E7-E251-4297-839D-246154DD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476FF4-C69E-493C-AF36-CC1E82C0E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0F1522-E2FD-4A01-8F4F-95C9BDC72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7C021-A5B8-4710-9781-FB7A98C0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1ED416-F7F9-4673-B222-76B3564A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63504C-B7DB-45C3-A736-3A180559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803D72-2615-4232-9785-25E61ED3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8F3C5-5115-4952-ADFD-60E2381D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D7D81-FD7B-4829-9D7F-6309CC26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210D-3526-4772-86E2-37FCE20EC86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EA576-0564-41E7-833B-416790E7B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79676-E188-4E01-B121-B3E498436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D85C-5593-45E6-BA40-D3CA23D0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cromicro.me/collections/19/mm-oil-price" TargetMode="External"/><Relationship Id="rId13" Type="http://schemas.openxmlformats.org/officeDocument/2006/relationships/hyperlink" Target="http://www.headlinehamster.com/2016/10/saudi-arabias-vision-2030.html" TargetMode="External"/><Relationship Id="rId3" Type="http://schemas.openxmlformats.org/officeDocument/2006/relationships/hyperlink" Target="https://www.youtube.com/watch?v=ii1fTxhD_D0" TargetMode="External"/><Relationship Id="rId7" Type="http://schemas.openxmlformats.org/officeDocument/2006/relationships/hyperlink" Target="https://www.macromicro.me/blog/quan-qiu-guan-zhu-you-jia-qi-huo-chu-xian-fu-zhi-tou-zi-zhe-zui-guan-zhu-de-7-da-wen-ti" TargetMode="External"/><Relationship Id="rId12" Type="http://schemas.openxmlformats.org/officeDocument/2006/relationships/hyperlink" Target="https://oilprice.com/Energy/Crude-Oil/Saudi-Arabias-Oil-Price-War-Is-Backfiring.html" TargetMode="External"/><Relationship Id="rId2" Type="http://schemas.openxmlformats.org/officeDocument/2006/relationships/hyperlink" Target="https://www.youtube.com/watch?v=JcH6i_FqEy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knews.cc/finance/v8rkan4.html" TargetMode="External"/><Relationship Id="rId11" Type="http://schemas.openxmlformats.org/officeDocument/2006/relationships/hyperlink" Target="https://www.cmegroup.com/cn-t/education/featured-reports/oil-global-ramifications-of-falling-prices.html" TargetMode="External"/><Relationship Id="rId5" Type="http://schemas.openxmlformats.org/officeDocument/2006/relationships/hyperlink" Target="https://www.youtube.com/watch?v=c2BLWOMNKqM" TargetMode="External"/><Relationship Id="rId15" Type="http://schemas.openxmlformats.org/officeDocument/2006/relationships/hyperlink" Target="https://alanntu111.pixnet.net/blog/post/351882298-%E5%9C%8B%E9%9A%9B%E6%B2%B9%E5%83%B9%E5%B4%A9%E8%B7%8C%E5%B0%8D%E5%85%A8%E7%90%83%E7%B6%93%E6%BF%9F%E7%9A%84%E5%BD%B1%E9%9F%BF" TargetMode="External"/><Relationship Id="rId10" Type="http://schemas.openxmlformats.org/officeDocument/2006/relationships/hyperlink" Target="https://apecenergy.tier.org.tw/report/article201907-2.php" TargetMode="External"/><Relationship Id="rId4" Type="http://schemas.openxmlformats.org/officeDocument/2006/relationships/hyperlink" Target="https://www.youtube.com/watch?v=knIiYMxa9SI" TargetMode="External"/><Relationship Id="rId9" Type="http://schemas.openxmlformats.org/officeDocument/2006/relationships/hyperlink" Target="https://kknews.cc/finance/j6ze5q.html" TargetMode="External"/><Relationship Id="rId14" Type="http://schemas.openxmlformats.org/officeDocument/2006/relationships/hyperlink" Target="https://money.udn.com/money/story/120769/421601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280F0F-E684-4A79-A552-00C1F11DE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028331"/>
            <a:ext cx="4805996" cy="1401448"/>
          </a:xfrm>
        </p:spPr>
        <p:txBody>
          <a:bodyPr anchor="t">
            <a:norm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國際油價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974F5-9E3C-4D8E-85E8-138F2966A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4756" y="3921869"/>
            <a:ext cx="1786876" cy="341765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1800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經濟二 張豐瑾</a:t>
            </a:r>
          </a:p>
        </p:txBody>
      </p:sp>
      <p:sp>
        <p:nvSpPr>
          <p:cNvPr id="5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08763372-6F32-4F54-AF7D-92C304585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r="16599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B03CE8A8-A1EF-4D82-A798-C904681D2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4740592"/>
            <a:ext cx="2457450" cy="1857375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018E6B68-B081-4512-B429-5F7F2FEF3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51" y="156527"/>
            <a:ext cx="2662238" cy="19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1D0CD-EE8C-4A17-97BA-45ED7CAD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油價暴跌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3B5D028-2CB2-46F8-A5A8-B58A8CCAC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33" y="1368114"/>
            <a:ext cx="9150334" cy="5261285"/>
          </a:xfrm>
        </p:spPr>
      </p:pic>
    </p:spTree>
    <p:extLst>
      <p:ext uri="{BB962C8B-B14F-4D97-AF65-F5344CB8AC3E}">
        <p14:creationId xmlns:p14="http://schemas.microsoft.com/office/powerpoint/2010/main" val="308260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F0822-6F10-4E28-BE2F-3FE3DFF5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OPEC+</a:t>
            </a:r>
            <a:r>
              <a:rPr lang="zh-TW" altLang="en-US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談判破裂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9608D-CA11-4278-B241-8D57A7EF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OPEC+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主要成員除了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成員外，尚包括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俄羅斯、墨西哥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國的原油生產占全球的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64%(2018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2016/12/10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OPEC+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達成減產協議，從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月開始減產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2020/3/6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減產續約和擴大減產談判破裂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俄羅斯反對減產，沙烏地阿拉伯宣布降價增產</a:t>
            </a:r>
          </a:p>
        </p:txBody>
      </p:sp>
    </p:spTree>
    <p:extLst>
      <p:ext uri="{BB962C8B-B14F-4D97-AF65-F5344CB8AC3E}">
        <p14:creationId xmlns:p14="http://schemas.microsoft.com/office/powerpoint/2010/main" val="214089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2E46C-93DC-439E-A74B-20BACB77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武漢肺炎疫情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BB964-AA50-4CD6-9133-D70DEDEC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亞洲、歐洲、美國，許多城市實施封城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中國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武漢封城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美國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紐約州暫停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重創航空業、旅遊業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美國航空旅行需求暴跌超過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％ 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2EE1D5-E3BE-444C-9F25-1F6061DC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3063875"/>
            <a:ext cx="51665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35442-1149-4C4F-A577-7823677F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原油倉儲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AF2A9F-7AFB-4A9C-BCE9-5CF71CE8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" y="1941533"/>
            <a:ext cx="6039859" cy="362588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2E758D0-9206-4A46-9FC0-783C7535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908582"/>
            <a:ext cx="5963659" cy="36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9">
            <a:extLst>
              <a:ext uri="{FF2B5EF4-FFF2-40B4-BE49-F238E27FC236}">
                <a16:creationId xmlns:a16="http://schemas.microsoft.com/office/drawing/2014/main" id="{A9BDE4E8-F7D7-4E9C-A4BC-D2345430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044836-3241-4DD9-85B3-5A8F7320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負油價</a:t>
            </a:r>
            <a:r>
              <a:rPr lang="en-US" altLang="zh-TW" sz="4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!?</a:t>
            </a:r>
            <a:endParaRPr lang="zh-TW" altLang="en-US" sz="4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F8AED5-AEE5-447B-B0B3-2153F0FF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755057"/>
            <a:ext cx="5142845" cy="261983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五月到期的西德輕原油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(WTI)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為五月交割的交易截止日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實物交割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68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35442-1149-4C4F-A577-7823677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為何俄羅斯要增產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65B83-AB42-4847-A4DE-853851B88745}"/>
              </a:ext>
            </a:extLst>
          </p:cNvPr>
          <p:cNvSpPr/>
          <p:nvPr/>
        </p:nvSpPr>
        <p:spPr>
          <a:xfrm>
            <a:off x="838199" y="1506022"/>
            <a:ext cx="3400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打擊美國頁岩油產業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 descr="原油需求增速IEA下修| 全球財經| 全球| 聯合新聞網">
            <a:extLst>
              <a:ext uri="{FF2B5EF4-FFF2-40B4-BE49-F238E27FC236}">
                <a16:creationId xmlns:a16="http://schemas.microsoft.com/office/drawing/2014/main" id="{55BEB2B4-6875-419E-B503-361DE3A0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8" y="2332034"/>
            <a:ext cx="5605463" cy="37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俄羅斯、沙國、美國石油產量市佔率 (圖：CNBC)">
            <a:extLst>
              <a:ext uri="{FF2B5EF4-FFF2-40B4-BE49-F238E27FC236}">
                <a16:creationId xmlns:a16="http://schemas.microsoft.com/office/drawing/2014/main" id="{7B1E5261-6AAC-4416-AE12-AA612AF6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34036"/>
            <a:ext cx="6044592" cy="33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8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EDBA3-581A-46AA-A654-FEED7862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各國油價成本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035A46-F1F4-4CE6-92EB-2B5C9AF2F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00" y="1418578"/>
            <a:ext cx="6917000" cy="53066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CFBE3C-006C-4F8B-B4AC-1289B924551D}"/>
              </a:ext>
            </a:extLst>
          </p:cNvPr>
          <p:cNvSpPr/>
          <p:nvPr/>
        </p:nvSpPr>
        <p:spPr>
          <a:xfrm>
            <a:off x="2778369" y="6183923"/>
            <a:ext cx="668216" cy="152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8B4FC-0643-4070-A0CB-9777B88A8BEE}"/>
              </a:ext>
            </a:extLst>
          </p:cNvPr>
          <p:cNvSpPr/>
          <p:nvPr/>
        </p:nvSpPr>
        <p:spPr>
          <a:xfrm>
            <a:off x="3071446" y="5199185"/>
            <a:ext cx="375139" cy="152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53273C-6503-4FD5-B017-D34AA17CFB25}"/>
              </a:ext>
            </a:extLst>
          </p:cNvPr>
          <p:cNvSpPr/>
          <p:nvPr/>
        </p:nvSpPr>
        <p:spPr>
          <a:xfrm>
            <a:off x="2778369" y="2423160"/>
            <a:ext cx="668216" cy="152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3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21606-C110-42D6-863A-2EF47076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因應措施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0A841-5D62-455A-B8D9-3FBAF0BF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755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4/13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OPEC+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達成協議，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5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日起為期二個月減產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970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日的協議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5/5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德州鐵路委員會開會，減產提案不通過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但目前許多石油公司在未經政府要求下已自動減產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4/21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川普宣布擴充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萬桶戰略儲油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49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5E16D-6088-4B4F-886E-1D1303BD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未來影響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B49AE-B99A-4739-B2CE-10CBD0F0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沙烏地阿拉伯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&lt;2030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經濟多元化，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去石油化</a:t>
            </a:r>
            <a:b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特別是發展採礦、製造、旅遊休閒、金融投資、再生能源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年沙烏地阿美石油公司釋出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股權的首次公開募股，為其主權財富基金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(PIF)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億美元資金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2020/5/11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沙烏地阿拉伯宣布自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月起停發生活津貼，同時將加值稅上調三倍，撙節支出總計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8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8123F-C232-4FE9-897D-5F535D68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未來影響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E1EC0-C8E6-42DA-A121-34F47175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9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美國頁岩油業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Rystad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Energy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估計，油價若在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年底會有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家石油探勘和生產公司聲請破產，若油價降至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美元，則可能會有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家以上的公司聲請破產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美國十年期公債殖利率和標普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指數和油價都有正相關連動關係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1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ABDCFC2-1939-45B1-B8C1-165EEDCC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39" y="3056934"/>
            <a:ext cx="6623241" cy="368676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E1DD214-E17A-449E-B93C-2834F9348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0" y="1963935"/>
            <a:ext cx="7362823" cy="41415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79C482C-1B90-426A-8975-81DBD40D1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14301"/>
            <a:ext cx="9378418" cy="52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C4BBA-51BA-4FD2-BD37-C7FA99B6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未來影響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19B31-9EA8-47E5-BB7C-5A41DB45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油價和產油國匯率有正相關連動關係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俄羅斯盧布、挪威克朗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長期的貶值，可能使其主權基金從其他股市抽資，造成全球股市動盪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低油價對非產油國而言，可使製造業降低生產成本提高利潤，使其生產曲線右移，加速疫情解封後經濟的復甦。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14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E05AB5-2AFD-4973-8E14-99895E3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04" y="219108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D8BE92-DCDF-4D8A-8DD5-7E7D0E5AA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820" y="2299030"/>
            <a:ext cx="12639891" cy="865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altLang="zh-TW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it's more of a financial thing than an oil situation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455AAF-2C02-46BF-8DA6-8B73FB38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83" y="4517236"/>
            <a:ext cx="2807114" cy="21216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AF25B0-0FB5-4FC3-9972-2049E0EFE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7" y="4208065"/>
            <a:ext cx="1674192" cy="12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3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56505-AE19-4D02-94B9-5A9E9C3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Q&amp;A</a:t>
            </a:r>
            <a:endParaRPr lang="zh-TW" altLang="en-US" sz="5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3C6FB-EB2D-43BF-8C01-097CCB81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 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什麼是遠期合約的概念</a:t>
            </a:r>
            <a:endParaRPr lang="en-US" altLang="zh-TW" sz="4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4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 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原油期貨採什麼交割方式</a:t>
            </a:r>
            <a:endParaRPr lang="en-US" altLang="zh-TW" sz="4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4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 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主要是哪兩個原因造成這次石油暴跌</a:t>
            </a:r>
            <a:endParaRPr lang="en-US" altLang="zh-TW" sz="4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4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40000"/>
              </a:lnSpc>
            </a:pP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4. 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沙烏地阿拉伯的</a:t>
            </a: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&lt;2030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願景</a:t>
            </a: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&gt;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的產業的政策是什麼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1B6341-6A11-4460-B6E9-BADB3367D607}"/>
              </a:ext>
            </a:extLst>
          </p:cNvPr>
          <p:cNvSpPr/>
          <p:nvPr/>
        </p:nvSpPr>
        <p:spPr>
          <a:xfrm>
            <a:off x="9575629" y="2018895"/>
            <a:ext cx="25134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?</a:t>
            </a:r>
            <a:endParaRPr lang="zh-TW" altLang="en-US" sz="20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6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C4BBA-51BA-4FD2-BD37-C7FA99B6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19B31-9EA8-47E5-BB7C-5A41DB45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hlinkClick r:id="rId2"/>
              </a:rPr>
              <a:t>https://www.youtube.com/watch?v=JcH6i_FqEyw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https://www.youtube.com/watch?v=ii1fTxhD_D0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https://www.youtube.com/watch?v=knIiYMxa9SI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https://www.youtube.com/watch?v=c2BLWOMNKqM</a:t>
            </a:r>
            <a:endParaRPr lang="en-US" altLang="zh-TW" dirty="0"/>
          </a:p>
          <a:p>
            <a:r>
              <a:rPr lang="en-US" altLang="zh-TW" u="sng" dirty="0">
                <a:hlinkClick r:id="rId6"/>
              </a:rPr>
              <a:t>https://kknews.cc/finance/v8rkan4.html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https://www.macromicro.me/blog/quan-qiu-guan-zhu-you-jia-qi-huo-chu-xian-fu-zhi-tou-zi-zhe-zui-guan-zhu-de-7-da-wen-ti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https://www.macromicro.me/collections/19/mm-oil-price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https://kknews.cc/finance/j6ze5q.html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https://apecenergy.tier.org.tw/report/article201907-2.php</a:t>
            </a:r>
            <a:endParaRPr lang="en-US" altLang="zh-TW" dirty="0"/>
          </a:p>
          <a:p>
            <a:r>
              <a:rPr lang="en-US" altLang="zh-TW" dirty="0">
                <a:hlinkClick r:id="rId11"/>
              </a:rPr>
              <a:t>https://www.cmegroup.com/cn-t/education/featured-reports/oil-global-ramifications-of-falling-prices.html</a:t>
            </a:r>
            <a:endParaRPr lang="en-US" altLang="zh-TW" dirty="0"/>
          </a:p>
          <a:p>
            <a:r>
              <a:rPr lang="en-US" altLang="zh-TW" dirty="0">
                <a:hlinkClick r:id="rId12"/>
              </a:rPr>
              <a:t>https://oilprice.com/Energy/Crude-Oil/Saudi-Arabias-Oil-Price-War-Is-Backfiring.html</a:t>
            </a:r>
            <a:endParaRPr lang="en-US" altLang="zh-TW" dirty="0"/>
          </a:p>
          <a:p>
            <a:r>
              <a:rPr lang="en-US" altLang="zh-TW" dirty="0">
                <a:hlinkClick r:id="rId13"/>
              </a:rPr>
              <a:t>http://www.headlinehamster.com/2016/10/saudi-arabias-vision-2030.html</a:t>
            </a:r>
            <a:endParaRPr lang="en-US" altLang="zh-TW" dirty="0"/>
          </a:p>
          <a:p>
            <a:r>
              <a:rPr lang="en-US" altLang="zh-TW" dirty="0">
                <a:hlinkClick r:id="rId14"/>
              </a:rPr>
              <a:t>https://money.udn.com/money/story/120769/4216015</a:t>
            </a:r>
            <a:endParaRPr lang="en-US" altLang="zh-TW" dirty="0"/>
          </a:p>
          <a:p>
            <a:r>
              <a:rPr lang="en-US" altLang="zh-TW" dirty="0">
                <a:hlinkClick r:id="rId15"/>
              </a:rPr>
              <a:t>https://alanntu111.pixnet.net/blog/post/351882298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47967-BBB9-4E29-A883-345E554B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遠期合約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D3B42B-F1CD-43A0-8ADF-60A37631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1" y="3118868"/>
            <a:ext cx="2703397" cy="2703397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1F7C866-DCE9-4E99-9D2A-53D9FF77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639" y="2347582"/>
            <a:ext cx="3639725" cy="4578721"/>
          </a:xfrm>
          <a:prstGeom prst="rect">
            <a:avLst/>
          </a:prstGeom>
        </p:spPr>
      </p:pic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4F2ED1CF-A4BC-44FD-8D0F-EE533A8AD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74433"/>
              </p:ext>
            </p:extLst>
          </p:nvPr>
        </p:nvGraphicFramePr>
        <p:xfrm>
          <a:off x="4692363" y="3757699"/>
          <a:ext cx="3082445" cy="53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Image" r:id="rId5" imgW="1801080" imgH="313920" progId="Photoshop.Image.13">
                  <p:embed/>
                </p:oleObj>
              </mc:Choice>
              <mc:Fallback>
                <p:oleObj name="Image" r:id="rId5" imgW="1801080" imgH="313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2363" y="3757699"/>
                        <a:ext cx="3082445" cy="53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619694F8-9BD3-4792-AED2-7E458F461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363" y="3205289"/>
            <a:ext cx="3086531" cy="562053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5298F552-FFAD-4A30-9D28-366C857D72F4}"/>
              </a:ext>
            </a:extLst>
          </p:cNvPr>
          <p:cNvSpPr txBox="1"/>
          <p:nvPr/>
        </p:nvSpPr>
        <p:spPr>
          <a:xfrm>
            <a:off x="5839600" y="2999486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金錢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8A261-1875-4504-9195-D47025E2259F}"/>
              </a:ext>
            </a:extLst>
          </p:cNvPr>
          <p:cNvSpPr txBox="1"/>
          <p:nvPr/>
        </p:nvSpPr>
        <p:spPr>
          <a:xfrm>
            <a:off x="5835520" y="3574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合約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F23A026-2EF5-4E4F-9458-D5E8EA420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489" y="4992285"/>
            <a:ext cx="3086531" cy="562053"/>
          </a:xfrm>
          <a:prstGeom prst="rect">
            <a:avLst/>
          </a:prstGeom>
        </p:spPr>
      </p:pic>
      <p:graphicFrame>
        <p:nvGraphicFramePr>
          <p:cNvPr id="25" name="物件 24">
            <a:extLst>
              <a:ext uri="{FF2B5EF4-FFF2-40B4-BE49-F238E27FC236}">
                <a16:creationId xmlns:a16="http://schemas.microsoft.com/office/drawing/2014/main" id="{5E462E03-4D21-4CF1-80BB-FA5D5EFE5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01716"/>
              </p:ext>
            </p:extLst>
          </p:nvPr>
        </p:nvGraphicFramePr>
        <p:xfrm>
          <a:off x="4698489" y="5554338"/>
          <a:ext cx="3082445" cy="53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Image" r:id="rId8" imgW="1801080" imgH="313920" progId="Photoshop.Image.13">
                  <p:embed/>
                </p:oleObj>
              </mc:Choice>
              <mc:Fallback>
                <p:oleObj name="Image" r:id="rId8" imgW="1801080" imgH="313920" progId="Photoshop.Image.13">
                  <p:embed/>
                  <p:pic>
                    <p:nvPicPr>
                      <p:cNvPr id="18" name="物件 17">
                        <a:extLst>
                          <a:ext uri="{FF2B5EF4-FFF2-40B4-BE49-F238E27FC236}">
                            <a16:creationId xmlns:a16="http://schemas.microsoft.com/office/drawing/2014/main" id="{4F2ED1CF-A4BC-44FD-8D0F-EE533A8AD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8489" y="5554338"/>
                        <a:ext cx="3082445" cy="53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9C23F03B-057A-44DB-A2F1-C5164156EB09}"/>
              </a:ext>
            </a:extLst>
          </p:cNvPr>
          <p:cNvSpPr/>
          <p:nvPr/>
        </p:nvSpPr>
        <p:spPr>
          <a:xfrm>
            <a:off x="5835520" y="4786482"/>
            <a:ext cx="804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合約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E6EE47-2C52-4AE0-A811-16EFA56B5C9C}"/>
              </a:ext>
            </a:extLst>
          </p:cNvPr>
          <p:cNvSpPr/>
          <p:nvPr/>
        </p:nvSpPr>
        <p:spPr>
          <a:xfrm>
            <a:off x="5839599" y="53606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稻米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CF20633-75E7-491F-AAF6-390EE10EA539}"/>
              </a:ext>
            </a:extLst>
          </p:cNvPr>
          <p:cNvSpPr txBox="1"/>
          <p:nvPr/>
        </p:nvSpPr>
        <p:spPr>
          <a:xfrm>
            <a:off x="5236815" y="434210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 year after ~~</a:t>
            </a:r>
            <a:endParaRPr lang="zh-TW" altLang="en-US" sz="2400" dirty="0">
              <a:solidFill>
                <a:schemeClr val="accent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BBF030B-FEF8-4FA0-BCB1-79E7A76F2877}"/>
              </a:ext>
            </a:extLst>
          </p:cNvPr>
          <p:cNvSpPr txBox="1"/>
          <p:nvPr/>
        </p:nvSpPr>
        <p:spPr>
          <a:xfrm>
            <a:off x="855102" y="1583839"/>
            <a:ext cx="9038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交易雙方約定在未來的某一確定的時間，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按約定的價格買入或賣出一定</a:t>
            </a:r>
            <a:r>
              <a:rPr lang="zh-TW" altLang="en-US" sz="2400">
                <a:ea typeface="微軟正黑體" panose="020B0604030504040204" pitchFamily="34" charset="-120"/>
              </a:rPr>
              <a:t>數量的合約</a:t>
            </a:r>
            <a:r>
              <a:rPr lang="zh-TW" altLang="en-US" sz="2400" dirty="0">
                <a:ea typeface="微軟正黑體" panose="020B0604030504040204" pitchFamily="34" charset="-120"/>
              </a:rPr>
              <a:t>標的資產的合約。</a:t>
            </a:r>
          </a:p>
        </p:txBody>
      </p:sp>
    </p:spTree>
    <p:extLst>
      <p:ext uri="{BB962C8B-B14F-4D97-AF65-F5344CB8AC3E}">
        <p14:creationId xmlns:p14="http://schemas.microsoft.com/office/powerpoint/2010/main" val="35214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B5D95-A5C9-4F11-B82C-52BE4CC2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遠期合約的缺點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05181-0EA8-4820-BDF7-021FCCA3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市場效率偏低</a:t>
            </a:r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zh-TW" altLang="en-US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流動性差</a:t>
            </a:r>
          </a:p>
          <a:p>
            <a:pPr fontAlgn="base"/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違約風險高</a:t>
            </a:r>
          </a:p>
          <a:p>
            <a:pPr marL="0" indent="0">
              <a:buNone/>
            </a:pPr>
            <a:br>
              <a:rPr lang="zh-TW" altLang="en-US"/>
            </a:br>
            <a:br>
              <a:rPr lang="zh-TW" altLang="en-US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BEEE-D721-44AA-801F-E422C9EE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43BBA-3742-4504-ACA0-7C34C9D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是一種跨越時間的交易方式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ea typeface="微軟正黑體" panose="020B0604030504040204" pitchFamily="34" charset="-120"/>
              </a:rPr>
              <a:t>對標的物的品種、數量、質量、等級、交貨時間、交貨地點等條款都有規範，且是標準化的，而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價格</a:t>
            </a:r>
            <a:r>
              <a:rPr lang="zh-TW" altLang="en-US" dirty="0">
                <a:ea typeface="微軟正黑體" panose="020B0604030504040204" pitchFamily="34" charset="-120"/>
              </a:rPr>
              <a:t>是唯一的變數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透過期貨交易所交易，其履行也由交易所擔保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可通過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交收現貨</a:t>
            </a:r>
            <a:r>
              <a:rPr lang="zh-TW" altLang="en-US" dirty="0">
                <a:ea typeface="微軟正黑體" panose="020B0604030504040204" pitchFamily="34" charset="-120"/>
              </a:rPr>
              <a:t>或進行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對沖交易</a:t>
            </a:r>
            <a:r>
              <a:rPr lang="zh-TW" altLang="en-US" dirty="0">
                <a:ea typeface="微軟正黑體" panose="020B0604030504040204" pitchFamily="34" charset="-120"/>
              </a:rPr>
              <a:t>履行或解除合約義務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46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08607-05B3-41A1-84D2-D943F321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期貨基本術語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58AF07-93A8-41BD-A114-3A9BF46E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8589">
            <a:off x="1819515" y="2208581"/>
            <a:ext cx="4433562" cy="417896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1E899B1-D8FA-45F3-9306-0D1BAC28B6D0}"/>
              </a:ext>
            </a:extLst>
          </p:cNvPr>
          <p:cNvSpPr/>
          <p:nvPr/>
        </p:nvSpPr>
        <p:spPr>
          <a:xfrm>
            <a:off x="2988546" y="2171330"/>
            <a:ext cx="1047750" cy="1035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1B5D539-5B09-4558-883B-25645CB94293}"/>
              </a:ext>
            </a:extLst>
          </p:cNvPr>
          <p:cNvSpPr/>
          <p:nvPr/>
        </p:nvSpPr>
        <p:spPr>
          <a:xfrm>
            <a:off x="1514255" y="4298061"/>
            <a:ext cx="1047750" cy="1035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306B9F2-98F2-4B93-BA0E-3C1A7EAA7ACF}"/>
              </a:ext>
            </a:extLst>
          </p:cNvPr>
          <p:cNvSpPr/>
          <p:nvPr/>
        </p:nvSpPr>
        <p:spPr>
          <a:xfrm>
            <a:off x="5190477" y="4604975"/>
            <a:ext cx="1047750" cy="1035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36F2B4-402E-4A48-BE51-BA82AD0A06E9}"/>
              </a:ext>
            </a:extLst>
          </p:cNvPr>
          <p:cNvSpPr txBox="1"/>
          <p:nvPr/>
        </p:nvSpPr>
        <p:spPr>
          <a:xfrm>
            <a:off x="3112311" y="24582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AF7039-F087-4032-AE1B-B234B8EBB0A3}"/>
              </a:ext>
            </a:extLst>
          </p:cNvPr>
          <p:cNvSpPr/>
          <p:nvPr/>
        </p:nvSpPr>
        <p:spPr>
          <a:xfrm>
            <a:off x="5314242" y="48919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持倉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35DBF6-7DC1-49C2-83EE-AA61981522A7}"/>
              </a:ext>
            </a:extLst>
          </p:cNvPr>
          <p:cNvSpPr/>
          <p:nvPr/>
        </p:nvSpPr>
        <p:spPr>
          <a:xfrm>
            <a:off x="1638020" y="458502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交割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BBA4D7E-45C7-45ED-964A-585C836DB3A6}"/>
              </a:ext>
            </a:extLst>
          </p:cNvPr>
          <p:cNvSpPr/>
          <p:nvPr/>
        </p:nvSpPr>
        <p:spPr>
          <a:xfrm>
            <a:off x="6558337" y="4604975"/>
            <a:ext cx="2324100" cy="915811"/>
          </a:xfrm>
          <a:prstGeom prst="rightArrow">
            <a:avLst>
              <a:gd name="adj1" fmla="val 50000"/>
              <a:gd name="adj2" fmla="val 63433"/>
            </a:avLst>
          </a:prstGeom>
          <a:solidFill>
            <a:srgbClr val="008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9E5362E-EC80-4FD0-90FC-9B285CAFC7DA}"/>
              </a:ext>
            </a:extLst>
          </p:cNvPr>
          <p:cNvSpPr/>
          <p:nvPr/>
        </p:nvSpPr>
        <p:spPr>
          <a:xfrm>
            <a:off x="9202547" y="4604975"/>
            <a:ext cx="1047750" cy="1035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A26047-3D9C-4842-A409-32F4E4EEEED8}"/>
              </a:ext>
            </a:extLst>
          </p:cNvPr>
          <p:cNvSpPr/>
          <p:nvPr/>
        </p:nvSpPr>
        <p:spPr>
          <a:xfrm>
            <a:off x="9326312" y="48919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平倉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61FBE6-327D-4CD0-837C-7D99B80AE571}"/>
              </a:ext>
            </a:extLst>
          </p:cNvPr>
          <p:cNvSpPr txBox="1"/>
          <p:nvPr/>
        </p:nvSpPr>
        <p:spPr>
          <a:xfrm>
            <a:off x="2928300" y="1706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成立合約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DA84EB-9FAB-4FF9-B487-4796E159F66F}"/>
              </a:ext>
            </a:extLst>
          </p:cNvPr>
          <p:cNvSpPr/>
          <p:nvPr/>
        </p:nvSpPr>
        <p:spPr>
          <a:xfrm>
            <a:off x="4206246" y="43004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持有合約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1BE60C-B5F7-400B-AC17-C47481CAC139}"/>
              </a:ext>
            </a:extLst>
          </p:cNvPr>
          <p:cNvSpPr/>
          <p:nvPr/>
        </p:nvSpPr>
        <p:spPr>
          <a:xfrm>
            <a:off x="7774441" y="41157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轉讓合約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28CC11-1BB0-4D16-A9E7-166920765A3A}"/>
              </a:ext>
            </a:extLst>
          </p:cNvPr>
          <p:cNvSpPr/>
          <p:nvPr/>
        </p:nvSpPr>
        <p:spPr>
          <a:xfrm>
            <a:off x="960257" y="552078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合約到期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進行履約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DEF6A1-B031-40DD-A782-2E35E7B71E49}"/>
              </a:ext>
            </a:extLst>
          </p:cNvPr>
          <p:cNvSpPr/>
          <p:nvPr/>
        </p:nvSpPr>
        <p:spPr>
          <a:xfrm>
            <a:off x="3035701" y="1276209"/>
            <a:ext cx="8931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010E90-682D-43E6-BB84-F11284611095}"/>
              </a:ext>
            </a:extLst>
          </p:cNvPr>
          <p:cNvSpPr/>
          <p:nvPr/>
        </p:nvSpPr>
        <p:spPr>
          <a:xfrm>
            <a:off x="8079011" y="3654091"/>
            <a:ext cx="498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3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8E3CC-0E5A-42CF-88FA-4CF2C26A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保證金制度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01188-69A0-4908-A7F1-D046023B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771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在期貨交易中，任何交易者必須按照其所買賣期貨合約價值的一定比例（通常為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）繳納資金，作為其履行期貨合約的財力擔保，並視價格變動情況確定是否追繳資金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高財務槓桿，只用保證金即可操做整體合約商品的買賣</a:t>
            </a:r>
          </a:p>
        </p:txBody>
      </p:sp>
    </p:spTree>
    <p:extLst>
      <p:ext uri="{BB962C8B-B14F-4D97-AF65-F5344CB8AC3E}">
        <p14:creationId xmlns:p14="http://schemas.microsoft.com/office/powerpoint/2010/main" val="26585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E0E1A-9222-4ACD-97EA-A8C55E22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期貨分類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8C7852-E26A-4EFB-BD02-EBDCC62D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商品期貨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農產品期貨、金屬期貨、能源期貨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實物交割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金融期貨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外匯期貨、利率期貨、股票指數期貨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現金交割</a:t>
            </a:r>
          </a:p>
        </p:txBody>
      </p:sp>
      <p:pic>
        <p:nvPicPr>
          <p:cNvPr id="2054" name="Picture 6" descr="一手交钱一手交货免抠素材免费下载_觅元素51yuansu.com">
            <a:extLst>
              <a:ext uri="{FF2B5EF4-FFF2-40B4-BE49-F238E27FC236}">
                <a16:creationId xmlns:a16="http://schemas.microsoft.com/office/drawing/2014/main" id="{2DF12B30-E103-456C-A92E-956CF4BD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95" y="1027906"/>
            <a:ext cx="4287769" cy="329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16EB22D-7F4F-4D8B-AD0F-71B68AAD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主要原油期貨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C2A953-D6D7-4C67-B9B1-D3991E7D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西德輕原油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(WTI)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掛牌於紐約交易所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(NYMEX)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，是期貨交易的大宗，期貨的代號是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布倫特原油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(Brent Crude Oil)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掛牌於英國倫敦洲際交易所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(ICE)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杜拜原油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(Dubai)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 descr="買石油送錢？5月石油期貨驚見「-37美元」報價，美股下挫比特幣跌破 ...">
            <a:extLst>
              <a:ext uri="{FF2B5EF4-FFF2-40B4-BE49-F238E27FC236}">
                <a16:creationId xmlns:a16="http://schemas.microsoft.com/office/drawing/2014/main" id="{C6E047CD-ED4E-4D09-B14F-87145818E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4" r="27720"/>
          <a:stretch/>
        </p:blipFill>
        <p:spPr bwMode="auto">
          <a:xfrm>
            <a:off x="8505172" y="3611281"/>
            <a:ext cx="2710841" cy="27006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9076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919</Words>
  <Application>Microsoft Office PowerPoint</Application>
  <PresentationFormat>寬螢幕</PresentationFormat>
  <Paragraphs>137</Paragraphs>
  <Slides>23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Adobe Gothic Std B</vt:lpstr>
      <vt:lpstr>Adobe 繁黑體 Std B</vt:lpstr>
      <vt:lpstr>Yu Gothic UI Semibold</vt:lpstr>
      <vt:lpstr>微軟正黑體</vt:lpstr>
      <vt:lpstr>新細明體</vt:lpstr>
      <vt:lpstr>Arial</vt:lpstr>
      <vt:lpstr>Calibri</vt:lpstr>
      <vt:lpstr>Calibri Light</vt:lpstr>
      <vt:lpstr>Office 佈景主題</vt:lpstr>
      <vt:lpstr>Image</vt:lpstr>
      <vt:lpstr>國際油價</vt:lpstr>
      <vt:lpstr>PowerPoint 簡報</vt:lpstr>
      <vt:lpstr>遠期合約</vt:lpstr>
      <vt:lpstr>遠期合約的缺點</vt:lpstr>
      <vt:lpstr>期貨</vt:lpstr>
      <vt:lpstr>期貨基本術語</vt:lpstr>
      <vt:lpstr>保證金制度</vt:lpstr>
      <vt:lpstr>期貨分類</vt:lpstr>
      <vt:lpstr>主要原油期貨</vt:lpstr>
      <vt:lpstr>油價暴跌</vt:lpstr>
      <vt:lpstr>OPEC+談判破裂</vt:lpstr>
      <vt:lpstr>武漢肺炎疫情</vt:lpstr>
      <vt:lpstr>原油倉儲</vt:lpstr>
      <vt:lpstr>負油價!?</vt:lpstr>
      <vt:lpstr>為何俄羅斯要增產</vt:lpstr>
      <vt:lpstr>各國油價成本</vt:lpstr>
      <vt:lpstr>因應措施</vt:lpstr>
      <vt:lpstr>未來影響</vt:lpstr>
      <vt:lpstr>未來影響</vt:lpstr>
      <vt:lpstr>未來影響</vt:lpstr>
      <vt:lpstr>總結</vt:lpstr>
      <vt:lpstr>Q&amp;A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國際油價</dc:title>
  <dc:creator>豐瑾 張</dc:creator>
  <cp:lastModifiedBy>豐瑾 張</cp:lastModifiedBy>
  <cp:revision>33</cp:revision>
  <dcterms:created xsi:type="dcterms:W3CDTF">2020-05-07T18:01:30Z</dcterms:created>
  <dcterms:modified xsi:type="dcterms:W3CDTF">2020-05-12T02:32:41Z</dcterms:modified>
</cp:coreProperties>
</file>