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57fe27d7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57fe27d7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57fe27d73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57fe27d7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c2d05a4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c2d05a4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57fe27d73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57fe27d73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7fe27d73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7fe27d73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57fe27d73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57fe27d73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57fe27d73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7fe27d73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57fe27d73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57fe27d73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57fe27d73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7fe27d73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57fe27d73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7fe27d73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7fe27d7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7fe27d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57fe27d7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57fe27d7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57fe27d7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57fe27d7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    DNS-as-a-Service in VPC</a:t>
            </a:r>
            <a:endParaRPr sz="36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Milestone-2 Updated and Milestone-3   Presentation</a:t>
            </a:r>
            <a:endParaRPr/>
          </a:p>
          <a:p>
            <a:pPr indent="0" lvl="0" marL="0" rtl="0" algn="l">
              <a:spcBef>
                <a:spcPts val="0"/>
              </a:spcBef>
              <a:spcAft>
                <a:spcPts val="0"/>
              </a:spcAft>
              <a:buNone/>
            </a:pPr>
            <a:r>
              <a:rPr lang="en"/>
              <a:t>										By: Team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Load balancing </a:t>
            </a:r>
            <a:endParaRPr sz="1400">
              <a:latin typeface="Lato"/>
              <a:ea typeface="Lato"/>
              <a:cs typeface="Lato"/>
              <a:sym typeface="Lato"/>
            </a:endParaRPr>
          </a:p>
        </p:txBody>
      </p:sp>
      <p:sp>
        <p:nvSpPr>
          <p:cNvPr id="127" name="Google Shape;127;p22"/>
          <p:cNvSpPr txBox="1"/>
          <p:nvPr>
            <p:ph idx="1" type="body"/>
          </p:nvPr>
        </p:nvSpPr>
        <p:spPr>
          <a:xfrm>
            <a:off x="2400262" y="1147226"/>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have implemented load-balancing at subnet level. Since DNS is the most important and the basic part of the network, we will have many DNS requests coming to the DNS servers at Level 3 DNS servers. </a:t>
            </a:r>
            <a:endParaRPr sz="1400"/>
          </a:p>
          <a:p>
            <a:pPr indent="-317500" lvl="0" marL="457200" rtl="0" algn="l">
              <a:spcBef>
                <a:spcPts val="0"/>
              </a:spcBef>
              <a:spcAft>
                <a:spcPts val="0"/>
              </a:spcAft>
              <a:buSzPts val="1400"/>
              <a:buChar char="●"/>
            </a:pPr>
            <a:r>
              <a:rPr lang="en" sz="1400"/>
              <a:t>To manage these and make sure the performance of the network does not go down, we have used the DNS round robin load-balancer to load balance the traffic. </a:t>
            </a:r>
            <a:endParaRPr sz="1400"/>
          </a:p>
          <a:p>
            <a:pPr indent="-317500" lvl="0" marL="457200" rtl="0" algn="l">
              <a:spcBef>
                <a:spcPts val="0"/>
              </a:spcBef>
              <a:spcAft>
                <a:spcPts val="0"/>
              </a:spcAft>
              <a:buSzPts val="1400"/>
              <a:buChar char="●"/>
            </a:pPr>
            <a:r>
              <a:rPr lang="en" sz="1400"/>
              <a:t>Round Robin DNS is a technique in which load balancing is performed by a DNS server instead of a strictly dedicated machine although a strictly dedicated machine provides more flexibility.</a:t>
            </a:r>
            <a:endParaRPr sz="1400"/>
          </a:p>
          <a:p>
            <a:pPr indent="0" lvl="0" marL="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Content based Routing</a:t>
            </a:r>
            <a:endParaRPr sz="1400">
              <a:latin typeface="Lato"/>
              <a:ea typeface="Lato"/>
              <a:cs typeface="Lato"/>
              <a:sym typeface="Lato"/>
            </a:endParaRPr>
          </a:p>
        </p:txBody>
      </p:sp>
      <p:sp>
        <p:nvSpPr>
          <p:cNvPr id="133" name="Google Shape;133;p23"/>
          <p:cNvSpPr txBox="1"/>
          <p:nvPr>
            <p:ph idx="1" type="body"/>
          </p:nvPr>
        </p:nvSpPr>
        <p:spPr>
          <a:xfrm>
            <a:off x="2400250" y="1211350"/>
            <a:ext cx="6321600" cy="344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service provides content routing feature such that a client can reach an application which is running using the DNS queries.</a:t>
            </a:r>
            <a:endParaRPr sz="1400"/>
          </a:p>
          <a:p>
            <a:pPr indent="-317500" lvl="0" marL="457200" rtl="0" algn="l">
              <a:spcBef>
                <a:spcPts val="0"/>
              </a:spcBef>
              <a:spcAft>
                <a:spcPts val="0"/>
              </a:spcAft>
              <a:buSzPts val="1400"/>
              <a:buChar char="●"/>
            </a:pPr>
            <a:r>
              <a:rPr lang="en" sz="1400"/>
              <a:t>For an example: a query to project.ece792.CSC.NCSU.com would point to CSC container using hierarchical DNS query responses. Provider DNS (NCSU.com) would provide the details of Level 2 DNS (CSC) server by looking up its entries, Level 2 DNS would then respond with the details of authoritative name server which is L3 DNS server for a specific subnet (ece792) by looking up its entries. L3 DNS server would then provide the response of application IP (project) by looking up its entries in the zones created.</a:t>
            </a:r>
            <a:endParaRPr sz="1400"/>
          </a:p>
          <a:p>
            <a:pPr indent="-317500" lvl="0" marL="457200" rtl="0" algn="l">
              <a:spcBef>
                <a:spcPts val="0"/>
              </a:spcBef>
              <a:spcAft>
                <a:spcPts val="0"/>
              </a:spcAft>
              <a:buSzPts val="1400"/>
              <a:buChar char="●"/>
            </a:pPr>
            <a:r>
              <a:rPr lang="en" sz="1400"/>
              <a:t>The client would then be able to access the container through the data path provided by the cloud infrastructure.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Clr>
                <a:schemeClr val="dk2"/>
              </a:buClr>
              <a:buSzPts val="1100"/>
              <a:buFont typeface="Arial"/>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Kubernetes self healing feature.</a:t>
            </a:r>
            <a:endParaRPr sz="1400">
              <a:latin typeface="Lato"/>
              <a:ea typeface="Lato"/>
              <a:cs typeface="Lato"/>
              <a:sym typeface="Lato"/>
            </a:endParaRPr>
          </a:p>
        </p:txBody>
      </p:sp>
      <p:sp>
        <p:nvSpPr>
          <p:cNvPr id="139" name="Google Shape;139;p24"/>
          <p:cNvSpPr txBox="1"/>
          <p:nvPr>
            <p:ph idx="1" type="body"/>
          </p:nvPr>
        </p:nvSpPr>
        <p:spPr>
          <a:xfrm>
            <a:off x="2410100" y="1262100"/>
            <a:ext cx="6321600" cy="333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have implemented kubernetes self healing feature in docker containers using  python script.</a:t>
            </a:r>
            <a:endParaRPr sz="1400"/>
          </a:p>
          <a:p>
            <a:pPr indent="-317500" lvl="0" marL="457200" rtl="0" algn="l">
              <a:spcBef>
                <a:spcPts val="0"/>
              </a:spcBef>
              <a:spcAft>
                <a:spcPts val="0"/>
              </a:spcAft>
              <a:buSzPts val="1400"/>
              <a:buChar char="●"/>
            </a:pPr>
            <a:r>
              <a:rPr lang="en" sz="1400"/>
              <a:t>The python script needs to be scheduled in a cron tab by the user so that it runs in the background.</a:t>
            </a:r>
            <a:endParaRPr sz="1400"/>
          </a:p>
          <a:p>
            <a:pPr indent="-317500" lvl="0" marL="457200" rtl="0" algn="l">
              <a:spcBef>
                <a:spcPts val="0"/>
              </a:spcBef>
              <a:spcAft>
                <a:spcPts val="0"/>
              </a:spcAft>
              <a:buSzPts val="1400"/>
              <a:buChar char="●"/>
            </a:pPr>
            <a:r>
              <a:rPr lang="en" sz="1400"/>
              <a:t>Our script does the following two main tasks:</a:t>
            </a:r>
            <a:endParaRPr sz="1400"/>
          </a:p>
          <a:p>
            <a:pPr indent="-317500" lvl="1" marL="914400" rtl="0" algn="l">
              <a:spcBef>
                <a:spcPts val="0"/>
              </a:spcBef>
              <a:spcAft>
                <a:spcPts val="0"/>
              </a:spcAft>
              <a:buSzPts val="1400"/>
              <a:buChar char="○"/>
            </a:pPr>
            <a:r>
              <a:rPr lang="en" sz="1400"/>
              <a:t>If a container is exited, our script detects that the container has exited and restarts the container.</a:t>
            </a:r>
            <a:endParaRPr sz="1400"/>
          </a:p>
          <a:p>
            <a:pPr indent="-317500" lvl="1" marL="914400" rtl="0" algn="l">
              <a:spcBef>
                <a:spcPts val="0"/>
              </a:spcBef>
              <a:spcAft>
                <a:spcPts val="0"/>
              </a:spcAft>
              <a:buSzPts val="1400"/>
              <a:buChar char="○"/>
            </a:pPr>
            <a:r>
              <a:rPr lang="en" sz="1400"/>
              <a:t>If a container is deleted(and the </a:t>
            </a:r>
            <a:r>
              <a:rPr lang="en"/>
              <a:t>instance</a:t>
            </a:r>
            <a:r>
              <a:rPr lang="en" sz="1400"/>
              <a:t> was running previously), our script detects this and creates the container again and restarts the container. This is done from the latest committed image of the container when it was in running phase.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400250" y="575950"/>
            <a:ext cx="6321600" cy="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Challenges we have faced</a:t>
            </a:r>
            <a:endParaRPr sz="1400">
              <a:latin typeface="Lato"/>
              <a:ea typeface="Lato"/>
              <a:cs typeface="Lato"/>
              <a:sym typeface="Lato"/>
            </a:endParaRPr>
          </a:p>
        </p:txBody>
      </p:sp>
      <p:sp>
        <p:nvSpPr>
          <p:cNvPr id="145" name="Google Shape;145;p25"/>
          <p:cNvSpPr txBox="1"/>
          <p:nvPr>
            <p:ph idx="1" type="body"/>
          </p:nvPr>
        </p:nvSpPr>
        <p:spPr>
          <a:xfrm>
            <a:off x="2410100" y="1064550"/>
            <a:ext cx="6321600" cy="353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were able to place the templates(named.conf and forward.db) filled by the user in the DNS container specified by the user. This was done with the help of python script DNSconfig.py which has to be triggered by the user with correct arguments. This was the major challenge we faced.</a:t>
            </a:r>
            <a:endParaRPr sz="1400"/>
          </a:p>
          <a:p>
            <a:pPr indent="-317500" lvl="0" marL="457200" rtl="0" algn="l">
              <a:spcBef>
                <a:spcPts val="0"/>
              </a:spcBef>
              <a:spcAft>
                <a:spcPts val="0"/>
              </a:spcAft>
              <a:buSzPts val="1400"/>
              <a:buChar char="●"/>
            </a:pPr>
            <a:r>
              <a:rPr lang="en" sz="1400"/>
              <a:t>There is no ansible module for BIND9 for creating zones and and for creating forward files.</a:t>
            </a:r>
            <a:endParaRPr sz="1400"/>
          </a:p>
          <a:p>
            <a:pPr indent="-317500" lvl="0" marL="457200" rtl="0" algn="l">
              <a:spcBef>
                <a:spcPts val="0"/>
              </a:spcBef>
              <a:spcAft>
                <a:spcPts val="0"/>
              </a:spcAft>
              <a:buSzPts val="1400"/>
              <a:buChar char="●"/>
            </a:pPr>
            <a:r>
              <a:rPr lang="en" sz="1400"/>
              <a:t>We had to create separate volumes in hypervisor for each container for mounting named configuration files specific to each container.</a:t>
            </a:r>
            <a:endParaRPr sz="1400"/>
          </a:p>
          <a:p>
            <a:pPr indent="-317500" lvl="0" marL="457200" rtl="0" algn="l">
              <a:spcBef>
                <a:spcPts val="0"/>
              </a:spcBef>
              <a:spcAft>
                <a:spcPts val="0"/>
              </a:spcAft>
              <a:buSzPts val="1400"/>
              <a:buChar char="●"/>
            </a:pPr>
            <a:r>
              <a:rPr lang="en" sz="1400"/>
              <a:t>To achieve High-availability on containers, we were able to build the keepalived docker image but we were not able to make the configuration work in the container based architecture.</a:t>
            </a:r>
            <a:endParaRPr sz="1400"/>
          </a:p>
          <a:p>
            <a:pPr indent="0" lvl="0" marL="45720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Thank You</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Introduction to DNS</a:t>
            </a:r>
            <a:endParaRPr sz="1400">
              <a:latin typeface="Lato"/>
              <a:ea typeface="Lato"/>
              <a:cs typeface="Lato"/>
              <a:sym typeface="Lato"/>
            </a:endParaRPr>
          </a:p>
        </p:txBody>
      </p:sp>
      <p:sp>
        <p:nvSpPr>
          <p:cNvPr id="79" name="Google Shape;79;p14"/>
          <p:cNvSpPr txBox="1"/>
          <p:nvPr>
            <p:ph idx="1" type="body"/>
          </p:nvPr>
        </p:nvSpPr>
        <p:spPr>
          <a:xfrm>
            <a:off x="2410100" y="1019725"/>
            <a:ext cx="6321600" cy="357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Domain Name system is a system which provides translation of</a:t>
            </a:r>
            <a:r>
              <a:rPr lang="en"/>
              <a:t> </a:t>
            </a:r>
            <a:r>
              <a:rPr lang="en" sz="1400"/>
              <a:t> domain names to IP addresses.</a:t>
            </a:r>
            <a:endParaRPr sz="1400"/>
          </a:p>
          <a:p>
            <a:pPr indent="-317500" lvl="0" marL="457200" rtl="0" algn="l">
              <a:spcBef>
                <a:spcPts val="0"/>
              </a:spcBef>
              <a:spcAft>
                <a:spcPts val="0"/>
              </a:spcAft>
              <a:buSzPts val="1400"/>
              <a:buChar char="●"/>
            </a:pPr>
            <a:r>
              <a:rPr lang="en" sz="1400"/>
              <a:t>DNS is designed to be a hierarchy of name servers maintained in a distributed manner.</a:t>
            </a:r>
            <a:endParaRPr sz="1400"/>
          </a:p>
          <a:p>
            <a:pPr indent="-317500" lvl="0" marL="457200" rtl="0" algn="l">
              <a:spcBef>
                <a:spcPts val="0"/>
              </a:spcBef>
              <a:spcAft>
                <a:spcPts val="0"/>
              </a:spcAft>
              <a:buSzPts val="1400"/>
              <a:buChar char="●"/>
            </a:pPr>
            <a:r>
              <a:rPr lang="en" sz="1400"/>
              <a:t>DNS maintains a database of hostname - IP address mapping and defines the protocol to exchange this information.</a:t>
            </a:r>
            <a:endParaRPr sz="1400"/>
          </a:p>
          <a:p>
            <a:pPr indent="-317500" lvl="0" marL="457200" rtl="0" algn="just">
              <a:spcBef>
                <a:spcPts val="0"/>
              </a:spcBef>
              <a:spcAft>
                <a:spcPts val="0"/>
              </a:spcAft>
              <a:buSzPts val="1400"/>
              <a:buChar char="●"/>
            </a:pPr>
            <a:r>
              <a:rPr lang="en" sz="1400"/>
              <a:t>DNS system in the cloud should be designed in such a way that it provides the end-users a route to the applications deployed in the cloud by translating names into numeric IP addresses.</a:t>
            </a:r>
            <a:endParaRPr sz="1400"/>
          </a:p>
          <a:p>
            <a:pPr indent="0" lvl="0" marL="457200" rtl="0" algn="just">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nvSpPr>
        <p:spPr>
          <a:xfrm>
            <a:off x="2135225" y="546950"/>
            <a:ext cx="43440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Cloud Infrastructure</a:t>
            </a:r>
            <a:endParaRPr>
              <a:latin typeface="Lato"/>
              <a:ea typeface="Lato"/>
              <a:cs typeface="Lato"/>
              <a:sym typeface="Lato"/>
            </a:endParaRPr>
          </a:p>
        </p:txBody>
      </p:sp>
      <p:pic>
        <p:nvPicPr>
          <p:cNvPr id="85" name="Google Shape;85;p15"/>
          <p:cNvPicPr preferRelativeResize="0"/>
          <p:nvPr/>
        </p:nvPicPr>
        <p:blipFill>
          <a:blip r:embed="rId3">
            <a:alphaModFix/>
          </a:blip>
          <a:stretch>
            <a:fillRect/>
          </a:stretch>
        </p:blipFill>
        <p:spPr>
          <a:xfrm>
            <a:off x="2285725" y="1020350"/>
            <a:ext cx="5972175" cy="357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4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Lato"/>
                <a:ea typeface="Lato"/>
                <a:cs typeface="Lato"/>
                <a:sym typeface="Lato"/>
              </a:rPr>
              <a:t>DNS Functional diagram</a:t>
            </a:r>
            <a:endParaRPr sz="1400"/>
          </a:p>
        </p:txBody>
      </p:sp>
      <p:pic>
        <p:nvPicPr>
          <p:cNvPr id="91" name="Google Shape;91;p16"/>
          <p:cNvPicPr preferRelativeResize="0"/>
          <p:nvPr/>
        </p:nvPicPr>
        <p:blipFill>
          <a:blip r:embed="rId3">
            <a:alphaModFix/>
          </a:blip>
          <a:stretch>
            <a:fillRect/>
          </a:stretch>
        </p:blipFill>
        <p:spPr>
          <a:xfrm>
            <a:off x="2484400" y="1071675"/>
            <a:ext cx="4456772" cy="334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3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Northbound Explanation.</a:t>
            </a:r>
            <a:endParaRPr sz="1400">
              <a:latin typeface="Lato"/>
              <a:ea typeface="Lato"/>
              <a:cs typeface="Lato"/>
              <a:sym typeface="Lato"/>
            </a:endParaRPr>
          </a:p>
        </p:txBody>
      </p:sp>
      <p:sp>
        <p:nvSpPr>
          <p:cNvPr id="97" name="Google Shape;97;p17"/>
          <p:cNvSpPr txBox="1"/>
          <p:nvPr>
            <p:ph idx="1" type="body"/>
          </p:nvPr>
        </p:nvSpPr>
        <p:spPr>
          <a:xfrm>
            <a:off x="2410100" y="1042150"/>
            <a:ext cx="6321600" cy="355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Northbound, we take inputs from the tenant.</a:t>
            </a:r>
            <a:endParaRPr sz="1400"/>
          </a:p>
          <a:p>
            <a:pPr indent="-317500" lvl="0" marL="457200" rtl="0" algn="l">
              <a:spcBef>
                <a:spcPts val="0"/>
              </a:spcBef>
              <a:spcAft>
                <a:spcPts val="0"/>
              </a:spcAft>
              <a:buSzPts val="1400"/>
              <a:buChar char="●"/>
            </a:pPr>
            <a:r>
              <a:rPr lang="en" sz="1400"/>
              <a:t>We need inputs from the tenant to create tenant namespaces, tenant subnets, and tenant containers.</a:t>
            </a:r>
            <a:endParaRPr sz="1400"/>
          </a:p>
          <a:p>
            <a:pPr indent="-317500" lvl="0" marL="457200" rtl="0" algn="l">
              <a:spcBef>
                <a:spcPts val="0"/>
              </a:spcBef>
              <a:spcAft>
                <a:spcPts val="0"/>
              </a:spcAft>
              <a:buSzPts val="1400"/>
              <a:buChar char="●"/>
            </a:pPr>
            <a:r>
              <a:rPr lang="en" sz="1400"/>
              <a:t>We are asking the user to upload yaml files and to run the commands given in the readme.md which would take care of the required configurations.</a:t>
            </a:r>
            <a:endParaRPr sz="1400"/>
          </a:p>
          <a:p>
            <a:pPr indent="-317500" lvl="0" marL="457200" rtl="0" algn="l">
              <a:spcBef>
                <a:spcPts val="0"/>
              </a:spcBef>
              <a:spcAft>
                <a:spcPts val="0"/>
              </a:spcAft>
              <a:buSzPts val="1400"/>
              <a:buChar char="●"/>
            </a:pPr>
            <a:r>
              <a:rPr lang="en" sz="1400"/>
              <a:t>The user has to upload the files vpc_variable.yml , subnet_vars.yml,  ten_cont_vars.yml and run the commands specified in the readme.</a:t>
            </a:r>
            <a:endParaRPr sz="1400"/>
          </a:p>
          <a:p>
            <a:pPr indent="-317500" lvl="0" marL="457200" rtl="0" algn="l">
              <a:spcBef>
                <a:spcPts val="0"/>
              </a:spcBef>
              <a:spcAft>
                <a:spcPts val="0"/>
              </a:spcAft>
              <a:buSzPts val="1400"/>
              <a:buChar char="●"/>
            </a:pPr>
            <a:r>
              <a:rPr lang="en" sz="1400"/>
              <a:t>The user has to upload l2dns_vars.yml and L3dns_vars.yml run the command as specified in readme for creation of DNS_VM’s levelwise.</a:t>
            </a:r>
            <a:endParaRPr sz="1400"/>
          </a:p>
          <a:p>
            <a:pPr indent="-317500" lvl="0" marL="457200" rtl="0" algn="l">
              <a:spcBef>
                <a:spcPts val="0"/>
              </a:spcBef>
              <a:spcAft>
                <a:spcPts val="0"/>
              </a:spcAft>
              <a:buSzPts val="1400"/>
              <a:buChar char="●"/>
            </a:pPr>
            <a:r>
              <a:rPr lang="en" sz="1400"/>
              <a:t>The user has to edit the named.conf and forward.db templates provided by us</a:t>
            </a:r>
            <a:endParaRPr sz="1400"/>
          </a:p>
          <a:p>
            <a:pPr indent="-317500" lvl="0" marL="457200" rtl="0" algn="l">
              <a:spcBef>
                <a:spcPts val="0"/>
              </a:spcBef>
              <a:spcAft>
                <a:spcPts val="0"/>
              </a:spcAft>
              <a:buSzPts val="1400"/>
              <a:buChar char="●"/>
            </a:pPr>
            <a:r>
              <a:rPr lang="en" sz="1400"/>
              <a:t>The user then has to run the script DNSconfig.py which takes care of DNS configuration.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Logical Layer and Southbound Layer</a:t>
            </a:r>
            <a:endParaRPr sz="1400">
              <a:latin typeface="Lato"/>
              <a:ea typeface="Lato"/>
              <a:cs typeface="Lato"/>
              <a:sym typeface="Lato"/>
            </a:endParaRPr>
          </a:p>
        </p:txBody>
      </p:sp>
      <p:sp>
        <p:nvSpPr>
          <p:cNvPr id="103" name="Google Shape;103;p18"/>
          <p:cNvSpPr txBox="1"/>
          <p:nvPr>
            <p:ph idx="1" type="body"/>
          </p:nvPr>
        </p:nvSpPr>
        <p:spPr>
          <a:xfrm>
            <a:off x="2461300" y="963700"/>
            <a:ext cx="6270600" cy="363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logical layer has logic in the python scripts. Based on the input given the user, the logical layer python script calls the southbound layer(ansible).</a:t>
            </a:r>
            <a:endParaRPr sz="1400"/>
          </a:p>
          <a:p>
            <a:pPr indent="-317500" lvl="0" marL="457200" rtl="0" algn="l">
              <a:spcBef>
                <a:spcPts val="0"/>
              </a:spcBef>
              <a:spcAft>
                <a:spcPts val="0"/>
              </a:spcAft>
              <a:buSzPts val="1400"/>
              <a:buChar char="●"/>
            </a:pPr>
            <a:r>
              <a:rPr lang="en" sz="1400"/>
              <a:t>The logical layer also does the logging the configuration provided by the user.</a:t>
            </a:r>
            <a:endParaRPr sz="1400"/>
          </a:p>
          <a:p>
            <a:pPr indent="-317500" lvl="0" marL="457200" rtl="0" algn="l">
              <a:spcBef>
                <a:spcPts val="0"/>
              </a:spcBef>
              <a:spcAft>
                <a:spcPts val="0"/>
              </a:spcAft>
              <a:buSzPts val="1400"/>
              <a:buChar char="●"/>
            </a:pPr>
            <a:r>
              <a:rPr lang="en" sz="1400"/>
              <a:t>The southbound layer takes care of creation of all containers, subnets, and namespaces.</a:t>
            </a:r>
            <a:endParaRPr sz="1400"/>
          </a:p>
          <a:p>
            <a:pPr indent="-317500" lvl="0" marL="457200" rtl="0" algn="l">
              <a:spcBef>
                <a:spcPts val="0"/>
              </a:spcBef>
              <a:spcAft>
                <a:spcPts val="0"/>
              </a:spcAft>
              <a:buSzPts val="1400"/>
              <a:buChar char="●"/>
            </a:pPr>
            <a:r>
              <a:rPr lang="en" sz="1400"/>
              <a:t>We have used these logs to create a script DNSconf.py to retrieve IPs of both the container instances and the DNS servers and displays them to the user which would assist him in DNS configurations. </a:t>
            </a:r>
            <a:endParaRPr sz="1400"/>
          </a:p>
          <a:p>
            <a:pPr indent="0" lvl="0" marL="457200" rtl="0" algn="l">
              <a:spcBef>
                <a:spcPts val="1600"/>
              </a:spcBef>
              <a:spcAft>
                <a:spcPts val="1600"/>
              </a:spcAft>
              <a:buNone/>
            </a:pPr>
            <a:r>
              <a:rPr lang="en" sz="1400"/>
              <a:t>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3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Features Implemented</a:t>
            </a:r>
            <a:endParaRPr sz="1400">
              <a:latin typeface="Lato"/>
              <a:ea typeface="Lato"/>
              <a:cs typeface="Lato"/>
              <a:sym typeface="Lato"/>
            </a:endParaRPr>
          </a:p>
        </p:txBody>
      </p:sp>
      <p:sp>
        <p:nvSpPr>
          <p:cNvPr id="109" name="Google Shape;109;p19"/>
          <p:cNvSpPr txBox="1"/>
          <p:nvPr>
            <p:ph idx="1" type="body"/>
          </p:nvPr>
        </p:nvSpPr>
        <p:spPr>
          <a:xfrm>
            <a:off x="2410100" y="1187825"/>
            <a:ext cx="6321600" cy="341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High Availability &amp; Failover Mechanism</a:t>
            </a:r>
            <a:endParaRPr sz="1400"/>
          </a:p>
          <a:p>
            <a:pPr indent="-317500" lvl="0" marL="457200" rtl="0" algn="l">
              <a:spcBef>
                <a:spcPts val="0"/>
              </a:spcBef>
              <a:spcAft>
                <a:spcPts val="0"/>
              </a:spcAft>
              <a:buSzPts val="1400"/>
              <a:buChar char="●"/>
            </a:pPr>
            <a:r>
              <a:rPr lang="en" sz="1400"/>
              <a:t>Firewall to prevent DOS attacks</a:t>
            </a:r>
            <a:endParaRPr sz="1400"/>
          </a:p>
          <a:p>
            <a:pPr indent="-317500" lvl="0" marL="457200" rtl="0" algn="l">
              <a:spcBef>
                <a:spcPts val="0"/>
              </a:spcBef>
              <a:spcAft>
                <a:spcPts val="0"/>
              </a:spcAft>
              <a:buSzPts val="1400"/>
              <a:buChar char="●"/>
            </a:pPr>
            <a:r>
              <a:rPr lang="en" sz="1400"/>
              <a:t>Load-Balancing at subnet level</a:t>
            </a:r>
            <a:endParaRPr sz="1400"/>
          </a:p>
          <a:p>
            <a:pPr indent="-317500" lvl="0" marL="457200" rtl="0" algn="l">
              <a:spcBef>
                <a:spcPts val="0"/>
              </a:spcBef>
              <a:spcAft>
                <a:spcPts val="0"/>
              </a:spcAft>
              <a:buSzPts val="1400"/>
              <a:buChar char="●"/>
            </a:pPr>
            <a:r>
              <a:rPr lang="en" sz="1400"/>
              <a:t>Content Based Routing</a:t>
            </a:r>
            <a:endParaRPr sz="1400"/>
          </a:p>
          <a:p>
            <a:pPr indent="-317500" lvl="0" marL="457200" rtl="0" algn="l">
              <a:spcBef>
                <a:spcPts val="0"/>
              </a:spcBef>
              <a:spcAft>
                <a:spcPts val="0"/>
              </a:spcAft>
              <a:buSzPts val="1400"/>
              <a:buChar char="●"/>
            </a:pPr>
            <a:r>
              <a:rPr lang="en" sz="1400"/>
              <a:t>Kubernetes self healing feature.</a:t>
            </a:r>
            <a:endParaRPr sz="1400"/>
          </a:p>
          <a:p>
            <a:pPr indent="0" lvl="0" marL="0" rtl="0" algn="l">
              <a:spcBef>
                <a:spcPts val="1600"/>
              </a:spcBef>
              <a:spcAft>
                <a:spcPts val="0"/>
              </a:spcAft>
              <a:buNone/>
            </a:pPr>
            <a:r>
              <a:rPr lang="en" sz="1400"/>
              <a:t>Tools/Packages used: Docker, Ansible, Python, Bind9, Keepalived,IPtables.</a:t>
            </a:r>
            <a:endParaRPr sz="14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High-Availability &amp; Failover mechanism</a:t>
            </a:r>
            <a:endParaRPr sz="1400">
              <a:latin typeface="Lato"/>
              <a:ea typeface="Lato"/>
              <a:cs typeface="Lato"/>
              <a:sym typeface="Lato"/>
            </a:endParaRPr>
          </a:p>
        </p:txBody>
      </p:sp>
      <p:sp>
        <p:nvSpPr>
          <p:cNvPr id="115" name="Google Shape;115;p20"/>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VRRP or Virtual Router Redundancy Protocol helps you create a reliable network by using multiple routers in a master/backup configuration. If the primary router fails, the backup router takes over almost seamlessly. A similar implementation has been made to provide high availability of DNS servers.</a:t>
            </a:r>
            <a:endParaRPr sz="1400"/>
          </a:p>
          <a:p>
            <a:pPr indent="-317500" lvl="0" marL="457200" rtl="0" algn="l">
              <a:spcBef>
                <a:spcPts val="0"/>
              </a:spcBef>
              <a:spcAft>
                <a:spcPts val="0"/>
              </a:spcAft>
              <a:buSzPts val="1400"/>
              <a:buChar char="●"/>
            </a:pPr>
            <a:r>
              <a:rPr lang="en" sz="1400"/>
              <a:t>The same was tried for containers as well. We were able to built the docker image for keepalived but we were not able to configure the keepalive daemon for High-availability in this </a:t>
            </a:r>
            <a:r>
              <a:rPr lang="en" sz="1400"/>
              <a:t>containerised</a:t>
            </a:r>
            <a:r>
              <a:rPr lang="en" sz="1400"/>
              <a:t> </a:t>
            </a:r>
            <a:r>
              <a:rPr lang="en" sz="1400"/>
              <a:t>architecture.</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latin typeface="Lato"/>
                <a:ea typeface="Lato"/>
                <a:cs typeface="Lato"/>
                <a:sym typeface="Lato"/>
              </a:rPr>
              <a:t>Firewall to prevent DOS attacks</a:t>
            </a:r>
            <a:endParaRPr sz="1400">
              <a:latin typeface="Lato"/>
              <a:ea typeface="Lato"/>
              <a:cs typeface="Lato"/>
              <a:sym typeface="Lato"/>
            </a:endParaRPr>
          </a:p>
        </p:txBody>
      </p:sp>
      <p:sp>
        <p:nvSpPr>
          <p:cNvPr id="121" name="Google Shape;121;p21"/>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have given the capability to user to specify whether he wants security as a feature. Based on the user choice, our script DNSconfig.py takes care of configuration of firewall rules. </a:t>
            </a:r>
            <a:endParaRPr sz="1400"/>
          </a:p>
          <a:p>
            <a:pPr indent="-317500" lvl="0" marL="457200" rtl="0" algn="l">
              <a:spcBef>
                <a:spcPts val="0"/>
              </a:spcBef>
              <a:spcAft>
                <a:spcPts val="0"/>
              </a:spcAft>
              <a:buSzPts val="1400"/>
              <a:buChar char="●"/>
            </a:pPr>
            <a:r>
              <a:rPr lang="en" sz="1400"/>
              <a:t>The script implements iptable rules to drop bogus DNS queries which have some of the common hex strings. This is to protect DNS from analysing any sort of random queries and thus saving DNS cycles.</a:t>
            </a:r>
            <a:endParaRPr sz="1400"/>
          </a:p>
          <a:p>
            <a:pPr indent="-317500" lvl="0" marL="457200" rtl="0" algn="l">
              <a:spcBef>
                <a:spcPts val="0"/>
              </a:spcBef>
              <a:spcAft>
                <a:spcPts val="0"/>
              </a:spcAft>
              <a:buSzPts val="1400"/>
              <a:buChar char="●"/>
            </a:pPr>
            <a:r>
              <a:rPr lang="en" sz="1400"/>
              <a:t>The DNS server also provides security against multiple ping requests.</a:t>
            </a:r>
            <a:endParaRPr sz="1400"/>
          </a:p>
          <a:p>
            <a:pPr indent="-317500" lvl="0" marL="457200" rtl="0" algn="l">
              <a:spcBef>
                <a:spcPts val="0"/>
              </a:spcBef>
              <a:spcAft>
                <a:spcPts val="0"/>
              </a:spcAft>
              <a:buSzPts val="1400"/>
              <a:buChar char="●"/>
            </a:pPr>
            <a:r>
              <a:rPr lang="en" sz="1400"/>
              <a:t>All the DNS servers are also performing logging to various queries being made to the DNS server. This has been implemented in the bind daemon itself. This is to make sure that auditing of queries made to the DNS server can be done.</a:t>
            </a:r>
            <a:endParaRPr sz="1400"/>
          </a:p>
          <a:p>
            <a:pPr indent="-317500" lvl="0" marL="457200" rtl="0" algn="l">
              <a:spcBef>
                <a:spcPts val="0"/>
              </a:spcBef>
              <a:spcAft>
                <a:spcPts val="0"/>
              </a:spcAft>
              <a:buSzPts val="1400"/>
              <a:buChar char="●"/>
            </a:pPr>
            <a:r>
              <a:rPr lang="en" sz="1400"/>
              <a:t>We have iptables rule added to protect DNS server from any other traffic by allowing only UDP traffic over port 53.</a:t>
            </a:r>
            <a:endParaRPr sz="1400"/>
          </a:p>
          <a:p>
            <a:pPr indent="0" lvl="0" marL="0" rtl="0" algn="l">
              <a:spcBef>
                <a:spcPts val="1600"/>
              </a:spcBef>
              <a:spcAft>
                <a:spcPts val="0"/>
              </a:spcAft>
              <a:buClr>
                <a:schemeClr val="dk2"/>
              </a:buClr>
              <a:buSzPts val="1100"/>
              <a:buFont typeface="Arial"/>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