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FC723-D608-4439-AC97-45203EB147D4}" type="datetimeFigureOut">
              <a:rPr lang="en-US" smtClean="0"/>
              <a:t>12/14/2014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1CB51-441E-4813-BD18-4A610EB3D7BF}" type="slidenum">
              <a:rPr lang="en-US" smtClean="0"/>
              <a:t>‹#›</a:t>
            </a:fld>
            <a:endParaRPr lang="en-US"/>
          </a:p>
        </p:txBody>
      </p:sp>
    </p:spTree>
    <p:extLst>
      <p:ext uri="{BB962C8B-B14F-4D97-AF65-F5344CB8AC3E}">
        <p14:creationId xmlns:p14="http://schemas.microsoft.com/office/powerpoint/2010/main" val="265623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31</a:t>
            </a:fld>
            <a:endParaRPr lang="en-US"/>
          </a:p>
        </p:txBody>
      </p:sp>
    </p:spTree>
    <p:extLst>
      <p:ext uri="{BB962C8B-B14F-4D97-AF65-F5344CB8AC3E}">
        <p14:creationId xmlns:p14="http://schemas.microsoft.com/office/powerpoint/2010/main" val="413512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40</a:t>
            </a:fld>
            <a:endParaRPr lang="en-US"/>
          </a:p>
        </p:txBody>
      </p:sp>
    </p:spTree>
    <p:extLst>
      <p:ext uri="{BB962C8B-B14F-4D97-AF65-F5344CB8AC3E}">
        <p14:creationId xmlns:p14="http://schemas.microsoft.com/office/powerpoint/2010/main" val="200898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41</a:t>
            </a:fld>
            <a:endParaRPr lang="en-US"/>
          </a:p>
        </p:txBody>
      </p:sp>
    </p:spTree>
    <p:extLst>
      <p:ext uri="{BB962C8B-B14F-4D97-AF65-F5344CB8AC3E}">
        <p14:creationId xmlns:p14="http://schemas.microsoft.com/office/powerpoint/2010/main" val="398742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42</a:t>
            </a:fld>
            <a:endParaRPr lang="en-US"/>
          </a:p>
        </p:txBody>
      </p:sp>
    </p:spTree>
    <p:extLst>
      <p:ext uri="{BB962C8B-B14F-4D97-AF65-F5344CB8AC3E}">
        <p14:creationId xmlns:p14="http://schemas.microsoft.com/office/powerpoint/2010/main" val="411940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43</a:t>
            </a:fld>
            <a:endParaRPr lang="en-US"/>
          </a:p>
        </p:txBody>
      </p:sp>
    </p:spTree>
    <p:extLst>
      <p:ext uri="{BB962C8B-B14F-4D97-AF65-F5344CB8AC3E}">
        <p14:creationId xmlns:p14="http://schemas.microsoft.com/office/powerpoint/2010/main" val="1895106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44</a:t>
            </a:fld>
            <a:endParaRPr lang="en-US"/>
          </a:p>
        </p:txBody>
      </p:sp>
    </p:spTree>
    <p:extLst>
      <p:ext uri="{BB962C8B-B14F-4D97-AF65-F5344CB8AC3E}">
        <p14:creationId xmlns:p14="http://schemas.microsoft.com/office/powerpoint/2010/main" val="56439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45</a:t>
            </a:fld>
            <a:endParaRPr lang="en-US"/>
          </a:p>
        </p:txBody>
      </p:sp>
    </p:spTree>
    <p:extLst>
      <p:ext uri="{BB962C8B-B14F-4D97-AF65-F5344CB8AC3E}">
        <p14:creationId xmlns:p14="http://schemas.microsoft.com/office/powerpoint/2010/main" val="104850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46</a:t>
            </a:fld>
            <a:endParaRPr lang="en-US"/>
          </a:p>
        </p:txBody>
      </p:sp>
    </p:spTree>
    <p:extLst>
      <p:ext uri="{BB962C8B-B14F-4D97-AF65-F5344CB8AC3E}">
        <p14:creationId xmlns:p14="http://schemas.microsoft.com/office/powerpoint/2010/main" val="214369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47</a:t>
            </a:fld>
            <a:endParaRPr lang="en-US"/>
          </a:p>
        </p:txBody>
      </p:sp>
    </p:spTree>
    <p:extLst>
      <p:ext uri="{BB962C8B-B14F-4D97-AF65-F5344CB8AC3E}">
        <p14:creationId xmlns:p14="http://schemas.microsoft.com/office/powerpoint/2010/main" val="702022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48</a:t>
            </a:fld>
            <a:endParaRPr lang="en-US"/>
          </a:p>
        </p:txBody>
      </p:sp>
    </p:spTree>
    <p:extLst>
      <p:ext uri="{BB962C8B-B14F-4D97-AF65-F5344CB8AC3E}">
        <p14:creationId xmlns:p14="http://schemas.microsoft.com/office/powerpoint/2010/main" val="58846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49</a:t>
            </a:fld>
            <a:endParaRPr lang="en-US"/>
          </a:p>
        </p:txBody>
      </p:sp>
    </p:spTree>
    <p:extLst>
      <p:ext uri="{BB962C8B-B14F-4D97-AF65-F5344CB8AC3E}">
        <p14:creationId xmlns:p14="http://schemas.microsoft.com/office/powerpoint/2010/main" val="61378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32</a:t>
            </a:fld>
            <a:endParaRPr lang="en-US"/>
          </a:p>
        </p:txBody>
      </p:sp>
    </p:spTree>
    <p:extLst>
      <p:ext uri="{BB962C8B-B14F-4D97-AF65-F5344CB8AC3E}">
        <p14:creationId xmlns:p14="http://schemas.microsoft.com/office/powerpoint/2010/main" val="238561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50</a:t>
            </a:fld>
            <a:endParaRPr lang="en-US"/>
          </a:p>
        </p:txBody>
      </p:sp>
    </p:spTree>
    <p:extLst>
      <p:ext uri="{BB962C8B-B14F-4D97-AF65-F5344CB8AC3E}">
        <p14:creationId xmlns:p14="http://schemas.microsoft.com/office/powerpoint/2010/main" val="445332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51</a:t>
            </a:fld>
            <a:endParaRPr lang="en-US"/>
          </a:p>
        </p:txBody>
      </p:sp>
    </p:spTree>
    <p:extLst>
      <p:ext uri="{BB962C8B-B14F-4D97-AF65-F5344CB8AC3E}">
        <p14:creationId xmlns:p14="http://schemas.microsoft.com/office/powerpoint/2010/main" val="4293069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52</a:t>
            </a:fld>
            <a:endParaRPr lang="en-US"/>
          </a:p>
        </p:txBody>
      </p:sp>
    </p:spTree>
    <p:extLst>
      <p:ext uri="{BB962C8B-B14F-4D97-AF65-F5344CB8AC3E}">
        <p14:creationId xmlns:p14="http://schemas.microsoft.com/office/powerpoint/2010/main" val="2948925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53</a:t>
            </a:fld>
            <a:endParaRPr lang="en-US"/>
          </a:p>
        </p:txBody>
      </p:sp>
    </p:spTree>
    <p:extLst>
      <p:ext uri="{BB962C8B-B14F-4D97-AF65-F5344CB8AC3E}">
        <p14:creationId xmlns:p14="http://schemas.microsoft.com/office/powerpoint/2010/main" val="207007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54</a:t>
            </a:fld>
            <a:endParaRPr lang="en-US"/>
          </a:p>
        </p:txBody>
      </p:sp>
    </p:spTree>
    <p:extLst>
      <p:ext uri="{BB962C8B-B14F-4D97-AF65-F5344CB8AC3E}">
        <p14:creationId xmlns:p14="http://schemas.microsoft.com/office/powerpoint/2010/main" val="4187544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55</a:t>
            </a:fld>
            <a:endParaRPr lang="en-US"/>
          </a:p>
        </p:txBody>
      </p:sp>
    </p:spTree>
    <p:extLst>
      <p:ext uri="{BB962C8B-B14F-4D97-AF65-F5344CB8AC3E}">
        <p14:creationId xmlns:p14="http://schemas.microsoft.com/office/powerpoint/2010/main" val="3245852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56</a:t>
            </a:fld>
            <a:endParaRPr lang="en-US"/>
          </a:p>
        </p:txBody>
      </p:sp>
    </p:spTree>
    <p:extLst>
      <p:ext uri="{BB962C8B-B14F-4D97-AF65-F5344CB8AC3E}">
        <p14:creationId xmlns:p14="http://schemas.microsoft.com/office/powerpoint/2010/main" val="3948943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57</a:t>
            </a:fld>
            <a:endParaRPr lang="en-US"/>
          </a:p>
        </p:txBody>
      </p:sp>
    </p:spTree>
    <p:extLst>
      <p:ext uri="{BB962C8B-B14F-4D97-AF65-F5344CB8AC3E}">
        <p14:creationId xmlns:p14="http://schemas.microsoft.com/office/powerpoint/2010/main" val="1904651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58</a:t>
            </a:fld>
            <a:endParaRPr lang="en-US"/>
          </a:p>
        </p:txBody>
      </p:sp>
    </p:spTree>
    <p:extLst>
      <p:ext uri="{BB962C8B-B14F-4D97-AF65-F5344CB8AC3E}">
        <p14:creationId xmlns:p14="http://schemas.microsoft.com/office/powerpoint/2010/main" val="3293794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59</a:t>
            </a:fld>
            <a:endParaRPr lang="en-US"/>
          </a:p>
        </p:txBody>
      </p:sp>
    </p:spTree>
    <p:extLst>
      <p:ext uri="{BB962C8B-B14F-4D97-AF65-F5344CB8AC3E}">
        <p14:creationId xmlns:p14="http://schemas.microsoft.com/office/powerpoint/2010/main" val="394559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33</a:t>
            </a:fld>
            <a:endParaRPr lang="en-US"/>
          </a:p>
        </p:txBody>
      </p:sp>
    </p:spTree>
    <p:extLst>
      <p:ext uri="{BB962C8B-B14F-4D97-AF65-F5344CB8AC3E}">
        <p14:creationId xmlns:p14="http://schemas.microsoft.com/office/powerpoint/2010/main" val="86648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60</a:t>
            </a:fld>
            <a:endParaRPr lang="en-US"/>
          </a:p>
        </p:txBody>
      </p:sp>
    </p:spTree>
    <p:extLst>
      <p:ext uri="{BB962C8B-B14F-4D97-AF65-F5344CB8AC3E}">
        <p14:creationId xmlns:p14="http://schemas.microsoft.com/office/powerpoint/2010/main" val="9277844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61</a:t>
            </a:fld>
            <a:endParaRPr lang="en-US"/>
          </a:p>
        </p:txBody>
      </p:sp>
    </p:spTree>
    <p:extLst>
      <p:ext uri="{BB962C8B-B14F-4D97-AF65-F5344CB8AC3E}">
        <p14:creationId xmlns:p14="http://schemas.microsoft.com/office/powerpoint/2010/main" val="1362611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62</a:t>
            </a:fld>
            <a:endParaRPr lang="en-US"/>
          </a:p>
        </p:txBody>
      </p:sp>
    </p:spTree>
    <p:extLst>
      <p:ext uri="{BB962C8B-B14F-4D97-AF65-F5344CB8AC3E}">
        <p14:creationId xmlns:p14="http://schemas.microsoft.com/office/powerpoint/2010/main" val="323094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63</a:t>
            </a:fld>
            <a:endParaRPr lang="en-US"/>
          </a:p>
        </p:txBody>
      </p:sp>
    </p:spTree>
    <p:extLst>
      <p:ext uri="{BB962C8B-B14F-4D97-AF65-F5344CB8AC3E}">
        <p14:creationId xmlns:p14="http://schemas.microsoft.com/office/powerpoint/2010/main" val="3093677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64</a:t>
            </a:fld>
            <a:endParaRPr lang="en-US"/>
          </a:p>
        </p:txBody>
      </p:sp>
    </p:spTree>
    <p:extLst>
      <p:ext uri="{BB962C8B-B14F-4D97-AF65-F5344CB8AC3E}">
        <p14:creationId xmlns:p14="http://schemas.microsoft.com/office/powerpoint/2010/main" val="3399391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65</a:t>
            </a:fld>
            <a:endParaRPr lang="en-US"/>
          </a:p>
        </p:txBody>
      </p:sp>
    </p:spTree>
    <p:extLst>
      <p:ext uri="{BB962C8B-B14F-4D97-AF65-F5344CB8AC3E}">
        <p14:creationId xmlns:p14="http://schemas.microsoft.com/office/powerpoint/2010/main" val="352155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66</a:t>
            </a:fld>
            <a:endParaRPr lang="en-US"/>
          </a:p>
        </p:txBody>
      </p:sp>
    </p:spTree>
    <p:extLst>
      <p:ext uri="{BB962C8B-B14F-4D97-AF65-F5344CB8AC3E}">
        <p14:creationId xmlns:p14="http://schemas.microsoft.com/office/powerpoint/2010/main" val="3261370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67</a:t>
            </a:fld>
            <a:endParaRPr lang="en-US"/>
          </a:p>
        </p:txBody>
      </p:sp>
    </p:spTree>
    <p:extLst>
      <p:ext uri="{BB962C8B-B14F-4D97-AF65-F5344CB8AC3E}">
        <p14:creationId xmlns:p14="http://schemas.microsoft.com/office/powerpoint/2010/main" val="3038244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68</a:t>
            </a:fld>
            <a:endParaRPr lang="en-US"/>
          </a:p>
        </p:txBody>
      </p:sp>
    </p:spTree>
    <p:extLst>
      <p:ext uri="{BB962C8B-B14F-4D97-AF65-F5344CB8AC3E}">
        <p14:creationId xmlns:p14="http://schemas.microsoft.com/office/powerpoint/2010/main" val="2909756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69</a:t>
            </a:fld>
            <a:endParaRPr lang="en-US"/>
          </a:p>
        </p:txBody>
      </p:sp>
    </p:spTree>
    <p:extLst>
      <p:ext uri="{BB962C8B-B14F-4D97-AF65-F5344CB8AC3E}">
        <p14:creationId xmlns:p14="http://schemas.microsoft.com/office/powerpoint/2010/main" val="98868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34</a:t>
            </a:fld>
            <a:endParaRPr lang="en-US"/>
          </a:p>
        </p:txBody>
      </p:sp>
    </p:spTree>
    <p:extLst>
      <p:ext uri="{BB962C8B-B14F-4D97-AF65-F5344CB8AC3E}">
        <p14:creationId xmlns:p14="http://schemas.microsoft.com/office/powerpoint/2010/main" val="36246726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70</a:t>
            </a:fld>
            <a:endParaRPr lang="en-US"/>
          </a:p>
        </p:txBody>
      </p:sp>
    </p:spTree>
    <p:extLst>
      <p:ext uri="{BB962C8B-B14F-4D97-AF65-F5344CB8AC3E}">
        <p14:creationId xmlns:p14="http://schemas.microsoft.com/office/powerpoint/2010/main" val="121211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71</a:t>
            </a:fld>
            <a:endParaRPr lang="en-US"/>
          </a:p>
        </p:txBody>
      </p:sp>
    </p:spTree>
    <p:extLst>
      <p:ext uri="{BB962C8B-B14F-4D97-AF65-F5344CB8AC3E}">
        <p14:creationId xmlns:p14="http://schemas.microsoft.com/office/powerpoint/2010/main" val="338088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72</a:t>
            </a:fld>
            <a:endParaRPr lang="en-US"/>
          </a:p>
        </p:txBody>
      </p:sp>
    </p:spTree>
    <p:extLst>
      <p:ext uri="{BB962C8B-B14F-4D97-AF65-F5344CB8AC3E}">
        <p14:creationId xmlns:p14="http://schemas.microsoft.com/office/powerpoint/2010/main" val="1560069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73</a:t>
            </a:fld>
            <a:endParaRPr lang="en-US"/>
          </a:p>
        </p:txBody>
      </p:sp>
    </p:spTree>
    <p:extLst>
      <p:ext uri="{BB962C8B-B14F-4D97-AF65-F5344CB8AC3E}">
        <p14:creationId xmlns:p14="http://schemas.microsoft.com/office/powerpoint/2010/main" val="30988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35</a:t>
            </a:fld>
            <a:endParaRPr lang="en-US"/>
          </a:p>
        </p:txBody>
      </p:sp>
    </p:spTree>
    <p:extLst>
      <p:ext uri="{BB962C8B-B14F-4D97-AF65-F5344CB8AC3E}">
        <p14:creationId xmlns:p14="http://schemas.microsoft.com/office/powerpoint/2010/main" val="184398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36</a:t>
            </a:fld>
            <a:endParaRPr lang="en-US"/>
          </a:p>
        </p:txBody>
      </p:sp>
    </p:spTree>
    <p:extLst>
      <p:ext uri="{BB962C8B-B14F-4D97-AF65-F5344CB8AC3E}">
        <p14:creationId xmlns:p14="http://schemas.microsoft.com/office/powerpoint/2010/main" val="206250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37</a:t>
            </a:fld>
            <a:endParaRPr lang="en-US"/>
          </a:p>
        </p:txBody>
      </p:sp>
    </p:spTree>
    <p:extLst>
      <p:ext uri="{BB962C8B-B14F-4D97-AF65-F5344CB8AC3E}">
        <p14:creationId xmlns:p14="http://schemas.microsoft.com/office/powerpoint/2010/main" val="126580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38</a:t>
            </a:fld>
            <a:endParaRPr lang="en-US"/>
          </a:p>
        </p:txBody>
      </p:sp>
    </p:spTree>
    <p:extLst>
      <p:ext uri="{BB962C8B-B14F-4D97-AF65-F5344CB8AC3E}">
        <p14:creationId xmlns:p14="http://schemas.microsoft.com/office/powerpoint/2010/main" val="149035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6D9D49-D930-49EF-A124-22706B1EBD21}" type="slidenum">
              <a:rPr lang="en-US" smtClean="0"/>
              <a:pPr/>
              <a:t>39</a:t>
            </a:fld>
            <a:endParaRPr lang="en-US"/>
          </a:p>
        </p:txBody>
      </p:sp>
    </p:spTree>
    <p:extLst>
      <p:ext uri="{BB962C8B-B14F-4D97-AF65-F5344CB8AC3E}">
        <p14:creationId xmlns:p14="http://schemas.microsoft.com/office/powerpoint/2010/main" val="2616531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141477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496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246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64247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5221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676750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77573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38556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63416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54E1-34B6-4DD5-A9FE-E38A960FA44A}" type="datetimeFigureOut">
              <a:rPr lang="en-US" smtClean="0"/>
              <a:t>12/14/2014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23511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7D54E1-34B6-4DD5-A9FE-E38A960FA44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329875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7D54E1-34B6-4DD5-A9FE-E38A960FA44A}" type="datetimeFigureOut">
              <a:rPr lang="en-US" smtClean="0"/>
              <a:t>12/14/2014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139119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7D54E1-34B6-4DD5-A9FE-E38A960FA44A}" type="datetimeFigureOut">
              <a:rPr lang="en-US" smtClean="0"/>
              <a:t>12/14/2014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0669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D54E1-34B6-4DD5-A9FE-E38A960FA44A}" type="datetimeFigureOut">
              <a:rPr lang="en-US" smtClean="0"/>
              <a:t>12/14/2014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265919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D54E1-34B6-4DD5-A9FE-E38A960FA44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150794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D54E1-34B6-4DD5-A9FE-E38A960FA44A}" type="datetimeFigureOut">
              <a:rPr lang="en-US" smtClean="0"/>
              <a:t>12/14/2014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4F725-801E-45D8-8BC2-FC35D2CB7989}" type="slidenum">
              <a:rPr lang="en-US" smtClean="0"/>
              <a:t>‹#›</a:t>
            </a:fld>
            <a:endParaRPr lang="en-US"/>
          </a:p>
        </p:txBody>
      </p:sp>
    </p:spTree>
    <p:extLst>
      <p:ext uri="{BB962C8B-B14F-4D97-AF65-F5344CB8AC3E}">
        <p14:creationId xmlns:p14="http://schemas.microsoft.com/office/powerpoint/2010/main" val="102277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7D54E1-34B6-4DD5-A9FE-E38A960FA44A}" type="datetimeFigureOut">
              <a:rPr lang="en-US" smtClean="0"/>
              <a:t>12/14/2014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74F725-801E-45D8-8BC2-FC35D2CB7989}" type="slidenum">
              <a:rPr lang="en-US" smtClean="0"/>
              <a:t>‹#›</a:t>
            </a:fld>
            <a:endParaRPr lang="en-US"/>
          </a:p>
        </p:txBody>
      </p:sp>
    </p:spTree>
    <p:extLst>
      <p:ext uri="{BB962C8B-B14F-4D97-AF65-F5344CB8AC3E}">
        <p14:creationId xmlns:p14="http://schemas.microsoft.com/office/powerpoint/2010/main" val="72520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Class_diagram" TargetMode="External"/><Relationship Id="rId7" Type="http://schemas.openxmlformats.org/officeDocument/2006/relationships/hyperlink" Target="http://en.wikipedia.org/wiki/Deployment_diagra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wikipedia.org/wiki/Package_diagram" TargetMode="External"/><Relationship Id="rId5" Type="http://schemas.openxmlformats.org/officeDocument/2006/relationships/hyperlink" Target="http://en.wikipedia.org/wiki/Component_diagram" TargetMode="External"/><Relationship Id="rId4" Type="http://schemas.openxmlformats.org/officeDocument/2006/relationships/hyperlink" Target="http://en.wikipedia.org/wiki/Object_diagra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Activity_diagra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en.wikipedia.org/wiki/Use_case_diagram" TargetMode="External"/><Relationship Id="rId4" Type="http://schemas.openxmlformats.org/officeDocument/2006/relationships/hyperlink" Target="http://en.wikipedia.org/wiki/State_diagra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en.wikipedia.org/wiki/Sequence_diagr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en.wikipedia.org/wiki/Class_(computer_science)" TargetMode="External"/><Relationship Id="rId4" Type="http://schemas.openxmlformats.org/officeDocument/2006/relationships/hyperlink" Target="http://en.wikipedia.org/wiki/Unified_Modeling_Langu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UML</a:t>
            </a:r>
            <a:endParaRPr lang="en-US" dirty="0"/>
          </a:p>
        </p:txBody>
      </p:sp>
      <p:sp>
        <p:nvSpPr>
          <p:cNvPr id="3" name="Subtitle 2"/>
          <p:cNvSpPr>
            <a:spLocks noGrp="1"/>
          </p:cNvSpPr>
          <p:nvPr>
            <p:ph type="subTitle" idx="1"/>
          </p:nvPr>
        </p:nvSpPr>
        <p:spPr/>
        <p:txBody>
          <a:bodyPr>
            <a:normAutofit/>
          </a:bodyPr>
          <a:lstStyle/>
          <a:p>
            <a:pPr algn="ctr"/>
            <a:r>
              <a:rPr lang="en-US" sz="4000" dirty="0"/>
              <a:t>Unified Modeling Language</a:t>
            </a:r>
          </a:p>
        </p:txBody>
      </p:sp>
      <p:pic>
        <p:nvPicPr>
          <p:cNvPr id="4" name="Picture 7"/>
          <p:cNvPicPr>
            <a:picLocks noChangeAspect="1" noChangeArrowheads="1"/>
          </p:cNvPicPr>
          <p:nvPr/>
        </p:nvPicPr>
        <p:blipFill>
          <a:blip r:embed="rId2" cstate="print"/>
          <a:srcRect/>
          <a:stretch>
            <a:fillRect/>
          </a:stretch>
        </p:blipFill>
        <p:spPr bwMode="auto">
          <a:xfrm>
            <a:off x="440267" y="5147732"/>
            <a:ext cx="2133600" cy="1509907"/>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27500" t="36000" r="44375" b="52000"/>
          <a:stretch>
            <a:fillRect/>
          </a:stretch>
        </p:blipFill>
        <p:spPr bwMode="auto">
          <a:xfrm>
            <a:off x="859367" y="-19773"/>
            <a:ext cx="3429000" cy="9144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9991725" y="4590483"/>
            <a:ext cx="2200275" cy="2262352"/>
          </a:xfrm>
          <a:prstGeom prst="rect">
            <a:avLst/>
          </a:prstGeom>
          <a:noFill/>
          <a:ln w="9525">
            <a:noFill/>
            <a:miter lim="800000"/>
            <a:headEnd/>
            <a:tailEnd/>
          </a:ln>
          <a:effectLst/>
        </p:spPr>
      </p:pic>
    </p:spTree>
    <p:extLst>
      <p:ext uri="{BB962C8B-B14F-4D97-AF65-F5344CB8AC3E}">
        <p14:creationId xmlns:p14="http://schemas.microsoft.com/office/powerpoint/2010/main" val="4174288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building blocks of UML can be defined as</a:t>
            </a:r>
          </a:p>
        </p:txBody>
      </p:sp>
      <p:sp>
        <p:nvSpPr>
          <p:cNvPr id="3" name="Content Placeholder 2"/>
          <p:cNvSpPr>
            <a:spLocks noGrp="1"/>
          </p:cNvSpPr>
          <p:nvPr>
            <p:ph idx="1"/>
          </p:nvPr>
        </p:nvSpPr>
        <p:spPr/>
        <p:txBody>
          <a:bodyPr/>
          <a:lstStyle/>
          <a:p>
            <a:r>
              <a:rPr lang="en-US" dirty="0"/>
              <a:t>Things</a:t>
            </a:r>
          </a:p>
          <a:p>
            <a:r>
              <a:rPr lang="en-US" dirty="0"/>
              <a:t>Relationships</a:t>
            </a:r>
          </a:p>
          <a:p>
            <a:r>
              <a:rPr lang="en-US" dirty="0"/>
              <a:t>Diagrams</a:t>
            </a:r>
          </a:p>
          <a:p>
            <a:endParaRPr lang="en-US" dirty="0"/>
          </a:p>
        </p:txBody>
      </p:sp>
    </p:spTree>
    <p:extLst>
      <p:ext uri="{BB962C8B-B14F-4D97-AF65-F5344CB8AC3E}">
        <p14:creationId xmlns:p14="http://schemas.microsoft.com/office/powerpoint/2010/main" val="3764933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a:t>
            </a:r>
            <a:br>
              <a:rPr lang="en-US" dirty="0"/>
            </a:br>
            <a:endParaRPr lang="en-US" dirty="0"/>
          </a:p>
        </p:txBody>
      </p:sp>
      <p:sp>
        <p:nvSpPr>
          <p:cNvPr id="3" name="Content Placeholder 2"/>
          <p:cNvSpPr>
            <a:spLocks noGrp="1"/>
          </p:cNvSpPr>
          <p:nvPr>
            <p:ph idx="1"/>
          </p:nvPr>
        </p:nvSpPr>
        <p:spPr/>
        <p:txBody>
          <a:bodyPr/>
          <a:lstStyle/>
          <a:p>
            <a:r>
              <a:rPr lang="en-US" b="1" dirty="0"/>
              <a:t>Things</a:t>
            </a:r>
            <a:r>
              <a:rPr lang="en-US" dirty="0"/>
              <a:t> are the most important building blocks of UML. Things can be:</a:t>
            </a:r>
          </a:p>
          <a:p>
            <a:r>
              <a:rPr lang="en-US" dirty="0"/>
              <a:t>Structural</a:t>
            </a:r>
          </a:p>
          <a:p>
            <a:r>
              <a:rPr lang="en-US" dirty="0"/>
              <a:t>Behavioral</a:t>
            </a:r>
          </a:p>
          <a:p>
            <a:r>
              <a:rPr lang="en-US" dirty="0"/>
              <a:t>Grouping</a:t>
            </a:r>
          </a:p>
          <a:p>
            <a:r>
              <a:rPr lang="en-US" dirty="0" err="1"/>
              <a:t>Annotational</a:t>
            </a:r>
            <a:endParaRPr lang="en-US" dirty="0"/>
          </a:p>
          <a:p>
            <a:endParaRPr lang="en-US" dirty="0"/>
          </a:p>
        </p:txBody>
      </p:sp>
    </p:spTree>
    <p:extLst>
      <p:ext uri="{BB962C8B-B14F-4D97-AF65-F5344CB8AC3E}">
        <p14:creationId xmlns:p14="http://schemas.microsoft.com/office/powerpoint/2010/main" val="329397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things:</a:t>
            </a:r>
            <a:br>
              <a:rPr lang="en-US" dirty="0"/>
            </a:br>
            <a:endParaRPr lang="en-US" dirty="0"/>
          </a:p>
        </p:txBody>
      </p:sp>
      <p:sp>
        <p:nvSpPr>
          <p:cNvPr id="3" name="Content Placeholder 2"/>
          <p:cNvSpPr>
            <a:spLocks noGrp="1"/>
          </p:cNvSpPr>
          <p:nvPr>
            <p:ph idx="1"/>
          </p:nvPr>
        </p:nvSpPr>
        <p:spPr>
          <a:xfrm>
            <a:off x="677334" y="2441577"/>
            <a:ext cx="8596668" cy="3880773"/>
          </a:xfrm>
        </p:spPr>
        <p:txBody>
          <a:bodyPr/>
          <a:lstStyle/>
          <a:p>
            <a:r>
              <a:rPr lang="en-US" dirty="0"/>
              <a:t>The </a:t>
            </a:r>
            <a:r>
              <a:rPr lang="en-US" b="1" dirty="0"/>
              <a:t>Structural things</a:t>
            </a:r>
            <a:r>
              <a:rPr lang="en-US" dirty="0"/>
              <a:t> define the static part of the model. They represent physical and conceptual elements. Following are the brief descriptions of the structural things.</a:t>
            </a:r>
          </a:p>
          <a:p>
            <a:pPr marL="0" indent="0">
              <a:buNone/>
            </a:pPr>
            <a:r>
              <a:rPr lang="en-US" b="1" dirty="0"/>
              <a:t>Class:</a:t>
            </a:r>
          </a:p>
          <a:p>
            <a:r>
              <a:rPr lang="en-US" dirty="0"/>
              <a:t>Class represents set of objects having similar responsibilities.</a:t>
            </a:r>
          </a:p>
          <a:p>
            <a:endParaRPr lang="en-US" dirty="0"/>
          </a:p>
        </p:txBody>
      </p:sp>
      <p:pic>
        <p:nvPicPr>
          <p:cNvPr id="2052" name="Picture 4" descr="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993" y="4381963"/>
            <a:ext cx="2939607" cy="150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3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a:t>
            </a:r>
            <a:br>
              <a:rPr lang="en-US" b="1" dirty="0"/>
            </a:br>
            <a:endParaRPr lang="en-US" dirty="0"/>
          </a:p>
        </p:txBody>
      </p:sp>
      <p:sp>
        <p:nvSpPr>
          <p:cNvPr id="3" name="Content Placeholder 2"/>
          <p:cNvSpPr>
            <a:spLocks noGrp="1"/>
          </p:cNvSpPr>
          <p:nvPr>
            <p:ph idx="1"/>
          </p:nvPr>
        </p:nvSpPr>
        <p:spPr/>
        <p:txBody>
          <a:bodyPr/>
          <a:lstStyle/>
          <a:p>
            <a:r>
              <a:rPr lang="en-US" dirty="0"/>
              <a:t>Interface defines a set of operations which specify the responsibility of a class</a:t>
            </a:r>
            <a:r>
              <a:rPr lang="en-US" dirty="0" smtClean="0"/>
              <a:t>.</a:t>
            </a:r>
          </a:p>
          <a:p>
            <a:endParaRPr lang="en-US" dirty="0"/>
          </a:p>
          <a:p>
            <a:endParaRPr lang="en-US" dirty="0"/>
          </a:p>
        </p:txBody>
      </p:sp>
      <p:pic>
        <p:nvPicPr>
          <p:cNvPr id="4098" name="Picture 2" descr="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3657600"/>
            <a:ext cx="288036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1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Collaboration:</a:t>
            </a:r>
            <a:br>
              <a:rPr lang="en-US" b="1" dirty="0"/>
            </a:br>
            <a:endParaRPr lang="en-US" dirty="0"/>
          </a:p>
        </p:txBody>
      </p:sp>
      <p:sp>
        <p:nvSpPr>
          <p:cNvPr id="3" name="Content Placeholder 2"/>
          <p:cNvSpPr>
            <a:spLocks noGrp="1"/>
          </p:cNvSpPr>
          <p:nvPr>
            <p:ph idx="1"/>
          </p:nvPr>
        </p:nvSpPr>
        <p:spPr/>
        <p:txBody>
          <a:bodyPr/>
          <a:lstStyle/>
          <a:p>
            <a:r>
              <a:rPr lang="en-US" dirty="0"/>
              <a:t>Collaboration defines interaction between elements.</a:t>
            </a:r>
          </a:p>
        </p:txBody>
      </p:sp>
      <p:pic>
        <p:nvPicPr>
          <p:cNvPr id="5122" name="Picture 2" descr="Collabo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3484231"/>
            <a:ext cx="2346325" cy="1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46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a:t>
            </a:r>
            <a:br>
              <a:rPr lang="en-US" b="1" dirty="0"/>
            </a:br>
            <a:endParaRPr lang="en-US" dirty="0"/>
          </a:p>
        </p:txBody>
      </p:sp>
      <p:sp>
        <p:nvSpPr>
          <p:cNvPr id="3" name="Content Placeholder 2"/>
          <p:cNvSpPr>
            <a:spLocks noGrp="1"/>
          </p:cNvSpPr>
          <p:nvPr>
            <p:ph idx="1"/>
          </p:nvPr>
        </p:nvSpPr>
        <p:spPr/>
        <p:txBody>
          <a:bodyPr/>
          <a:lstStyle/>
          <a:p>
            <a:r>
              <a:rPr lang="en-US" dirty="0"/>
              <a:t>Use case represents a set of actions performed by a system for a specific goal.</a:t>
            </a:r>
          </a:p>
        </p:txBody>
      </p:sp>
      <p:pic>
        <p:nvPicPr>
          <p:cNvPr id="6146" name="Picture 2" descr="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3263900"/>
            <a:ext cx="2718707"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a:t>
            </a:r>
            <a:br>
              <a:rPr lang="en-US" b="1" dirty="0"/>
            </a:br>
            <a:endParaRPr lang="en-US" dirty="0"/>
          </a:p>
        </p:txBody>
      </p:sp>
      <p:sp>
        <p:nvSpPr>
          <p:cNvPr id="3" name="Content Placeholder 2"/>
          <p:cNvSpPr>
            <a:spLocks noGrp="1"/>
          </p:cNvSpPr>
          <p:nvPr>
            <p:ph idx="1"/>
          </p:nvPr>
        </p:nvSpPr>
        <p:spPr/>
        <p:txBody>
          <a:bodyPr/>
          <a:lstStyle/>
          <a:p>
            <a:r>
              <a:rPr lang="en-US" dirty="0"/>
              <a:t>Component describes physical part of a system</a:t>
            </a:r>
            <a:r>
              <a:rPr lang="en-US" dirty="0" smtClean="0"/>
              <a:t>.</a:t>
            </a:r>
          </a:p>
          <a:p>
            <a:r>
              <a:rPr lang="en-US" dirty="0"/>
              <a:t>Component diagrams are different in terms of nature and </a:t>
            </a:r>
            <a:r>
              <a:rPr lang="en-US" dirty="0" err="1"/>
              <a:t>behaviour</a:t>
            </a:r>
            <a:r>
              <a:rPr lang="en-US" dirty="0"/>
              <a:t>. Component diagrams are used to model physical aspects of a system.</a:t>
            </a:r>
          </a:p>
          <a:p>
            <a:r>
              <a:rPr lang="en-US" dirty="0"/>
              <a:t>Now the question is what are these physical aspects? Physical aspects are the elements like executables, libraries, files, documents </a:t>
            </a:r>
            <a:r>
              <a:rPr lang="en-US" dirty="0" err="1"/>
              <a:t>etc</a:t>
            </a:r>
            <a:r>
              <a:rPr lang="en-US" dirty="0"/>
              <a:t> which resides in a </a:t>
            </a:r>
            <a:r>
              <a:rPr lang="en-US" dirty="0" smtClean="0"/>
              <a:t>system.</a:t>
            </a:r>
            <a:endParaRPr lang="en-US" dirty="0"/>
          </a:p>
          <a:p>
            <a:r>
              <a:rPr lang="en-US" dirty="0"/>
              <a:t>So component diagrams are used to visualize the organization and relationships among components in a system. These diagrams are also used to make executable systems.</a:t>
            </a:r>
          </a:p>
          <a:p>
            <a:endParaRPr lang="en-US" dirty="0"/>
          </a:p>
        </p:txBody>
      </p:sp>
      <p:pic>
        <p:nvPicPr>
          <p:cNvPr id="7170" name="Picture 2" descr="Compon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74" y="5463048"/>
            <a:ext cx="4958906" cy="97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2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 node can be defined as a physical element that exists at run time</a:t>
            </a:r>
            <a:r>
              <a:rPr lang="en-US" dirty="0" smtClean="0"/>
              <a:t>.</a:t>
            </a:r>
          </a:p>
          <a:p>
            <a:r>
              <a:rPr lang="en-US" dirty="0"/>
              <a:t>A single node in a deployment diagram may conceptually represent multiple physical nodes, such as a cluster of database servers.</a:t>
            </a:r>
          </a:p>
          <a:p>
            <a:pPr marL="0" indent="0">
              <a:buNone/>
            </a:pPr>
            <a:r>
              <a:rPr lang="en-US" dirty="0"/>
              <a:t>There are two types of Nodes:</a:t>
            </a:r>
          </a:p>
          <a:p>
            <a:r>
              <a:rPr lang="en-US" dirty="0"/>
              <a:t>Device Node</a:t>
            </a:r>
          </a:p>
          <a:p>
            <a:r>
              <a:rPr lang="en-US" dirty="0"/>
              <a:t>Execution Environment Node</a:t>
            </a:r>
          </a:p>
          <a:p>
            <a:r>
              <a:rPr lang="en-US" dirty="0"/>
              <a:t>Device nodes are physical computing resources with processing memory and services to execute software, such as typical computers or mobile phones</a:t>
            </a:r>
            <a:r>
              <a:rPr lang="en-US" dirty="0" smtClean="0"/>
              <a:t>.</a:t>
            </a:r>
          </a:p>
          <a:p>
            <a:r>
              <a:rPr lang="en-US" dirty="0" smtClean="0"/>
              <a:t> </a:t>
            </a:r>
            <a:r>
              <a:rPr lang="en-US" dirty="0"/>
              <a:t>An execution environment node (EEN) is a software computing resource that runs within an outer node and which itself provides a service to host and execute other executable software elements</a:t>
            </a:r>
          </a:p>
          <a:p>
            <a:endParaRPr lang="en-US" dirty="0"/>
          </a:p>
          <a:p>
            <a:pPr marL="0" indent="0">
              <a:buNone/>
            </a:pPr>
            <a:r>
              <a:rPr lang="en-US" dirty="0"/>
              <a:t/>
            </a:r>
            <a:br>
              <a:rPr lang="en-US" dirty="0"/>
            </a:br>
            <a:endParaRPr lang="en-US" dirty="0"/>
          </a:p>
        </p:txBody>
      </p:sp>
      <p:pic>
        <p:nvPicPr>
          <p:cNvPr id="8194" name="Picture 2" descr="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002" y="4202112"/>
            <a:ext cx="2308225" cy="230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12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734" y="3073400"/>
            <a:ext cx="8596668" cy="1320800"/>
          </a:xfrm>
        </p:spPr>
        <p:txBody>
          <a:bodyPr/>
          <a:lstStyle/>
          <a:p>
            <a:r>
              <a:rPr lang="en-US" dirty="0"/>
              <a:t>Behavioral things:</a:t>
            </a:r>
            <a:br>
              <a:rPr lang="en-US" dirty="0"/>
            </a:br>
            <a:endParaRPr lang="en-US" dirty="0"/>
          </a:p>
        </p:txBody>
      </p:sp>
    </p:spTree>
    <p:extLst>
      <p:ext uri="{BB962C8B-B14F-4D97-AF65-F5344CB8AC3E}">
        <p14:creationId xmlns:p14="http://schemas.microsoft.com/office/powerpoint/2010/main" val="127638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A behavioral thing</a:t>
            </a:r>
            <a:r>
              <a:rPr lang="en-US" sz="2400" dirty="0"/>
              <a:t> consists of the dynamic parts of UML models. Following are the behavioral things:</a:t>
            </a:r>
          </a:p>
        </p:txBody>
      </p:sp>
      <p:sp>
        <p:nvSpPr>
          <p:cNvPr id="3" name="Content Placeholder 2"/>
          <p:cNvSpPr>
            <a:spLocks noGrp="1"/>
          </p:cNvSpPr>
          <p:nvPr>
            <p:ph idx="1"/>
          </p:nvPr>
        </p:nvSpPr>
        <p:spPr/>
        <p:txBody>
          <a:bodyPr/>
          <a:lstStyle/>
          <a:p>
            <a:pPr marL="0" indent="0">
              <a:buNone/>
            </a:pPr>
            <a:r>
              <a:rPr lang="en-US" b="1" dirty="0"/>
              <a:t>Interaction:</a:t>
            </a:r>
          </a:p>
          <a:p>
            <a:r>
              <a:rPr lang="en-US" dirty="0"/>
              <a:t>Interaction is defined as a behavior that consists of a group of messages exchanged among elements to accomplish a specific task.</a:t>
            </a:r>
          </a:p>
          <a:p>
            <a:endParaRPr lang="en-US" dirty="0"/>
          </a:p>
        </p:txBody>
      </p:sp>
      <p:pic>
        <p:nvPicPr>
          <p:cNvPr id="9218" name="Picture 2" descr="Inte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474" y="3821574"/>
            <a:ext cx="4594365" cy="90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32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60868" y="21844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Introduction to UML diagrams</a:t>
            </a:r>
          </a:p>
          <a:p>
            <a:r>
              <a:rPr lang="en-US" dirty="0" smtClean="0"/>
              <a:t>Modeling types</a:t>
            </a:r>
          </a:p>
          <a:p>
            <a:r>
              <a:rPr lang="en-US" dirty="0" smtClean="0"/>
              <a:t>Types of Diagrams</a:t>
            </a:r>
          </a:p>
          <a:p>
            <a:r>
              <a:rPr lang="en-US" dirty="0" smtClean="0"/>
              <a:t>Structural Diagrams</a:t>
            </a:r>
          </a:p>
          <a:p>
            <a:r>
              <a:rPr lang="en-US" dirty="0" err="1" smtClean="0"/>
              <a:t>Behavioural</a:t>
            </a:r>
            <a:r>
              <a:rPr lang="en-US" dirty="0" smtClean="0"/>
              <a:t> Diagrams</a:t>
            </a:r>
          </a:p>
          <a:p>
            <a:r>
              <a:rPr lang="en-US" dirty="0" smtClean="0"/>
              <a:t>Interaction Diagrams</a:t>
            </a:r>
          </a:p>
          <a:p>
            <a:r>
              <a:rPr lang="en-US" dirty="0" smtClean="0"/>
              <a:t>Scenarios &amp; Case Studies</a:t>
            </a:r>
          </a:p>
          <a:p>
            <a:endParaRPr lang="en-US" dirty="0" smtClean="0"/>
          </a:p>
          <a:p>
            <a:endParaRPr lang="en-US" dirty="0" smtClean="0"/>
          </a:p>
          <a:p>
            <a:endParaRPr lang="en-US" dirty="0"/>
          </a:p>
        </p:txBody>
      </p:sp>
      <p:sp>
        <p:nvSpPr>
          <p:cNvPr id="5" name="Title 1"/>
          <p:cNvSpPr>
            <a:spLocks noGrp="1"/>
          </p:cNvSpPr>
          <p:nvPr>
            <p:ph type="title"/>
          </p:nvPr>
        </p:nvSpPr>
        <p:spPr>
          <a:xfrm>
            <a:off x="1130300" y="554038"/>
            <a:ext cx="8229600" cy="1143000"/>
          </a:xfrm>
        </p:spPr>
        <p:txBody>
          <a:bodyPr/>
          <a:lstStyle/>
          <a:p>
            <a:r>
              <a:rPr lang="en-US" dirty="0" smtClean="0"/>
              <a:t>Agenda</a:t>
            </a:r>
            <a:endParaRPr lang="en-US" dirty="0"/>
          </a:p>
        </p:txBody>
      </p:sp>
    </p:spTree>
    <p:extLst>
      <p:ext uri="{BB962C8B-B14F-4D97-AF65-F5344CB8AC3E}">
        <p14:creationId xmlns:p14="http://schemas.microsoft.com/office/powerpoint/2010/main" val="3517185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machine:</a:t>
            </a:r>
            <a:br>
              <a:rPr lang="en-US" b="1" dirty="0"/>
            </a:br>
            <a:endParaRPr lang="en-US" dirty="0"/>
          </a:p>
        </p:txBody>
      </p:sp>
      <p:sp>
        <p:nvSpPr>
          <p:cNvPr id="3" name="Content Placeholder 2"/>
          <p:cNvSpPr>
            <a:spLocks noGrp="1"/>
          </p:cNvSpPr>
          <p:nvPr>
            <p:ph idx="1"/>
          </p:nvPr>
        </p:nvSpPr>
        <p:spPr/>
        <p:txBody>
          <a:bodyPr/>
          <a:lstStyle/>
          <a:p>
            <a:r>
              <a:rPr lang="en-US" dirty="0"/>
              <a:t>State machine is useful when the state of an object in its life cycle is important. It defines the sequence of states an object goes through in response to events. Events are external factors responsible for state change.</a:t>
            </a:r>
          </a:p>
        </p:txBody>
      </p:sp>
      <p:pic>
        <p:nvPicPr>
          <p:cNvPr id="10242" name="Picture 2" descr="State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5" y="3733800"/>
            <a:ext cx="2210748" cy="135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5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134" y="3289300"/>
            <a:ext cx="8596668" cy="1320800"/>
          </a:xfrm>
        </p:spPr>
        <p:txBody>
          <a:bodyPr/>
          <a:lstStyle/>
          <a:p>
            <a:r>
              <a:rPr lang="en-US" dirty="0"/>
              <a:t>Grouping things:</a:t>
            </a:r>
            <a:br>
              <a:rPr lang="en-US" dirty="0"/>
            </a:br>
            <a:endParaRPr lang="en-US" dirty="0"/>
          </a:p>
        </p:txBody>
      </p:sp>
    </p:spTree>
    <p:extLst>
      <p:ext uri="{BB962C8B-B14F-4D97-AF65-F5344CB8AC3E}">
        <p14:creationId xmlns:p14="http://schemas.microsoft.com/office/powerpoint/2010/main" val="1791823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Grouping things</a:t>
            </a:r>
            <a:r>
              <a:rPr lang="en-US" dirty="0"/>
              <a:t> can be defined as a mechanism to group elements of a UML model together. There is only one grouping thing available:</a:t>
            </a:r>
          </a:p>
          <a:p>
            <a:pPr marL="0" indent="0">
              <a:buNone/>
            </a:pPr>
            <a:r>
              <a:rPr lang="en-US" b="1" dirty="0"/>
              <a:t>Package:</a:t>
            </a:r>
          </a:p>
          <a:p>
            <a:r>
              <a:rPr lang="en-US" dirty="0"/>
              <a:t>Package is the only one grouping thing available for gathering structural and behavioral things.</a:t>
            </a:r>
          </a:p>
          <a:p>
            <a:endParaRPr lang="en-US" dirty="0"/>
          </a:p>
        </p:txBody>
      </p:sp>
      <p:pic>
        <p:nvPicPr>
          <p:cNvPr id="11266" name="Picture 2" descr="Pack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405" y="4368800"/>
            <a:ext cx="2676525" cy="185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12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Annotational</a:t>
            </a:r>
            <a:r>
              <a:rPr lang="en-US" dirty="0"/>
              <a:t> things:</a:t>
            </a:r>
            <a:br>
              <a:rPr lang="en-US" dirty="0"/>
            </a:br>
            <a:endParaRPr lang="en-US" dirty="0"/>
          </a:p>
        </p:txBody>
      </p:sp>
      <p:sp>
        <p:nvSpPr>
          <p:cNvPr id="3" name="Content Placeholder 2"/>
          <p:cNvSpPr>
            <a:spLocks noGrp="1"/>
          </p:cNvSpPr>
          <p:nvPr>
            <p:ph idx="1"/>
          </p:nvPr>
        </p:nvSpPr>
        <p:spPr/>
        <p:txBody>
          <a:bodyPr/>
          <a:lstStyle/>
          <a:p>
            <a:r>
              <a:rPr lang="en-US" b="1" dirty="0" err="1"/>
              <a:t>Annotational</a:t>
            </a:r>
            <a:r>
              <a:rPr lang="en-US" b="1" dirty="0"/>
              <a:t> things</a:t>
            </a:r>
            <a:r>
              <a:rPr lang="en-US" dirty="0"/>
              <a:t> can be defined as a mechanism to capture remarks, descriptions, and comments of UML model elements. </a:t>
            </a:r>
            <a:r>
              <a:rPr lang="en-US" b="1" dirty="0"/>
              <a:t>Note</a:t>
            </a:r>
            <a:r>
              <a:rPr lang="en-US" dirty="0"/>
              <a:t> is the only one </a:t>
            </a:r>
            <a:r>
              <a:rPr lang="en-US" dirty="0" err="1"/>
              <a:t>Annotational</a:t>
            </a:r>
            <a:r>
              <a:rPr lang="en-US" dirty="0"/>
              <a:t> thing available.</a:t>
            </a:r>
          </a:p>
          <a:p>
            <a:r>
              <a:rPr lang="en-US" b="1" dirty="0"/>
              <a:t>Note:</a:t>
            </a:r>
          </a:p>
          <a:p>
            <a:r>
              <a:rPr lang="en-US" dirty="0"/>
              <a:t>A note is used to render comments, constraints </a:t>
            </a:r>
            <a:r>
              <a:rPr lang="en-US" dirty="0" err="1"/>
              <a:t>etc</a:t>
            </a:r>
            <a:r>
              <a:rPr lang="en-US" dirty="0"/>
              <a:t> of an UML element.</a:t>
            </a:r>
          </a:p>
          <a:p>
            <a:endParaRPr lang="en-US" dirty="0"/>
          </a:p>
        </p:txBody>
      </p:sp>
      <p:pic>
        <p:nvPicPr>
          <p:cNvPr id="12290" name="Picture 2" descr="N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5" y="4394045"/>
            <a:ext cx="2422525" cy="164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7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332" y="2933700"/>
            <a:ext cx="8596668" cy="1320800"/>
          </a:xfrm>
        </p:spPr>
        <p:txBody>
          <a:bodyPr/>
          <a:lstStyle/>
          <a:p>
            <a:r>
              <a:rPr lang="en-US" dirty="0"/>
              <a:t>Relationship</a:t>
            </a:r>
            <a:br>
              <a:rPr lang="en-US" dirty="0"/>
            </a:br>
            <a:endParaRPr lang="en-US" dirty="0"/>
          </a:p>
        </p:txBody>
      </p:sp>
    </p:spTree>
    <p:extLst>
      <p:ext uri="{BB962C8B-B14F-4D97-AF65-F5344CB8AC3E}">
        <p14:creationId xmlns:p14="http://schemas.microsoft.com/office/powerpoint/2010/main" val="4160768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a:t>Relationship</a:t>
            </a:r>
            <a:r>
              <a:rPr lang="en-US" sz="2000" dirty="0"/>
              <a:t> is another most important building block of UML. It shows how elements are associated with each other and this association describes the functionality of an application.</a:t>
            </a:r>
            <a:br>
              <a:rPr lang="en-US" sz="2000" dirty="0"/>
            </a:br>
            <a:endParaRPr lang="en-US" dirty="0"/>
          </a:p>
        </p:txBody>
      </p:sp>
      <p:sp>
        <p:nvSpPr>
          <p:cNvPr id="3" name="Content Placeholder 2"/>
          <p:cNvSpPr>
            <a:spLocks noGrp="1"/>
          </p:cNvSpPr>
          <p:nvPr>
            <p:ph idx="1"/>
          </p:nvPr>
        </p:nvSpPr>
        <p:spPr/>
        <p:txBody>
          <a:bodyPr/>
          <a:lstStyle/>
          <a:p>
            <a:pPr marL="0" indent="0">
              <a:buNone/>
            </a:pPr>
            <a:r>
              <a:rPr lang="en-US" dirty="0"/>
              <a:t>There are four kinds of relationships </a:t>
            </a:r>
            <a:r>
              <a:rPr lang="en-US" dirty="0" smtClean="0"/>
              <a:t>available.</a:t>
            </a:r>
          </a:p>
          <a:p>
            <a:pPr marL="0" indent="0">
              <a:buNone/>
            </a:pPr>
            <a:r>
              <a:rPr lang="en-US" b="1" dirty="0" smtClean="0"/>
              <a:t>Dependency</a:t>
            </a:r>
          </a:p>
          <a:p>
            <a:pPr marL="0" indent="0">
              <a:buNone/>
            </a:pPr>
            <a:r>
              <a:rPr lang="en-US" dirty="0"/>
              <a:t>Dependency is a relationship between two things in which change in one element also affects the other one.</a:t>
            </a:r>
            <a:endParaRPr lang="en-US" b="1" dirty="0"/>
          </a:p>
          <a:p>
            <a:endParaRPr lang="en-US" dirty="0"/>
          </a:p>
        </p:txBody>
      </p:sp>
      <p:pic>
        <p:nvPicPr>
          <p:cNvPr id="13314" name="Picture 2" descr="Depend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4" y="3832687"/>
            <a:ext cx="3108325" cy="163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80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Association:</a:t>
            </a:r>
          </a:p>
          <a:p>
            <a:r>
              <a:rPr lang="en-US" dirty="0"/>
              <a:t>Association is basically a set of links that connects elements of an UML model. It also describes how many objects are taking part in that relationship.</a:t>
            </a:r>
          </a:p>
        </p:txBody>
      </p:sp>
      <p:pic>
        <p:nvPicPr>
          <p:cNvPr id="14338" name="Picture 2" descr="Associ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3490912"/>
            <a:ext cx="2524678" cy="57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53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a:t>
            </a:r>
            <a:br>
              <a:rPr lang="en-US" b="1" dirty="0"/>
            </a:br>
            <a:endParaRPr lang="en-US" dirty="0"/>
          </a:p>
        </p:txBody>
      </p:sp>
      <p:sp>
        <p:nvSpPr>
          <p:cNvPr id="3" name="Content Placeholder 2"/>
          <p:cNvSpPr>
            <a:spLocks noGrp="1"/>
          </p:cNvSpPr>
          <p:nvPr>
            <p:ph idx="1"/>
          </p:nvPr>
        </p:nvSpPr>
        <p:spPr/>
        <p:txBody>
          <a:bodyPr/>
          <a:lstStyle/>
          <a:p>
            <a:r>
              <a:rPr lang="en-US" dirty="0"/>
              <a:t>Generalization can be defined as a relationship which connects a specialized element with a generalized element. It basically describes inheritance relationship in the world of objects</a:t>
            </a:r>
            <a:r>
              <a:rPr lang="en-US" dirty="0" smtClean="0"/>
              <a:t>.</a:t>
            </a:r>
          </a:p>
          <a:p>
            <a:endParaRPr lang="en-US" dirty="0"/>
          </a:p>
        </p:txBody>
      </p:sp>
      <p:pic>
        <p:nvPicPr>
          <p:cNvPr id="15362" name="Picture 2" descr="Gener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3678699"/>
            <a:ext cx="3336925" cy="114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62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Realization:</a:t>
            </a:r>
            <a:br>
              <a:rPr lang="en-US" b="1" dirty="0"/>
            </a:br>
            <a:endParaRPr lang="en-US" dirty="0"/>
          </a:p>
        </p:txBody>
      </p:sp>
      <p:sp>
        <p:nvSpPr>
          <p:cNvPr id="3" name="Content Placeholder 2"/>
          <p:cNvSpPr>
            <a:spLocks noGrp="1"/>
          </p:cNvSpPr>
          <p:nvPr>
            <p:ph idx="1"/>
          </p:nvPr>
        </p:nvSpPr>
        <p:spPr/>
        <p:txBody>
          <a:bodyPr/>
          <a:lstStyle/>
          <a:p>
            <a:r>
              <a:rPr lang="en-US" dirty="0"/>
              <a:t>Realization can be defined as a relationship in which two elements are connected. One element describes some responsibility which is not implemented and the other one implements them. This relationship exists in case of interfaces</a:t>
            </a:r>
            <a:r>
              <a:rPr lang="en-US" dirty="0" smtClean="0"/>
              <a:t>.</a:t>
            </a:r>
          </a:p>
          <a:p>
            <a:endParaRPr lang="en-US" dirty="0"/>
          </a:p>
        </p:txBody>
      </p:sp>
      <p:pic>
        <p:nvPicPr>
          <p:cNvPr id="16386" name="Picture 2" descr="Re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918" y="4043362"/>
            <a:ext cx="3925084" cy="102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646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br>
              <a:rPr lang="en-US" dirty="0"/>
            </a:br>
            <a:endParaRPr lang="en-US" dirty="0"/>
          </a:p>
        </p:txBody>
      </p:sp>
      <p:sp>
        <p:nvSpPr>
          <p:cNvPr id="3" name="Content Placeholder 2"/>
          <p:cNvSpPr>
            <a:spLocks noGrp="1"/>
          </p:cNvSpPr>
          <p:nvPr>
            <p:ph idx="1"/>
          </p:nvPr>
        </p:nvSpPr>
        <p:spPr>
          <a:xfrm>
            <a:off x="677334" y="2160589"/>
            <a:ext cx="9000066" cy="4151311"/>
          </a:xfrm>
        </p:spPr>
        <p:txBody>
          <a:bodyPr>
            <a:normAutofit/>
          </a:bodyPr>
          <a:lstStyle/>
          <a:p>
            <a:r>
              <a:rPr lang="en-US" sz="1500" dirty="0"/>
              <a:t>UML includes the following nine diagrams and the details are described in the following chapters.</a:t>
            </a:r>
          </a:p>
          <a:p>
            <a:r>
              <a:rPr lang="en-US" dirty="0"/>
              <a:t>Class diagram</a:t>
            </a:r>
          </a:p>
          <a:p>
            <a:r>
              <a:rPr lang="en-US" dirty="0"/>
              <a:t>Object diagram</a:t>
            </a:r>
          </a:p>
          <a:p>
            <a:r>
              <a:rPr lang="en-US" dirty="0"/>
              <a:t>Use case diagram</a:t>
            </a:r>
          </a:p>
          <a:p>
            <a:r>
              <a:rPr lang="en-US" dirty="0"/>
              <a:t>Sequence diagram</a:t>
            </a:r>
          </a:p>
          <a:p>
            <a:r>
              <a:rPr lang="en-US" dirty="0"/>
              <a:t>Collaboration diagram</a:t>
            </a:r>
          </a:p>
          <a:p>
            <a:r>
              <a:rPr lang="en-US" dirty="0"/>
              <a:t>Activity diagram</a:t>
            </a:r>
          </a:p>
          <a:p>
            <a:r>
              <a:rPr lang="en-US" dirty="0" err="1"/>
              <a:t>Statechart</a:t>
            </a:r>
            <a:r>
              <a:rPr lang="en-US" dirty="0"/>
              <a:t> diagram</a:t>
            </a:r>
          </a:p>
          <a:p>
            <a:r>
              <a:rPr lang="en-US" dirty="0"/>
              <a:t>Deployment diagram</a:t>
            </a:r>
          </a:p>
          <a:p>
            <a:r>
              <a:rPr lang="en-US" dirty="0"/>
              <a:t>Component diagram</a:t>
            </a:r>
          </a:p>
          <a:p>
            <a:endParaRPr lang="en-US" dirty="0"/>
          </a:p>
        </p:txBody>
      </p:sp>
    </p:spTree>
    <p:extLst>
      <p:ext uri="{BB962C8B-B14F-4D97-AF65-F5344CB8AC3E}">
        <p14:creationId xmlns:p14="http://schemas.microsoft.com/office/powerpoint/2010/main" val="176883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a:t>UML is a standard language for specifying, visualizing, constructing, and documenting the artifacts of software systems.</a:t>
            </a:r>
          </a:p>
          <a:p>
            <a:r>
              <a:rPr lang="en-US" dirty="0"/>
              <a:t>UML was created by Object Management Group (OMG) and UML 1.0 specification draft was proposed to the OMG in January 1997.</a:t>
            </a:r>
          </a:p>
          <a:p>
            <a:r>
              <a:rPr lang="en-US" dirty="0"/>
              <a:t>OMG is continuously putting effort to make a truly industry standard.</a:t>
            </a:r>
          </a:p>
          <a:p>
            <a:r>
              <a:rPr lang="en-US" dirty="0"/>
              <a:t>UML stands for </a:t>
            </a:r>
            <a:r>
              <a:rPr lang="en-US" b="1" u="sng" dirty="0"/>
              <a:t>U</a:t>
            </a:r>
            <a:r>
              <a:rPr lang="en-US" dirty="0"/>
              <a:t>nified </a:t>
            </a:r>
            <a:r>
              <a:rPr lang="en-US" b="1" u="sng" dirty="0"/>
              <a:t>M</a:t>
            </a:r>
            <a:r>
              <a:rPr lang="en-US" dirty="0"/>
              <a:t>odeling </a:t>
            </a:r>
            <a:r>
              <a:rPr lang="en-US" b="1" u="sng" dirty="0"/>
              <a:t>L</a:t>
            </a:r>
            <a:r>
              <a:rPr lang="en-US" dirty="0"/>
              <a:t>anguage.</a:t>
            </a:r>
          </a:p>
          <a:p>
            <a:r>
              <a:rPr lang="en-US" dirty="0"/>
              <a:t>UML is different from the other common programming languages like C++, Java, COBOL etc.</a:t>
            </a:r>
          </a:p>
          <a:p>
            <a:r>
              <a:rPr lang="en-US" dirty="0"/>
              <a:t>UML is a pictorial language used to make software blue prints.</a:t>
            </a:r>
          </a:p>
          <a:p>
            <a:endParaRPr lang="en-US" dirty="0"/>
          </a:p>
        </p:txBody>
      </p:sp>
    </p:spTree>
    <p:extLst>
      <p:ext uri="{BB962C8B-B14F-4D97-AF65-F5344CB8AC3E}">
        <p14:creationId xmlns:p14="http://schemas.microsoft.com/office/powerpoint/2010/main" val="308959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181100" y="630238"/>
            <a:ext cx="8229600" cy="11430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Diagram classifications</a:t>
            </a:r>
            <a:endParaRPr lang="en-US" dirty="0"/>
          </a:p>
        </p:txBody>
      </p:sp>
      <p:sp>
        <p:nvSpPr>
          <p:cNvPr id="7" name="Content Placeholder 2"/>
          <p:cNvSpPr txBox="1">
            <a:spLocks/>
          </p:cNvSpPr>
          <p:nvPr/>
        </p:nvSpPr>
        <p:spPr>
          <a:xfrm>
            <a:off x="1181100" y="1955800"/>
            <a:ext cx="8229600" cy="4525963"/>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4500" smtClean="0"/>
              <a:t>Structural Modeling(Structural diagrams)</a:t>
            </a:r>
          </a:p>
          <a:p>
            <a:pPr lvl="1"/>
            <a:r>
              <a:rPr lang="en-US" smtClean="0"/>
              <a:t>Class Diagram, </a:t>
            </a:r>
          </a:p>
          <a:p>
            <a:pPr lvl="1"/>
            <a:r>
              <a:rPr lang="en-US" smtClean="0"/>
              <a:t>Object Diagram, </a:t>
            </a:r>
          </a:p>
          <a:p>
            <a:pPr lvl="1"/>
            <a:r>
              <a:rPr lang="en-US" smtClean="0"/>
              <a:t>Component Diagram, </a:t>
            </a:r>
          </a:p>
          <a:p>
            <a:pPr lvl="1"/>
            <a:r>
              <a:rPr lang="en-US" smtClean="0"/>
              <a:t>Package Diagram, and </a:t>
            </a:r>
          </a:p>
          <a:p>
            <a:pPr lvl="1"/>
            <a:r>
              <a:rPr lang="en-US" smtClean="0"/>
              <a:t>Deployment Diagram. </a:t>
            </a:r>
          </a:p>
          <a:p>
            <a:r>
              <a:rPr lang="en-US" sz="4500" smtClean="0"/>
              <a:t>Behavioral Modeling(Behavioral diagrams)</a:t>
            </a:r>
          </a:p>
          <a:p>
            <a:pPr lvl="1"/>
            <a:r>
              <a:rPr lang="en-US" smtClean="0"/>
              <a:t>Use Case Diagram,</a:t>
            </a:r>
          </a:p>
          <a:p>
            <a:pPr lvl="1"/>
            <a:r>
              <a:rPr lang="en-US" smtClean="0"/>
              <a:t>Activity Diagram, and </a:t>
            </a:r>
          </a:p>
          <a:p>
            <a:pPr lvl="1"/>
            <a:r>
              <a:rPr lang="en-US" smtClean="0"/>
              <a:t>State Machine Diagram. </a:t>
            </a:r>
          </a:p>
          <a:p>
            <a:r>
              <a:rPr lang="en-US" sz="4500" smtClean="0"/>
              <a:t>Interaction Modeling (Interaction Diagrams </a:t>
            </a:r>
            <a:r>
              <a:rPr lang="en-US" b="1" smtClean="0"/>
              <a:t>-</a:t>
            </a:r>
            <a:r>
              <a:rPr lang="en-US" smtClean="0"/>
              <a:t>all derived from the more general Behavior Diagram</a:t>
            </a:r>
            <a:r>
              <a:rPr lang="en-US" b="1" smtClean="0"/>
              <a:t>)</a:t>
            </a:r>
          </a:p>
          <a:p>
            <a:pPr lvl="1"/>
            <a:r>
              <a:rPr lang="en-US" smtClean="0"/>
              <a:t>Sequence Diagram.</a:t>
            </a:r>
          </a:p>
          <a:p>
            <a:pPr marL="342900" lvl="1" indent="-342900">
              <a:buFont typeface="Arial" pitchFamily="34" charset="0"/>
              <a:buChar char="•"/>
            </a:pPr>
            <a:r>
              <a:rPr lang="en-US" smtClean="0"/>
              <a:t>Excludes - Composite Structure Diagram, Communication Diagram, Interaction Overview Diagram &amp; Timing Diagram .</a:t>
            </a:r>
          </a:p>
          <a:p>
            <a:pPr marL="342900" lvl="1" indent="-342900">
              <a:buFont typeface="Arial" pitchFamily="34" charset="0"/>
              <a:buChar char="•"/>
            </a:pPr>
            <a:endParaRPr lang="en-US" smtClean="0"/>
          </a:p>
          <a:p>
            <a:pPr marL="342900" lvl="1" indent="-342900">
              <a:buFont typeface="Arial" pitchFamily="34" charset="0"/>
              <a:buChar char="•"/>
            </a:pPr>
            <a:endParaRPr lang="en-US" smtClean="0"/>
          </a:p>
          <a:p>
            <a:pPr marL="342900" lvl="1" indent="-342900">
              <a:buFont typeface="Arial" pitchFamily="34" charset="0"/>
              <a:buChar char="•"/>
            </a:pPr>
            <a:endParaRPr lang="en-US" dirty="0"/>
          </a:p>
        </p:txBody>
      </p:sp>
    </p:spTree>
    <p:extLst>
      <p:ext uri="{BB962C8B-B14F-4D97-AF65-F5344CB8AC3E}">
        <p14:creationId xmlns:p14="http://schemas.microsoft.com/office/powerpoint/2010/main" val="286973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Structural Modeling</a:t>
            </a:r>
            <a:r>
              <a:rPr lang="en-US" sz="2700" dirty="0"/>
              <a:t>(Structural diagrams)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solidFill>
                  <a:srgbClr val="00B050"/>
                </a:solidFill>
              </a:rPr>
              <a:t>Emphasize </a:t>
            </a:r>
            <a:r>
              <a:rPr lang="en-US" u="sng" dirty="0" smtClean="0">
                <a:solidFill>
                  <a:srgbClr val="00B050"/>
                </a:solidFill>
              </a:rPr>
              <a:t>what things </a:t>
            </a:r>
            <a:r>
              <a:rPr lang="en-US" dirty="0" smtClean="0">
                <a:solidFill>
                  <a:srgbClr val="00B050"/>
                </a:solidFill>
              </a:rPr>
              <a:t>must be in the system being modeled</a:t>
            </a:r>
          </a:p>
          <a:p>
            <a:r>
              <a:rPr lang="en-US" dirty="0"/>
              <a:t>D</a:t>
            </a:r>
            <a:r>
              <a:rPr lang="en-US" dirty="0" smtClean="0"/>
              <a:t>efine </a:t>
            </a:r>
            <a:r>
              <a:rPr lang="en-US" dirty="0"/>
              <a:t>the </a:t>
            </a:r>
            <a:r>
              <a:rPr lang="en-US" u="sng" dirty="0">
                <a:solidFill>
                  <a:srgbClr val="7030A0"/>
                </a:solidFill>
              </a:rPr>
              <a:t>static architecture of a model</a:t>
            </a:r>
            <a:r>
              <a:rPr lang="en-US" dirty="0"/>
              <a:t>. </a:t>
            </a:r>
            <a:endParaRPr lang="en-US" dirty="0" smtClean="0"/>
          </a:p>
          <a:p>
            <a:r>
              <a:rPr lang="en-US" dirty="0" smtClean="0"/>
              <a:t>They </a:t>
            </a:r>
            <a:r>
              <a:rPr lang="en-US" dirty="0"/>
              <a:t>are used to </a:t>
            </a:r>
            <a:r>
              <a:rPr lang="en-US" dirty="0" smtClean="0"/>
              <a:t>model the </a:t>
            </a:r>
            <a:r>
              <a:rPr lang="en-US" dirty="0"/>
              <a:t>“things” that make up a model – the classes, objects, interfaces and </a:t>
            </a:r>
            <a:r>
              <a:rPr lang="en-US" dirty="0" smtClean="0"/>
              <a:t>physical components</a:t>
            </a:r>
            <a:r>
              <a:rPr lang="en-US" dirty="0"/>
              <a:t>. </a:t>
            </a:r>
            <a:endParaRPr lang="en-US" dirty="0" smtClean="0"/>
          </a:p>
          <a:p>
            <a:r>
              <a:rPr lang="en-US" dirty="0" smtClean="0"/>
              <a:t>In </a:t>
            </a:r>
            <a:r>
              <a:rPr lang="en-US" dirty="0"/>
              <a:t>addition they are used to model the </a:t>
            </a:r>
            <a:r>
              <a:rPr lang="en-US" u="sng" dirty="0">
                <a:solidFill>
                  <a:srgbClr val="7030A0"/>
                </a:solidFill>
              </a:rPr>
              <a:t>relationships and </a:t>
            </a:r>
            <a:r>
              <a:rPr lang="en-US" u="sng" dirty="0" smtClean="0">
                <a:solidFill>
                  <a:srgbClr val="7030A0"/>
                </a:solidFill>
              </a:rPr>
              <a:t>dependencies </a:t>
            </a:r>
            <a:r>
              <a:rPr lang="en-US" dirty="0" smtClean="0"/>
              <a:t>between </a:t>
            </a:r>
            <a:r>
              <a:rPr lang="en-US" dirty="0"/>
              <a:t>elements</a:t>
            </a:r>
            <a:endParaRPr lang="en-US" dirty="0" smtClean="0"/>
          </a:p>
          <a:p>
            <a:endParaRPr lang="en-US" dirty="0"/>
          </a:p>
        </p:txBody>
      </p:sp>
    </p:spTree>
    <p:extLst>
      <p:ext uri="{BB962C8B-B14F-4D97-AF65-F5344CB8AC3E}">
        <p14:creationId xmlns:p14="http://schemas.microsoft.com/office/powerpoint/2010/main" val="700531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Behavioral Modeling</a:t>
            </a:r>
            <a:r>
              <a:rPr lang="en-US" sz="3100" dirty="0"/>
              <a:t>(Behavioral diagrams)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rgbClr val="00B050"/>
                </a:solidFill>
              </a:rPr>
              <a:t>Behavior diagrams emphasize what must happen in the system being modeled</a:t>
            </a:r>
          </a:p>
          <a:p>
            <a:r>
              <a:rPr lang="en-US" dirty="0" smtClean="0"/>
              <a:t>Since behavior diagrams illustrate the behavior of system</a:t>
            </a:r>
          </a:p>
          <a:p>
            <a:r>
              <a:rPr lang="en-US" dirty="0" smtClean="0"/>
              <a:t>They are used extensively to describe the functionality of software systems.</a:t>
            </a:r>
          </a:p>
          <a:p>
            <a:endParaRPr lang="en-US" dirty="0" smtClean="0"/>
          </a:p>
          <a:p>
            <a:endParaRPr lang="en-US" dirty="0"/>
          </a:p>
        </p:txBody>
      </p:sp>
    </p:spTree>
    <p:extLst>
      <p:ext uri="{BB962C8B-B14F-4D97-AF65-F5344CB8AC3E}">
        <p14:creationId xmlns:p14="http://schemas.microsoft.com/office/powerpoint/2010/main" val="3997910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Diagram</a:t>
            </a:r>
            <a:endParaRPr lang="en-US" dirty="0"/>
          </a:p>
        </p:txBody>
      </p:sp>
      <p:sp>
        <p:nvSpPr>
          <p:cNvPr id="3" name="Content Placeholder 2"/>
          <p:cNvSpPr>
            <a:spLocks noGrp="1"/>
          </p:cNvSpPr>
          <p:nvPr>
            <p:ph idx="1"/>
          </p:nvPr>
        </p:nvSpPr>
        <p:spPr/>
        <p:txBody>
          <a:bodyPr/>
          <a:lstStyle/>
          <a:p>
            <a:r>
              <a:rPr lang="en-US" dirty="0" smtClean="0"/>
              <a:t>Interaction diagrams, </a:t>
            </a:r>
            <a:r>
              <a:rPr lang="en-US" dirty="0" smtClean="0">
                <a:solidFill>
                  <a:srgbClr val="00B050"/>
                </a:solidFill>
              </a:rPr>
              <a:t>a subset of behavior diagrams, emphasize the flow of control and data </a:t>
            </a:r>
            <a:r>
              <a:rPr lang="en-US" dirty="0" smtClean="0"/>
              <a:t>among the things in the system being modeled</a:t>
            </a:r>
          </a:p>
          <a:p>
            <a:endParaRPr lang="en-US" dirty="0"/>
          </a:p>
        </p:txBody>
      </p:sp>
    </p:spTree>
    <p:extLst>
      <p:ext uri="{BB962C8B-B14F-4D97-AF65-F5344CB8AC3E}">
        <p14:creationId xmlns:p14="http://schemas.microsoft.com/office/powerpoint/2010/main" val="1641315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they stand</a:t>
            </a:r>
            <a:endParaRPr lang="en-US" dirty="0"/>
          </a:p>
        </p:txBody>
      </p:sp>
      <p:pic>
        <p:nvPicPr>
          <p:cNvPr id="22530" name="Picture 2"/>
          <p:cNvPicPr>
            <a:picLocks noChangeAspect="1" noChangeArrowheads="1"/>
          </p:cNvPicPr>
          <p:nvPr/>
        </p:nvPicPr>
        <p:blipFill>
          <a:blip r:embed="rId3"/>
          <a:srcRect l="25625" t="36000" r="15000" b="17000"/>
          <a:stretch>
            <a:fillRect/>
          </a:stretch>
        </p:blipFill>
        <p:spPr bwMode="auto">
          <a:xfrm>
            <a:off x="571500" y="1447800"/>
            <a:ext cx="8229601" cy="4876800"/>
          </a:xfrm>
          <a:prstGeom prst="rect">
            <a:avLst/>
          </a:prstGeom>
          <a:noFill/>
          <a:ln w="9525">
            <a:noFill/>
            <a:miter lim="800000"/>
            <a:headEnd/>
            <a:tailEnd/>
          </a:ln>
          <a:effectLst/>
        </p:spPr>
      </p:pic>
    </p:spTree>
    <p:extLst>
      <p:ext uri="{BB962C8B-B14F-4D97-AF65-F5344CB8AC3E}">
        <p14:creationId xmlns:p14="http://schemas.microsoft.com/office/powerpoint/2010/main" val="16068275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Modeling(diagrams)</a:t>
            </a:r>
            <a:endParaRPr lang="en-US" dirty="0"/>
          </a:p>
        </p:txBody>
      </p:sp>
      <p:sp>
        <p:nvSpPr>
          <p:cNvPr id="3" name="Content Placeholder 2"/>
          <p:cNvSpPr>
            <a:spLocks noGrp="1"/>
          </p:cNvSpPr>
          <p:nvPr>
            <p:ph idx="1"/>
          </p:nvPr>
        </p:nvSpPr>
        <p:spPr/>
        <p:txBody>
          <a:bodyPr>
            <a:normAutofit/>
          </a:bodyPr>
          <a:lstStyle/>
          <a:p>
            <a:r>
              <a:rPr lang="en-US" dirty="0" smtClean="0">
                <a:solidFill>
                  <a:srgbClr val="3333CC"/>
                </a:solidFill>
                <a:hlinkClick r:id="rId3" action="ppaction://hlinkfile" tooltip="Class diagram"/>
              </a:rPr>
              <a:t>Class diagram</a:t>
            </a:r>
            <a:r>
              <a:rPr lang="en-US" dirty="0" smtClean="0"/>
              <a:t>: describes the </a:t>
            </a:r>
            <a:r>
              <a:rPr lang="en-US" dirty="0" smtClean="0">
                <a:solidFill>
                  <a:srgbClr val="00B050"/>
                </a:solidFill>
              </a:rPr>
              <a:t>structure of a system by showing the system's classes, their attributes, and the relationships </a:t>
            </a:r>
            <a:r>
              <a:rPr lang="en-US" dirty="0" smtClean="0"/>
              <a:t>among the classes. </a:t>
            </a:r>
          </a:p>
          <a:p>
            <a:r>
              <a:rPr lang="en-US" dirty="0" smtClean="0">
                <a:hlinkClick r:id="rId4" action="ppaction://hlinkfile" tooltip="Object diagram"/>
              </a:rPr>
              <a:t>Object diagram</a:t>
            </a:r>
            <a:r>
              <a:rPr lang="en-US" dirty="0" smtClean="0">
                <a:solidFill>
                  <a:srgbClr val="00B050"/>
                </a:solidFill>
              </a:rPr>
              <a:t>: shows a complete or partial view of the structure </a:t>
            </a:r>
            <a:r>
              <a:rPr lang="en-US" dirty="0" smtClean="0"/>
              <a:t>of a modeled system at a specific time. </a:t>
            </a:r>
          </a:p>
          <a:p>
            <a:r>
              <a:rPr lang="en-US" dirty="0" smtClean="0">
                <a:hlinkClick r:id="rId5" action="ppaction://hlinkfile" tooltip="Component diagram"/>
              </a:rPr>
              <a:t>Component diagram</a:t>
            </a:r>
            <a:r>
              <a:rPr lang="en-US" dirty="0" smtClean="0"/>
              <a:t>: depicts how a </a:t>
            </a:r>
            <a:r>
              <a:rPr lang="en-US" dirty="0" smtClean="0">
                <a:solidFill>
                  <a:srgbClr val="00B050"/>
                </a:solidFill>
              </a:rPr>
              <a:t>software system is split up into components </a:t>
            </a:r>
            <a:r>
              <a:rPr lang="en-US" dirty="0" smtClean="0"/>
              <a:t>and shows the dependencies among these components. </a:t>
            </a:r>
          </a:p>
          <a:p>
            <a:r>
              <a:rPr lang="en-US" dirty="0" smtClean="0">
                <a:hlinkClick r:id="rId6" action="ppaction://hlinkfile" tooltip="Package diagram"/>
              </a:rPr>
              <a:t>Package diagram</a:t>
            </a:r>
            <a:r>
              <a:rPr lang="en-US" dirty="0" smtClean="0"/>
              <a:t>: depicts how a </a:t>
            </a:r>
            <a:r>
              <a:rPr lang="en-US" dirty="0" smtClean="0">
                <a:solidFill>
                  <a:srgbClr val="00B050"/>
                </a:solidFill>
              </a:rPr>
              <a:t>system is split up into logical groupings by showing the dependencies among these groupings</a:t>
            </a:r>
            <a:r>
              <a:rPr lang="en-US" dirty="0" smtClean="0"/>
              <a:t>. </a:t>
            </a:r>
          </a:p>
          <a:p>
            <a:r>
              <a:rPr lang="en-US" dirty="0" smtClean="0">
                <a:hlinkClick r:id="rId7" action="ppaction://hlinkfile" tooltip="Deployment diagram"/>
              </a:rPr>
              <a:t>Deployment diagram</a:t>
            </a:r>
            <a:r>
              <a:rPr lang="en-US" dirty="0" smtClean="0"/>
              <a:t>: </a:t>
            </a:r>
            <a:r>
              <a:rPr lang="en-US" dirty="0" smtClean="0">
                <a:solidFill>
                  <a:srgbClr val="00B050"/>
                </a:solidFill>
              </a:rPr>
              <a:t>serves to model the hardware used in system implementations,</a:t>
            </a:r>
            <a:r>
              <a:rPr lang="en-US" dirty="0" smtClean="0"/>
              <a:t> and the execution environments and artifacts deployed on the hardware. </a:t>
            </a:r>
          </a:p>
          <a:p>
            <a:endParaRPr lang="en-US" dirty="0"/>
          </a:p>
        </p:txBody>
      </p:sp>
    </p:spTree>
    <p:extLst>
      <p:ext uri="{BB962C8B-B14F-4D97-AF65-F5344CB8AC3E}">
        <p14:creationId xmlns:p14="http://schemas.microsoft.com/office/powerpoint/2010/main" val="2362653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Modeling(diagrams)</a:t>
            </a:r>
            <a:endParaRPr lang="en-US" dirty="0"/>
          </a:p>
        </p:txBody>
      </p:sp>
      <p:sp>
        <p:nvSpPr>
          <p:cNvPr id="3" name="Content Placeholder 2"/>
          <p:cNvSpPr>
            <a:spLocks noGrp="1"/>
          </p:cNvSpPr>
          <p:nvPr>
            <p:ph idx="1"/>
          </p:nvPr>
        </p:nvSpPr>
        <p:spPr/>
        <p:txBody>
          <a:bodyPr>
            <a:normAutofit/>
          </a:bodyPr>
          <a:lstStyle/>
          <a:p>
            <a:r>
              <a:rPr lang="en-US" dirty="0" smtClean="0">
                <a:hlinkClick r:id="rId3" action="ppaction://hlinkfile" tooltip="Activity diagram"/>
              </a:rPr>
              <a:t>Activity diagram</a:t>
            </a:r>
            <a:r>
              <a:rPr lang="en-US" dirty="0" smtClean="0"/>
              <a:t>: </a:t>
            </a:r>
            <a:r>
              <a:rPr lang="en-US" dirty="0" smtClean="0">
                <a:solidFill>
                  <a:srgbClr val="00B050"/>
                </a:solidFill>
              </a:rPr>
              <a:t>represents the business and operational step-by-step workflows of components in a system.</a:t>
            </a:r>
            <a:r>
              <a:rPr lang="en-US" dirty="0" smtClean="0"/>
              <a:t> An activity diagram shows the overall flow of control. </a:t>
            </a:r>
          </a:p>
          <a:p>
            <a:r>
              <a:rPr lang="en-US" dirty="0" smtClean="0">
                <a:hlinkClick r:id="rId4" action="ppaction://hlinkfile" tooltip="State diagram"/>
              </a:rPr>
              <a:t>State machine diagram</a:t>
            </a:r>
            <a:r>
              <a:rPr lang="en-US" dirty="0" smtClean="0"/>
              <a:t>: </a:t>
            </a:r>
            <a:r>
              <a:rPr lang="en-US" dirty="0" smtClean="0">
                <a:solidFill>
                  <a:srgbClr val="00B050"/>
                </a:solidFill>
              </a:rPr>
              <a:t>standardized notation to describe many systems</a:t>
            </a:r>
            <a:r>
              <a:rPr lang="en-US" dirty="0" smtClean="0"/>
              <a:t>, from computer programs to business processes. </a:t>
            </a:r>
          </a:p>
          <a:p>
            <a:r>
              <a:rPr lang="en-US" dirty="0" smtClean="0">
                <a:hlinkClick r:id="rId5" action="ppaction://hlinkfile" tooltip="Use case diagram"/>
              </a:rPr>
              <a:t>Use case diagram</a:t>
            </a:r>
            <a:r>
              <a:rPr lang="en-US" dirty="0" smtClean="0"/>
              <a:t>: shows the functionality provided by a </a:t>
            </a:r>
            <a:r>
              <a:rPr lang="en-US" dirty="0" smtClean="0">
                <a:solidFill>
                  <a:srgbClr val="00B050"/>
                </a:solidFill>
              </a:rPr>
              <a:t>system in terms of actors, their goals </a:t>
            </a:r>
            <a:r>
              <a:rPr lang="en-US" dirty="0" smtClean="0"/>
              <a:t>represented as use cases, and any dependencies among those use cases</a:t>
            </a:r>
          </a:p>
          <a:p>
            <a:endParaRPr lang="en-US" dirty="0"/>
          </a:p>
        </p:txBody>
      </p:sp>
    </p:spTree>
    <p:extLst>
      <p:ext uri="{BB962C8B-B14F-4D97-AF65-F5344CB8AC3E}">
        <p14:creationId xmlns:p14="http://schemas.microsoft.com/office/powerpoint/2010/main" val="1308661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Modeling(diagrams)</a:t>
            </a:r>
            <a:endParaRPr lang="en-US" dirty="0"/>
          </a:p>
        </p:txBody>
      </p:sp>
      <p:sp>
        <p:nvSpPr>
          <p:cNvPr id="3" name="Content Placeholder 2"/>
          <p:cNvSpPr>
            <a:spLocks noGrp="1"/>
          </p:cNvSpPr>
          <p:nvPr>
            <p:ph idx="1"/>
          </p:nvPr>
        </p:nvSpPr>
        <p:spPr/>
        <p:txBody>
          <a:bodyPr>
            <a:normAutofit/>
          </a:bodyPr>
          <a:lstStyle/>
          <a:p>
            <a:r>
              <a:rPr lang="en-US" dirty="0" smtClean="0">
                <a:hlinkClick r:id="rId3" action="ppaction://hlinkfile" tooltip="Sequence diagram"/>
              </a:rPr>
              <a:t>Sequence diagram</a:t>
            </a:r>
            <a:r>
              <a:rPr lang="en-US" dirty="0" smtClean="0"/>
              <a:t>: </a:t>
            </a:r>
            <a:r>
              <a:rPr lang="en-US" dirty="0" smtClean="0">
                <a:solidFill>
                  <a:srgbClr val="00B050"/>
                </a:solidFill>
              </a:rPr>
              <a:t>shows how objects communicate with each other in terms of a sequence of messages</a:t>
            </a:r>
            <a:r>
              <a:rPr lang="en-US" dirty="0" smtClean="0"/>
              <a:t>. Also indicates the life spans of objects relative to those messages. </a:t>
            </a:r>
          </a:p>
          <a:p>
            <a:endParaRPr lang="en-US" dirty="0"/>
          </a:p>
        </p:txBody>
      </p:sp>
    </p:spTree>
    <p:extLst>
      <p:ext uri="{BB962C8B-B14F-4D97-AF65-F5344CB8AC3E}">
        <p14:creationId xmlns:p14="http://schemas.microsoft.com/office/powerpoint/2010/main" val="3601373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classifications</a:t>
            </a:r>
            <a:endParaRPr lang="en-US" dirty="0"/>
          </a:p>
        </p:txBody>
      </p:sp>
      <p:sp>
        <p:nvSpPr>
          <p:cNvPr id="3" name="Content Placeholder 2"/>
          <p:cNvSpPr>
            <a:spLocks noGrp="1"/>
          </p:cNvSpPr>
          <p:nvPr>
            <p:ph idx="1"/>
          </p:nvPr>
        </p:nvSpPr>
        <p:spPr/>
        <p:txBody>
          <a:bodyPr>
            <a:normAutofit fontScale="40000" lnSpcReduction="20000"/>
          </a:bodyPr>
          <a:lstStyle/>
          <a:p>
            <a:r>
              <a:rPr lang="en-US" sz="4500" dirty="0"/>
              <a:t>Structural Modeling(Structural diagrams)</a:t>
            </a:r>
          </a:p>
          <a:p>
            <a:pPr lvl="1"/>
            <a:r>
              <a:rPr lang="en-US" sz="6400" dirty="0">
                <a:solidFill>
                  <a:srgbClr val="00B050"/>
                </a:solidFill>
              </a:rPr>
              <a:t>Class Diagram</a:t>
            </a:r>
          </a:p>
          <a:p>
            <a:pPr lvl="1"/>
            <a:r>
              <a:rPr lang="en-US" sz="2300" dirty="0" smtClean="0"/>
              <a:t>Object Diagram</a:t>
            </a:r>
          </a:p>
          <a:p>
            <a:pPr lvl="1"/>
            <a:r>
              <a:rPr lang="en-US" sz="2300" dirty="0" smtClean="0"/>
              <a:t>Component Diagram</a:t>
            </a:r>
          </a:p>
          <a:p>
            <a:pPr lvl="1"/>
            <a:r>
              <a:rPr lang="en-US" sz="2300" dirty="0" smtClean="0"/>
              <a:t>Package Diagram</a:t>
            </a:r>
          </a:p>
          <a:p>
            <a:pPr lvl="1"/>
            <a:r>
              <a:rPr lang="en-US" sz="2300" dirty="0" smtClean="0"/>
              <a:t>Deployment Diagram</a:t>
            </a:r>
          </a:p>
          <a:p>
            <a:r>
              <a:rPr lang="en-US" sz="4500" dirty="0"/>
              <a:t>Behavioral Modeling(Behavioral diagrams)</a:t>
            </a:r>
          </a:p>
          <a:p>
            <a:pPr lvl="1"/>
            <a:r>
              <a:rPr lang="en-US" sz="2300" dirty="0" smtClean="0"/>
              <a:t>Use Case Diagram</a:t>
            </a:r>
          </a:p>
          <a:p>
            <a:pPr lvl="1"/>
            <a:r>
              <a:rPr lang="en-US" sz="2300" dirty="0" smtClean="0"/>
              <a:t>Activity Diagram</a:t>
            </a:r>
          </a:p>
          <a:p>
            <a:pPr lvl="1"/>
            <a:r>
              <a:rPr lang="en-US" sz="2300" dirty="0" smtClean="0"/>
              <a:t>State Machine Diagram</a:t>
            </a:r>
          </a:p>
          <a:p>
            <a:r>
              <a:rPr lang="en-US" sz="4500" dirty="0"/>
              <a:t>Interaction Modeling (Interaction Diagrams </a:t>
            </a:r>
            <a:r>
              <a:rPr lang="en-US" b="1" dirty="0" smtClean="0"/>
              <a:t>-</a:t>
            </a:r>
            <a:r>
              <a:rPr lang="en-US" dirty="0" smtClean="0"/>
              <a:t>all derived from the more general Behavior Diagram</a:t>
            </a:r>
            <a:r>
              <a:rPr lang="en-US" b="1" dirty="0" smtClean="0"/>
              <a:t>)</a:t>
            </a:r>
          </a:p>
          <a:p>
            <a:pPr lvl="1"/>
            <a:r>
              <a:rPr lang="en-US" sz="2800" dirty="0" smtClean="0"/>
              <a:t>Sequence Diagram</a:t>
            </a:r>
          </a:p>
          <a:p>
            <a:pPr marL="342900" lvl="1" indent="-342900">
              <a:buFont typeface="Arial" pitchFamily="34" charset="0"/>
              <a:buChar char="•"/>
            </a:pPr>
            <a:r>
              <a:rPr lang="en-US" sz="2800" dirty="0" smtClean="0"/>
              <a:t>Excludes - Composite Structure Diagram, Communication Diagram, Interaction Overview Diagram &amp; Timing Diagram .</a:t>
            </a:r>
          </a:p>
          <a:p>
            <a:pPr marL="342900" lvl="1" indent="-342900">
              <a:buFont typeface="Arial" pitchFamily="34" charset="0"/>
              <a:buChar char="•"/>
            </a:pPr>
            <a:endParaRPr lang="en-US" dirty="0" smtClean="0"/>
          </a:p>
          <a:p>
            <a:pPr marL="342900" lvl="1" indent="-342900">
              <a:buFont typeface="Arial" pitchFamily="34" charset="0"/>
              <a:buChar char="•"/>
            </a:pPr>
            <a:endParaRPr lang="en-US" dirty="0" smtClean="0"/>
          </a:p>
          <a:p>
            <a:pPr marL="342900" lvl="1" indent="-342900">
              <a:buFont typeface="Arial" pitchFamily="34" charset="0"/>
              <a:buChar char="•"/>
            </a:pPr>
            <a:endParaRPr lang="en-US" dirty="0"/>
          </a:p>
        </p:txBody>
      </p:sp>
    </p:spTree>
    <p:extLst>
      <p:ext uri="{BB962C8B-B14F-4D97-AF65-F5344CB8AC3E}">
        <p14:creationId xmlns:p14="http://schemas.microsoft.com/office/powerpoint/2010/main" val="568880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rcRect l="872" t="29116" r="57261" b="16811"/>
          <a:stretch>
            <a:fillRect/>
          </a:stretch>
        </p:blipFill>
        <p:spPr bwMode="auto">
          <a:xfrm>
            <a:off x="4975668" y="3492500"/>
            <a:ext cx="2488697" cy="2009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r>
              <a:rPr lang="en-US" b="1" dirty="0" smtClean="0"/>
              <a:t>Class diagram</a:t>
            </a:r>
            <a:r>
              <a:rPr lang="en-US" dirty="0" smtClean="0"/>
              <a:t> in the </a:t>
            </a:r>
            <a:r>
              <a:rPr lang="en-US" dirty="0" smtClean="0">
                <a:hlinkClick r:id="rId4" tooltip="Unified Modeling Language"/>
              </a:rPr>
              <a:t>Unified Modeling Language</a:t>
            </a:r>
            <a:r>
              <a:rPr lang="en-US" dirty="0" smtClean="0"/>
              <a:t> (UML), is a </a:t>
            </a:r>
            <a:r>
              <a:rPr lang="en-US" dirty="0" smtClean="0">
                <a:solidFill>
                  <a:srgbClr val="00B050"/>
                </a:solidFill>
              </a:rPr>
              <a:t>type of static structure diagram that describes the structure of a system by showing the system's </a:t>
            </a:r>
            <a:r>
              <a:rPr lang="en-US" dirty="0" smtClean="0">
                <a:solidFill>
                  <a:srgbClr val="00B050"/>
                </a:solidFill>
                <a:hlinkClick r:id="rId5" tooltip="Class (computer science)"/>
              </a:rPr>
              <a:t>classes</a:t>
            </a:r>
            <a:r>
              <a:rPr lang="en-US" dirty="0" smtClean="0">
                <a:solidFill>
                  <a:srgbClr val="00B050"/>
                </a:solidFill>
              </a:rPr>
              <a:t>, their attributes, and the relationships between </a:t>
            </a:r>
            <a:r>
              <a:rPr lang="en-US" dirty="0" smtClean="0"/>
              <a:t>the classes.</a:t>
            </a:r>
            <a:endParaRPr lang="en-US" dirty="0"/>
          </a:p>
        </p:txBody>
      </p:sp>
    </p:spTree>
    <p:extLst>
      <p:ext uri="{BB962C8B-B14F-4D97-AF65-F5344CB8AC3E}">
        <p14:creationId xmlns:p14="http://schemas.microsoft.com/office/powerpoint/2010/main" val="205757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UML can be described as a general purpose visual modeling language to visualize, specify, construct and document software </a:t>
            </a:r>
            <a:r>
              <a:rPr lang="en-US" dirty="0" smtClean="0"/>
              <a:t>system</a:t>
            </a:r>
          </a:p>
          <a:p>
            <a:r>
              <a:rPr lang="en-US" dirty="0"/>
              <a:t>UML is not a programming language but tools can be used to generate code in various languages using UML diagrams. UML has a direct relation with object oriented analysis and design. After some standardization UML is become an OMG (Object Management Group) standard.</a:t>
            </a:r>
          </a:p>
        </p:txBody>
      </p:sp>
    </p:spTree>
    <p:extLst>
      <p:ext uri="{BB962C8B-B14F-4D97-AF65-F5344CB8AC3E}">
        <p14:creationId xmlns:p14="http://schemas.microsoft.com/office/powerpoint/2010/main" val="722432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Notations(1)</a:t>
            </a:r>
            <a:endParaRPr lang="en-US" dirty="0"/>
          </a:p>
        </p:txBody>
      </p:sp>
      <p:pic>
        <p:nvPicPr>
          <p:cNvPr id="23554" name="Picture 2"/>
          <p:cNvPicPr>
            <a:picLocks noGrp="1" noChangeAspect="1" noChangeArrowheads="1"/>
          </p:cNvPicPr>
          <p:nvPr>
            <p:ph idx="1"/>
          </p:nvPr>
        </p:nvPicPr>
        <p:blipFill>
          <a:blip r:embed="rId3"/>
          <a:srcRect l="35173" t="41427" r="51435" b="45818"/>
          <a:stretch>
            <a:fillRect/>
          </a:stretch>
        </p:blipFill>
        <p:spPr bwMode="auto">
          <a:xfrm>
            <a:off x="3619500" y="1828801"/>
            <a:ext cx="3200400" cy="1905000"/>
          </a:xfrm>
          <a:prstGeom prst="rect">
            <a:avLst/>
          </a:prstGeom>
          <a:noFill/>
          <a:ln w="9525">
            <a:noFill/>
            <a:miter lim="800000"/>
            <a:headEnd/>
            <a:tailEnd/>
          </a:ln>
          <a:effectLst/>
        </p:spPr>
      </p:pic>
      <p:sp>
        <p:nvSpPr>
          <p:cNvPr id="5" name="Content Placeholder 2"/>
          <p:cNvSpPr txBox="1">
            <a:spLocks/>
          </p:cNvSpPr>
          <p:nvPr/>
        </p:nvSpPr>
        <p:spPr>
          <a:xfrm>
            <a:off x="2286000" y="3505200"/>
            <a:ext cx="7772400" cy="2743200"/>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endParaRPr lang="en-US" sz="3200" dirty="0"/>
          </a:p>
        </p:txBody>
      </p:sp>
      <p:sp>
        <p:nvSpPr>
          <p:cNvPr id="6" name="TextBox 5"/>
          <p:cNvSpPr txBox="1"/>
          <p:nvPr/>
        </p:nvSpPr>
        <p:spPr>
          <a:xfrm>
            <a:off x="812800" y="3733801"/>
            <a:ext cx="8636000" cy="2031325"/>
          </a:xfrm>
          <a:prstGeom prst="rect">
            <a:avLst/>
          </a:prstGeom>
          <a:noFill/>
        </p:spPr>
        <p:txBody>
          <a:bodyPr wrap="square" rtlCol="0">
            <a:spAutoFit/>
          </a:bodyPr>
          <a:lstStyle/>
          <a:p>
            <a:r>
              <a:rPr lang="en-US" b="1" dirty="0"/>
              <a:t>Classes</a:t>
            </a:r>
            <a:r>
              <a:rPr lang="en-US" dirty="0"/>
              <a:t/>
            </a:r>
            <a:br>
              <a:rPr lang="en-US" dirty="0"/>
            </a:br>
            <a:r>
              <a:rPr lang="en-US" dirty="0"/>
              <a:t>Illustrate classes with rectangles divided into compartments. Place the </a:t>
            </a:r>
            <a:r>
              <a:rPr lang="en-US" dirty="0">
                <a:solidFill>
                  <a:srgbClr val="00B050"/>
                </a:solidFill>
              </a:rPr>
              <a:t>name of the class in the first partition </a:t>
            </a:r>
            <a:r>
              <a:rPr lang="en-US" dirty="0"/>
              <a:t>,</a:t>
            </a:r>
            <a:r>
              <a:rPr lang="en-US" dirty="0">
                <a:solidFill>
                  <a:srgbClr val="00B050"/>
                </a:solidFill>
              </a:rPr>
              <a:t>list the attributes in the second partition</a:t>
            </a:r>
            <a:r>
              <a:rPr lang="en-US" dirty="0"/>
              <a:t>, and </a:t>
            </a:r>
            <a:r>
              <a:rPr lang="en-US" dirty="0">
                <a:solidFill>
                  <a:srgbClr val="00B050"/>
                </a:solidFill>
              </a:rPr>
              <a:t>write operations into the third</a:t>
            </a:r>
          </a:p>
          <a:p>
            <a:endParaRPr lang="en-US" dirty="0">
              <a:solidFill>
                <a:srgbClr val="00B050"/>
              </a:solidFill>
            </a:endParaRPr>
          </a:p>
          <a:p>
            <a:r>
              <a:rPr lang="en-US" dirty="0"/>
              <a:t>Interfaces</a:t>
            </a:r>
          </a:p>
          <a:p>
            <a:r>
              <a:rPr lang="en-US" dirty="0">
                <a:solidFill>
                  <a:srgbClr val="00B050"/>
                </a:solidFill>
              </a:rPr>
              <a:t>Represented by &lt;&lt; &gt;&gt;</a:t>
            </a:r>
          </a:p>
        </p:txBody>
      </p:sp>
      <p:pic>
        <p:nvPicPr>
          <p:cNvPr id="7" name="Picture 6"/>
          <p:cNvPicPr/>
          <p:nvPr/>
        </p:nvPicPr>
        <p:blipFill>
          <a:blip r:embed="rId4">
            <a:lum contrast="20000"/>
          </a:blip>
          <a:srcRect l="43163" t="21026" r="36538" b="25384"/>
          <a:stretch>
            <a:fillRect/>
          </a:stretch>
        </p:blipFill>
        <p:spPr bwMode="auto">
          <a:xfrm>
            <a:off x="7772400" y="1600201"/>
            <a:ext cx="1206500" cy="1990725"/>
          </a:xfrm>
          <a:prstGeom prst="rect">
            <a:avLst/>
          </a:prstGeom>
          <a:noFill/>
          <a:ln w="9525">
            <a:noFill/>
            <a:miter lim="800000"/>
            <a:headEnd/>
            <a:tailEnd/>
          </a:ln>
        </p:spPr>
      </p:pic>
    </p:spTree>
    <p:extLst>
      <p:ext uri="{BB962C8B-B14F-4D97-AF65-F5344CB8AC3E}">
        <p14:creationId xmlns:p14="http://schemas.microsoft.com/office/powerpoint/2010/main" val="2814521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a:t>
            </a:r>
            <a:endParaRPr lang="en-US" dirty="0"/>
          </a:p>
        </p:txBody>
      </p:sp>
      <p:pic>
        <p:nvPicPr>
          <p:cNvPr id="1026" name="Picture 2" descr="C:\Documents and Settings\amarjeet\Desktop\uml pic\bell_fig1.jpg"/>
          <p:cNvPicPr>
            <a:picLocks noGrp="1" noChangeAspect="1" noChangeArrowheads="1"/>
          </p:cNvPicPr>
          <p:nvPr>
            <p:ph idx="1"/>
          </p:nvPr>
        </p:nvPicPr>
        <p:blipFill>
          <a:blip r:embed="rId3"/>
          <a:srcRect/>
          <a:stretch>
            <a:fillRect/>
          </a:stretch>
        </p:blipFill>
        <p:spPr bwMode="auto">
          <a:xfrm>
            <a:off x="2895600" y="2590800"/>
            <a:ext cx="6000750" cy="2667000"/>
          </a:xfrm>
          <a:prstGeom prst="rect">
            <a:avLst/>
          </a:prstGeom>
          <a:noFill/>
        </p:spPr>
      </p:pic>
    </p:spTree>
    <p:extLst>
      <p:ext uri="{BB962C8B-B14F-4D97-AF65-F5344CB8AC3E}">
        <p14:creationId xmlns:p14="http://schemas.microsoft.com/office/powerpoint/2010/main" val="26842479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Showing a default value for attributes is optional;  shows a Bank Account class with an attribute called </a:t>
            </a:r>
            <a:r>
              <a:rPr lang="en-US" sz="2800" i="1" dirty="0"/>
              <a:t>balance</a:t>
            </a:r>
            <a:r>
              <a:rPr lang="en-US" sz="2800" dirty="0"/>
              <a:t>, which has a default value of 0.</a:t>
            </a:r>
          </a:p>
        </p:txBody>
      </p:sp>
      <p:pic>
        <p:nvPicPr>
          <p:cNvPr id="2050" name="Picture 2" descr="C:\Documents and Settings\amarjeet\Desktop\uml pic\bell_fig2.jpg"/>
          <p:cNvPicPr>
            <a:picLocks noGrp="1" noChangeAspect="1" noChangeArrowheads="1"/>
          </p:cNvPicPr>
          <p:nvPr>
            <p:ph idx="1"/>
          </p:nvPr>
        </p:nvPicPr>
        <p:blipFill>
          <a:blip r:embed="rId3"/>
          <a:srcRect/>
          <a:stretch>
            <a:fillRect/>
          </a:stretch>
        </p:blipFill>
        <p:spPr bwMode="auto">
          <a:xfrm>
            <a:off x="3200401" y="2286000"/>
            <a:ext cx="5146535" cy="2743200"/>
          </a:xfrm>
          <a:prstGeom prst="rect">
            <a:avLst/>
          </a:prstGeom>
          <a:noFill/>
        </p:spPr>
      </p:pic>
    </p:spTree>
    <p:extLst>
      <p:ext uri="{BB962C8B-B14F-4D97-AF65-F5344CB8AC3E}">
        <p14:creationId xmlns:p14="http://schemas.microsoft.com/office/powerpoint/2010/main" val="2062600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Documents and Settings\amarjeet\Desktop\uml pic\bell_fig3.jpg"/>
          <p:cNvPicPr>
            <a:picLocks noGrp="1" noChangeAspect="1" noChangeArrowheads="1"/>
          </p:cNvPicPr>
          <p:nvPr>
            <p:ph idx="1"/>
          </p:nvPr>
        </p:nvPicPr>
        <p:blipFill>
          <a:blip r:embed="rId3"/>
          <a:srcRect/>
          <a:stretch>
            <a:fillRect/>
          </a:stretch>
        </p:blipFill>
        <p:spPr bwMode="auto">
          <a:xfrm>
            <a:off x="3048000" y="2895601"/>
            <a:ext cx="5611942" cy="2594769"/>
          </a:xfrm>
          <a:prstGeom prst="rect">
            <a:avLst/>
          </a:prstGeom>
          <a:noFill/>
        </p:spPr>
      </p:pic>
    </p:spTree>
    <p:extLst>
      <p:ext uri="{BB962C8B-B14F-4D97-AF65-F5344CB8AC3E}">
        <p14:creationId xmlns:p14="http://schemas.microsoft.com/office/powerpoint/2010/main" val="20385123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Inheritance</a:t>
            </a:r>
            <a:br>
              <a:rPr lang="en-US" b="1" dirty="0" smtClean="0"/>
            </a:br>
            <a:endParaRPr lang="en-US" dirty="0"/>
          </a:p>
        </p:txBody>
      </p:sp>
      <p:pic>
        <p:nvPicPr>
          <p:cNvPr id="4098" name="Picture 2" descr="C:\Documents and Settings\amarjeet\Desktop\uml pic\bell_fig4.jpg"/>
          <p:cNvPicPr>
            <a:picLocks noGrp="1" noChangeAspect="1" noChangeArrowheads="1"/>
          </p:cNvPicPr>
          <p:nvPr>
            <p:ph idx="1"/>
          </p:nvPr>
        </p:nvPicPr>
        <p:blipFill>
          <a:blip r:embed="rId3"/>
          <a:srcRect/>
          <a:stretch>
            <a:fillRect/>
          </a:stretch>
        </p:blipFill>
        <p:spPr bwMode="auto">
          <a:xfrm>
            <a:off x="2286000" y="1143000"/>
            <a:ext cx="7043382" cy="4191000"/>
          </a:xfrm>
          <a:prstGeom prst="rect">
            <a:avLst/>
          </a:prstGeom>
          <a:noFill/>
        </p:spPr>
      </p:pic>
      <p:sp>
        <p:nvSpPr>
          <p:cNvPr id="6" name="Rectangle 5"/>
          <p:cNvSpPr/>
          <p:nvPr/>
        </p:nvSpPr>
        <p:spPr>
          <a:xfrm>
            <a:off x="2209800" y="5486401"/>
            <a:ext cx="7924800" cy="646331"/>
          </a:xfrm>
          <a:prstGeom prst="rect">
            <a:avLst/>
          </a:prstGeom>
        </p:spPr>
        <p:txBody>
          <a:bodyPr wrap="square">
            <a:spAutoFit/>
          </a:bodyPr>
          <a:lstStyle/>
          <a:p>
            <a:r>
              <a:rPr lang="en-US" b="1" dirty="0"/>
              <a:t>Inheritance is indicated by a solid line with a closed, unfilled arrowhead pointing at the super class</a:t>
            </a:r>
            <a:endParaRPr lang="en-US" dirty="0"/>
          </a:p>
        </p:txBody>
      </p:sp>
    </p:spTree>
    <p:extLst>
      <p:ext uri="{BB962C8B-B14F-4D97-AF65-F5344CB8AC3E}">
        <p14:creationId xmlns:p14="http://schemas.microsoft.com/office/powerpoint/2010/main" val="4275335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Associations</a:t>
            </a:r>
            <a:endParaRPr lang="en-US" dirty="0"/>
          </a:p>
        </p:txBody>
      </p:sp>
      <p:sp>
        <p:nvSpPr>
          <p:cNvPr id="3" name="Content Placeholder 2"/>
          <p:cNvSpPr>
            <a:spLocks noGrp="1"/>
          </p:cNvSpPr>
          <p:nvPr>
            <p:ph idx="1"/>
          </p:nvPr>
        </p:nvSpPr>
        <p:spPr/>
        <p:txBody>
          <a:bodyPr/>
          <a:lstStyle/>
          <a:p>
            <a:r>
              <a:rPr lang="en-US" dirty="0" smtClean="0"/>
              <a:t>When you model a system, certain objects will be related to each other, and these relationships themselves need to be modeled for clarity. There are 2 types of associations. I will discuss two of them -- bi-directional and </a:t>
            </a:r>
            <a:r>
              <a:rPr lang="en-US" dirty="0" err="1" smtClean="0"/>
              <a:t>uni</a:t>
            </a:r>
            <a:r>
              <a:rPr lang="en-US" dirty="0" smtClean="0"/>
              <a:t>-directional associations </a:t>
            </a:r>
            <a:endParaRPr lang="en-US" dirty="0"/>
          </a:p>
        </p:txBody>
      </p:sp>
    </p:spTree>
    <p:extLst>
      <p:ext uri="{BB962C8B-B14F-4D97-AF65-F5344CB8AC3E}">
        <p14:creationId xmlns:p14="http://schemas.microsoft.com/office/powerpoint/2010/main" val="175869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Bi-directional (standard) association</a:t>
            </a:r>
            <a:endParaRPr lang="en-US" dirty="0"/>
          </a:p>
        </p:txBody>
      </p:sp>
      <p:pic>
        <p:nvPicPr>
          <p:cNvPr id="5122" name="Picture 2" descr="C:\Documents and Settings\amarjeet\Desktop\uml pic\bell_fig6.jpg"/>
          <p:cNvPicPr>
            <a:picLocks noGrp="1" noChangeAspect="1" noChangeArrowheads="1"/>
          </p:cNvPicPr>
          <p:nvPr>
            <p:ph idx="1"/>
          </p:nvPr>
        </p:nvPicPr>
        <p:blipFill>
          <a:blip r:embed="rId3"/>
          <a:srcRect/>
          <a:stretch>
            <a:fillRect/>
          </a:stretch>
        </p:blipFill>
        <p:spPr bwMode="auto">
          <a:xfrm>
            <a:off x="2057400" y="1905000"/>
            <a:ext cx="8129239" cy="2438400"/>
          </a:xfrm>
          <a:prstGeom prst="rect">
            <a:avLst/>
          </a:prstGeom>
          <a:noFill/>
        </p:spPr>
      </p:pic>
      <p:sp>
        <p:nvSpPr>
          <p:cNvPr id="5" name="Rectangle 4"/>
          <p:cNvSpPr/>
          <p:nvPr/>
        </p:nvSpPr>
        <p:spPr>
          <a:xfrm>
            <a:off x="2209800" y="5029200"/>
            <a:ext cx="8153400" cy="923330"/>
          </a:xfrm>
          <a:prstGeom prst="rect">
            <a:avLst/>
          </a:prstGeom>
        </p:spPr>
        <p:txBody>
          <a:bodyPr wrap="square">
            <a:spAutoFit/>
          </a:bodyPr>
          <a:lstStyle/>
          <a:p>
            <a:r>
              <a:rPr lang="en-US" dirty="0"/>
              <a:t>An association is a linkage between two classes. Associations are always assumed to be bi-directional; this means that both classes are aware of each other and their relationship</a:t>
            </a:r>
          </a:p>
        </p:txBody>
      </p:sp>
    </p:spTree>
    <p:extLst>
      <p:ext uri="{BB962C8B-B14F-4D97-AF65-F5344CB8AC3E}">
        <p14:creationId xmlns:p14="http://schemas.microsoft.com/office/powerpoint/2010/main" val="2547290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Uni</a:t>
            </a:r>
            <a:r>
              <a:rPr lang="en-US" b="1" dirty="0" smtClean="0"/>
              <a:t>-directional association</a:t>
            </a:r>
            <a:endParaRPr lang="en-US" dirty="0"/>
          </a:p>
        </p:txBody>
      </p:sp>
      <p:pic>
        <p:nvPicPr>
          <p:cNvPr id="6146" name="Picture 2" descr="C:\Documents and Settings\amarjeet\Desktop\uml pic\bell_fig7.jpg"/>
          <p:cNvPicPr>
            <a:picLocks noGrp="1" noChangeAspect="1" noChangeArrowheads="1"/>
          </p:cNvPicPr>
          <p:nvPr>
            <p:ph idx="1"/>
          </p:nvPr>
        </p:nvPicPr>
        <p:blipFill>
          <a:blip r:embed="rId3"/>
          <a:srcRect/>
          <a:stretch>
            <a:fillRect/>
          </a:stretch>
        </p:blipFill>
        <p:spPr bwMode="auto">
          <a:xfrm>
            <a:off x="2286000" y="1905000"/>
            <a:ext cx="7620000" cy="1435100"/>
          </a:xfrm>
          <a:prstGeom prst="rect">
            <a:avLst/>
          </a:prstGeom>
          <a:noFill/>
        </p:spPr>
      </p:pic>
      <p:sp>
        <p:nvSpPr>
          <p:cNvPr id="5" name="Rectangle 4"/>
          <p:cNvSpPr/>
          <p:nvPr/>
        </p:nvSpPr>
        <p:spPr>
          <a:xfrm>
            <a:off x="2209800" y="4800600"/>
            <a:ext cx="8001000" cy="923330"/>
          </a:xfrm>
          <a:prstGeom prst="rect">
            <a:avLst/>
          </a:prstGeom>
        </p:spPr>
        <p:txBody>
          <a:bodyPr wrap="square">
            <a:spAutoFit/>
          </a:bodyPr>
          <a:lstStyle/>
          <a:p>
            <a:r>
              <a:rPr lang="en-US" b="1" dirty="0"/>
              <a:t>An example of a </a:t>
            </a:r>
            <a:r>
              <a:rPr lang="en-US" b="1" dirty="0" err="1"/>
              <a:t>uni</a:t>
            </a:r>
            <a:r>
              <a:rPr lang="en-US" b="1" dirty="0"/>
              <a:t>-directional association: The </a:t>
            </a:r>
            <a:r>
              <a:rPr lang="en-US" b="1" dirty="0" err="1"/>
              <a:t>OverdrawnAccountsReport</a:t>
            </a:r>
            <a:r>
              <a:rPr lang="en-US" b="1" dirty="0"/>
              <a:t> class knows about the </a:t>
            </a:r>
            <a:r>
              <a:rPr lang="en-US" b="1" dirty="0" err="1"/>
              <a:t>BankAccount</a:t>
            </a:r>
            <a:r>
              <a:rPr lang="en-US" b="1" dirty="0"/>
              <a:t> class, but the </a:t>
            </a:r>
            <a:r>
              <a:rPr lang="en-US" b="1" dirty="0" err="1"/>
              <a:t>BankAccount</a:t>
            </a:r>
            <a:r>
              <a:rPr lang="en-US" b="1" dirty="0"/>
              <a:t> class does not know about the association.</a:t>
            </a:r>
            <a:endParaRPr lang="en-US" dirty="0"/>
          </a:p>
        </p:txBody>
      </p:sp>
    </p:spTree>
    <p:extLst>
      <p:ext uri="{BB962C8B-B14F-4D97-AF65-F5344CB8AC3E}">
        <p14:creationId xmlns:p14="http://schemas.microsoft.com/office/powerpoint/2010/main" val="1124403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Packages</a:t>
            </a:r>
            <a:endParaRPr lang="en-US" dirty="0"/>
          </a:p>
        </p:txBody>
      </p:sp>
      <p:pic>
        <p:nvPicPr>
          <p:cNvPr id="7170" name="Picture 2" descr="C:\Documents and Settings\amarjeet\Desktop\uml pic\bell_fig8.jpg"/>
          <p:cNvPicPr>
            <a:picLocks noGrp="1" noChangeAspect="1" noChangeArrowheads="1"/>
          </p:cNvPicPr>
          <p:nvPr>
            <p:ph idx="1"/>
          </p:nvPr>
        </p:nvPicPr>
        <p:blipFill>
          <a:blip r:embed="rId3"/>
          <a:srcRect/>
          <a:stretch>
            <a:fillRect/>
          </a:stretch>
        </p:blipFill>
        <p:spPr bwMode="auto">
          <a:xfrm>
            <a:off x="2590801" y="1524000"/>
            <a:ext cx="6760613" cy="4812242"/>
          </a:xfrm>
          <a:prstGeom prst="rect">
            <a:avLst/>
          </a:prstGeom>
          <a:noFill/>
        </p:spPr>
      </p:pic>
    </p:spTree>
    <p:extLst>
      <p:ext uri="{BB962C8B-B14F-4D97-AF65-F5344CB8AC3E}">
        <p14:creationId xmlns:p14="http://schemas.microsoft.com/office/powerpoint/2010/main" val="1401218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a:t>
            </a:r>
            <a:endParaRPr lang="en-US" dirty="0"/>
          </a:p>
        </p:txBody>
      </p:sp>
      <p:pic>
        <p:nvPicPr>
          <p:cNvPr id="8194" name="Picture 2" descr="C:\Documents and Settings\amarjeet\Desktop\uml pic\bell_fig10.gif"/>
          <p:cNvPicPr>
            <a:picLocks noGrp="1" noChangeAspect="1" noChangeArrowheads="1"/>
          </p:cNvPicPr>
          <p:nvPr>
            <p:ph idx="1"/>
          </p:nvPr>
        </p:nvPicPr>
        <p:blipFill>
          <a:blip r:embed="rId3"/>
          <a:srcRect/>
          <a:stretch>
            <a:fillRect/>
          </a:stretch>
        </p:blipFill>
        <p:spPr bwMode="auto">
          <a:xfrm>
            <a:off x="3505200" y="1752600"/>
            <a:ext cx="4800600" cy="3870022"/>
          </a:xfrm>
          <a:prstGeom prst="rect">
            <a:avLst/>
          </a:prstGeom>
          <a:noFill/>
        </p:spPr>
      </p:pic>
    </p:spTree>
    <p:extLst>
      <p:ext uri="{BB962C8B-B14F-4D97-AF65-F5344CB8AC3E}">
        <p14:creationId xmlns:p14="http://schemas.microsoft.com/office/powerpoint/2010/main" val="235127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UML:</a:t>
            </a:r>
            <a:br>
              <a:rPr lang="en-US" dirty="0"/>
            </a:br>
            <a:endParaRPr lang="en-US" dirty="0"/>
          </a:p>
        </p:txBody>
      </p:sp>
      <p:sp>
        <p:nvSpPr>
          <p:cNvPr id="3" name="Content Placeholder 2"/>
          <p:cNvSpPr>
            <a:spLocks noGrp="1"/>
          </p:cNvSpPr>
          <p:nvPr>
            <p:ph idx="1"/>
          </p:nvPr>
        </p:nvSpPr>
        <p:spPr/>
        <p:txBody>
          <a:bodyPr/>
          <a:lstStyle/>
          <a:p>
            <a:r>
              <a:rPr lang="en-US" i="1" dirty="0"/>
              <a:t>A picture is worth a thousand words</a:t>
            </a:r>
            <a:r>
              <a:rPr lang="en-US" dirty="0"/>
              <a:t>, this absolutely fits while discussing about UML. Object oriented concepts were introduced much earlier than UML. So at that time there were no standard methodologies to organize and consolidate the object oriented development. At that point of time UML came into picture</a:t>
            </a:r>
            <a:r>
              <a:rPr lang="en-US" dirty="0" smtClean="0"/>
              <a:t>.</a:t>
            </a:r>
          </a:p>
          <a:p>
            <a:endParaRPr lang="en-US" dirty="0"/>
          </a:p>
          <a:p>
            <a:r>
              <a:rPr lang="en-US" dirty="0"/>
              <a:t>UML diagrams are not only made for developers but also for business users, common people and anybody interested to understand the system. The system can be a software or non software. So it must be clear that UML is not a development method rather it accompanies with processes to make a successful system.</a:t>
            </a:r>
          </a:p>
        </p:txBody>
      </p:sp>
    </p:spTree>
    <p:extLst>
      <p:ext uri="{BB962C8B-B14F-4D97-AF65-F5344CB8AC3E}">
        <p14:creationId xmlns:p14="http://schemas.microsoft.com/office/powerpoint/2010/main" val="16268797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Association class</a:t>
            </a:r>
            <a:endParaRPr lang="en-US" dirty="0"/>
          </a:p>
        </p:txBody>
      </p:sp>
      <p:pic>
        <p:nvPicPr>
          <p:cNvPr id="9218" name="Picture 2" descr="C:\Documents and Settings\amarjeet\Desktop\uml pic\bell_fig11.jpg"/>
          <p:cNvPicPr>
            <a:picLocks noGrp="1" noChangeAspect="1" noChangeArrowheads="1"/>
          </p:cNvPicPr>
          <p:nvPr>
            <p:ph idx="1"/>
          </p:nvPr>
        </p:nvPicPr>
        <p:blipFill>
          <a:blip r:embed="rId3"/>
          <a:srcRect/>
          <a:stretch>
            <a:fillRect/>
          </a:stretch>
        </p:blipFill>
        <p:spPr bwMode="auto">
          <a:xfrm>
            <a:off x="1752600" y="1905001"/>
            <a:ext cx="8617836" cy="2766219"/>
          </a:xfrm>
          <a:prstGeom prst="rect">
            <a:avLst/>
          </a:prstGeom>
          <a:noFill/>
        </p:spPr>
      </p:pic>
    </p:spTree>
    <p:extLst>
      <p:ext uri="{BB962C8B-B14F-4D97-AF65-F5344CB8AC3E}">
        <p14:creationId xmlns:p14="http://schemas.microsoft.com/office/powerpoint/2010/main" val="311295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Reflexive association</a:t>
            </a:r>
            <a:endParaRPr lang="en-US" dirty="0"/>
          </a:p>
        </p:txBody>
      </p:sp>
      <p:pic>
        <p:nvPicPr>
          <p:cNvPr id="10242" name="Picture 2" descr="C:\Documents and Settings\amarjeet\Desktop\uml pic\bell_fig14.gif"/>
          <p:cNvPicPr>
            <a:picLocks noGrp="1" noChangeAspect="1" noChangeArrowheads="1"/>
          </p:cNvPicPr>
          <p:nvPr>
            <p:ph idx="1"/>
          </p:nvPr>
        </p:nvPicPr>
        <p:blipFill>
          <a:blip r:embed="rId3"/>
          <a:srcRect/>
          <a:stretch>
            <a:fillRect/>
          </a:stretch>
        </p:blipFill>
        <p:spPr bwMode="auto">
          <a:xfrm>
            <a:off x="4191001" y="2819400"/>
            <a:ext cx="3796249" cy="2242344"/>
          </a:xfrm>
          <a:prstGeom prst="rect">
            <a:avLst/>
          </a:prstGeom>
          <a:noFill/>
        </p:spPr>
      </p:pic>
    </p:spTree>
    <p:extLst>
      <p:ext uri="{BB962C8B-B14F-4D97-AF65-F5344CB8AC3E}">
        <p14:creationId xmlns:p14="http://schemas.microsoft.com/office/powerpoint/2010/main" val="2890191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Marks for UML-supported visibility type</a:t>
            </a:r>
            <a:endParaRPr lang="en-US" dirty="0"/>
          </a:p>
        </p:txBody>
      </p:sp>
      <p:sp>
        <p:nvSpPr>
          <p:cNvPr id="3" name="Content Placeholder 2"/>
          <p:cNvSpPr>
            <a:spLocks noGrp="1"/>
          </p:cNvSpPr>
          <p:nvPr>
            <p:ph idx="1"/>
          </p:nvPr>
        </p:nvSpPr>
        <p:spPr/>
        <p:txBody>
          <a:bodyPr/>
          <a:lstStyle/>
          <a:p>
            <a:pPr>
              <a:buNone/>
            </a:pPr>
            <a:r>
              <a:rPr lang="en-US" dirty="0" smtClean="0"/>
              <a:t>Mark Visibility type</a:t>
            </a:r>
          </a:p>
          <a:p>
            <a:r>
              <a:rPr lang="en-US" dirty="0" smtClean="0"/>
              <a:t>+Public</a:t>
            </a:r>
          </a:p>
          <a:p>
            <a:r>
              <a:rPr lang="en-US" dirty="0" smtClean="0"/>
              <a:t>#Protected</a:t>
            </a:r>
          </a:p>
          <a:p>
            <a:r>
              <a:rPr lang="en-US" dirty="0" smtClean="0"/>
              <a:t>-Private</a:t>
            </a:r>
          </a:p>
          <a:p>
            <a:r>
              <a:rPr lang="en-US" dirty="0" smtClean="0"/>
              <a:t> </a:t>
            </a:r>
            <a:endParaRPr lang="en-US" dirty="0"/>
          </a:p>
        </p:txBody>
      </p:sp>
    </p:spTree>
    <p:extLst>
      <p:ext uri="{BB962C8B-B14F-4D97-AF65-F5344CB8AC3E}">
        <p14:creationId xmlns:p14="http://schemas.microsoft.com/office/powerpoint/2010/main" val="735190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Notations(2)</a:t>
            </a:r>
            <a:endParaRPr lang="en-US" dirty="0"/>
          </a:p>
        </p:txBody>
      </p:sp>
      <p:pic>
        <p:nvPicPr>
          <p:cNvPr id="5" name="Content Placeholder 4"/>
          <p:cNvPicPr>
            <a:picLocks noGrp="1"/>
          </p:cNvPicPr>
          <p:nvPr>
            <p:ph idx="1"/>
          </p:nvPr>
        </p:nvPicPr>
        <p:blipFill>
          <a:blip r:embed="rId3"/>
          <a:srcRect l="34936" t="48462" r="51122" b="38718"/>
          <a:stretch>
            <a:fillRect/>
          </a:stretch>
        </p:blipFill>
        <p:spPr bwMode="auto">
          <a:xfrm>
            <a:off x="2590800" y="1695959"/>
            <a:ext cx="1699809" cy="976884"/>
          </a:xfrm>
          <a:prstGeom prst="rect">
            <a:avLst/>
          </a:prstGeom>
          <a:noFill/>
          <a:ln w="9525">
            <a:noFill/>
            <a:miter lim="800000"/>
            <a:headEnd/>
            <a:tailEnd/>
          </a:ln>
        </p:spPr>
      </p:pic>
      <p:sp>
        <p:nvSpPr>
          <p:cNvPr id="6" name="TextBox 5"/>
          <p:cNvSpPr txBox="1"/>
          <p:nvPr/>
        </p:nvSpPr>
        <p:spPr>
          <a:xfrm>
            <a:off x="2590800" y="2362201"/>
            <a:ext cx="7239000" cy="1200329"/>
          </a:xfrm>
          <a:prstGeom prst="rect">
            <a:avLst/>
          </a:prstGeom>
          <a:noFill/>
        </p:spPr>
        <p:txBody>
          <a:bodyPr wrap="square" rtlCol="0">
            <a:spAutoFit/>
          </a:bodyPr>
          <a:lstStyle/>
          <a:p>
            <a:r>
              <a:rPr lang="en-US" b="1" dirty="0"/>
              <a:t>Active Class</a:t>
            </a:r>
            <a:r>
              <a:rPr lang="en-US" dirty="0"/>
              <a:t/>
            </a:r>
            <a:br>
              <a:rPr lang="en-US" dirty="0"/>
            </a:br>
            <a:r>
              <a:rPr lang="en-US" dirty="0">
                <a:solidFill>
                  <a:srgbClr val="00B050"/>
                </a:solidFill>
              </a:rPr>
              <a:t>Active classes initiate and control the flow of activity</a:t>
            </a:r>
            <a:r>
              <a:rPr lang="en-US" dirty="0"/>
              <a:t>, </a:t>
            </a:r>
            <a:r>
              <a:rPr lang="en-US" dirty="0">
                <a:solidFill>
                  <a:srgbClr val="0070C0"/>
                </a:solidFill>
              </a:rPr>
              <a:t>while passive classes store data and serve other classes</a:t>
            </a:r>
            <a:r>
              <a:rPr lang="en-US" dirty="0"/>
              <a:t>. Illustrate active classes with a thicker border.</a:t>
            </a:r>
          </a:p>
        </p:txBody>
      </p:sp>
      <p:pic>
        <p:nvPicPr>
          <p:cNvPr id="7" name="Picture 6"/>
          <p:cNvPicPr/>
          <p:nvPr/>
        </p:nvPicPr>
        <p:blipFill>
          <a:blip r:embed="rId4"/>
          <a:srcRect l="35174" t="30245" r="50299" b="52539"/>
          <a:stretch>
            <a:fillRect/>
          </a:stretch>
        </p:blipFill>
        <p:spPr bwMode="auto">
          <a:xfrm>
            <a:off x="2667000" y="3581400"/>
            <a:ext cx="1981200" cy="1143000"/>
          </a:xfrm>
          <a:prstGeom prst="rect">
            <a:avLst/>
          </a:prstGeom>
          <a:noFill/>
          <a:ln w="9525">
            <a:noFill/>
            <a:miter lim="800000"/>
            <a:headEnd/>
            <a:tailEnd/>
          </a:ln>
        </p:spPr>
      </p:pic>
      <p:sp>
        <p:nvSpPr>
          <p:cNvPr id="8" name="TextBox 7"/>
          <p:cNvSpPr txBox="1"/>
          <p:nvPr/>
        </p:nvSpPr>
        <p:spPr>
          <a:xfrm>
            <a:off x="2667000" y="4800600"/>
            <a:ext cx="7239000" cy="923330"/>
          </a:xfrm>
          <a:prstGeom prst="rect">
            <a:avLst/>
          </a:prstGeom>
          <a:noFill/>
        </p:spPr>
        <p:txBody>
          <a:bodyPr wrap="square" rtlCol="0">
            <a:spAutoFit/>
          </a:bodyPr>
          <a:lstStyle/>
          <a:p>
            <a:r>
              <a:rPr lang="en-US" b="1" dirty="0"/>
              <a:t>Visibility</a:t>
            </a:r>
            <a:r>
              <a:rPr lang="en-US" dirty="0"/>
              <a:t/>
            </a:r>
            <a:br>
              <a:rPr lang="en-US" dirty="0"/>
            </a:br>
            <a:r>
              <a:rPr lang="en-US" dirty="0"/>
              <a:t>Use visibility markers to signify who can access the information contained within a class.</a:t>
            </a:r>
          </a:p>
        </p:txBody>
      </p:sp>
    </p:spTree>
    <p:extLst>
      <p:ext uri="{BB962C8B-B14F-4D97-AF65-F5344CB8AC3E}">
        <p14:creationId xmlns:p14="http://schemas.microsoft.com/office/powerpoint/2010/main" val="16046154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Notations(3)</a:t>
            </a:r>
            <a:endParaRPr lang="en-US" dirty="0"/>
          </a:p>
        </p:txBody>
      </p:sp>
      <p:pic>
        <p:nvPicPr>
          <p:cNvPr id="4" name="Content Placeholder 3"/>
          <p:cNvPicPr>
            <a:picLocks noGrp="1"/>
          </p:cNvPicPr>
          <p:nvPr>
            <p:ph idx="1"/>
          </p:nvPr>
        </p:nvPicPr>
        <p:blipFill>
          <a:blip r:embed="rId3"/>
          <a:srcRect l="34615" t="54918" r="48798" b="29082"/>
          <a:stretch>
            <a:fillRect/>
          </a:stretch>
        </p:blipFill>
        <p:spPr bwMode="auto">
          <a:xfrm>
            <a:off x="2743200" y="1752600"/>
            <a:ext cx="2133600" cy="1295400"/>
          </a:xfrm>
          <a:prstGeom prst="rect">
            <a:avLst/>
          </a:prstGeom>
          <a:noFill/>
          <a:ln w="9525">
            <a:noFill/>
            <a:miter lim="800000"/>
            <a:headEnd/>
            <a:tailEnd/>
          </a:ln>
        </p:spPr>
      </p:pic>
      <p:sp>
        <p:nvSpPr>
          <p:cNvPr id="5" name="TextBox 4"/>
          <p:cNvSpPr txBox="1"/>
          <p:nvPr/>
        </p:nvSpPr>
        <p:spPr>
          <a:xfrm>
            <a:off x="1257300" y="3441701"/>
            <a:ext cx="8153400" cy="2031325"/>
          </a:xfrm>
          <a:prstGeom prst="rect">
            <a:avLst/>
          </a:prstGeom>
          <a:noFill/>
        </p:spPr>
        <p:txBody>
          <a:bodyPr wrap="square" rtlCol="0">
            <a:spAutoFit/>
          </a:bodyPr>
          <a:lstStyle/>
          <a:p>
            <a:r>
              <a:rPr lang="en-US" b="1" dirty="0"/>
              <a:t>Associations</a:t>
            </a:r>
            <a:r>
              <a:rPr lang="en-US" dirty="0"/>
              <a:t/>
            </a:r>
            <a:br>
              <a:rPr lang="en-US" dirty="0"/>
            </a:br>
            <a:r>
              <a:rPr lang="en-US" dirty="0"/>
              <a:t>Associations represent </a:t>
            </a:r>
            <a:r>
              <a:rPr lang="en-US" dirty="0">
                <a:solidFill>
                  <a:srgbClr val="00B050"/>
                </a:solidFill>
              </a:rPr>
              <a:t>static relationships </a:t>
            </a:r>
            <a:r>
              <a:rPr lang="en-US" dirty="0"/>
              <a:t>between classes. Place association names above, on, or below the association line. </a:t>
            </a:r>
            <a:r>
              <a:rPr lang="en-US" dirty="0">
                <a:solidFill>
                  <a:srgbClr val="00B050"/>
                </a:solidFill>
              </a:rPr>
              <a:t>Use a filled arrow to indicate the direction of the relationship</a:t>
            </a:r>
            <a:r>
              <a:rPr lang="en-US" dirty="0"/>
              <a:t>. </a:t>
            </a:r>
          </a:p>
          <a:p>
            <a:r>
              <a:rPr lang="en-US" dirty="0">
                <a:solidFill>
                  <a:srgbClr val="00B050"/>
                </a:solidFill>
              </a:rPr>
              <a:t>Place roles near the end of an association.</a:t>
            </a:r>
            <a:r>
              <a:rPr lang="en-US" dirty="0"/>
              <a:t> Roles represent the way the two classes see each other.</a:t>
            </a:r>
            <a:br>
              <a:rPr lang="en-US" dirty="0"/>
            </a:br>
            <a:endParaRPr lang="en-US" dirty="0"/>
          </a:p>
        </p:txBody>
      </p:sp>
    </p:spTree>
    <p:extLst>
      <p:ext uri="{BB962C8B-B14F-4D97-AF65-F5344CB8AC3E}">
        <p14:creationId xmlns:p14="http://schemas.microsoft.com/office/powerpoint/2010/main" val="41998532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Notations(4)</a:t>
            </a:r>
            <a:endParaRPr lang="en-US" dirty="0"/>
          </a:p>
        </p:txBody>
      </p:sp>
      <p:pic>
        <p:nvPicPr>
          <p:cNvPr id="4" name="Content Placeholder 3"/>
          <p:cNvPicPr>
            <a:picLocks noGrp="1"/>
          </p:cNvPicPr>
          <p:nvPr>
            <p:ph idx="1"/>
          </p:nvPr>
        </p:nvPicPr>
        <p:blipFill>
          <a:blip r:embed="rId3"/>
          <a:srcRect l="34936" t="14359" r="52564" b="64615"/>
          <a:stretch>
            <a:fillRect/>
          </a:stretch>
        </p:blipFill>
        <p:spPr bwMode="auto">
          <a:xfrm>
            <a:off x="2929467" y="1994892"/>
            <a:ext cx="1524000" cy="1602181"/>
          </a:xfrm>
          <a:prstGeom prst="rect">
            <a:avLst/>
          </a:prstGeom>
          <a:noFill/>
          <a:ln w="9525">
            <a:noFill/>
            <a:miter lim="800000"/>
            <a:headEnd/>
            <a:tailEnd/>
          </a:ln>
        </p:spPr>
      </p:pic>
      <p:sp>
        <p:nvSpPr>
          <p:cNvPr id="5" name="TextBox 4"/>
          <p:cNvSpPr txBox="1"/>
          <p:nvPr/>
        </p:nvSpPr>
        <p:spPr>
          <a:xfrm>
            <a:off x="1356168" y="4067965"/>
            <a:ext cx="7239000" cy="1754326"/>
          </a:xfrm>
          <a:prstGeom prst="rect">
            <a:avLst/>
          </a:prstGeom>
          <a:noFill/>
        </p:spPr>
        <p:txBody>
          <a:bodyPr wrap="square" rtlCol="0">
            <a:spAutoFit/>
          </a:bodyPr>
          <a:lstStyle/>
          <a:p>
            <a:r>
              <a:rPr lang="en-US" b="1" dirty="0"/>
              <a:t>Multiplicity (Cardinality)</a:t>
            </a:r>
            <a:r>
              <a:rPr lang="en-US" dirty="0"/>
              <a:t/>
            </a:r>
            <a:br>
              <a:rPr lang="en-US" dirty="0"/>
            </a:br>
            <a:r>
              <a:rPr lang="en-US" dirty="0">
                <a:solidFill>
                  <a:srgbClr val="00B050"/>
                </a:solidFill>
              </a:rPr>
              <a:t>Place multiplicity notations near the ends of an association</a:t>
            </a:r>
            <a:r>
              <a:rPr lang="en-US" dirty="0"/>
              <a:t>. These symbols indicate the number of instances of one class linked to one instance of the other class.</a:t>
            </a:r>
          </a:p>
          <a:p>
            <a:r>
              <a:rPr lang="en-US" dirty="0"/>
              <a:t>For example, </a:t>
            </a:r>
            <a:r>
              <a:rPr lang="en-US" dirty="0">
                <a:solidFill>
                  <a:srgbClr val="00B050"/>
                </a:solidFill>
              </a:rPr>
              <a:t>one company will have one or more employees, but each employee works for one company only</a:t>
            </a:r>
            <a:r>
              <a:rPr lang="en-US" dirty="0"/>
              <a:t>.</a:t>
            </a:r>
          </a:p>
        </p:txBody>
      </p:sp>
      <p:pic>
        <p:nvPicPr>
          <p:cNvPr id="6" name="Content Placeholder 3"/>
          <p:cNvPicPr>
            <a:picLocks/>
          </p:cNvPicPr>
          <p:nvPr/>
        </p:nvPicPr>
        <p:blipFill>
          <a:blip r:embed="rId3"/>
          <a:srcRect l="48061" t="14359" r="44711" b="64615"/>
          <a:stretch>
            <a:fillRect/>
          </a:stretch>
        </p:blipFill>
        <p:spPr bwMode="auto">
          <a:xfrm>
            <a:off x="8229600" y="1600201"/>
            <a:ext cx="1044402" cy="2120899"/>
          </a:xfrm>
          <a:prstGeom prst="rect">
            <a:avLst/>
          </a:prstGeom>
          <a:noFill/>
          <a:ln w="9525">
            <a:noFill/>
            <a:miter lim="800000"/>
            <a:headEnd/>
            <a:tailEnd/>
          </a:ln>
        </p:spPr>
      </p:pic>
    </p:spTree>
    <p:extLst>
      <p:ext uri="{BB962C8B-B14F-4D97-AF65-F5344CB8AC3E}">
        <p14:creationId xmlns:p14="http://schemas.microsoft.com/office/powerpoint/2010/main" val="34085791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Notations(5)</a:t>
            </a:r>
            <a:endParaRPr lang="en-US" dirty="0"/>
          </a:p>
        </p:txBody>
      </p:sp>
      <p:pic>
        <p:nvPicPr>
          <p:cNvPr id="4" name="Content Placeholder 3"/>
          <p:cNvPicPr>
            <a:picLocks noGrp="1"/>
          </p:cNvPicPr>
          <p:nvPr>
            <p:ph idx="1"/>
          </p:nvPr>
        </p:nvPicPr>
        <p:blipFill>
          <a:blip r:embed="rId3"/>
          <a:srcRect l="34936" t="40513" r="50064" b="22051"/>
          <a:stretch>
            <a:fillRect/>
          </a:stretch>
        </p:blipFill>
        <p:spPr bwMode="auto">
          <a:xfrm>
            <a:off x="2133600" y="1676401"/>
            <a:ext cx="1828800" cy="2852623"/>
          </a:xfrm>
          <a:prstGeom prst="rect">
            <a:avLst/>
          </a:prstGeom>
          <a:noFill/>
          <a:ln w="9525">
            <a:noFill/>
            <a:miter lim="800000"/>
            <a:headEnd/>
            <a:tailEnd/>
          </a:ln>
        </p:spPr>
      </p:pic>
      <p:pic>
        <p:nvPicPr>
          <p:cNvPr id="5" name="Picture 4"/>
          <p:cNvPicPr/>
          <p:nvPr/>
        </p:nvPicPr>
        <p:blipFill>
          <a:blip r:embed="rId4"/>
          <a:srcRect l="56090" t="44224" r="21474" b="46008"/>
          <a:stretch>
            <a:fillRect/>
          </a:stretch>
        </p:blipFill>
        <p:spPr bwMode="auto">
          <a:xfrm>
            <a:off x="4724400" y="1828800"/>
            <a:ext cx="2590800" cy="762000"/>
          </a:xfrm>
          <a:prstGeom prst="rect">
            <a:avLst/>
          </a:prstGeom>
          <a:noFill/>
          <a:ln w="9525">
            <a:noFill/>
            <a:miter lim="800000"/>
            <a:headEnd/>
            <a:tailEnd/>
          </a:ln>
        </p:spPr>
      </p:pic>
      <p:sp>
        <p:nvSpPr>
          <p:cNvPr id="6" name="TextBox 5"/>
          <p:cNvSpPr txBox="1"/>
          <p:nvPr/>
        </p:nvSpPr>
        <p:spPr>
          <a:xfrm>
            <a:off x="4495800" y="2971800"/>
            <a:ext cx="5410200" cy="923330"/>
          </a:xfrm>
          <a:prstGeom prst="rect">
            <a:avLst/>
          </a:prstGeom>
          <a:noFill/>
        </p:spPr>
        <p:txBody>
          <a:bodyPr wrap="square" rtlCol="0">
            <a:spAutoFit/>
          </a:bodyPr>
          <a:lstStyle/>
          <a:p>
            <a:r>
              <a:rPr lang="en-US" b="1" dirty="0"/>
              <a:t>Constraint</a:t>
            </a:r>
            <a:r>
              <a:rPr lang="en-US" dirty="0"/>
              <a:t/>
            </a:r>
            <a:br>
              <a:rPr lang="en-US" dirty="0"/>
            </a:br>
            <a:r>
              <a:rPr lang="en-US" dirty="0"/>
              <a:t>Place </a:t>
            </a:r>
            <a:r>
              <a:rPr lang="en-US" dirty="0">
                <a:solidFill>
                  <a:srgbClr val="00B050"/>
                </a:solidFill>
              </a:rPr>
              <a:t>constraints inside curly braces </a:t>
            </a:r>
            <a:r>
              <a:rPr lang="en-US" dirty="0"/>
              <a:t>{}.</a:t>
            </a:r>
            <a:br>
              <a:rPr lang="en-US" dirty="0"/>
            </a:br>
            <a:endParaRPr lang="en-US" dirty="0"/>
          </a:p>
        </p:txBody>
      </p:sp>
    </p:spTree>
    <p:extLst>
      <p:ext uri="{BB962C8B-B14F-4D97-AF65-F5344CB8AC3E}">
        <p14:creationId xmlns:p14="http://schemas.microsoft.com/office/powerpoint/2010/main" val="21017310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Symbols &amp; Notations(6)</a:t>
            </a:r>
            <a:endParaRPr lang="en-US" dirty="0"/>
          </a:p>
        </p:txBody>
      </p:sp>
      <p:sp>
        <p:nvSpPr>
          <p:cNvPr id="3" name="Content Placeholder 2"/>
          <p:cNvSpPr>
            <a:spLocks noGrp="1"/>
          </p:cNvSpPr>
          <p:nvPr>
            <p:ph idx="1"/>
          </p:nvPr>
        </p:nvSpPr>
        <p:spPr/>
        <p:txBody>
          <a:bodyPr>
            <a:normAutofit/>
          </a:bodyPr>
          <a:lstStyle/>
          <a:p>
            <a:r>
              <a:rPr lang="en-US" dirty="0" smtClean="0"/>
              <a:t>Relationships</a:t>
            </a:r>
          </a:p>
          <a:p>
            <a:pPr lvl="1"/>
            <a:r>
              <a:rPr lang="en-US" dirty="0" smtClean="0"/>
              <a:t>Instance –level relationships</a:t>
            </a:r>
          </a:p>
          <a:p>
            <a:pPr lvl="2"/>
            <a:r>
              <a:rPr lang="en-US" dirty="0" smtClean="0"/>
              <a:t>Association</a:t>
            </a:r>
          </a:p>
          <a:p>
            <a:pPr lvl="2"/>
            <a:r>
              <a:rPr lang="en-US" dirty="0" smtClean="0"/>
              <a:t>Aggregation</a:t>
            </a:r>
          </a:p>
          <a:p>
            <a:pPr lvl="2"/>
            <a:r>
              <a:rPr lang="en-US" dirty="0" smtClean="0"/>
              <a:t>Composition</a:t>
            </a:r>
          </a:p>
          <a:p>
            <a:pPr lvl="1"/>
            <a:r>
              <a:rPr lang="en-US" dirty="0" smtClean="0"/>
              <a:t>Class-level relationships</a:t>
            </a:r>
          </a:p>
          <a:p>
            <a:pPr lvl="2"/>
            <a:r>
              <a:rPr lang="en-US" dirty="0" smtClean="0"/>
              <a:t>Generalization</a:t>
            </a:r>
          </a:p>
          <a:p>
            <a:pPr lvl="2"/>
            <a:r>
              <a:rPr lang="en-US" dirty="0" smtClean="0"/>
              <a:t>Realization</a:t>
            </a:r>
          </a:p>
          <a:p>
            <a:pPr lvl="1"/>
            <a:r>
              <a:rPr lang="en-US" dirty="0" smtClean="0"/>
              <a:t>General relationships</a:t>
            </a:r>
          </a:p>
          <a:p>
            <a:pPr lvl="2"/>
            <a:r>
              <a:rPr lang="en-US" dirty="0" smtClean="0"/>
              <a:t>Dependency</a:t>
            </a:r>
          </a:p>
          <a:p>
            <a:pPr lvl="2"/>
            <a:r>
              <a:rPr lang="en-US" dirty="0" smtClean="0"/>
              <a:t>Multiplicity</a:t>
            </a:r>
            <a:endParaRPr lang="en-US" dirty="0"/>
          </a:p>
        </p:txBody>
      </p:sp>
    </p:spTree>
    <p:extLst>
      <p:ext uri="{BB962C8B-B14F-4D97-AF65-F5344CB8AC3E}">
        <p14:creationId xmlns:p14="http://schemas.microsoft.com/office/powerpoint/2010/main" val="27232291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                                         Symbols &amp; Notations(7)</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US" b="1" dirty="0" smtClean="0">
                <a:solidFill>
                  <a:schemeClr val="accent2">
                    <a:lumMod val="50000"/>
                  </a:schemeClr>
                </a:solidFill>
              </a:rPr>
              <a:t>Instance –level relationships</a:t>
            </a:r>
          </a:p>
          <a:p>
            <a:pPr lvl="1"/>
            <a:r>
              <a:rPr lang="en-US" b="1" dirty="0" smtClean="0">
                <a:solidFill>
                  <a:srgbClr val="3333CC"/>
                </a:solidFill>
              </a:rPr>
              <a:t>Association</a:t>
            </a:r>
          </a:p>
          <a:p>
            <a:pPr lvl="2"/>
            <a:r>
              <a:rPr lang="en-US" dirty="0" smtClean="0">
                <a:solidFill>
                  <a:srgbClr val="00B050"/>
                </a:solidFill>
              </a:rPr>
              <a:t>Represents a family of links</a:t>
            </a:r>
            <a:r>
              <a:rPr lang="en-US" dirty="0" smtClean="0"/>
              <a:t>. Binary associations (with two ends) are normally represented as a line, with each end connected to a class box. </a:t>
            </a:r>
          </a:p>
          <a:p>
            <a:pPr lvl="2"/>
            <a:r>
              <a:rPr lang="en-US" dirty="0" smtClean="0">
                <a:solidFill>
                  <a:srgbClr val="00B050"/>
                </a:solidFill>
              </a:rPr>
              <a:t>An association can be named</a:t>
            </a:r>
            <a:r>
              <a:rPr lang="en-US" dirty="0" smtClean="0"/>
              <a:t>, and the ends of an association can be adorned with role names, ownership indicators, multiplicity, visibility, and other properties</a:t>
            </a:r>
          </a:p>
          <a:p>
            <a:pPr lvl="2"/>
            <a:r>
              <a:rPr lang="en-US" dirty="0" smtClean="0"/>
              <a:t>Example</a:t>
            </a:r>
          </a:p>
          <a:p>
            <a:pPr lvl="3"/>
            <a:r>
              <a:rPr lang="en-US" dirty="0" smtClean="0"/>
              <a:t>A flight class is associated with a plane class </a:t>
            </a:r>
          </a:p>
          <a:p>
            <a:pPr lvl="3"/>
            <a:r>
              <a:rPr lang="en-US" dirty="0" smtClean="0"/>
              <a:t>Department offers courses</a:t>
            </a:r>
            <a:endParaRPr lang="en-US" dirty="0"/>
          </a:p>
        </p:txBody>
      </p:sp>
    </p:spTree>
    <p:extLst>
      <p:ext uri="{BB962C8B-B14F-4D97-AF65-F5344CB8AC3E}">
        <p14:creationId xmlns:p14="http://schemas.microsoft.com/office/powerpoint/2010/main" val="1207082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Relationships(8)</a:t>
            </a:r>
            <a:endParaRPr lang="en-US" dirty="0"/>
          </a:p>
        </p:txBody>
      </p:sp>
      <p:sp>
        <p:nvSpPr>
          <p:cNvPr id="3" name="Content Placeholder 2"/>
          <p:cNvSpPr>
            <a:spLocks noGrp="1"/>
          </p:cNvSpPr>
          <p:nvPr>
            <p:ph idx="1"/>
          </p:nvPr>
        </p:nvSpPr>
        <p:spPr/>
        <p:txBody>
          <a:bodyPr>
            <a:normAutofit/>
          </a:bodyPr>
          <a:lstStyle/>
          <a:p>
            <a:pPr lvl="1"/>
            <a:r>
              <a:rPr lang="en-US" b="1" dirty="0" smtClean="0">
                <a:solidFill>
                  <a:srgbClr val="3333CC"/>
                </a:solidFill>
              </a:rPr>
              <a:t>Aggregation</a:t>
            </a:r>
          </a:p>
          <a:p>
            <a:pPr lvl="2"/>
            <a:r>
              <a:rPr lang="en-US" dirty="0" smtClean="0"/>
              <a:t>Is a </a:t>
            </a:r>
            <a:r>
              <a:rPr lang="en-US" dirty="0" smtClean="0">
                <a:solidFill>
                  <a:srgbClr val="00B050"/>
                </a:solidFill>
              </a:rPr>
              <a:t>variant of the association relationship.</a:t>
            </a:r>
          </a:p>
          <a:p>
            <a:pPr lvl="2"/>
            <a:r>
              <a:rPr lang="en-US" dirty="0" smtClean="0">
                <a:solidFill>
                  <a:srgbClr val="00B050"/>
                </a:solidFill>
              </a:rPr>
              <a:t>Aggregation is more specific</a:t>
            </a:r>
            <a:r>
              <a:rPr lang="en-US" dirty="0" smtClean="0"/>
              <a:t> than association</a:t>
            </a:r>
          </a:p>
          <a:p>
            <a:pPr lvl="2"/>
            <a:r>
              <a:rPr lang="en-US" dirty="0" smtClean="0"/>
              <a:t>Association that represents </a:t>
            </a:r>
            <a:r>
              <a:rPr lang="en-US" dirty="0" smtClean="0">
                <a:solidFill>
                  <a:srgbClr val="00B050"/>
                </a:solidFill>
              </a:rPr>
              <a:t>part-whole or part-of relationship.</a:t>
            </a:r>
          </a:p>
          <a:p>
            <a:pPr lvl="2"/>
            <a:r>
              <a:rPr lang="en-US" dirty="0" smtClean="0"/>
              <a:t>An Aggregation </a:t>
            </a:r>
            <a:r>
              <a:rPr lang="en-US" dirty="0" smtClean="0">
                <a:solidFill>
                  <a:srgbClr val="00B050"/>
                </a:solidFill>
              </a:rPr>
              <a:t>may not involve more than two classes</a:t>
            </a:r>
            <a:r>
              <a:rPr lang="en-US" dirty="0" smtClean="0"/>
              <a:t>.</a:t>
            </a:r>
          </a:p>
          <a:p>
            <a:pPr lvl="2"/>
            <a:r>
              <a:rPr lang="en-US" i="1" dirty="0" smtClean="0">
                <a:solidFill>
                  <a:srgbClr val="00B050"/>
                </a:solidFill>
              </a:rPr>
              <a:t>Aggregation</a:t>
            </a:r>
            <a:r>
              <a:rPr lang="en-US" dirty="0" smtClean="0">
                <a:solidFill>
                  <a:srgbClr val="00B050"/>
                </a:solidFill>
              </a:rPr>
              <a:t> can occur when a class is a collection or container of other classes.</a:t>
            </a:r>
          </a:p>
          <a:p>
            <a:pPr lvl="2"/>
            <a:endParaRPr lang="en-US" dirty="0" smtClean="0"/>
          </a:p>
          <a:p>
            <a:pPr lvl="2"/>
            <a:endParaRPr lang="en-US" dirty="0" smtClean="0"/>
          </a:p>
          <a:p>
            <a:pPr lvl="2"/>
            <a:endParaRPr lang="en-US" dirty="0"/>
          </a:p>
          <a:p>
            <a:pPr lvl="2"/>
            <a:r>
              <a:rPr lang="en-US" dirty="0" smtClean="0"/>
              <a:t>Hollow diamond shape</a:t>
            </a:r>
            <a:endParaRPr lang="en-US" dirty="0"/>
          </a:p>
        </p:txBody>
      </p:sp>
      <p:pic>
        <p:nvPicPr>
          <p:cNvPr id="4" name="Picture 3"/>
          <p:cNvPicPr/>
          <p:nvPr/>
        </p:nvPicPr>
        <p:blipFill>
          <a:blip r:embed="rId3"/>
          <a:srcRect l="13251" t="34615" r="56528" b="58205"/>
          <a:stretch>
            <a:fillRect/>
          </a:stretch>
        </p:blipFill>
        <p:spPr bwMode="auto">
          <a:xfrm>
            <a:off x="3886201" y="4572001"/>
            <a:ext cx="5324475" cy="790575"/>
          </a:xfrm>
          <a:prstGeom prst="rect">
            <a:avLst/>
          </a:prstGeom>
          <a:noFill/>
          <a:ln w="9525">
            <a:noFill/>
            <a:miter lim="800000"/>
            <a:headEnd/>
            <a:tailEnd/>
          </a:ln>
        </p:spPr>
      </p:pic>
    </p:spTree>
    <p:extLst>
      <p:ext uri="{BB962C8B-B14F-4D97-AF65-F5344CB8AC3E}">
        <p14:creationId xmlns:p14="http://schemas.microsoft.com/office/powerpoint/2010/main" val="3212860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 oriented concepts: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UML can be described as the successor of object oriented analysis and design</a:t>
            </a:r>
            <a:r>
              <a:rPr lang="en-US" dirty="0" smtClean="0"/>
              <a:t>.</a:t>
            </a:r>
          </a:p>
          <a:p>
            <a:r>
              <a:rPr lang="en-US" dirty="0"/>
              <a:t/>
            </a:r>
            <a:br>
              <a:rPr lang="en-US" dirty="0"/>
            </a:br>
            <a:r>
              <a:rPr lang="en-US" dirty="0"/>
              <a:t>The objects are the real world entities that exist around us and the basic concepts like abstraction, encapsulation, inheritance, polymorphism all can be represented using UML</a:t>
            </a:r>
            <a:r>
              <a:rPr lang="en-US" dirty="0" smtClean="0"/>
              <a:t>.</a:t>
            </a:r>
          </a:p>
          <a:p>
            <a:r>
              <a:rPr lang="en-US" dirty="0"/>
              <a:t>Following are some fundamental concepts of object oriented world:</a:t>
            </a:r>
          </a:p>
          <a:p>
            <a:r>
              <a:rPr lang="en-US" b="1" dirty="0"/>
              <a:t>Objects:</a:t>
            </a:r>
            <a:r>
              <a:rPr lang="en-US" dirty="0"/>
              <a:t> Objects represent an entity and the basic building block.</a:t>
            </a:r>
          </a:p>
          <a:p>
            <a:r>
              <a:rPr lang="en-US" b="1" dirty="0"/>
              <a:t>Class:</a:t>
            </a:r>
            <a:r>
              <a:rPr lang="en-US" dirty="0"/>
              <a:t> Class is the blue print of an object.</a:t>
            </a:r>
          </a:p>
          <a:p>
            <a:r>
              <a:rPr lang="en-US" b="1" dirty="0"/>
              <a:t>Abstraction:</a:t>
            </a:r>
            <a:r>
              <a:rPr lang="en-US" dirty="0"/>
              <a:t> Abstraction represents the behavior of an real world entity.</a:t>
            </a:r>
          </a:p>
          <a:p>
            <a:r>
              <a:rPr lang="en-US" b="1" dirty="0"/>
              <a:t>Encapsulation:</a:t>
            </a:r>
            <a:r>
              <a:rPr lang="en-US" dirty="0"/>
              <a:t> Encapsulation is the mechanism of binding the data together and hiding them from outside world.</a:t>
            </a:r>
          </a:p>
          <a:p>
            <a:r>
              <a:rPr lang="en-US" b="1" dirty="0"/>
              <a:t>Inheritance:</a:t>
            </a:r>
            <a:r>
              <a:rPr lang="en-US" dirty="0"/>
              <a:t> Inheritance is the mechanism of making new classes from existing one.</a:t>
            </a:r>
          </a:p>
          <a:p>
            <a:r>
              <a:rPr lang="en-US" b="1" dirty="0"/>
              <a:t>Polymorphism:</a:t>
            </a:r>
            <a:r>
              <a:rPr lang="en-US" dirty="0"/>
              <a:t> It defines the mechanism to exists in different forms.</a:t>
            </a:r>
          </a:p>
          <a:p>
            <a:endParaRPr lang="en-US" dirty="0"/>
          </a:p>
        </p:txBody>
      </p:sp>
    </p:spTree>
    <p:extLst>
      <p:ext uri="{BB962C8B-B14F-4D97-AF65-F5344CB8AC3E}">
        <p14:creationId xmlns:p14="http://schemas.microsoft.com/office/powerpoint/2010/main" val="15903168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Relationships(9)</a:t>
            </a:r>
            <a:endParaRPr lang="en-US" dirty="0"/>
          </a:p>
        </p:txBody>
      </p:sp>
      <p:sp>
        <p:nvSpPr>
          <p:cNvPr id="3" name="Content Placeholder 2"/>
          <p:cNvSpPr>
            <a:spLocks noGrp="1"/>
          </p:cNvSpPr>
          <p:nvPr>
            <p:ph idx="1"/>
          </p:nvPr>
        </p:nvSpPr>
        <p:spPr/>
        <p:txBody>
          <a:bodyPr/>
          <a:lstStyle/>
          <a:p>
            <a:pPr lvl="1"/>
            <a:r>
              <a:rPr lang="en-US" b="1" dirty="0" smtClean="0">
                <a:solidFill>
                  <a:srgbClr val="3333CC"/>
                </a:solidFill>
              </a:rPr>
              <a:t>Composition</a:t>
            </a:r>
          </a:p>
          <a:p>
            <a:pPr lvl="2"/>
            <a:r>
              <a:rPr lang="en-US" dirty="0" smtClean="0"/>
              <a:t>is a </a:t>
            </a:r>
            <a:r>
              <a:rPr lang="en-US" dirty="0" smtClean="0">
                <a:solidFill>
                  <a:srgbClr val="00B050"/>
                </a:solidFill>
              </a:rPr>
              <a:t>stronger variant of the association relationship</a:t>
            </a:r>
          </a:p>
          <a:p>
            <a:pPr lvl="2"/>
            <a:r>
              <a:rPr lang="en-US" dirty="0" smtClean="0">
                <a:solidFill>
                  <a:srgbClr val="00B050"/>
                </a:solidFill>
              </a:rPr>
              <a:t>composition is more specific than aggregation</a:t>
            </a:r>
            <a:r>
              <a:rPr lang="en-US" dirty="0" smtClean="0"/>
              <a:t>.</a:t>
            </a:r>
          </a:p>
          <a:p>
            <a:pPr lvl="2"/>
            <a:r>
              <a:rPr lang="en-US" i="1" dirty="0" smtClean="0"/>
              <a:t>Composition</a:t>
            </a:r>
            <a:r>
              <a:rPr lang="en-US" dirty="0" smtClean="0"/>
              <a:t> usually has a </a:t>
            </a:r>
            <a:r>
              <a:rPr lang="en-US" dirty="0" smtClean="0">
                <a:solidFill>
                  <a:srgbClr val="00B050"/>
                </a:solidFill>
              </a:rPr>
              <a:t>strong </a:t>
            </a:r>
            <a:r>
              <a:rPr lang="en-US" i="1" dirty="0" smtClean="0">
                <a:solidFill>
                  <a:srgbClr val="00B050"/>
                </a:solidFill>
              </a:rPr>
              <a:t>life cycle dependency</a:t>
            </a:r>
            <a:r>
              <a:rPr lang="en-US" dirty="0" smtClean="0">
                <a:solidFill>
                  <a:srgbClr val="00B050"/>
                </a:solidFill>
              </a:rPr>
              <a:t> </a:t>
            </a:r>
            <a:r>
              <a:rPr lang="en-US" dirty="0" smtClean="0"/>
              <a:t>between instances of the container class and instances of the contained class(</a:t>
            </a:r>
            <a:r>
              <a:rPr lang="en-US" dirty="0" err="1" smtClean="0"/>
              <a:t>es</a:t>
            </a:r>
            <a:r>
              <a:rPr lang="en-US" dirty="0" smtClean="0"/>
              <a:t>): </a:t>
            </a:r>
          </a:p>
          <a:p>
            <a:pPr lvl="3"/>
            <a:r>
              <a:rPr lang="en-US" dirty="0" smtClean="0"/>
              <a:t>If the container is destroyed, normally every instance that it contains is destroyed as well. </a:t>
            </a:r>
          </a:p>
          <a:p>
            <a:pPr lvl="3"/>
            <a:r>
              <a:rPr lang="en-US" i="1" dirty="0" smtClean="0"/>
              <a:t>filled</a:t>
            </a:r>
            <a:r>
              <a:rPr lang="en-US" dirty="0" smtClean="0"/>
              <a:t> diamond shape </a:t>
            </a:r>
          </a:p>
          <a:p>
            <a:pPr lvl="1"/>
            <a:endParaRPr lang="en-US" dirty="0"/>
          </a:p>
        </p:txBody>
      </p:sp>
      <p:pic>
        <p:nvPicPr>
          <p:cNvPr id="4" name="Picture 3"/>
          <p:cNvPicPr/>
          <p:nvPr/>
        </p:nvPicPr>
        <p:blipFill>
          <a:blip r:embed="rId3"/>
          <a:srcRect l="82840" t="59681" r="2810" b="31586"/>
          <a:stretch>
            <a:fillRect/>
          </a:stretch>
        </p:blipFill>
        <p:spPr bwMode="auto">
          <a:xfrm>
            <a:off x="6324600" y="4953001"/>
            <a:ext cx="3276600" cy="1238089"/>
          </a:xfrm>
          <a:prstGeom prst="rect">
            <a:avLst/>
          </a:prstGeom>
          <a:noFill/>
          <a:ln w="9525">
            <a:noFill/>
            <a:miter lim="800000"/>
            <a:headEnd/>
            <a:tailEnd/>
          </a:ln>
        </p:spPr>
      </p:pic>
    </p:spTree>
    <p:extLst>
      <p:ext uri="{BB962C8B-B14F-4D97-AF65-F5344CB8AC3E}">
        <p14:creationId xmlns:p14="http://schemas.microsoft.com/office/powerpoint/2010/main" val="14777606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Relationships(10)</a:t>
            </a:r>
            <a:endParaRPr lang="en-US" dirty="0"/>
          </a:p>
        </p:txBody>
      </p:sp>
      <p:sp>
        <p:nvSpPr>
          <p:cNvPr id="3" name="Content Placeholder 2"/>
          <p:cNvSpPr>
            <a:spLocks noGrp="1"/>
          </p:cNvSpPr>
          <p:nvPr>
            <p:ph idx="1"/>
          </p:nvPr>
        </p:nvSpPr>
        <p:spPr/>
        <p:txBody>
          <a:bodyPr>
            <a:normAutofit/>
          </a:bodyPr>
          <a:lstStyle/>
          <a:p>
            <a:r>
              <a:rPr lang="en-US" b="1" dirty="0" smtClean="0"/>
              <a:t>Differences between Composition and Aggregation</a:t>
            </a:r>
          </a:p>
          <a:p>
            <a:pPr lvl="1"/>
            <a:r>
              <a:rPr lang="en-US" dirty="0" smtClean="0"/>
              <a:t>The whole of a composition must have a multiplicity of 0..1 or 1(indicating that a part must be for only one whole).</a:t>
            </a:r>
          </a:p>
          <a:p>
            <a:pPr lvl="1"/>
            <a:r>
              <a:rPr lang="en-US" dirty="0" smtClean="0"/>
              <a:t>The whole of an aggregation may have any multiplicity</a:t>
            </a:r>
          </a:p>
          <a:p>
            <a:r>
              <a:rPr lang="en-US" dirty="0" smtClean="0"/>
              <a:t>E.g., </a:t>
            </a:r>
          </a:p>
          <a:p>
            <a:pPr lvl="1"/>
            <a:r>
              <a:rPr lang="en-US" dirty="0" smtClean="0"/>
              <a:t>An </a:t>
            </a:r>
            <a:r>
              <a:rPr lang="en-US" dirty="0" smtClean="0">
                <a:solidFill>
                  <a:srgbClr val="00B050"/>
                </a:solidFill>
              </a:rPr>
              <a:t>engine is part of a car</a:t>
            </a:r>
            <a:r>
              <a:rPr lang="en-US" dirty="0" smtClean="0"/>
              <a:t>, the </a:t>
            </a:r>
            <a:r>
              <a:rPr lang="en-US" dirty="0" smtClean="0">
                <a:solidFill>
                  <a:srgbClr val="00B050"/>
                </a:solidFill>
              </a:rPr>
              <a:t>composition relationship </a:t>
            </a:r>
            <a:r>
              <a:rPr lang="en-US" dirty="0" smtClean="0"/>
              <a:t>is most appropriate. </a:t>
            </a:r>
          </a:p>
          <a:p>
            <a:pPr lvl="1"/>
            <a:r>
              <a:rPr lang="en-US" dirty="0" smtClean="0"/>
              <a:t>A car model engine </a:t>
            </a:r>
          </a:p>
          <a:p>
            <a:pPr lvl="1"/>
            <a:r>
              <a:rPr lang="en-US" dirty="0" smtClean="0">
                <a:solidFill>
                  <a:srgbClr val="00B050"/>
                </a:solidFill>
              </a:rPr>
              <a:t>ENG01 is part of a car model CM01</a:t>
            </a:r>
            <a:r>
              <a:rPr lang="en-US" dirty="0" smtClean="0"/>
              <a:t>, an </a:t>
            </a:r>
            <a:r>
              <a:rPr lang="en-US" dirty="0" smtClean="0">
                <a:solidFill>
                  <a:srgbClr val="00B050"/>
                </a:solidFill>
              </a:rPr>
              <a:t>aggregation relationship </a:t>
            </a:r>
            <a:r>
              <a:rPr lang="en-US" dirty="0" smtClean="0"/>
              <a:t>is best, as the engine, ENG01 may be also part of a different car model. </a:t>
            </a:r>
            <a:endParaRPr lang="en-US" dirty="0"/>
          </a:p>
        </p:txBody>
      </p:sp>
    </p:spTree>
    <p:extLst>
      <p:ext uri="{BB962C8B-B14F-4D97-AF65-F5344CB8AC3E}">
        <p14:creationId xmlns:p14="http://schemas.microsoft.com/office/powerpoint/2010/main" val="30449974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Relationships(11)</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smtClean="0">
                <a:solidFill>
                  <a:schemeClr val="accent2">
                    <a:lumMod val="50000"/>
                  </a:schemeClr>
                </a:solidFill>
              </a:rPr>
              <a:t>Class –level relationships</a:t>
            </a:r>
          </a:p>
          <a:p>
            <a:pPr marL="742950" lvl="2" indent="-342900"/>
            <a:r>
              <a:rPr lang="en-US" b="1" dirty="0" smtClean="0">
                <a:solidFill>
                  <a:srgbClr val="3333CC"/>
                </a:solidFill>
              </a:rPr>
              <a:t>Generalization</a:t>
            </a:r>
          </a:p>
          <a:p>
            <a:pPr marL="1200150" lvl="3" indent="-342900"/>
            <a:r>
              <a:rPr lang="en-US" sz="1800" dirty="0" smtClean="0"/>
              <a:t>The Generalization relationship indicates that one of the two related classes (the </a:t>
            </a:r>
            <a:r>
              <a:rPr lang="en-US" sz="1800" i="1" dirty="0" smtClean="0"/>
              <a:t>subtype</a:t>
            </a:r>
            <a:r>
              <a:rPr lang="en-US" sz="1800" dirty="0" smtClean="0"/>
              <a:t>) is considered to be a specialized form of the other (the </a:t>
            </a:r>
            <a:r>
              <a:rPr lang="en-US" sz="1800" i="1" dirty="0" err="1" smtClean="0"/>
              <a:t>supertype</a:t>
            </a:r>
            <a:r>
              <a:rPr lang="en-US" sz="1800" dirty="0" smtClean="0"/>
              <a:t>) and </a:t>
            </a:r>
            <a:r>
              <a:rPr lang="en-US" sz="1800" dirty="0" err="1" smtClean="0"/>
              <a:t>supertype</a:t>
            </a:r>
            <a:r>
              <a:rPr lang="en-US" sz="1800" dirty="0" smtClean="0"/>
              <a:t> is considered as '</a:t>
            </a:r>
            <a:r>
              <a:rPr lang="en-US" sz="1800" b="1" i="1" dirty="0" smtClean="0"/>
              <a:t>Generalization'</a:t>
            </a:r>
            <a:r>
              <a:rPr lang="en-US" sz="1800" dirty="0" smtClean="0"/>
              <a:t> of subtype</a:t>
            </a:r>
          </a:p>
          <a:p>
            <a:pPr marL="1200150" lvl="3" indent="-342900"/>
            <a:r>
              <a:rPr lang="en-US" sz="1800" dirty="0" smtClean="0"/>
              <a:t>In practice, this means that any instance of the subtype is also an instance of the super type.</a:t>
            </a:r>
            <a:endParaRPr lang="en-US" sz="1800" b="1" dirty="0" smtClean="0">
              <a:solidFill>
                <a:schemeClr val="accent2">
                  <a:lumMod val="50000"/>
                </a:schemeClr>
              </a:solidFill>
            </a:endParaRPr>
          </a:p>
          <a:p>
            <a:endParaRPr lang="en-US" dirty="0"/>
          </a:p>
        </p:txBody>
      </p:sp>
      <p:pic>
        <p:nvPicPr>
          <p:cNvPr id="4" name="Picture 3"/>
          <p:cNvPicPr/>
          <p:nvPr/>
        </p:nvPicPr>
        <p:blipFill>
          <a:blip r:embed="rId3"/>
          <a:srcRect l="12660" t="34615" r="56571" b="45641"/>
          <a:stretch>
            <a:fillRect/>
          </a:stretch>
        </p:blipFill>
        <p:spPr bwMode="auto">
          <a:xfrm>
            <a:off x="5638800" y="4495800"/>
            <a:ext cx="3048000" cy="1752600"/>
          </a:xfrm>
          <a:prstGeom prst="rect">
            <a:avLst/>
          </a:prstGeom>
          <a:noFill/>
          <a:ln w="9525">
            <a:noFill/>
            <a:miter lim="800000"/>
            <a:headEnd/>
            <a:tailEnd/>
          </a:ln>
        </p:spPr>
      </p:pic>
    </p:spTree>
    <p:extLst>
      <p:ext uri="{BB962C8B-B14F-4D97-AF65-F5344CB8AC3E}">
        <p14:creationId xmlns:p14="http://schemas.microsoft.com/office/powerpoint/2010/main" val="34799450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Relationships(12)</a:t>
            </a:r>
            <a:endParaRPr lang="en-US" dirty="0"/>
          </a:p>
        </p:txBody>
      </p:sp>
      <p:sp>
        <p:nvSpPr>
          <p:cNvPr id="3" name="Content Placeholder 2"/>
          <p:cNvSpPr>
            <a:spLocks noGrp="1"/>
          </p:cNvSpPr>
          <p:nvPr>
            <p:ph idx="1"/>
          </p:nvPr>
        </p:nvSpPr>
        <p:spPr/>
        <p:txBody>
          <a:bodyPr>
            <a:normAutofit/>
          </a:bodyPr>
          <a:lstStyle/>
          <a:p>
            <a:r>
              <a:rPr lang="en-US" b="1" dirty="0" smtClean="0">
                <a:solidFill>
                  <a:srgbClr val="3333CC"/>
                </a:solidFill>
              </a:rPr>
              <a:t>Realization</a:t>
            </a:r>
          </a:p>
          <a:p>
            <a:pPr lvl="1"/>
            <a:r>
              <a:rPr lang="en-US" dirty="0" smtClean="0"/>
              <a:t>Is a relationship between two model elements, in which one model element (the client) realizes the behavior that the other model element (the supplier) specifies. </a:t>
            </a:r>
          </a:p>
          <a:p>
            <a:pPr lvl="1"/>
            <a:r>
              <a:rPr lang="en-US" dirty="0" smtClean="0"/>
              <a:t>Indicated by a dashed line with an unfilled arrowhead towards the supplier.</a:t>
            </a:r>
          </a:p>
          <a:p>
            <a:pPr lvl="1"/>
            <a:r>
              <a:rPr lang="en-US" dirty="0" smtClean="0"/>
              <a:t>Realizations can only be shown on class diagrams</a:t>
            </a:r>
          </a:p>
          <a:p>
            <a:pPr lvl="1"/>
            <a:r>
              <a:rPr lang="en-US" dirty="0"/>
              <a:t>R</a:t>
            </a:r>
            <a:r>
              <a:rPr lang="en-US" dirty="0" smtClean="0"/>
              <a:t>ealization is a relationship between classes,            </a:t>
            </a:r>
          </a:p>
          <a:p>
            <a:pPr lvl="1"/>
            <a:r>
              <a:rPr lang="en-US" dirty="0"/>
              <a:t> </a:t>
            </a:r>
            <a:r>
              <a:rPr lang="en-US" dirty="0" smtClean="0"/>
              <a:t>                              interfaces, components, and </a:t>
            </a:r>
          </a:p>
          <a:p>
            <a:pPr lvl="1"/>
            <a:r>
              <a:rPr lang="en-US" dirty="0"/>
              <a:t> </a:t>
            </a:r>
            <a:r>
              <a:rPr lang="en-US" dirty="0" smtClean="0"/>
              <a:t>                              packages that connects a client </a:t>
            </a:r>
          </a:p>
          <a:p>
            <a:pPr lvl="1"/>
            <a:r>
              <a:rPr lang="en-US" dirty="0"/>
              <a:t> </a:t>
            </a:r>
            <a:r>
              <a:rPr lang="en-US" dirty="0" smtClean="0"/>
              <a:t>                               element with a supplier element</a:t>
            </a:r>
          </a:p>
          <a:p>
            <a:endParaRPr lang="en-US" dirty="0"/>
          </a:p>
        </p:txBody>
      </p:sp>
      <p:pic>
        <p:nvPicPr>
          <p:cNvPr id="4" name="Picture 3"/>
          <p:cNvPicPr/>
          <p:nvPr/>
        </p:nvPicPr>
        <p:blipFill>
          <a:blip r:embed="rId3"/>
          <a:srcRect l="14009" t="36422" r="62981" b="51888"/>
          <a:stretch>
            <a:fillRect/>
          </a:stretch>
        </p:blipFill>
        <p:spPr bwMode="auto">
          <a:xfrm>
            <a:off x="0" y="4330700"/>
            <a:ext cx="3200400" cy="1295400"/>
          </a:xfrm>
          <a:prstGeom prst="rect">
            <a:avLst/>
          </a:prstGeom>
          <a:noFill/>
          <a:ln w="9525">
            <a:noFill/>
            <a:miter lim="800000"/>
            <a:headEnd/>
            <a:tailEnd/>
          </a:ln>
        </p:spPr>
      </p:pic>
    </p:spTree>
    <p:extLst>
      <p:ext uri="{BB962C8B-B14F-4D97-AF65-F5344CB8AC3E}">
        <p14:creationId xmlns:p14="http://schemas.microsoft.com/office/powerpoint/2010/main" val="33940476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diagram                                         Relationships(13)</a:t>
            </a:r>
            <a:endParaRPr lang="en-US" dirty="0"/>
          </a:p>
        </p:txBody>
      </p:sp>
      <p:sp>
        <p:nvSpPr>
          <p:cNvPr id="3" name="Content Placeholder 2"/>
          <p:cNvSpPr>
            <a:spLocks noGrp="1"/>
          </p:cNvSpPr>
          <p:nvPr>
            <p:ph idx="1"/>
          </p:nvPr>
        </p:nvSpPr>
        <p:spPr/>
        <p:txBody>
          <a:bodyPr>
            <a:normAutofit/>
          </a:bodyPr>
          <a:lstStyle/>
          <a:p>
            <a:r>
              <a:rPr lang="en-US" b="1" dirty="0" smtClean="0">
                <a:solidFill>
                  <a:schemeClr val="accent2">
                    <a:lumMod val="50000"/>
                  </a:schemeClr>
                </a:solidFill>
              </a:rPr>
              <a:t>General–level relationships</a:t>
            </a:r>
          </a:p>
          <a:p>
            <a:pPr lvl="1"/>
            <a:r>
              <a:rPr lang="en-US" dirty="0" smtClean="0"/>
              <a:t>Dependency</a:t>
            </a:r>
          </a:p>
          <a:p>
            <a:pPr lvl="2"/>
            <a:r>
              <a:rPr lang="en-US" dirty="0" smtClean="0"/>
              <a:t>Dependency is a weaker form of relationship </a:t>
            </a:r>
          </a:p>
          <a:p>
            <a:pPr lvl="2"/>
            <a:r>
              <a:rPr lang="en-US" dirty="0" smtClean="0"/>
              <a:t>Indicates that one class depends on another because it uses it at some point in time. </a:t>
            </a:r>
          </a:p>
          <a:p>
            <a:pPr lvl="2"/>
            <a:r>
              <a:rPr lang="en-US" dirty="0" smtClean="0"/>
              <a:t>Dependency exists if a class is a parameter variable or local variable of a method of another class.</a:t>
            </a:r>
          </a:p>
          <a:p>
            <a:pPr lvl="1"/>
            <a:r>
              <a:rPr lang="en-US" dirty="0" smtClean="0"/>
              <a:t>Multiplicity</a:t>
            </a:r>
          </a:p>
          <a:p>
            <a:pPr lvl="2"/>
            <a:r>
              <a:rPr lang="en-US" dirty="0" smtClean="0"/>
              <a:t>The association relationship indicates that (at least) one of the two related classes makes reference to the other</a:t>
            </a:r>
          </a:p>
          <a:p>
            <a:pPr lvl="2"/>
            <a:r>
              <a:rPr lang="en-US" dirty="0" smtClean="0"/>
              <a:t>'A has a B' (a mother cat has kittens, kittens have a mother cat).</a:t>
            </a:r>
            <a:endParaRPr lang="en-US" dirty="0"/>
          </a:p>
        </p:txBody>
      </p:sp>
      <p:pic>
        <p:nvPicPr>
          <p:cNvPr id="4" name="Picture 3"/>
          <p:cNvPicPr/>
          <p:nvPr/>
        </p:nvPicPr>
        <p:blipFill>
          <a:blip r:embed="rId3"/>
          <a:srcRect l="12981" t="47179" r="60897" b="38718"/>
          <a:stretch>
            <a:fillRect/>
          </a:stretch>
        </p:blipFill>
        <p:spPr bwMode="auto">
          <a:xfrm>
            <a:off x="3810000" y="5791200"/>
            <a:ext cx="1905000" cy="914400"/>
          </a:xfrm>
          <a:prstGeom prst="rect">
            <a:avLst/>
          </a:prstGeom>
          <a:noFill/>
          <a:ln w="9525">
            <a:noFill/>
            <a:miter lim="800000"/>
            <a:headEnd/>
            <a:tailEnd/>
          </a:ln>
        </p:spPr>
      </p:pic>
    </p:spTree>
    <p:extLst>
      <p:ext uri="{BB962C8B-B14F-4D97-AF65-F5344CB8AC3E}">
        <p14:creationId xmlns:p14="http://schemas.microsoft.com/office/powerpoint/2010/main" val="13586799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Scenario / Case Study</a:t>
            </a:r>
            <a:br>
              <a:rPr lang="en-US" dirty="0" smtClean="0"/>
            </a:br>
            <a:r>
              <a:rPr lang="en-US" sz="2700" b="1" dirty="0"/>
              <a:t>Shopping Cart</a:t>
            </a:r>
            <a:r>
              <a:rPr lang="en-US" dirty="0" smtClean="0"/>
              <a:t/>
            </a:r>
            <a:br>
              <a:rPr lang="en-US" dirty="0" smtClean="0"/>
            </a:br>
            <a:endParaRPr lang="en-US" dirty="0"/>
          </a:p>
        </p:txBody>
      </p:sp>
      <p:sp>
        <p:nvSpPr>
          <p:cNvPr id="5" name="Content Placeholder 2"/>
          <p:cNvSpPr>
            <a:spLocks noGrp="1"/>
          </p:cNvSpPr>
          <p:nvPr>
            <p:ph idx="1"/>
          </p:nvPr>
        </p:nvSpPr>
        <p:spPr>
          <a:xfrm>
            <a:off x="1044402" y="1930400"/>
            <a:ext cx="8229600" cy="4525963"/>
          </a:xfrm>
        </p:spPr>
        <p:txBody>
          <a:bodyPr>
            <a:normAutofit/>
          </a:bodyPr>
          <a:lstStyle/>
          <a:p>
            <a:r>
              <a:rPr lang="en-US" dirty="0" smtClean="0"/>
              <a:t>Shopping Cart  - Specifications</a:t>
            </a:r>
          </a:p>
          <a:p>
            <a:pPr lvl="1"/>
            <a:r>
              <a:rPr lang="en-US" dirty="0" smtClean="0"/>
              <a:t>A Customer can be associated with zero(</a:t>
            </a:r>
            <a:r>
              <a:rPr lang="en-US" dirty="0" err="1" smtClean="0"/>
              <a:t>intially</a:t>
            </a:r>
            <a:r>
              <a:rPr lang="en-US" dirty="0" smtClean="0"/>
              <a:t>) or one Shopping Cart. </a:t>
            </a:r>
          </a:p>
          <a:p>
            <a:pPr lvl="1"/>
            <a:r>
              <a:rPr lang="en-US" dirty="0" smtClean="0"/>
              <a:t>A Preferred Customer is a Subtype of Customer. </a:t>
            </a:r>
          </a:p>
          <a:p>
            <a:pPr lvl="1"/>
            <a:r>
              <a:rPr lang="en-US" dirty="0" smtClean="0"/>
              <a:t>A Preferred Customer can be associated with many Credit Cards. </a:t>
            </a:r>
          </a:p>
          <a:p>
            <a:pPr lvl="1"/>
            <a:r>
              <a:rPr lang="en-US" dirty="0" smtClean="0"/>
              <a:t>A Credit Card can be associated with one, and only one, Preferred Customer. </a:t>
            </a:r>
          </a:p>
          <a:p>
            <a:pPr lvl="1"/>
            <a:r>
              <a:rPr lang="en-US" dirty="0" smtClean="0"/>
              <a:t>A Shopping Cart can be associated with one, and only one, Credit Card. </a:t>
            </a:r>
          </a:p>
          <a:p>
            <a:pPr lvl="1"/>
            <a:r>
              <a:rPr lang="en-US" dirty="0" smtClean="0"/>
              <a:t>A Shopping Cart can be associated with many Items to Purchase. </a:t>
            </a:r>
          </a:p>
          <a:p>
            <a:pPr lvl="1"/>
            <a:r>
              <a:rPr lang="en-US" dirty="0" smtClean="0"/>
              <a:t>An Item to Purchase can be associated with one and only one Product. </a:t>
            </a:r>
          </a:p>
          <a:p>
            <a:pPr lvl="1"/>
            <a:r>
              <a:rPr lang="en-US" dirty="0" smtClean="0"/>
              <a:t>A Product can be associated with many Items to Purchase. </a:t>
            </a:r>
          </a:p>
          <a:p>
            <a:pPr lvl="1"/>
            <a:endParaRPr lang="en-US" dirty="0"/>
          </a:p>
        </p:txBody>
      </p:sp>
    </p:spTree>
    <p:extLst>
      <p:ext uri="{BB962C8B-B14F-4D97-AF65-F5344CB8AC3E}">
        <p14:creationId xmlns:p14="http://schemas.microsoft.com/office/powerpoint/2010/main" val="1138149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Shopping Cart – Solution</a:t>
            </a:r>
            <a:br>
              <a:rPr lang="en-US" dirty="0" smtClean="0"/>
            </a:br>
            <a:endParaRPr lang="en-US" dirty="0"/>
          </a:p>
        </p:txBody>
      </p:sp>
      <p:pic>
        <p:nvPicPr>
          <p:cNvPr id="4" name="Picture 3"/>
          <p:cNvPicPr/>
          <p:nvPr/>
        </p:nvPicPr>
        <p:blipFill>
          <a:blip r:embed="rId3"/>
          <a:srcRect l="4487" t="33590" r="45994" b="8461"/>
          <a:stretch>
            <a:fillRect/>
          </a:stretch>
        </p:blipFill>
        <p:spPr bwMode="auto">
          <a:xfrm>
            <a:off x="1625601" y="1466850"/>
            <a:ext cx="5847381" cy="539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3911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Scenario /Case Study : Text Document Processing</a:t>
            </a:r>
            <a:endParaRPr lang="en-US" dirty="0"/>
          </a:p>
        </p:txBody>
      </p:sp>
      <p:sp>
        <p:nvSpPr>
          <p:cNvPr id="3" name="Content Placeholder 2"/>
          <p:cNvSpPr>
            <a:spLocks noGrp="1"/>
          </p:cNvSpPr>
          <p:nvPr>
            <p:ph idx="1"/>
          </p:nvPr>
        </p:nvSpPr>
        <p:spPr/>
        <p:txBody>
          <a:bodyPr>
            <a:normAutofit/>
          </a:bodyPr>
          <a:lstStyle/>
          <a:p>
            <a:r>
              <a:rPr lang="en-US" dirty="0" smtClean="0"/>
              <a:t>Suppose that you're writing a document in some of famous text processing tools, like Microsoft Word for example. You can start typing a new document, or open an existing one. You type a text by using your keyboard. </a:t>
            </a:r>
          </a:p>
          <a:p>
            <a:r>
              <a:rPr lang="en-US" dirty="0" smtClean="0"/>
              <a:t>Every document consists of several pages, and every page consists of header, document's body or/and footer. In header and footer you may add date, time, page number, file location </a:t>
            </a:r>
            <a:r>
              <a:rPr lang="en-US" dirty="0" err="1" smtClean="0"/>
              <a:t>e.t.c</a:t>
            </a:r>
            <a:r>
              <a:rPr lang="en-US" dirty="0" smtClean="0"/>
              <a:t>.</a:t>
            </a:r>
          </a:p>
          <a:p>
            <a:r>
              <a:rPr lang="en-US" dirty="0" smtClean="0"/>
              <a:t>Document's body has sentences. Sentences are made up of words and punctual signs. Words consists of letters, numbers and/or special characters. Also in the text you may insert pictures and tables. Table consists of rows and columns. Every cell from table may hold up text or pictures.</a:t>
            </a:r>
          </a:p>
          <a:p>
            <a:r>
              <a:rPr lang="en-US" dirty="0" smtClean="0"/>
              <a:t>After finishing the document, user can choose to save or to print the document.</a:t>
            </a:r>
            <a:endParaRPr lang="en-US" dirty="0"/>
          </a:p>
        </p:txBody>
      </p:sp>
    </p:spTree>
    <p:extLst>
      <p:ext uri="{BB962C8B-B14F-4D97-AF65-F5344CB8AC3E}">
        <p14:creationId xmlns:p14="http://schemas.microsoft.com/office/powerpoint/2010/main" val="3562656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 Attributes/Operations</a:t>
            </a:r>
            <a:endParaRPr lang="en-US" dirty="0"/>
          </a:p>
        </p:txBody>
      </p:sp>
      <p:pic>
        <p:nvPicPr>
          <p:cNvPr id="2050" name="Picture 2"/>
          <p:cNvPicPr>
            <a:picLocks noGrp="1" noChangeAspect="1" noChangeArrowheads="1"/>
          </p:cNvPicPr>
          <p:nvPr>
            <p:ph idx="1"/>
          </p:nvPr>
        </p:nvPicPr>
        <p:blipFill>
          <a:blip r:embed="rId3"/>
          <a:srcRect l="14223" t="52193" r="62627" b="32655"/>
          <a:stretch>
            <a:fillRect/>
          </a:stretch>
        </p:blipFill>
        <p:spPr bwMode="auto">
          <a:xfrm>
            <a:off x="2895601" y="1752600"/>
            <a:ext cx="2421467" cy="990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14223" t="72396" r="62627" b="9084"/>
          <a:stretch>
            <a:fillRect/>
          </a:stretch>
        </p:blipFill>
        <p:spPr bwMode="auto">
          <a:xfrm>
            <a:off x="2895600" y="2667000"/>
            <a:ext cx="2438400" cy="1219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14375" t="50000" r="51250" b="20000"/>
          <a:stretch>
            <a:fillRect/>
          </a:stretch>
        </p:blipFill>
        <p:spPr bwMode="auto">
          <a:xfrm>
            <a:off x="5562600" y="1524000"/>
            <a:ext cx="3911600" cy="2133600"/>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l="14375" t="31000" r="48750" b="40000"/>
          <a:stretch>
            <a:fillRect/>
          </a:stretch>
        </p:blipFill>
        <p:spPr bwMode="auto">
          <a:xfrm>
            <a:off x="3048000" y="4114800"/>
            <a:ext cx="4495800" cy="2209800"/>
          </a:xfrm>
          <a:prstGeom prst="rect">
            <a:avLst/>
          </a:prstGeom>
          <a:noFill/>
          <a:ln w="9525">
            <a:noFill/>
            <a:miter lim="800000"/>
            <a:headEnd/>
            <a:tailEnd/>
          </a:ln>
          <a:effectLst/>
        </p:spPr>
      </p:pic>
      <p:pic>
        <p:nvPicPr>
          <p:cNvPr id="9" name="Picture 8"/>
          <p:cNvPicPr>
            <a:picLocks noChangeAspect="1" noChangeArrowheads="1"/>
          </p:cNvPicPr>
          <p:nvPr/>
        </p:nvPicPr>
        <p:blipFill>
          <a:blip r:embed="rId5"/>
          <a:srcRect l="14375" t="66000" r="51875" b="17000"/>
          <a:stretch>
            <a:fillRect/>
          </a:stretch>
        </p:blipFill>
        <p:spPr bwMode="auto">
          <a:xfrm>
            <a:off x="5715000" y="4191000"/>
            <a:ext cx="4114800" cy="1295400"/>
          </a:xfrm>
          <a:prstGeom prst="rect">
            <a:avLst/>
          </a:prstGeom>
          <a:noFill/>
          <a:ln w="9525">
            <a:noFill/>
            <a:miter lim="800000"/>
            <a:headEnd/>
            <a:tailEnd/>
          </a:ln>
          <a:effectLst/>
        </p:spPr>
      </p:pic>
    </p:spTree>
    <p:extLst>
      <p:ext uri="{BB962C8B-B14F-4D97-AF65-F5344CB8AC3E}">
        <p14:creationId xmlns:p14="http://schemas.microsoft.com/office/powerpoint/2010/main" val="16446564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Class Diagram</a:t>
            </a:r>
            <a:endParaRPr lang="en-US" dirty="0"/>
          </a:p>
        </p:txBody>
      </p:sp>
      <p:pic>
        <p:nvPicPr>
          <p:cNvPr id="3074" name="Picture 2"/>
          <p:cNvPicPr>
            <a:picLocks noChangeAspect="1" noChangeArrowheads="1"/>
          </p:cNvPicPr>
          <p:nvPr/>
        </p:nvPicPr>
        <p:blipFill>
          <a:blip r:embed="rId3"/>
          <a:srcRect l="14375" t="57000" r="62373" b="13000"/>
          <a:stretch>
            <a:fillRect/>
          </a:stretch>
        </p:blipFill>
        <p:spPr bwMode="auto">
          <a:xfrm>
            <a:off x="2971800" y="1447800"/>
            <a:ext cx="5562600" cy="4419600"/>
          </a:xfrm>
          <a:prstGeom prst="rect">
            <a:avLst/>
          </a:prstGeom>
          <a:noFill/>
          <a:ln w="9525">
            <a:noFill/>
            <a:miter lim="800000"/>
            <a:headEnd/>
            <a:tailEnd/>
          </a:ln>
          <a:effectLst/>
        </p:spPr>
      </p:pic>
    </p:spTree>
    <p:extLst>
      <p:ext uri="{BB962C8B-B14F-4D97-AF65-F5344CB8AC3E}">
        <p14:creationId xmlns:p14="http://schemas.microsoft.com/office/powerpoint/2010/main" val="863496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0734" y="3213100"/>
            <a:ext cx="8596668" cy="1320800"/>
          </a:xfrm>
        </p:spPr>
        <p:txBody>
          <a:bodyPr>
            <a:normAutofit fontScale="90000"/>
          </a:bodyPr>
          <a:lstStyle/>
          <a:p>
            <a:r>
              <a:rPr lang="en-US" dirty="0"/>
              <a:t>OO Analysis and Design</a:t>
            </a:r>
            <a:br>
              <a:rPr lang="en-US" dirty="0"/>
            </a:br>
            <a:r>
              <a:rPr lang="en-US" dirty="0"/>
              <a:t/>
            </a:r>
            <a:br>
              <a:rPr lang="en-US" dirty="0"/>
            </a:br>
            <a:endParaRPr lang="en-US" dirty="0"/>
          </a:p>
        </p:txBody>
      </p:sp>
    </p:spTree>
    <p:extLst>
      <p:ext uri="{BB962C8B-B14F-4D97-AF65-F5344CB8AC3E}">
        <p14:creationId xmlns:p14="http://schemas.microsoft.com/office/powerpoint/2010/main" val="40244613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Product Payment</a:t>
            </a:r>
            <a:endParaRPr lang="en-US" dirty="0"/>
          </a:p>
        </p:txBody>
      </p:sp>
      <p:pic>
        <p:nvPicPr>
          <p:cNvPr id="4" name="Picture 4" descr="classdiagram"/>
          <p:cNvPicPr>
            <a:picLocks noGrp="1" noChangeAspect="1" noChangeArrowheads="1"/>
          </p:cNvPicPr>
          <p:nvPr>
            <p:ph idx="1"/>
          </p:nvPr>
        </p:nvPicPr>
        <p:blipFill>
          <a:blip r:embed="rId3"/>
          <a:srcRect/>
          <a:stretch>
            <a:fillRect/>
          </a:stretch>
        </p:blipFill>
        <p:spPr bwMode="auto">
          <a:xfrm>
            <a:off x="1981200" y="1524001"/>
            <a:ext cx="8305800" cy="4315619"/>
          </a:xfrm>
          <a:prstGeom prst="rect">
            <a:avLst/>
          </a:prstGeom>
          <a:noFill/>
        </p:spPr>
      </p:pic>
    </p:spTree>
    <p:extLst>
      <p:ext uri="{BB962C8B-B14F-4D97-AF65-F5344CB8AC3E}">
        <p14:creationId xmlns:p14="http://schemas.microsoft.com/office/powerpoint/2010/main" val="26791365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ATM System</a:t>
            </a:r>
            <a:endParaRPr lang="en-US" dirty="0"/>
          </a:p>
        </p:txBody>
      </p:sp>
      <p:sp>
        <p:nvSpPr>
          <p:cNvPr id="3" name="Content Placeholder 2"/>
          <p:cNvSpPr>
            <a:spLocks noGrp="1"/>
          </p:cNvSpPr>
          <p:nvPr>
            <p:ph idx="1"/>
          </p:nvPr>
        </p:nvSpPr>
        <p:spPr/>
        <p:txBody>
          <a:bodyPr>
            <a:normAutofit/>
          </a:bodyPr>
          <a:lstStyle/>
          <a:p>
            <a:r>
              <a:rPr lang="en-US" dirty="0" smtClean="0"/>
              <a:t>Message - used to represent a message to the bank. </a:t>
            </a:r>
          </a:p>
          <a:p>
            <a:r>
              <a:rPr lang="en-US" dirty="0" smtClean="0"/>
              <a:t>Receipt - used to encapsulate information to be printed on a receipt. </a:t>
            </a:r>
          </a:p>
          <a:p>
            <a:r>
              <a:rPr lang="en-US" dirty="0" smtClean="0"/>
              <a:t>Status - used to represent return value from message to the bank. </a:t>
            </a:r>
          </a:p>
          <a:p>
            <a:r>
              <a:rPr lang="en-US" dirty="0" smtClean="0"/>
              <a:t>Balances - used to record balance information returned by the bank. </a:t>
            </a:r>
          </a:p>
          <a:p>
            <a:r>
              <a:rPr lang="en-US" dirty="0" smtClean="0"/>
              <a:t>Money - used to represent money amounts, in numerous places. </a:t>
            </a:r>
          </a:p>
          <a:p>
            <a:r>
              <a:rPr lang="en-US" dirty="0" err="1" smtClean="0"/>
              <a:t>AccountInformation</a:t>
            </a:r>
            <a:r>
              <a:rPr lang="en-US" dirty="0" smtClean="0"/>
              <a:t> - contains names of various types of accounts customer can choose from </a:t>
            </a:r>
          </a:p>
          <a:p>
            <a:pPr lvl="1"/>
            <a:endParaRPr lang="en-US" dirty="0" smtClean="0"/>
          </a:p>
          <a:p>
            <a:endParaRPr lang="en-US" dirty="0"/>
          </a:p>
        </p:txBody>
      </p:sp>
    </p:spTree>
    <p:extLst>
      <p:ext uri="{BB962C8B-B14F-4D97-AF65-F5344CB8AC3E}">
        <p14:creationId xmlns:p14="http://schemas.microsoft.com/office/powerpoint/2010/main" val="13889056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Scenario : ATM System</a:t>
            </a:r>
            <a:endParaRPr lang="en-US" dirty="0"/>
          </a:p>
        </p:txBody>
      </p:sp>
      <p:pic>
        <p:nvPicPr>
          <p:cNvPr id="1026" name="Picture 2"/>
          <p:cNvPicPr>
            <a:picLocks noGrp="1" noChangeAspect="1" noChangeArrowheads="1"/>
          </p:cNvPicPr>
          <p:nvPr>
            <p:ph idx="1"/>
          </p:nvPr>
        </p:nvPicPr>
        <p:blipFill>
          <a:blip r:embed="rId3">
            <a:lum contrast="30000"/>
          </a:blip>
          <a:srcRect l="27875" t="13469" r="29264" b="2350"/>
          <a:stretch>
            <a:fillRect/>
          </a:stretch>
        </p:blipFill>
        <p:spPr bwMode="auto">
          <a:xfrm>
            <a:off x="2743200" y="1143000"/>
            <a:ext cx="6172200" cy="5486400"/>
          </a:xfrm>
          <a:prstGeom prst="rect">
            <a:avLst/>
          </a:prstGeom>
          <a:noFill/>
          <a:ln w="9525">
            <a:noFill/>
            <a:miter lim="800000"/>
            <a:headEnd/>
            <a:tailEnd/>
          </a:ln>
          <a:effectLst/>
        </p:spPr>
      </p:pic>
    </p:spTree>
    <p:extLst>
      <p:ext uri="{BB962C8B-B14F-4D97-AF65-F5344CB8AC3E}">
        <p14:creationId xmlns:p14="http://schemas.microsoft.com/office/powerpoint/2010/main" val="31642810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classifications</a:t>
            </a:r>
            <a:endParaRPr lang="en-US" dirty="0"/>
          </a:p>
        </p:txBody>
      </p:sp>
      <p:sp>
        <p:nvSpPr>
          <p:cNvPr id="3" name="Content Placeholder 2"/>
          <p:cNvSpPr>
            <a:spLocks noGrp="1"/>
          </p:cNvSpPr>
          <p:nvPr>
            <p:ph idx="1"/>
          </p:nvPr>
        </p:nvSpPr>
        <p:spPr/>
        <p:txBody>
          <a:bodyPr>
            <a:normAutofit fontScale="40000" lnSpcReduction="20000"/>
          </a:bodyPr>
          <a:lstStyle/>
          <a:p>
            <a:r>
              <a:rPr lang="en-US" sz="4500" dirty="0"/>
              <a:t>Structural Modeling(Structural diagrams)</a:t>
            </a:r>
          </a:p>
          <a:p>
            <a:pPr lvl="1"/>
            <a:r>
              <a:rPr lang="en-US" sz="2900" dirty="0"/>
              <a:t>Class Diagram</a:t>
            </a:r>
          </a:p>
          <a:p>
            <a:pPr lvl="1"/>
            <a:r>
              <a:rPr lang="en-US" sz="6400" dirty="0">
                <a:solidFill>
                  <a:srgbClr val="00B050"/>
                </a:solidFill>
              </a:rPr>
              <a:t>Object Diagram</a:t>
            </a:r>
          </a:p>
          <a:p>
            <a:pPr lvl="1"/>
            <a:r>
              <a:rPr lang="en-US" sz="2500" dirty="0" smtClean="0"/>
              <a:t>Component Diagram</a:t>
            </a:r>
          </a:p>
          <a:p>
            <a:pPr lvl="1"/>
            <a:r>
              <a:rPr lang="en-US" sz="2500" dirty="0" smtClean="0"/>
              <a:t>Package Diagram</a:t>
            </a:r>
          </a:p>
          <a:p>
            <a:pPr lvl="1"/>
            <a:r>
              <a:rPr lang="en-US" sz="2500" dirty="0" smtClean="0"/>
              <a:t>Deployment Diagram</a:t>
            </a:r>
          </a:p>
          <a:p>
            <a:r>
              <a:rPr lang="en-US" sz="4500" dirty="0"/>
              <a:t>Behavioral Modeling(Behavioral diagrams)</a:t>
            </a:r>
          </a:p>
          <a:p>
            <a:pPr lvl="1"/>
            <a:r>
              <a:rPr lang="en-US" sz="2300" dirty="0" smtClean="0"/>
              <a:t>Use Case Diagram</a:t>
            </a:r>
          </a:p>
          <a:p>
            <a:pPr lvl="1"/>
            <a:r>
              <a:rPr lang="en-US" sz="2300" dirty="0" smtClean="0"/>
              <a:t>Activity Diagram</a:t>
            </a:r>
          </a:p>
          <a:p>
            <a:pPr lvl="1"/>
            <a:r>
              <a:rPr lang="en-US" sz="2300" dirty="0" smtClean="0"/>
              <a:t>State Machine Diagram</a:t>
            </a:r>
          </a:p>
          <a:p>
            <a:r>
              <a:rPr lang="en-US" sz="4500" dirty="0"/>
              <a:t>Interaction Modeling (Interaction Diagrams </a:t>
            </a:r>
            <a:r>
              <a:rPr lang="en-US" b="1" dirty="0" smtClean="0"/>
              <a:t>-</a:t>
            </a:r>
            <a:r>
              <a:rPr lang="en-US" dirty="0" smtClean="0"/>
              <a:t>all derived from the more general Behavior Diagram</a:t>
            </a:r>
            <a:r>
              <a:rPr lang="en-US" b="1" dirty="0" smtClean="0"/>
              <a:t>)</a:t>
            </a:r>
          </a:p>
          <a:p>
            <a:pPr lvl="1"/>
            <a:r>
              <a:rPr lang="en-US" sz="2800" dirty="0" smtClean="0"/>
              <a:t>Sequence Diagram</a:t>
            </a:r>
          </a:p>
          <a:p>
            <a:pPr marL="342900" lvl="1" indent="-342900">
              <a:buFont typeface="Arial" pitchFamily="34" charset="0"/>
              <a:buChar char="•"/>
            </a:pPr>
            <a:r>
              <a:rPr lang="en-US" sz="2800" dirty="0" smtClean="0"/>
              <a:t>Excludes - Composite Structure Diagram, Communication Diagram, Interaction Overview Diagram &amp; Timing Diagram .</a:t>
            </a:r>
          </a:p>
          <a:p>
            <a:pPr marL="342900" lvl="1" indent="-342900">
              <a:buFont typeface="Arial" pitchFamily="34" charset="0"/>
              <a:buChar char="•"/>
            </a:pPr>
            <a:endParaRPr lang="en-US" sz="2800" dirty="0" smtClean="0"/>
          </a:p>
          <a:p>
            <a:pPr marL="342900" lvl="1" indent="-342900">
              <a:buFont typeface="Arial" pitchFamily="34" charset="0"/>
              <a:buChar char="•"/>
            </a:pPr>
            <a:endParaRPr lang="en-US" dirty="0" smtClean="0"/>
          </a:p>
          <a:p>
            <a:pPr marL="342900" lvl="1" indent="-342900">
              <a:buFont typeface="Arial" pitchFamily="34" charset="0"/>
              <a:buChar char="•"/>
            </a:pPr>
            <a:endParaRPr lang="en-US" dirty="0"/>
          </a:p>
        </p:txBody>
      </p:sp>
    </p:spTree>
    <p:extLst>
      <p:ext uri="{BB962C8B-B14F-4D97-AF65-F5344CB8AC3E}">
        <p14:creationId xmlns:p14="http://schemas.microsoft.com/office/powerpoint/2010/main" val="119994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 Oriented analysis can be defined as investigation and to be more specific it is the investigation of objects. Design means collaboration of identified objects</a:t>
            </a:r>
            <a:r>
              <a:rPr lang="en-US" dirty="0" smtClean="0"/>
              <a:t>.</a:t>
            </a:r>
          </a:p>
          <a:p>
            <a:pPr marL="0" indent="0">
              <a:buNone/>
            </a:pPr>
            <a:endParaRPr lang="en-US" dirty="0" smtClean="0"/>
          </a:p>
          <a:p>
            <a:pPr marL="0" indent="0">
              <a:buNone/>
            </a:pPr>
            <a:r>
              <a:rPr lang="en-US" dirty="0"/>
              <a:t>So the purpose of OO analysis and design can described as:</a:t>
            </a:r>
          </a:p>
          <a:p>
            <a:r>
              <a:rPr lang="en-US" dirty="0"/>
              <a:t>Identifying the objects of a system.</a:t>
            </a:r>
          </a:p>
          <a:p>
            <a:r>
              <a:rPr lang="en-US" dirty="0"/>
              <a:t>Identify their relationships.</a:t>
            </a:r>
          </a:p>
          <a:p>
            <a:r>
              <a:rPr lang="en-US" dirty="0"/>
              <a:t>Make a design which can be converted to executables using OO languages.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83001"/>
              </p:ext>
            </p:extLst>
          </p:nvPr>
        </p:nvGraphicFramePr>
        <p:xfrm>
          <a:off x="570569" y="5521892"/>
          <a:ext cx="9291887" cy="365760"/>
        </p:xfrm>
        <a:graphic>
          <a:graphicData uri="http://schemas.openxmlformats.org/drawingml/2006/table">
            <a:tbl>
              <a:tblPr/>
              <a:tblGrid>
                <a:gridCol w="9291887"/>
              </a:tblGrid>
              <a:tr h="0">
                <a:tc>
                  <a:txBody>
                    <a:bodyPr/>
                    <a:lstStyle/>
                    <a:p>
                      <a:pPr algn="l" fontAlgn="t"/>
                      <a:r>
                        <a:rPr lang="en-US" dirty="0">
                          <a:effectLst/>
                          <a:latin typeface="verdana" panose="020B0604030504040204" pitchFamily="34" charset="0"/>
                        </a:rPr>
                        <a:t>OO Analysis --&gt; OO Design --&gt; OO implementation using OO languages</a:t>
                      </a:r>
                    </a:p>
                  </a:txBody>
                  <a:tcPr marL="47625">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3571121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534" y="2451100"/>
            <a:ext cx="8596668" cy="1320800"/>
          </a:xfrm>
        </p:spPr>
        <p:txBody>
          <a:bodyPr/>
          <a:lstStyle/>
          <a:p>
            <a:pPr algn="ctr"/>
            <a:r>
              <a:rPr lang="en-US" dirty="0" smtClean="0"/>
              <a:t>UML Building Blocks</a:t>
            </a:r>
            <a:endParaRPr lang="en-US" dirty="0"/>
          </a:p>
        </p:txBody>
      </p:sp>
    </p:spTree>
    <p:extLst>
      <p:ext uri="{BB962C8B-B14F-4D97-AF65-F5344CB8AC3E}">
        <p14:creationId xmlns:p14="http://schemas.microsoft.com/office/powerpoint/2010/main" val="2072481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TotalTime>
  <Words>2577</Words>
  <Application>Microsoft Office PowerPoint</Application>
  <PresentationFormat>Widescreen</PresentationFormat>
  <Paragraphs>360</Paragraphs>
  <Slides>73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Trebuchet MS</vt:lpstr>
      <vt:lpstr>verdana</vt:lpstr>
      <vt:lpstr>Wingdings 3</vt:lpstr>
      <vt:lpstr>Facet</vt:lpstr>
      <vt:lpstr>UML</vt:lpstr>
      <vt:lpstr>Agenda</vt:lpstr>
      <vt:lpstr>Introduction</vt:lpstr>
      <vt:lpstr>PowerPoint Presentation</vt:lpstr>
      <vt:lpstr>Goals of UML: </vt:lpstr>
      <vt:lpstr>Object oriented concepts:  </vt:lpstr>
      <vt:lpstr>OO Analysis and Design  </vt:lpstr>
      <vt:lpstr>PowerPoint Presentation</vt:lpstr>
      <vt:lpstr>UML Building Blocks</vt:lpstr>
      <vt:lpstr>The building blocks of UML can be defined as</vt:lpstr>
      <vt:lpstr>Things: </vt:lpstr>
      <vt:lpstr>Structural things: </vt:lpstr>
      <vt:lpstr>Interface: </vt:lpstr>
      <vt:lpstr>Collaboration: </vt:lpstr>
      <vt:lpstr>Use case: </vt:lpstr>
      <vt:lpstr>Component: </vt:lpstr>
      <vt:lpstr>Node: </vt:lpstr>
      <vt:lpstr>Behavioral things: </vt:lpstr>
      <vt:lpstr>A behavioral thing consists of the dynamic parts of UML models. Following are the behavioral things:</vt:lpstr>
      <vt:lpstr>State machine: </vt:lpstr>
      <vt:lpstr>Grouping things: </vt:lpstr>
      <vt:lpstr>PowerPoint Presentation</vt:lpstr>
      <vt:lpstr>Annotational things: </vt:lpstr>
      <vt:lpstr>Relationship </vt:lpstr>
      <vt:lpstr>Relationship is another most important building block of UML. It shows how elements are associated with each other and this association describes the functionality of an application. </vt:lpstr>
      <vt:lpstr>PowerPoint Presentation</vt:lpstr>
      <vt:lpstr>Generalization: </vt:lpstr>
      <vt:lpstr>Realization: </vt:lpstr>
      <vt:lpstr>UML Diagrams: </vt:lpstr>
      <vt:lpstr>PowerPoint Presentation</vt:lpstr>
      <vt:lpstr> Structural Modeling(Structural diagrams) </vt:lpstr>
      <vt:lpstr> Behavioral Modeling(Behavioral diagrams) </vt:lpstr>
      <vt:lpstr>Interaction Diagram</vt:lpstr>
      <vt:lpstr>How they stand</vt:lpstr>
      <vt:lpstr>Structural Modeling(diagrams)</vt:lpstr>
      <vt:lpstr>Behavioral Modeling(diagrams)</vt:lpstr>
      <vt:lpstr>Interaction Modeling(diagrams)</vt:lpstr>
      <vt:lpstr>Diagram classifications</vt:lpstr>
      <vt:lpstr>Class Diagram</vt:lpstr>
      <vt:lpstr>Class diagram                                         Symbols &amp; Notations(1)</vt:lpstr>
      <vt:lpstr>Class diagram                                         Symbols &amp; Notations</vt:lpstr>
      <vt:lpstr>Showing a default value for attributes is optional;  shows a Bank Account class with an attribute called balance, which has a default value of 0.</vt:lpstr>
      <vt:lpstr>PowerPoint Presentation</vt:lpstr>
      <vt:lpstr>Inheritance </vt:lpstr>
      <vt:lpstr>Associations</vt:lpstr>
      <vt:lpstr>Bi-directional (standard) association</vt:lpstr>
      <vt:lpstr>Uni-directional association</vt:lpstr>
      <vt:lpstr>Packages</vt:lpstr>
      <vt:lpstr>Interfaces</vt:lpstr>
      <vt:lpstr>Association class</vt:lpstr>
      <vt:lpstr>Reflexive association</vt:lpstr>
      <vt:lpstr>Marks for UML-supported visibility type</vt:lpstr>
      <vt:lpstr>Class diagram                                         Symbols &amp; Notations(2)</vt:lpstr>
      <vt:lpstr>Class diagram                                         Symbols &amp; Notations(3)</vt:lpstr>
      <vt:lpstr>Class diagram                                         Symbols &amp; Notations(4)</vt:lpstr>
      <vt:lpstr>Class diagram                                         Symbols &amp; Notations(5)</vt:lpstr>
      <vt:lpstr>Class diagram                                         Symbols &amp; Notations(6)</vt:lpstr>
      <vt:lpstr>Class diagram                                         Symbols &amp; Notations(7) </vt:lpstr>
      <vt:lpstr>Class diagram                                         Relationships(8)</vt:lpstr>
      <vt:lpstr>Class diagram                                         Relationships(9)</vt:lpstr>
      <vt:lpstr>Class diagram                                         Relationships(10)</vt:lpstr>
      <vt:lpstr>Class diagram                                         Relationships(11)</vt:lpstr>
      <vt:lpstr>Class diagram                                         Relationships(12)</vt:lpstr>
      <vt:lpstr>Class diagram                                         Relationships(13)</vt:lpstr>
      <vt:lpstr>Scenario / Case Study Shopping Cart </vt:lpstr>
      <vt:lpstr>Shopping Cart – Solution </vt:lpstr>
      <vt:lpstr>Scenario /Case Study : Text Document Processing</vt:lpstr>
      <vt:lpstr>Classes / Attributes/Operations</vt:lpstr>
      <vt:lpstr>Complete Class Diagram</vt:lpstr>
      <vt:lpstr>Scenario: Product Payment</vt:lpstr>
      <vt:lpstr>Scenario: ATM System</vt:lpstr>
      <vt:lpstr>Scenario : ATM System</vt:lpstr>
      <vt:lpstr>Diagram classifications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amarjeet</dc:creator>
  <cp:lastModifiedBy>amarjeet singh</cp:lastModifiedBy>
  <cp:revision>29</cp:revision>
  <dcterms:created xsi:type="dcterms:W3CDTF">2014-06-25T07:05:36Z</dcterms:created>
  <dcterms:modified xsi:type="dcterms:W3CDTF">2014-12-14T12:09:10Z</dcterms:modified>
</cp:coreProperties>
</file>