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1" r:id="rId2"/>
    <p:sldId id="29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301" r:id="rId12"/>
    <p:sldId id="302" r:id="rId13"/>
    <p:sldId id="298" r:id="rId14"/>
    <p:sldId id="303" r:id="rId15"/>
    <p:sldId id="269" r:id="rId16"/>
    <p:sldId id="284" r:id="rId17"/>
    <p:sldId id="283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27B"/>
    <a:srgbClr val="03C6AB"/>
    <a:srgbClr val="000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1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the ABCD Works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Scenarios of Fraud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05503" y="3478539"/>
            <a:ext cx="1160906" cy="2031325"/>
          </a:xfrm>
          <a:prstGeom prst="rect">
            <a:avLst/>
          </a:prstGeom>
          <a:solidFill>
            <a:srgbClr val="000E2B"/>
          </a:solidFill>
          <a:ln w="28575">
            <a:solidFill>
              <a:srgbClr val="000E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  Good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01082" y="381727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Scenarios of Fraud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Scenarios of Fraud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96366" y="3273915"/>
            <a:ext cx="3682686" cy="1712537"/>
            <a:chOff x="992397" y="3273916"/>
            <a:chExt cx="3682686" cy="1712537"/>
          </a:xfrm>
        </p:grpSpPr>
        <p:pic>
          <p:nvPicPr>
            <p:cNvPr id="48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92397" y="3273916"/>
            <a:ext cx="3682686" cy="1712537"/>
            <a:chOff x="992397" y="3273916"/>
            <a:chExt cx="3682686" cy="1712537"/>
          </a:xfrm>
        </p:grpSpPr>
        <p:pic>
          <p:nvPicPr>
            <p:cNvPr id="1026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~Manufacturer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oogle Shape;5989;p67"/>
          <p:cNvGrpSpPr/>
          <p:nvPr/>
        </p:nvGrpSpPr>
        <p:grpSpPr>
          <a:xfrm>
            <a:off x="7574356" y="533206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직선 화살표 연결선 26"/>
          <p:cNvCxnSpPr>
            <a:stCxn id="35" idx="1"/>
            <a:endCxn id="39" idx="3"/>
          </p:cNvCxnSpPr>
          <p:nvPr/>
        </p:nvCxnSpPr>
        <p:spPr>
          <a:xfrm flipH="1">
            <a:off x="7654575" y="4234680"/>
            <a:ext cx="4983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7921" y="3679560"/>
            <a:ext cx="1316654" cy="111024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387630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7021435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2054" y="3738807"/>
            <a:ext cx="888385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927" y="3734415"/>
            <a:ext cx="78579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000fff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52906" y="3679559"/>
            <a:ext cx="1316654" cy="1110241"/>
            <a:chOff x="9766358" y="2811409"/>
            <a:chExt cx="1316654" cy="1110241"/>
          </a:xfrm>
        </p:grpSpPr>
        <p:sp>
          <p:nvSpPr>
            <p:cNvPr id="35" name="직사각형 34"/>
            <p:cNvSpPr/>
            <p:nvPr/>
          </p:nvSpPr>
          <p:spPr>
            <a:xfrm>
              <a:off x="9766358" y="281140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45226" y="2866265"/>
              <a:ext cx="958917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aaabbb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2675" y="30892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1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37919" y="3675783"/>
            <a:ext cx="1316654" cy="1110241"/>
            <a:chOff x="5358877" y="3231151"/>
            <a:chExt cx="1316654" cy="1110241"/>
          </a:xfrm>
        </p:grpSpPr>
        <p:sp>
          <p:nvSpPr>
            <p:cNvPr id="28" name="직사각형 27"/>
            <p:cNvSpPr/>
            <p:nvPr/>
          </p:nvSpPr>
          <p:spPr>
            <a:xfrm>
              <a:off x="5358877" y="3231151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7745" y="3286008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32675" y="308327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2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oogle Shape;6618;p68"/>
          <p:cNvGrpSpPr/>
          <p:nvPr/>
        </p:nvGrpSpPr>
        <p:grpSpPr>
          <a:xfrm flipH="1">
            <a:off x="3431493" y="4099972"/>
            <a:ext cx="836274" cy="834002"/>
            <a:chOff x="-31455100" y="3909350"/>
            <a:chExt cx="294600" cy="293800"/>
          </a:xfrm>
          <a:solidFill>
            <a:srgbClr val="03C6AB"/>
          </a:solidFill>
        </p:grpSpPr>
        <p:sp>
          <p:nvSpPr>
            <p:cNvPr id="36" name="Google Shape;6619;p68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20;p68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7" y="5204537"/>
            <a:ext cx="3717044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378 -0.29791 L -0.00378 -0.29768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0378 -0.29791 L -0.00378 -0.29768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78 -0.29792 L -0.00378 -0.29768 " pathEditMode="relative" rAng="0" ptsTypes="AAA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00377 -0.29792 L -0.00377 -0.29769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378 -0.29792 L -0.00378 -0.29768 " pathEditMode="relative" rAng="0" ptsTypes="AAA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0378 -0.29791 L -0.00378 -0.29768 " pathEditMode="relative" rAng="0" ptsTypes="AAA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78 -0.29792 L -0.00378 -0.29768 " pathEditMode="relative" rAng="0" ptsTypes="AAA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377 -0.29791 L -0.00377 -0.29768 " pathEditMode="relative" rAng="0" ptsTypes="AA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52 -0.286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~Third-party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9" name="Google Shape;6567;p68"/>
          <p:cNvGrpSpPr/>
          <p:nvPr/>
        </p:nvGrpSpPr>
        <p:grpSpPr>
          <a:xfrm>
            <a:off x="3043579" y="3105970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50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989;p67"/>
          <p:cNvGrpSpPr/>
          <p:nvPr/>
        </p:nvGrpSpPr>
        <p:grpSpPr>
          <a:xfrm>
            <a:off x="8206154" y="30560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54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7207" y="1061660"/>
            <a:ext cx="4692405" cy="1712537"/>
            <a:chOff x="-17322" y="3273916"/>
            <a:chExt cx="4692405" cy="1712537"/>
          </a:xfrm>
        </p:grpSpPr>
        <p:pic>
          <p:nvPicPr>
            <p:cNvPr id="65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-17322" y="3646752"/>
              <a:ext cx="26723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Door ID: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(Recognized via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Barcode, QR Code, etc.)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07517" y="2788950"/>
            <a:ext cx="4063228" cy="696576"/>
            <a:chOff x="3661333" y="4418955"/>
            <a:chExt cx="4063228" cy="696576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716893" y="5115531"/>
              <a:ext cx="392137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61333" y="4418955"/>
              <a:ext cx="406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Requests Door 1’s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Recog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IP via Barcode, QR Code,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etc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28940" y="4341530"/>
            <a:ext cx="3131639" cy="1700551"/>
            <a:chOff x="6689912" y="2434110"/>
            <a:chExt cx="3131639" cy="1700551"/>
          </a:xfrm>
        </p:grpSpPr>
        <p:cxnSp>
          <p:nvCxnSpPr>
            <p:cNvPr id="71" name="직선 화살표 연결선 70"/>
            <p:cNvCxnSpPr>
              <a:stCxn id="80" idx="1"/>
              <a:endCxn id="72" idx="3"/>
            </p:cNvCxnSpPr>
            <p:nvPr/>
          </p:nvCxnSpPr>
          <p:spPr>
            <a:xfrm flipH="1">
              <a:off x="8006566" y="3579540"/>
              <a:ext cx="49833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689912" y="302442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739621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373426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4045" y="3083667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0918" y="3079275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04897" y="3024419"/>
              <a:ext cx="1316654" cy="1110241"/>
              <a:chOff x="9766358" y="2811409"/>
              <a:chExt cx="1316654" cy="111024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84666" y="243411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785489" y="566939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85" name="직선 화살표 연결선 84"/>
          <p:cNvCxnSpPr>
            <a:stCxn id="86" idx="1"/>
            <a:endCxn id="80" idx="3"/>
          </p:cNvCxnSpPr>
          <p:nvPr/>
        </p:nvCxnSpPr>
        <p:spPr>
          <a:xfrm flipH="1">
            <a:off x="4060579" y="5486960"/>
            <a:ext cx="498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22793" y="4996047"/>
            <a:ext cx="93006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cccddd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15579" y="4986695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58910" y="4931839"/>
            <a:ext cx="1316654" cy="1110241"/>
            <a:chOff x="4558910" y="4931839"/>
            <a:chExt cx="1316654" cy="1110241"/>
          </a:xfrm>
        </p:grpSpPr>
        <p:sp>
          <p:nvSpPr>
            <p:cNvPr id="86" name="직사각형 85"/>
            <p:cNvSpPr/>
            <p:nvPr/>
          </p:nvSpPr>
          <p:spPr>
            <a:xfrm>
              <a:off x="4558910" y="493183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4340" y="499604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fff123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43925" y="4930474"/>
            <a:ext cx="3131639" cy="1110241"/>
            <a:chOff x="2743925" y="4933281"/>
            <a:chExt cx="3131639" cy="1110241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43925" y="4933281"/>
              <a:ext cx="1316654" cy="1110241"/>
              <a:chOff x="9766358" y="2811409"/>
              <a:chExt cx="1316654" cy="111024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2785489" y="567083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1"/>
              <a:endCxn id="104" idx="3"/>
            </p:cNvCxnSpPr>
            <p:nvPr/>
          </p:nvCxnSpPr>
          <p:spPr>
            <a:xfrm flipH="1">
              <a:off x="4060579" y="5488402"/>
              <a:ext cx="498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922793" y="4997489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5579" y="4988137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558910" y="4933281"/>
              <a:ext cx="1316654" cy="1110241"/>
              <a:chOff x="4558910" y="4931839"/>
              <a:chExt cx="1316654" cy="111024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3" y="1071667"/>
            <a:ext cx="4303639" cy="505602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784508" y="1607336"/>
            <a:ext cx="4310544" cy="1593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84508" y="3226996"/>
            <a:ext cx="4310544" cy="1391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3" idx="1"/>
            <a:endCxn id="72" idx="0"/>
          </p:cNvCxnSpPr>
          <p:nvPr/>
        </p:nvCxnSpPr>
        <p:spPr>
          <a:xfrm rot="10800000" flipV="1">
            <a:off x="1587268" y="2404172"/>
            <a:ext cx="2197241" cy="252766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3" idx="1"/>
            <a:endCxn id="104" idx="0"/>
          </p:cNvCxnSpPr>
          <p:nvPr/>
        </p:nvCxnSpPr>
        <p:spPr>
          <a:xfrm rot="10800000" flipV="1">
            <a:off x="3402252" y="3922736"/>
            <a:ext cx="382256" cy="1007738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1307" y="2003527"/>
            <a:ext cx="232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Block which contains</a:t>
            </a: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Manufacturer(227)’s TX</a:t>
            </a: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(Mined by Manu.)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94403" y="3530670"/>
            <a:ext cx="242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Block which contains</a:t>
            </a: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Service Center(152)’s TX</a:t>
            </a: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(Mined by Serv.)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84508" y="4644858"/>
            <a:ext cx="4310544" cy="108381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101307" y="4631387"/>
            <a:ext cx="2617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Block to lock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the previous block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&amp; add TX for next section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(Not mined yet)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83859" y="5755057"/>
            <a:ext cx="4310544" cy="339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23592" y="2404172"/>
            <a:ext cx="3012851" cy="3081424"/>
            <a:chOff x="4123592" y="2404172"/>
            <a:chExt cx="3012851" cy="3081424"/>
          </a:xfrm>
        </p:grpSpPr>
        <p:sp>
          <p:nvSpPr>
            <p:cNvPr id="14" name="원호 13"/>
            <p:cNvSpPr/>
            <p:nvPr/>
          </p:nvSpPr>
          <p:spPr>
            <a:xfrm>
              <a:off x="4123592" y="2404172"/>
              <a:ext cx="933650" cy="3081424"/>
            </a:xfrm>
            <a:prstGeom prst="arc">
              <a:avLst>
                <a:gd name="adj1" fmla="val 16200000"/>
                <a:gd name="adj2" fmla="val 541125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0816" y="3551322"/>
              <a:ext cx="1585627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Where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the Pre-Block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came from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642338" y="4106008"/>
              <a:ext cx="4149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8101307" y="5644516"/>
            <a:ext cx="3182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Nodes who</a:t>
            </a: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has this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BlockChain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(Can use for Valid,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Req</a:t>
            </a:r>
            <a:r>
              <a:rPr lang="en-US" altLang="ko-KR" sz="1600" dirty="0" smtClean="0">
                <a:solidFill>
                  <a:srgbClr val="00B0F0"/>
                </a:solidFill>
              </a:rPr>
              <a:t> B.C.,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etc</a:t>
            </a:r>
            <a:r>
              <a:rPr lang="en-US" altLang="ko-KR" sz="1600" dirty="0" smtClean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63" grpId="0" animBg="1"/>
      <p:bldP spid="83" grpId="0" animBg="1"/>
      <p:bldP spid="13" grpId="0"/>
      <p:bldP spid="93" grpId="0"/>
      <p:bldP spid="94" grpId="0" animBg="1"/>
      <p:bldP spid="95" grpId="0"/>
      <p:bldP spid="96" grpId="0" animBg="1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69" y="1212450"/>
            <a:ext cx="3396469" cy="2527906"/>
          </a:xfrm>
          <a:prstGeom prst="rect">
            <a:avLst/>
          </a:prstGeom>
        </p:spPr>
      </p:pic>
      <p:pic>
        <p:nvPicPr>
          <p:cNvPr id="76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51" y="4952454"/>
            <a:ext cx="1953822" cy="9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Simulating the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~Customer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2103059" y="3983417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468607" y="19096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67;p68"/>
          <p:cNvGrpSpPr/>
          <p:nvPr/>
        </p:nvGrpSpPr>
        <p:grpSpPr>
          <a:xfrm>
            <a:off x="3716065" y="1790266"/>
            <a:ext cx="748748" cy="729887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26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2264065" y="2613046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62266" y="2613046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523380" y="2609081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80" y="320215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R 코드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78" y="5009357"/>
            <a:ext cx="587755" cy="5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9297172" y="4620138"/>
            <a:ext cx="136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(Contains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B.C. ID,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Address to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send </a:t>
            </a:r>
            <a:r>
              <a:rPr lang="en-US" altLang="ko-KR" dirty="0" err="1" smtClean="0">
                <a:solidFill>
                  <a:schemeClr val="bg1"/>
                </a:solidFill>
              </a:rPr>
              <a:t>Req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7" name="Google Shape;6096;p67"/>
          <p:cNvGrpSpPr/>
          <p:nvPr/>
        </p:nvGrpSpPr>
        <p:grpSpPr>
          <a:xfrm>
            <a:off x="6993372" y="4204274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191970" y="4660872"/>
            <a:ext cx="2549769" cy="1581983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91699" y="1203183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548667" y="26808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60721" y="4741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93538" y="26497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91699" y="1470388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/>
          <p:cNvSpPr/>
          <p:nvPr/>
        </p:nvSpPr>
        <p:spPr>
          <a:xfrm>
            <a:off x="9300878" y="3416490"/>
            <a:ext cx="1372100" cy="689806"/>
          </a:xfrm>
          <a:prstGeom prst="flowChartAlternateProcess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Nodelist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080787" y="1746555"/>
            <a:ext cx="2019303" cy="8918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 who has Door n’s BC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[123, </a:t>
            </a:r>
            <a:r>
              <a:rPr lang="en-US" altLang="ko-KR" dirty="0" smtClean="0"/>
              <a:t>456, </a:t>
            </a:r>
            <a:r>
              <a:rPr lang="en-US" altLang="ko-KR" dirty="0" smtClean="0"/>
              <a:t>789]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691699" y="1719924"/>
            <a:ext cx="3382116" cy="12737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93652" y="2051115"/>
            <a:ext cx="1774270" cy="344084"/>
            <a:chOff x="1766695" y="5722055"/>
            <a:chExt cx="1774270" cy="344084"/>
          </a:xfrm>
        </p:grpSpPr>
        <p:sp>
          <p:nvSpPr>
            <p:cNvPr id="57" name="직사각형 56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>
              <a:stCxn id="61" idx="1"/>
              <a:endCxn id="57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>
              <a:stCxn id="65" idx="1"/>
              <a:endCxn id="61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6" idx="1"/>
              <a:endCxn id="65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/>
          <p:cNvSpPr/>
          <p:nvPr/>
        </p:nvSpPr>
        <p:spPr>
          <a:xfrm>
            <a:off x="5691699" y="1847293"/>
            <a:ext cx="3382116" cy="76178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555875" y="5262045"/>
            <a:ext cx="1774270" cy="344084"/>
            <a:chOff x="1766695" y="5722055"/>
            <a:chExt cx="1774270" cy="344084"/>
          </a:xfrm>
        </p:grpSpPr>
        <p:sp>
          <p:nvSpPr>
            <p:cNvPr id="96" name="직사각형 95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화살표 연결선 96"/>
            <p:cNvCxnSpPr>
              <a:stCxn id="98" idx="1"/>
              <a:endCxn id="96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>
              <a:stCxn id="99" idx="1"/>
              <a:endCxn id="98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100" idx="1"/>
              <a:endCxn id="99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047757" y="1370364"/>
            <a:ext cx="1774270" cy="344084"/>
            <a:chOff x="1766695" y="5722055"/>
            <a:chExt cx="1774270" cy="344084"/>
          </a:xfrm>
        </p:grpSpPr>
        <p:sp>
          <p:nvSpPr>
            <p:cNvPr id="104" name="직사각형 103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>
              <a:stCxn id="106" idx="1"/>
              <a:endCxn id="104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7" idx="1"/>
              <a:endCxn id="106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1"/>
              <a:endCxn id="107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>
          <a:xfrm>
            <a:off x="1075887" y="909755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27059" y="5697027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00080" y="726019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1158011" y="5701081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91699" y="2562251"/>
            <a:ext cx="3382116" cy="15240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91699" y="2705617"/>
            <a:ext cx="3382116" cy="496541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165324" y="2382248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536" y="3371554"/>
            <a:ext cx="2844527" cy="3012584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8789518" y="2206670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939" y="2040083"/>
            <a:ext cx="3753420" cy="20040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070" y="2831188"/>
            <a:ext cx="3952382" cy="2297111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2386064" y="2663700"/>
            <a:ext cx="1241571" cy="1472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546994" y="3071524"/>
            <a:ext cx="795732" cy="138237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396922" y="4481884"/>
            <a:ext cx="854365" cy="11660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20521 -0.1678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48841 -0.2180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49023 0.2916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48815 0.111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0013 0.07222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0196 -0.0655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2.08333E-7 0.0659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26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469 -0.064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6597 L 0.66198 0.6425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99" y="2881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6458 L 0.62422 -0.0018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0.11112 L 0.48893 0.04954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00065 0.0615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69 0.00116 L -4.375E-6 2.96296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81" grpId="0" animBg="1"/>
      <p:bldP spid="81" grpId="1" animBg="1"/>
      <p:bldP spid="87" grpId="0" animBg="1"/>
      <p:bldP spid="87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2" grpId="2" animBg="1"/>
      <p:bldP spid="92" grpId="3" animBg="1"/>
      <p:bldP spid="114" grpId="0" animBg="1"/>
      <p:bldP spid="114" grpId="1" animBg="1"/>
      <p:bldP spid="114" grpId="2" animBg="1"/>
      <p:bldP spid="111" grpId="0" animBg="1"/>
      <p:bldP spid="112" grpId="0" animBg="1"/>
      <p:bldP spid="116" grpId="0" animBg="1"/>
      <p:bldP spid="116" grpId="1" animBg="1"/>
      <p:bldP spid="117" grpId="0" animBg="1"/>
      <p:bldP spid="118" grpId="0" animBg="1"/>
      <p:bldP spid="118" grpId="1" animBg="1"/>
      <p:bldP spid="115" grpId="0" animBg="1"/>
      <p:bldP spid="125" grpId="0" animBg="1"/>
      <p:bldP spid="126" grpId="0" animBg="1"/>
      <p:bldP spid="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Overall Bird’s Eye View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1839289" y="3825156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204837" y="1751425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2000295" y="2454785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98496" y="2454785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59610" y="2450820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7056" y="4697063"/>
            <a:ext cx="4937318" cy="1731578"/>
            <a:chOff x="5202001" y="3320027"/>
            <a:chExt cx="4937318" cy="1731578"/>
          </a:xfrm>
        </p:grpSpPr>
        <p:cxnSp>
          <p:nvCxnSpPr>
            <p:cNvPr id="62" name="직선 화살표 연결선 61"/>
            <p:cNvCxnSpPr>
              <a:stCxn id="90" idx="1"/>
              <a:endCxn id="63" idx="3"/>
            </p:cNvCxnSpPr>
            <p:nvPr/>
          </p:nvCxnSpPr>
          <p:spPr>
            <a:xfrm flipH="1" flipV="1">
              <a:off x="6518655" y="4492063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02001" y="3936942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51710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885515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6134" y="3996189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3007" y="399179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91802" y="3320027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010573" y="3941364"/>
              <a:ext cx="1316654" cy="1110241"/>
              <a:chOff x="9766358" y="2811409"/>
              <a:chExt cx="1316654" cy="111024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049244" y="4674494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88" idx="1"/>
              <a:endCxn id="90" idx="3"/>
            </p:cNvCxnSpPr>
            <p:nvPr/>
          </p:nvCxnSpPr>
          <p:spPr>
            <a:xfrm flipH="1">
              <a:off x="8327227" y="4492063"/>
              <a:ext cx="49543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186548" y="4001150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9334" y="399179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822665" y="3936942"/>
              <a:ext cx="1316654" cy="1110241"/>
              <a:chOff x="4558910" y="4931839"/>
              <a:chExt cx="1316654" cy="111024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oogle Shape;5989;p67"/>
          <p:cNvGrpSpPr/>
          <p:nvPr/>
        </p:nvGrpSpPr>
        <p:grpSpPr>
          <a:xfrm>
            <a:off x="7546567" y="178857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" name="직선 연결선 125"/>
          <p:cNvCxnSpPr/>
          <p:nvPr/>
        </p:nvCxnSpPr>
        <p:spPr>
          <a:xfrm flipH="1">
            <a:off x="8482543" y="2356998"/>
            <a:ext cx="1422058" cy="21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563177" y="4725437"/>
            <a:ext cx="3125226" cy="1738562"/>
            <a:chOff x="6559339" y="4133009"/>
            <a:chExt cx="3125226" cy="1738562"/>
          </a:xfrm>
        </p:grpSpPr>
        <p:cxnSp>
          <p:nvCxnSpPr>
            <p:cNvPr id="139" name="직선 화살표 연결선 138"/>
            <p:cNvCxnSpPr>
              <a:stCxn id="156" idx="1"/>
              <a:endCxn id="140" idx="3"/>
            </p:cNvCxnSpPr>
            <p:nvPr/>
          </p:nvCxnSpPr>
          <p:spPr>
            <a:xfrm flipH="1" flipV="1">
              <a:off x="7875993" y="5312029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6559339" y="4756908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609048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242853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55039" y="4813734"/>
              <a:ext cx="92525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000aaa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80380" y="4133009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2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67911" y="476133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53993" y="481010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999789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14" y="2223523"/>
            <a:ext cx="2163794" cy="99927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998015" y="3353349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Basically,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Manufacturer has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all the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n </a:t>
            </a:r>
            <a:r>
              <a:rPr lang="en-US" altLang="ko-KR" dirty="0" smtClean="0">
                <a:solidFill>
                  <a:schemeClr val="bg1"/>
                </a:solidFill>
              </a:rPr>
              <a:t>this model</a:t>
            </a:r>
          </a:p>
        </p:txBody>
      </p:sp>
      <p:grpSp>
        <p:nvGrpSpPr>
          <p:cNvPr id="127" name="Google Shape;6096;p67"/>
          <p:cNvGrpSpPr/>
          <p:nvPr/>
        </p:nvGrpSpPr>
        <p:grpSpPr>
          <a:xfrm>
            <a:off x="3471709" y="1975919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12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6096;p67"/>
          <p:cNvGrpSpPr/>
          <p:nvPr/>
        </p:nvGrpSpPr>
        <p:grpSpPr>
          <a:xfrm>
            <a:off x="9906400" y="190894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3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Advantages of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1827438" y="1311476"/>
            <a:ext cx="85267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  Manufacturer(i.e. Hyundai, Monsanto,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Collecting Data for Product Development/Improvement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Maintaining Brand Reputation/Product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Effective Logistics System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Third-party(i.e. Service Center, Food Supplier, B2C/B2B Broker,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Ease of Understanding the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Maintaining Customer Trust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Customer(i</a:t>
            </a:r>
            <a:r>
              <a:rPr lang="en-US" altLang="ko-KR" b="1" dirty="0" smtClean="0">
                <a:solidFill>
                  <a:srgbClr val="03C6AB"/>
                </a:solidFill>
              </a:rPr>
              <a:t>.e. Individuals, Corporations, etc.</a:t>
            </a:r>
            <a:r>
              <a:rPr lang="en-US" altLang="ko-KR" b="1" dirty="0" smtClean="0">
                <a:solidFill>
                  <a:srgbClr val="03C6AB"/>
                </a:solidFill>
              </a:rPr>
              <a:t>)</a:t>
            </a:r>
            <a:endParaRPr lang="en-US" altLang="ko-KR" b="1" dirty="0">
              <a:solidFill>
                <a:srgbClr val="03C6AB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Less Worry about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Potential Cost Reduction(Research for Authenticity)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The Reason why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is Used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492" y="3463223"/>
              <a:ext cx="2413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see and verify the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9636" y="3463223"/>
              <a:ext cx="2515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trace the history of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314127"/>
            <a:chOff x="5389685" y="4008051"/>
            <a:chExt cx="6802315" cy="2314127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29114" y="5583514"/>
              <a:ext cx="2542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Reliability can be maintained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even if there’s no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suitable intermediary agent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174" y="5586234"/>
              <a:ext cx="2647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If the system is well designed,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it’s hard to modify and exploit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 of Block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1992" y="2266763"/>
            <a:ext cx="431509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Fundamental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of these TXs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with MR, Nonce, timestamp, </a:t>
            </a:r>
            <a:r>
              <a:rPr lang="en-US" altLang="ko-KR" sz="1600" dirty="0" smtClean="0">
                <a:solidFill>
                  <a:schemeClr val="bg1"/>
                </a:solidFill>
              </a:rPr>
              <a:t>etc.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Using like a linker in Linked 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Structure of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to Maintain Integrity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FTX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42867" y="5312657"/>
            <a:ext cx="3121739" cy="27790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fff123aaa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7791" y="4916339"/>
            <a:ext cx="2145322" cy="31157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999888abc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Feasibility of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2" y="1440971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6" y="2176986"/>
            <a:ext cx="5184165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Feasibility of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8600" y="4234706"/>
            <a:ext cx="621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Often happens in B2C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One-time transaction that difficult to build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Difficulty to control because there’re many small point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908" y="4217734"/>
            <a:ext cx="438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Have </a:t>
            </a:r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ittle </a:t>
            </a:r>
            <a:r>
              <a:rPr lang="en-US" altLang="ko-KR" dirty="0">
                <a:solidFill>
                  <a:schemeClr val="bg1"/>
                </a:solidFill>
              </a:rPr>
              <a:t>advantage to </a:t>
            </a:r>
            <a:r>
              <a:rPr lang="en-US" altLang="ko-KR" dirty="0" smtClean="0">
                <a:solidFill>
                  <a:schemeClr val="bg1"/>
                </a:solidFill>
              </a:rPr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Considering Brand value, Justification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Easy to monitor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725</Words>
  <Application>Microsoft Office PowerPoint</Application>
  <PresentationFormat>와이드스크린</PresentationFormat>
  <Paragraphs>369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135</cp:revision>
  <dcterms:created xsi:type="dcterms:W3CDTF">2022-01-16T15:14:44Z</dcterms:created>
  <dcterms:modified xsi:type="dcterms:W3CDTF">2022-04-08T08:56:17Z</dcterms:modified>
</cp:coreProperties>
</file>