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0" r:id="rId3"/>
    <p:sldId id="269" r:id="rId4"/>
    <p:sldId id="272" r:id="rId5"/>
    <p:sldId id="273" r:id="rId6"/>
    <p:sldId id="275" r:id="rId7"/>
    <p:sldId id="274" r:id="rId8"/>
    <p:sldId id="276" r:id="rId9"/>
    <p:sldId id="262" r:id="rId10"/>
    <p:sldId id="277" r:id="rId11"/>
    <p:sldId id="282" r:id="rId12"/>
    <p:sldId id="280" r:id="rId13"/>
    <p:sldId id="268" r:id="rId14"/>
    <p:sldId id="279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B"/>
    <a:srgbClr val="03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0"/>
            <a:ext cx="14469539" cy="6281795"/>
            <a:chOff x="-2277539" y="0"/>
            <a:chExt cx="14469539" cy="6281795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1267682" y="367749"/>
              <a:ext cx="10524621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Advanced Business</a:t>
              </a:r>
            </a:p>
            <a:p>
              <a:pPr algn="r"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Communicating Design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  <a:p>
              <a:pPr algn="r" latinLnBrk="0">
                <a:lnSpc>
                  <a:spcPct val="200000"/>
                </a:lnSpc>
                <a:defRPr/>
              </a:pPr>
              <a:r>
                <a:rPr lang="en-US" altLang="ko-KR" sz="1000" kern="0" dirty="0" smtClean="0">
                  <a:solidFill>
                    <a:prstClr val="white"/>
                  </a:solidFill>
                </a:rPr>
                <a:t>With </a:t>
              </a:r>
              <a:r>
                <a:rPr lang="en-US" altLang="ko-KR" sz="1000" kern="0" dirty="0" err="1" smtClean="0">
                  <a:solidFill>
                    <a:prstClr val="white"/>
                  </a:solidFill>
                </a:rPr>
                <a:t>LoRa</a:t>
              </a:r>
              <a:r>
                <a:rPr lang="en-US" altLang="ko-KR" sz="1000" kern="0" dirty="0" smtClean="0">
                  <a:solidFill>
                    <a:prstClr val="white"/>
                  </a:solidFill>
                </a:rPr>
                <a:t> Communication Protocol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560724" y="2712436"/>
            <a:ext cx="1548244" cy="1692639"/>
            <a:chOff x="1560724" y="2712436"/>
            <a:chExt cx="1548244" cy="1692639"/>
          </a:xfrm>
        </p:grpSpPr>
        <p:grpSp>
          <p:nvGrpSpPr>
            <p:cNvPr id="27" name="그룹 26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560724" y="2712436"/>
              <a:ext cx="1548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LPWA_Server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(Web Server)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483741" y="2718146"/>
            <a:ext cx="2883278" cy="2068264"/>
            <a:chOff x="5428380" y="3131953"/>
            <a:chExt cx="2883278" cy="1458667"/>
          </a:xfrm>
        </p:grpSpPr>
        <p:sp>
          <p:nvSpPr>
            <p:cNvPr id="124" name="구름 123"/>
            <p:cNvSpPr/>
            <p:nvPr/>
          </p:nvSpPr>
          <p:spPr>
            <a:xfrm>
              <a:off x="5428380" y="3131953"/>
              <a:ext cx="288327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4" descr="아두이노 WIFI 실드-(1) wifi 기초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848" y="3412968"/>
              <a:ext cx="1034342" cy="81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Current Construction Status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300713" y="3131952"/>
            <a:ext cx="2711840" cy="1458667"/>
            <a:chOff x="8466231" y="1319822"/>
            <a:chExt cx="2711840" cy="1458667"/>
          </a:xfrm>
        </p:grpSpPr>
        <p:sp>
          <p:nvSpPr>
            <p:cNvPr id="52" name="구름 51"/>
            <p:cNvSpPr/>
            <p:nvPr/>
          </p:nvSpPr>
          <p:spPr>
            <a:xfrm>
              <a:off x="8466231" y="1319822"/>
              <a:ext cx="2711840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Picture 12" descr="Smart Geo Expo 2022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081" y="1678301"/>
              <a:ext cx="914261" cy="745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9439325" y="1916935"/>
            <a:ext cx="2004646" cy="3992744"/>
            <a:chOff x="9798834" y="1550711"/>
            <a:chExt cx="2004646" cy="3992744"/>
          </a:xfrm>
        </p:grpSpPr>
        <p:grpSp>
          <p:nvGrpSpPr>
            <p:cNvPr id="20" name="그룹 19"/>
            <p:cNvGrpSpPr/>
            <p:nvPr/>
          </p:nvGrpSpPr>
          <p:grpSpPr>
            <a:xfrm>
              <a:off x="9798834" y="1550711"/>
              <a:ext cx="2004646" cy="3992744"/>
              <a:chOff x="9236126" y="2069027"/>
              <a:chExt cx="2004646" cy="399274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236126" y="2069027"/>
                <a:ext cx="2004646" cy="3992744"/>
              </a:xfrm>
              <a:prstGeom prst="roundRect">
                <a:avLst>
                  <a:gd name="adj" fmla="val 6579"/>
                </a:avLst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302262" y="2208155"/>
                <a:ext cx="1872761" cy="3514814"/>
              </a:xfrm>
              <a:prstGeom prst="rect">
                <a:avLst/>
              </a:prstGeom>
              <a:solidFill>
                <a:srgbClr val="000E2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10594538" y="5297864"/>
              <a:ext cx="413238" cy="1577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9547422" y="3611971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2384984" y="4405075"/>
            <a:ext cx="1580240" cy="1692639"/>
            <a:chOff x="1544726" y="2712436"/>
            <a:chExt cx="1580240" cy="1692639"/>
          </a:xfrm>
        </p:grpSpPr>
        <p:grpSp>
          <p:nvGrpSpPr>
            <p:cNvPr id="140" name="그룹 139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3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1" name="TextBox 140"/>
            <p:cNvSpPr txBox="1"/>
            <p:nvPr/>
          </p:nvSpPr>
          <p:spPr>
            <a:xfrm>
              <a:off x="1544726" y="2712436"/>
              <a:ext cx="1580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LPWA_Router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2384984" y="2653443"/>
            <a:ext cx="1580240" cy="1692639"/>
            <a:chOff x="1544726" y="2712436"/>
            <a:chExt cx="1580240" cy="1692639"/>
          </a:xfrm>
        </p:grpSpPr>
        <p:grpSp>
          <p:nvGrpSpPr>
            <p:cNvPr id="145" name="그룹 144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8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6" name="TextBox 145"/>
            <p:cNvSpPr txBox="1"/>
            <p:nvPr/>
          </p:nvSpPr>
          <p:spPr>
            <a:xfrm>
              <a:off x="1544726" y="2712436"/>
              <a:ext cx="1580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LPWA_Router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390283" y="835260"/>
            <a:ext cx="1580240" cy="1692639"/>
            <a:chOff x="1544726" y="2712436"/>
            <a:chExt cx="1580240" cy="1692639"/>
          </a:xfrm>
        </p:grpSpPr>
        <p:grpSp>
          <p:nvGrpSpPr>
            <p:cNvPr id="150" name="그룹 149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3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1" name="TextBox 150"/>
            <p:cNvSpPr txBox="1"/>
            <p:nvPr/>
          </p:nvSpPr>
          <p:spPr>
            <a:xfrm>
              <a:off x="1544726" y="2712436"/>
              <a:ext cx="1580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LPWA_Router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9547422" y="3607237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>
          <a:xfrm>
            <a:off x="9547422" y="3605201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>
            <a:off x="9547422" y="3613722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-0.6668 0.0106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4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68 0.01065 L -2.08333E-7 -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3" y="-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0.66406 -0.009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59792 0.2655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96" y="1326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59544 0.003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18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0.59401 -0.2597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01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59505 -0.0090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53" y="-46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544 0.0037 L 1.18422E-16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3" grpId="3" animBg="1"/>
      <p:bldP spid="154" grpId="0" animBg="1"/>
      <p:bldP spid="154" grpId="1" animBg="1"/>
      <p:bldP spid="154" grpId="3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5483741" y="2718146"/>
            <a:ext cx="2883278" cy="2068264"/>
            <a:chOff x="5428380" y="3131953"/>
            <a:chExt cx="2883278" cy="1458667"/>
          </a:xfrm>
        </p:grpSpPr>
        <p:sp>
          <p:nvSpPr>
            <p:cNvPr id="124" name="구름 123"/>
            <p:cNvSpPr/>
            <p:nvPr/>
          </p:nvSpPr>
          <p:spPr>
            <a:xfrm>
              <a:off x="5428380" y="3131953"/>
              <a:ext cx="288327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4" descr="아두이노 WIFI 실드-(1) wifi 기초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848" y="3412968"/>
              <a:ext cx="1034342" cy="81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Current Construction Status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9651528" y="2581599"/>
            <a:ext cx="1580240" cy="1692639"/>
            <a:chOff x="1544726" y="2712436"/>
            <a:chExt cx="1580240" cy="1692639"/>
          </a:xfrm>
        </p:grpSpPr>
        <p:grpSp>
          <p:nvGrpSpPr>
            <p:cNvPr id="45" name="그룹 44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1544726" y="2712436"/>
              <a:ext cx="1580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LPWA_Router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36302" y="3558298"/>
            <a:ext cx="1725570" cy="605982"/>
            <a:chOff x="4297160" y="3886888"/>
            <a:chExt cx="1725570" cy="605982"/>
          </a:xfrm>
        </p:grpSpPr>
        <p:sp>
          <p:nvSpPr>
            <p:cNvPr id="59" name="직사각형 58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7" name="직선 연결선 66"/>
          <p:cNvCxnSpPr>
            <a:stCxn id="59" idx="3"/>
            <a:endCxn id="65" idx="1"/>
          </p:cNvCxnSpPr>
          <p:nvPr/>
        </p:nvCxnSpPr>
        <p:spPr>
          <a:xfrm>
            <a:off x="2461872" y="3861289"/>
            <a:ext cx="9143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3376245" y="2660418"/>
            <a:ext cx="1512279" cy="1692639"/>
            <a:chOff x="1578707" y="2712436"/>
            <a:chExt cx="1512279" cy="1692639"/>
          </a:xfrm>
        </p:grpSpPr>
        <p:grpSp>
          <p:nvGrpSpPr>
            <p:cNvPr id="69" name="그룹 68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2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1700699" y="2712436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LoRa_mng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368919" y="842235"/>
            <a:ext cx="1512279" cy="1692639"/>
            <a:chOff x="1578707" y="2712436"/>
            <a:chExt cx="1512279" cy="1692639"/>
          </a:xfrm>
        </p:grpSpPr>
        <p:grpSp>
          <p:nvGrpSpPr>
            <p:cNvPr id="80" name="그룹 79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1" name="TextBox 80"/>
            <p:cNvSpPr txBox="1"/>
            <p:nvPr/>
          </p:nvSpPr>
          <p:spPr>
            <a:xfrm>
              <a:off x="1700699" y="2712436"/>
              <a:ext cx="1268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LoRa_mng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76245" y="4481926"/>
            <a:ext cx="1512279" cy="1692639"/>
            <a:chOff x="1578707" y="2712436"/>
            <a:chExt cx="1512279" cy="1692639"/>
          </a:xfrm>
        </p:grpSpPr>
        <p:grpSp>
          <p:nvGrpSpPr>
            <p:cNvPr id="85" name="그룹 84"/>
            <p:cNvGrpSpPr/>
            <p:nvPr/>
          </p:nvGrpSpPr>
          <p:grpSpPr>
            <a:xfrm>
              <a:off x="1578707" y="3421539"/>
              <a:ext cx="1512279" cy="983536"/>
              <a:chOff x="6884375" y="3745523"/>
              <a:chExt cx="1512279" cy="98353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6884375" y="3745523"/>
                <a:ext cx="1512279" cy="983536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8" name="Picture 2" descr="Raspberry Pi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290" y="3871067"/>
                <a:ext cx="732448" cy="73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700699" y="2712436"/>
              <a:ext cx="1268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LoRa_mng</a:t>
              </a:r>
              <a:endParaRPr lang="en-US" altLang="ko-KR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735568" y="5386584"/>
            <a:ext cx="1725570" cy="605982"/>
            <a:chOff x="4297160" y="3886888"/>
            <a:chExt cx="1725570" cy="605982"/>
          </a:xfrm>
        </p:grpSpPr>
        <p:sp>
          <p:nvSpPr>
            <p:cNvPr id="90" name="직사각형 89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" name="그룹 91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95" name="직선 연결선 94"/>
          <p:cNvCxnSpPr>
            <a:stCxn id="90" idx="3"/>
            <a:endCxn id="87" idx="1"/>
          </p:cNvCxnSpPr>
          <p:nvPr/>
        </p:nvCxnSpPr>
        <p:spPr>
          <a:xfrm flipV="1">
            <a:off x="2461138" y="5682797"/>
            <a:ext cx="915107" cy="677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35568" y="1745821"/>
            <a:ext cx="1725570" cy="605982"/>
            <a:chOff x="4297160" y="3886888"/>
            <a:chExt cx="1725570" cy="605982"/>
          </a:xfrm>
        </p:grpSpPr>
        <p:sp>
          <p:nvSpPr>
            <p:cNvPr id="97" name="직사각형 96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" name="그룹 98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2" name="직선 연결선 101"/>
          <p:cNvCxnSpPr>
            <a:stCxn id="97" idx="3"/>
            <a:endCxn id="82" idx="1"/>
          </p:cNvCxnSpPr>
          <p:nvPr/>
        </p:nvCxnSpPr>
        <p:spPr>
          <a:xfrm flipV="1">
            <a:off x="2461138" y="2043106"/>
            <a:ext cx="907781" cy="5706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554186" y="3602029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9554186" y="3602027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9554186" y="3602028"/>
            <a:ext cx="1788452" cy="416537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83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51849 0.276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24" y="1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51484 0.00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3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52266 -0.257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33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849 0.27638 L -0.69792 0.2726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1" y="-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266 -0.25718 L -0.69792 -0.2581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63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484 0.00625 L -0.69779 0.008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animBg="1"/>
      <p:bldP spid="54" grpId="2" animBg="1"/>
      <p:bldP spid="54" grpId="3" animBg="1"/>
      <p:bldP spid="55" grpId="1" animBg="1"/>
      <p:bldP spid="55" grpId="2" animBg="1"/>
      <p:bldP spid="55" grpId="3" animBg="1"/>
      <p:bldP spid="56" grpId="1" animBg="1"/>
      <p:bldP spid="56" grpId="2" animBg="1"/>
      <p:bldP spid="56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직선 연결선 121"/>
          <p:cNvCxnSpPr>
            <a:endCxn id="107" idx="3"/>
          </p:cNvCxnSpPr>
          <p:nvPr/>
        </p:nvCxnSpPr>
        <p:spPr>
          <a:xfrm flipV="1">
            <a:off x="1142524" y="3861289"/>
            <a:ext cx="342669" cy="969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0315936" y="3817664"/>
            <a:ext cx="9143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20146" y="1738563"/>
            <a:ext cx="1725570" cy="605982"/>
            <a:chOff x="4297160" y="3886888"/>
            <a:chExt cx="1725570" cy="605982"/>
          </a:xfrm>
        </p:grpSpPr>
        <p:sp>
          <p:nvSpPr>
            <p:cNvPr id="2" name="직사각형 1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36302" y="3558298"/>
            <a:ext cx="1725570" cy="605982"/>
            <a:chOff x="4297160" y="3886888"/>
            <a:chExt cx="1725570" cy="605982"/>
          </a:xfrm>
        </p:grpSpPr>
        <p:sp>
          <p:nvSpPr>
            <p:cNvPr id="31" name="직사각형 30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그룹 32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342979" y="2917997"/>
            <a:ext cx="1535243" cy="1487078"/>
            <a:chOff x="5531619" y="2713990"/>
            <a:chExt cx="1535243" cy="1487078"/>
          </a:xfrm>
        </p:grpSpPr>
        <p:grpSp>
          <p:nvGrpSpPr>
            <p:cNvPr id="24" name="그룹 23"/>
            <p:cNvGrpSpPr/>
            <p:nvPr/>
          </p:nvGrpSpPr>
          <p:grpSpPr>
            <a:xfrm>
              <a:off x="5531619" y="2713990"/>
              <a:ext cx="842204" cy="1487078"/>
              <a:chOff x="8286041" y="201840"/>
              <a:chExt cx="842204" cy="1487078"/>
            </a:xfrm>
          </p:grpSpPr>
          <p:sp>
            <p:nvSpPr>
              <p:cNvPr id="82" name="직사각형 81"/>
              <p:cNvSpPr/>
              <p:nvPr/>
            </p:nvSpPr>
            <p:spPr>
              <a:xfrm rot="5400000">
                <a:off x="8331983" y="903280"/>
                <a:ext cx="747927" cy="823349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Picture 4" descr="FluxGateway - Flux | We Talk an Iot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185" b="16226"/>
              <a:stretch/>
            </p:blipFill>
            <p:spPr bwMode="auto">
              <a:xfrm>
                <a:off x="8377067" y="1139416"/>
                <a:ext cx="673751" cy="40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4" name="그룹 83"/>
              <p:cNvGrpSpPr/>
              <p:nvPr/>
            </p:nvGrpSpPr>
            <p:grpSpPr>
              <a:xfrm rot="5400000">
                <a:off x="7963250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 rot="5400000">
                <a:off x="8701412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0" name="Google Shape;6073;p67"/>
            <p:cNvGrpSpPr/>
            <p:nvPr/>
          </p:nvGrpSpPr>
          <p:grpSpPr>
            <a:xfrm>
              <a:off x="6379191" y="3501651"/>
              <a:ext cx="687671" cy="698126"/>
              <a:chOff x="-59400775" y="4084200"/>
              <a:chExt cx="311125" cy="315875"/>
            </a:xfrm>
            <a:solidFill>
              <a:schemeClr val="bg1"/>
            </a:solidFill>
          </p:grpSpPr>
          <p:sp>
            <p:nvSpPr>
              <p:cNvPr id="91" name="Google Shape;6074;p67"/>
              <p:cNvSpPr/>
              <p:nvPr/>
            </p:nvSpPr>
            <p:spPr>
              <a:xfrm>
                <a:off x="-5940077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37" y="1071"/>
                      <a:pt x="2237" y="1260"/>
                    </a:cubicBezTo>
                    <a:cubicBezTo>
                      <a:pt x="2237" y="1449"/>
                      <a:pt x="2048" y="1701"/>
                      <a:pt x="1796" y="1701"/>
                    </a:cubicBezTo>
                    <a:cubicBezTo>
                      <a:pt x="1576" y="1701"/>
                      <a:pt x="1418" y="1481"/>
                      <a:pt x="1418" y="1260"/>
                    </a:cubicBezTo>
                    <a:cubicBezTo>
                      <a:pt x="1418" y="1008"/>
                      <a:pt x="1576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29" y="3308"/>
                    </a:cubicBezTo>
                    <a:lnTo>
                      <a:pt x="2332" y="3308"/>
                    </a:lnTo>
                    <a:cubicBezTo>
                      <a:pt x="2993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075;p67"/>
              <p:cNvSpPr/>
              <p:nvPr/>
            </p:nvSpPr>
            <p:spPr>
              <a:xfrm>
                <a:off x="-59400000" y="4084200"/>
                <a:ext cx="89825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8508" extrusionOk="0">
                    <a:moveTo>
                      <a:pt x="1734" y="1607"/>
                    </a:moveTo>
                    <a:cubicBezTo>
                      <a:pt x="1923" y="1607"/>
                      <a:pt x="2175" y="1797"/>
                      <a:pt x="2175" y="2049"/>
                    </a:cubicBezTo>
                    <a:lnTo>
                      <a:pt x="2175" y="7278"/>
                    </a:lnTo>
                    <a:cubicBezTo>
                      <a:pt x="2175" y="7499"/>
                      <a:pt x="1986" y="7656"/>
                      <a:pt x="1734" y="7656"/>
                    </a:cubicBezTo>
                    <a:cubicBezTo>
                      <a:pt x="1513" y="7656"/>
                      <a:pt x="1356" y="7467"/>
                      <a:pt x="1356" y="7278"/>
                    </a:cubicBezTo>
                    <a:lnTo>
                      <a:pt x="1356" y="2049"/>
                    </a:lnTo>
                    <a:cubicBezTo>
                      <a:pt x="1356" y="1797"/>
                      <a:pt x="1545" y="1607"/>
                      <a:pt x="1734" y="1607"/>
                    </a:cubicBezTo>
                    <a:close/>
                    <a:moveTo>
                      <a:pt x="1230" y="1"/>
                    </a:moveTo>
                    <a:cubicBezTo>
                      <a:pt x="568" y="1"/>
                      <a:pt x="1" y="536"/>
                      <a:pt x="1" y="1198"/>
                    </a:cubicBezTo>
                    <a:lnTo>
                      <a:pt x="1" y="8507"/>
                    </a:lnTo>
                    <a:lnTo>
                      <a:pt x="3593" y="8507"/>
                    </a:lnTo>
                    <a:lnTo>
                      <a:pt x="3593" y="1198"/>
                    </a:lnTo>
                    <a:cubicBezTo>
                      <a:pt x="3561" y="536"/>
                      <a:pt x="2994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076;p67"/>
              <p:cNvSpPr/>
              <p:nvPr/>
            </p:nvSpPr>
            <p:spPr>
              <a:xfrm>
                <a:off x="-59290500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05" y="1071"/>
                      <a:pt x="2205" y="1260"/>
                    </a:cubicBezTo>
                    <a:cubicBezTo>
                      <a:pt x="2205" y="1449"/>
                      <a:pt x="2016" y="1701"/>
                      <a:pt x="1796" y="1701"/>
                    </a:cubicBezTo>
                    <a:cubicBezTo>
                      <a:pt x="1575" y="1701"/>
                      <a:pt x="1386" y="1481"/>
                      <a:pt x="1386" y="1260"/>
                    </a:cubicBezTo>
                    <a:cubicBezTo>
                      <a:pt x="1386" y="1008"/>
                      <a:pt x="1575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60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077;p67"/>
              <p:cNvSpPr/>
              <p:nvPr/>
            </p:nvSpPr>
            <p:spPr>
              <a:xfrm>
                <a:off x="-5929050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96" y="1607"/>
                    </a:moveTo>
                    <a:cubicBezTo>
                      <a:pt x="2048" y="1607"/>
                      <a:pt x="2205" y="1797"/>
                      <a:pt x="2205" y="2049"/>
                    </a:cubicBezTo>
                    <a:lnTo>
                      <a:pt x="2205" y="7278"/>
                    </a:lnTo>
                    <a:cubicBezTo>
                      <a:pt x="2205" y="7499"/>
                      <a:pt x="2016" y="7656"/>
                      <a:pt x="1796" y="7656"/>
                    </a:cubicBezTo>
                    <a:cubicBezTo>
                      <a:pt x="1607" y="7656"/>
                      <a:pt x="1386" y="7467"/>
                      <a:pt x="1386" y="7278"/>
                    </a:cubicBezTo>
                    <a:lnTo>
                      <a:pt x="1386" y="2049"/>
                    </a:lnTo>
                    <a:cubicBezTo>
                      <a:pt x="1386" y="1797"/>
                      <a:pt x="1575" y="1607"/>
                      <a:pt x="1796" y="1607"/>
                    </a:cubicBezTo>
                    <a:close/>
                    <a:moveTo>
                      <a:pt x="1260" y="1"/>
                    </a:moveTo>
                    <a:cubicBezTo>
                      <a:pt x="599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92" y="536"/>
                      <a:pt x="3025" y="1"/>
                      <a:pt x="23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078;p67"/>
              <p:cNvSpPr/>
              <p:nvPr/>
            </p:nvSpPr>
            <p:spPr>
              <a:xfrm>
                <a:off x="-5918102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828" y="851"/>
                    </a:moveTo>
                    <a:cubicBezTo>
                      <a:pt x="2080" y="851"/>
                      <a:pt x="2269" y="1071"/>
                      <a:pt x="2269" y="1260"/>
                    </a:cubicBezTo>
                    <a:cubicBezTo>
                      <a:pt x="2269" y="1449"/>
                      <a:pt x="2080" y="1701"/>
                      <a:pt x="1828" y="1701"/>
                    </a:cubicBezTo>
                    <a:cubicBezTo>
                      <a:pt x="1607" y="1701"/>
                      <a:pt x="1450" y="1481"/>
                      <a:pt x="1450" y="1260"/>
                    </a:cubicBezTo>
                    <a:cubicBezTo>
                      <a:pt x="1450" y="1008"/>
                      <a:pt x="1607" y="851"/>
                      <a:pt x="1828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lnTo>
                      <a:pt x="32" y="2079"/>
                    </a:lnTo>
                    <a:cubicBezTo>
                      <a:pt x="32" y="2741"/>
                      <a:pt x="567" y="3308"/>
                      <a:pt x="1261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079;p67"/>
              <p:cNvSpPr/>
              <p:nvPr/>
            </p:nvSpPr>
            <p:spPr>
              <a:xfrm>
                <a:off x="-5917945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33" y="1607"/>
                    </a:moveTo>
                    <a:cubicBezTo>
                      <a:pt x="1922" y="1607"/>
                      <a:pt x="2174" y="1797"/>
                      <a:pt x="2174" y="2049"/>
                    </a:cubicBezTo>
                    <a:lnTo>
                      <a:pt x="2174" y="7278"/>
                    </a:lnTo>
                    <a:cubicBezTo>
                      <a:pt x="2174" y="7499"/>
                      <a:pt x="1985" y="7656"/>
                      <a:pt x="1733" y="7656"/>
                    </a:cubicBezTo>
                    <a:cubicBezTo>
                      <a:pt x="1513" y="7656"/>
                      <a:pt x="1355" y="7467"/>
                      <a:pt x="1355" y="7278"/>
                    </a:cubicBezTo>
                    <a:lnTo>
                      <a:pt x="1355" y="2049"/>
                    </a:lnTo>
                    <a:cubicBezTo>
                      <a:pt x="1355" y="1797"/>
                      <a:pt x="1544" y="1607"/>
                      <a:pt x="1733" y="1607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60" y="536"/>
                      <a:pt x="2993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6712;p68"/>
          <p:cNvGrpSpPr/>
          <p:nvPr/>
        </p:nvGrpSpPr>
        <p:grpSpPr>
          <a:xfrm>
            <a:off x="11138155" y="3421539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98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85193" y="3558298"/>
            <a:ext cx="1725569" cy="605982"/>
            <a:chOff x="6742722" y="5984582"/>
            <a:chExt cx="1725569" cy="605982"/>
          </a:xfrm>
        </p:grpSpPr>
        <p:sp>
          <p:nvSpPr>
            <p:cNvPr id="107" name="직사각형 106"/>
            <p:cNvSpPr/>
            <p:nvPr/>
          </p:nvSpPr>
          <p:spPr>
            <a:xfrm rot="10800000">
              <a:off x="6742722" y="5984582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6891182" y="6083461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그룹 108"/>
            <p:cNvGrpSpPr/>
            <p:nvPr/>
          </p:nvGrpSpPr>
          <p:grpSpPr>
            <a:xfrm rot="10800000">
              <a:off x="7718668" y="6235552"/>
              <a:ext cx="749623" cy="104042"/>
              <a:chOff x="2301307" y="3182814"/>
              <a:chExt cx="749623" cy="104042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Google Shape;5989;p67"/>
          <p:cNvGrpSpPr/>
          <p:nvPr/>
        </p:nvGrpSpPr>
        <p:grpSpPr>
          <a:xfrm>
            <a:off x="459003" y="3400311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113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그룹 126"/>
          <p:cNvGrpSpPr/>
          <p:nvPr/>
        </p:nvGrpSpPr>
        <p:grpSpPr>
          <a:xfrm rot="16200000">
            <a:off x="8159737" y="2987838"/>
            <a:ext cx="1178420" cy="1589869"/>
            <a:chOff x="5735110" y="2740895"/>
            <a:chExt cx="1697141" cy="2086082"/>
          </a:xfrm>
        </p:grpSpPr>
        <p:sp>
          <p:nvSpPr>
            <p:cNvPr id="128" name="원호 127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원호 128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원호 129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 rot="5400000">
            <a:off x="2318963" y="3049312"/>
            <a:ext cx="1178420" cy="1589869"/>
            <a:chOff x="5735110" y="2740895"/>
            <a:chExt cx="1697141" cy="2086082"/>
          </a:xfrm>
        </p:grpSpPr>
        <p:sp>
          <p:nvSpPr>
            <p:cNvPr id="132" name="원호 131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원호 132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원호 133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4807747" y="2107871"/>
            <a:ext cx="1915928" cy="2584880"/>
            <a:chOff x="5735110" y="2740895"/>
            <a:chExt cx="1697141" cy="2086082"/>
          </a:xfrm>
        </p:grpSpPr>
        <p:sp>
          <p:nvSpPr>
            <p:cNvPr id="136" name="원호 13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원호 13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원호 13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-9149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Details of Future System Structure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5091 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9" y="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85724" y="3868660"/>
            <a:ext cx="9143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367689" y="3816932"/>
            <a:ext cx="86888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485193" y="3558298"/>
            <a:ext cx="1725569" cy="605982"/>
            <a:chOff x="6742722" y="5984582"/>
            <a:chExt cx="1725569" cy="605982"/>
          </a:xfrm>
        </p:grpSpPr>
        <p:sp>
          <p:nvSpPr>
            <p:cNvPr id="36" name="직사각형 35"/>
            <p:cNvSpPr/>
            <p:nvPr/>
          </p:nvSpPr>
          <p:spPr>
            <a:xfrm rot="10800000">
              <a:off x="6742722" y="5984582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6891182" y="6083461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 rot="10800000">
              <a:off x="7718668" y="6235552"/>
              <a:ext cx="749623" cy="104042"/>
              <a:chOff x="2301307" y="3182814"/>
              <a:chExt cx="749623" cy="10404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 rot="5400000">
            <a:off x="2318963" y="3049312"/>
            <a:ext cx="1178420" cy="1589869"/>
            <a:chOff x="5735110" y="2740895"/>
            <a:chExt cx="1697141" cy="2086082"/>
          </a:xfrm>
        </p:grpSpPr>
        <p:sp>
          <p:nvSpPr>
            <p:cNvPr id="52" name="원호 51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호 53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807747" y="2107871"/>
            <a:ext cx="1915928" cy="2584880"/>
            <a:chOff x="5735110" y="2740895"/>
            <a:chExt cx="1697141" cy="2086082"/>
          </a:xfrm>
        </p:grpSpPr>
        <p:sp>
          <p:nvSpPr>
            <p:cNvPr id="56" name="원호 5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원호 5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642119" y="3519617"/>
            <a:ext cx="1725570" cy="605982"/>
            <a:chOff x="4297160" y="3886888"/>
            <a:chExt cx="1725570" cy="605982"/>
          </a:xfrm>
        </p:grpSpPr>
        <p:sp>
          <p:nvSpPr>
            <p:cNvPr id="60" name="직사각형 59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그룹 61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 rot="16200000">
            <a:off x="8159737" y="2987838"/>
            <a:ext cx="1178420" cy="1589869"/>
            <a:chOff x="5735110" y="2740895"/>
            <a:chExt cx="1697141" cy="2086082"/>
          </a:xfrm>
        </p:grpSpPr>
        <p:sp>
          <p:nvSpPr>
            <p:cNvPr id="66" name="원호 6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호 6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순서도: 판단 79"/>
          <p:cNvSpPr/>
          <p:nvPr/>
        </p:nvSpPr>
        <p:spPr>
          <a:xfrm>
            <a:off x="102056" y="3679808"/>
            <a:ext cx="1383136" cy="365261"/>
          </a:xfrm>
          <a:prstGeom prst="flowChartDecision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1" name="순서도: 판단 80"/>
          <p:cNvSpPr/>
          <p:nvPr/>
        </p:nvSpPr>
        <p:spPr>
          <a:xfrm>
            <a:off x="95970" y="3679808"/>
            <a:ext cx="1383136" cy="365261"/>
          </a:xfrm>
          <a:prstGeom prst="flowChartDecision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2" name="순서도: 판단 81"/>
          <p:cNvSpPr/>
          <p:nvPr/>
        </p:nvSpPr>
        <p:spPr>
          <a:xfrm>
            <a:off x="103238" y="3682442"/>
            <a:ext cx="1383136" cy="365261"/>
          </a:xfrm>
          <a:prstGeom prst="flowChartDecision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3" name="순서도: 판단 82"/>
          <p:cNvSpPr/>
          <p:nvPr/>
        </p:nvSpPr>
        <p:spPr>
          <a:xfrm>
            <a:off x="95970" y="3683912"/>
            <a:ext cx="1383136" cy="365261"/>
          </a:xfrm>
          <a:prstGeom prst="flowChartDecision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41" name="Google Shape;5989;p67"/>
          <p:cNvGrpSpPr/>
          <p:nvPr/>
        </p:nvGrpSpPr>
        <p:grpSpPr>
          <a:xfrm>
            <a:off x="459003" y="3400311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42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포인트가 8개인 별 83"/>
          <p:cNvSpPr/>
          <p:nvPr/>
        </p:nvSpPr>
        <p:spPr>
          <a:xfrm>
            <a:off x="10968225" y="3578951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5" name="포인트가 8개인 별 84"/>
          <p:cNvSpPr/>
          <p:nvPr/>
        </p:nvSpPr>
        <p:spPr>
          <a:xfrm>
            <a:off x="10968224" y="3569606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6" name="포인트가 8개인 별 85"/>
          <p:cNvSpPr/>
          <p:nvPr/>
        </p:nvSpPr>
        <p:spPr>
          <a:xfrm>
            <a:off x="10968224" y="3569605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87" name="포인트가 8개인 별 86"/>
          <p:cNvSpPr/>
          <p:nvPr/>
        </p:nvSpPr>
        <p:spPr>
          <a:xfrm>
            <a:off x="10970147" y="3567775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27" name="Google Shape;6712;p68"/>
          <p:cNvGrpSpPr/>
          <p:nvPr/>
        </p:nvGrpSpPr>
        <p:grpSpPr>
          <a:xfrm>
            <a:off x="11138155" y="3421539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28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342979" y="2917997"/>
            <a:ext cx="1535243" cy="1487078"/>
            <a:chOff x="5531619" y="2713990"/>
            <a:chExt cx="1535243" cy="1487078"/>
          </a:xfrm>
        </p:grpSpPr>
        <p:grpSp>
          <p:nvGrpSpPr>
            <p:cNvPr id="11" name="그룹 10"/>
            <p:cNvGrpSpPr/>
            <p:nvPr/>
          </p:nvGrpSpPr>
          <p:grpSpPr>
            <a:xfrm>
              <a:off x="5531619" y="2713990"/>
              <a:ext cx="842204" cy="1487078"/>
              <a:chOff x="8286041" y="201840"/>
              <a:chExt cx="842204" cy="1487078"/>
            </a:xfrm>
          </p:grpSpPr>
          <p:sp>
            <p:nvSpPr>
              <p:cNvPr id="19" name="직사각형 18"/>
              <p:cNvSpPr/>
              <p:nvPr/>
            </p:nvSpPr>
            <p:spPr>
              <a:xfrm rot="5400000">
                <a:off x="8331983" y="903280"/>
                <a:ext cx="747927" cy="823349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4" descr="FluxGateway - Flux | We Talk an Iot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185" b="16226"/>
              <a:stretch/>
            </p:blipFill>
            <p:spPr bwMode="auto">
              <a:xfrm>
                <a:off x="8377067" y="1139416"/>
                <a:ext cx="673751" cy="40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/>
              <p:cNvGrpSpPr/>
              <p:nvPr/>
            </p:nvGrpSpPr>
            <p:grpSpPr>
              <a:xfrm rot="5400000">
                <a:off x="7963250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 rot="5400000">
                <a:off x="8701412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" name="Google Shape;6073;p67"/>
            <p:cNvGrpSpPr/>
            <p:nvPr/>
          </p:nvGrpSpPr>
          <p:grpSpPr>
            <a:xfrm>
              <a:off x="6379191" y="3501651"/>
              <a:ext cx="687671" cy="698126"/>
              <a:chOff x="-59400775" y="4084200"/>
              <a:chExt cx="311125" cy="315875"/>
            </a:xfrm>
            <a:solidFill>
              <a:schemeClr val="bg1"/>
            </a:solidFill>
          </p:grpSpPr>
          <p:sp>
            <p:nvSpPr>
              <p:cNvPr id="13" name="Google Shape;6074;p67"/>
              <p:cNvSpPr/>
              <p:nvPr/>
            </p:nvSpPr>
            <p:spPr>
              <a:xfrm>
                <a:off x="-5940077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37" y="1071"/>
                      <a:pt x="2237" y="1260"/>
                    </a:cubicBezTo>
                    <a:cubicBezTo>
                      <a:pt x="2237" y="1449"/>
                      <a:pt x="2048" y="1701"/>
                      <a:pt x="1796" y="1701"/>
                    </a:cubicBezTo>
                    <a:cubicBezTo>
                      <a:pt x="1576" y="1701"/>
                      <a:pt x="1418" y="1481"/>
                      <a:pt x="1418" y="1260"/>
                    </a:cubicBezTo>
                    <a:cubicBezTo>
                      <a:pt x="1418" y="1008"/>
                      <a:pt x="1576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29" y="3308"/>
                    </a:cubicBezTo>
                    <a:lnTo>
                      <a:pt x="2332" y="3308"/>
                    </a:lnTo>
                    <a:cubicBezTo>
                      <a:pt x="2993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075;p67"/>
              <p:cNvSpPr/>
              <p:nvPr/>
            </p:nvSpPr>
            <p:spPr>
              <a:xfrm>
                <a:off x="-59400000" y="4084200"/>
                <a:ext cx="89825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8508" extrusionOk="0">
                    <a:moveTo>
                      <a:pt x="1734" y="1607"/>
                    </a:moveTo>
                    <a:cubicBezTo>
                      <a:pt x="1923" y="1607"/>
                      <a:pt x="2175" y="1797"/>
                      <a:pt x="2175" y="2049"/>
                    </a:cubicBezTo>
                    <a:lnTo>
                      <a:pt x="2175" y="7278"/>
                    </a:lnTo>
                    <a:cubicBezTo>
                      <a:pt x="2175" y="7499"/>
                      <a:pt x="1986" y="7656"/>
                      <a:pt x="1734" y="7656"/>
                    </a:cubicBezTo>
                    <a:cubicBezTo>
                      <a:pt x="1513" y="7656"/>
                      <a:pt x="1356" y="7467"/>
                      <a:pt x="1356" y="7278"/>
                    </a:cubicBezTo>
                    <a:lnTo>
                      <a:pt x="1356" y="2049"/>
                    </a:lnTo>
                    <a:cubicBezTo>
                      <a:pt x="1356" y="1797"/>
                      <a:pt x="1545" y="1607"/>
                      <a:pt x="1734" y="1607"/>
                    </a:cubicBezTo>
                    <a:close/>
                    <a:moveTo>
                      <a:pt x="1230" y="1"/>
                    </a:moveTo>
                    <a:cubicBezTo>
                      <a:pt x="568" y="1"/>
                      <a:pt x="1" y="536"/>
                      <a:pt x="1" y="1198"/>
                    </a:cubicBezTo>
                    <a:lnTo>
                      <a:pt x="1" y="8507"/>
                    </a:lnTo>
                    <a:lnTo>
                      <a:pt x="3593" y="8507"/>
                    </a:lnTo>
                    <a:lnTo>
                      <a:pt x="3593" y="1198"/>
                    </a:lnTo>
                    <a:cubicBezTo>
                      <a:pt x="3561" y="536"/>
                      <a:pt x="2994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076;p67"/>
              <p:cNvSpPr/>
              <p:nvPr/>
            </p:nvSpPr>
            <p:spPr>
              <a:xfrm>
                <a:off x="-59290500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05" y="1071"/>
                      <a:pt x="2205" y="1260"/>
                    </a:cubicBezTo>
                    <a:cubicBezTo>
                      <a:pt x="2205" y="1449"/>
                      <a:pt x="2016" y="1701"/>
                      <a:pt x="1796" y="1701"/>
                    </a:cubicBezTo>
                    <a:cubicBezTo>
                      <a:pt x="1575" y="1701"/>
                      <a:pt x="1386" y="1481"/>
                      <a:pt x="1386" y="1260"/>
                    </a:cubicBezTo>
                    <a:cubicBezTo>
                      <a:pt x="1386" y="1008"/>
                      <a:pt x="1575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60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077;p67"/>
              <p:cNvSpPr/>
              <p:nvPr/>
            </p:nvSpPr>
            <p:spPr>
              <a:xfrm>
                <a:off x="-5929050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96" y="1607"/>
                    </a:moveTo>
                    <a:cubicBezTo>
                      <a:pt x="2048" y="1607"/>
                      <a:pt x="2205" y="1797"/>
                      <a:pt x="2205" y="2049"/>
                    </a:cubicBezTo>
                    <a:lnTo>
                      <a:pt x="2205" y="7278"/>
                    </a:lnTo>
                    <a:cubicBezTo>
                      <a:pt x="2205" y="7499"/>
                      <a:pt x="2016" y="7656"/>
                      <a:pt x="1796" y="7656"/>
                    </a:cubicBezTo>
                    <a:cubicBezTo>
                      <a:pt x="1607" y="7656"/>
                      <a:pt x="1386" y="7467"/>
                      <a:pt x="1386" y="7278"/>
                    </a:cubicBezTo>
                    <a:lnTo>
                      <a:pt x="1386" y="2049"/>
                    </a:lnTo>
                    <a:cubicBezTo>
                      <a:pt x="1386" y="1797"/>
                      <a:pt x="1575" y="1607"/>
                      <a:pt x="1796" y="1607"/>
                    </a:cubicBezTo>
                    <a:close/>
                    <a:moveTo>
                      <a:pt x="1260" y="1"/>
                    </a:moveTo>
                    <a:cubicBezTo>
                      <a:pt x="599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92" y="536"/>
                      <a:pt x="3025" y="1"/>
                      <a:pt x="23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078;p67"/>
              <p:cNvSpPr/>
              <p:nvPr/>
            </p:nvSpPr>
            <p:spPr>
              <a:xfrm>
                <a:off x="-5918102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828" y="851"/>
                    </a:moveTo>
                    <a:cubicBezTo>
                      <a:pt x="2080" y="851"/>
                      <a:pt x="2269" y="1071"/>
                      <a:pt x="2269" y="1260"/>
                    </a:cubicBezTo>
                    <a:cubicBezTo>
                      <a:pt x="2269" y="1449"/>
                      <a:pt x="2080" y="1701"/>
                      <a:pt x="1828" y="1701"/>
                    </a:cubicBezTo>
                    <a:cubicBezTo>
                      <a:pt x="1607" y="1701"/>
                      <a:pt x="1450" y="1481"/>
                      <a:pt x="1450" y="1260"/>
                    </a:cubicBezTo>
                    <a:cubicBezTo>
                      <a:pt x="1450" y="1008"/>
                      <a:pt x="1607" y="851"/>
                      <a:pt x="1828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lnTo>
                      <a:pt x="32" y="2079"/>
                    </a:lnTo>
                    <a:cubicBezTo>
                      <a:pt x="32" y="2741"/>
                      <a:pt x="567" y="3308"/>
                      <a:pt x="1261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079;p67"/>
              <p:cNvSpPr/>
              <p:nvPr/>
            </p:nvSpPr>
            <p:spPr>
              <a:xfrm>
                <a:off x="-5917945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33" y="1607"/>
                    </a:moveTo>
                    <a:cubicBezTo>
                      <a:pt x="1922" y="1607"/>
                      <a:pt x="2174" y="1797"/>
                      <a:pt x="2174" y="2049"/>
                    </a:cubicBezTo>
                    <a:lnTo>
                      <a:pt x="2174" y="7278"/>
                    </a:lnTo>
                    <a:cubicBezTo>
                      <a:pt x="2174" y="7499"/>
                      <a:pt x="1985" y="7656"/>
                      <a:pt x="1733" y="7656"/>
                    </a:cubicBezTo>
                    <a:cubicBezTo>
                      <a:pt x="1513" y="7656"/>
                      <a:pt x="1355" y="7467"/>
                      <a:pt x="1355" y="7278"/>
                    </a:cubicBezTo>
                    <a:lnTo>
                      <a:pt x="1355" y="2049"/>
                    </a:lnTo>
                    <a:cubicBezTo>
                      <a:pt x="1355" y="1797"/>
                      <a:pt x="1544" y="1607"/>
                      <a:pt x="1733" y="1607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60" y="536"/>
                      <a:pt x="2993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Details of Future System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Structure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(without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)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6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21224 0.00371 L 0.38399 -0.21527 L 0.44128 0.03982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8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6.2963E-6 L -0.24023 0.0051 L -0.44219 -0.19606 L -0.46732 0.04376 " pathEditMode="relative" ptsTypes="AAAA">
                                      <p:cBhvr>
                                        <p:cTn id="1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1224 0.00371 L 0.38399 -0.21527 L 0.44128 0.03982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87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6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3.7037E-6 L -0.24023 0.00509 L -0.44219 -0.19607 L -0.46732 0.0437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-76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1224 0.0037 L 0.38399 -0.21528 L 0.44128 0.0398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877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6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3.7037E-6 L -0.24023 0.00509 L -0.44219 -0.19607 L -0.46732 0.04375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-761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1224 0.0037 L 0.38399 -0.21528 L 0.44128 0.03981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877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3.33333E-6 L -0.24023 0.0051 L -0.44219 -0.19606 L -0.46732 0.04375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72" y="-76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Details of Future System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Structure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(without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)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632901" y="3234084"/>
            <a:ext cx="2711840" cy="1458667"/>
            <a:chOff x="8466231" y="1319822"/>
            <a:chExt cx="2711840" cy="1458667"/>
          </a:xfrm>
        </p:grpSpPr>
        <p:sp>
          <p:nvSpPr>
            <p:cNvPr id="150" name="구름 149"/>
            <p:cNvSpPr/>
            <p:nvPr/>
          </p:nvSpPr>
          <p:spPr>
            <a:xfrm>
              <a:off x="8466231" y="1319822"/>
              <a:ext cx="2711840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1" name="Picture 12" descr="Smart Geo Expo 2022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081" y="1678301"/>
              <a:ext cx="914261" cy="745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포인트가 8개인 별 84"/>
          <p:cNvSpPr/>
          <p:nvPr/>
        </p:nvSpPr>
        <p:spPr>
          <a:xfrm>
            <a:off x="3153448" y="3922397"/>
            <a:ext cx="1072003" cy="439615"/>
          </a:xfrm>
          <a:prstGeom prst="star8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8011037" y="3889254"/>
            <a:ext cx="799153" cy="439615"/>
          </a:xfrm>
          <a:prstGeom prst="roundRect">
            <a:avLst>
              <a:gd name="adj" fmla="val 50000"/>
            </a:avLst>
          </a:prstGeom>
          <a:solidFill>
            <a:srgbClr val="000E2B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0571" y="861331"/>
            <a:ext cx="17427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/>
                </a:solidFill>
              </a:rPr>
              <a:t>???</a:t>
            </a:r>
            <a:endParaRPr lang="ko-KR" altLang="en-US" sz="8800" b="1" dirty="0">
              <a:solidFill>
                <a:schemeClr val="accent5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590921" y="861331"/>
            <a:ext cx="17427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2"/>
                </a:solidFill>
              </a:rPr>
              <a:t>???</a:t>
            </a:r>
            <a:endParaRPr lang="ko-KR" altLang="en-US" sz="8800" b="1" dirty="0">
              <a:solidFill>
                <a:schemeClr val="accent2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7747" y="2107871"/>
            <a:ext cx="2070475" cy="2584880"/>
            <a:chOff x="4807747" y="2107871"/>
            <a:chExt cx="2070475" cy="2584880"/>
          </a:xfrm>
        </p:grpSpPr>
        <p:grpSp>
          <p:nvGrpSpPr>
            <p:cNvPr id="55" name="그룹 54"/>
            <p:cNvGrpSpPr/>
            <p:nvPr/>
          </p:nvGrpSpPr>
          <p:grpSpPr>
            <a:xfrm>
              <a:off x="4807747" y="2107871"/>
              <a:ext cx="1915928" cy="2584880"/>
              <a:chOff x="5735110" y="2740895"/>
              <a:chExt cx="1697141" cy="2086082"/>
            </a:xfrm>
          </p:grpSpPr>
          <p:sp>
            <p:nvSpPr>
              <p:cNvPr id="56" name="원호 55"/>
              <p:cNvSpPr/>
              <p:nvPr/>
            </p:nvSpPr>
            <p:spPr>
              <a:xfrm>
                <a:off x="6140583" y="3131218"/>
                <a:ext cx="886974" cy="1090246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원호 56"/>
              <p:cNvSpPr/>
              <p:nvPr/>
            </p:nvSpPr>
            <p:spPr>
              <a:xfrm>
                <a:off x="5933296" y="2937972"/>
                <a:ext cx="1301548" cy="1599830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/>
              <p:cNvSpPr/>
              <p:nvPr/>
            </p:nvSpPr>
            <p:spPr>
              <a:xfrm>
                <a:off x="5735110" y="2740895"/>
                <a:ext cx="1697141" cy="2086082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342979" y="2917997"/>
              <a:ext cx="1535243" cy="1487078"/>
              <a:chOff x="5531619" y="2713990"/>
              <a:chExt cx="1535243" cy="148707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531619" y="2713990"/>
                <a:ext cx="842204" cy="1487078"/>
                <a:chOff x="8286041" y="201840"/>
                <a:chExt cx="842204" cy="1487078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 rot="5400000">
                  <a:off x="8331983" y="903280"/>
                  <a:ext cx="747927" cy="823349"/>
                </a:xfrm>
                <a:prstGeom prst="rect">
                  <a:avLst/>
                </a:prstGeom>
                <a:solidFill>
                  <a:srgbClr val="000E2B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Picture 4" descr="FluxGateway - Flux | We Talk an Iot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3185" b="16226"/>
                <a:stretch/>
              </p:blipFill>
              <p:spPr bwMode="auto">
                <a:xfrm>
                  <a:off x="8377067" y="1139416"/>
                  <a:ext cx="673751" cy="408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그룹 20"/>
                <p:cNvGrpSpPr/>
                <p:nvPr/>
              </p:nvGrpSpPr>
              <p:grpSpPr>
                <a:xfrm rot="5400000">
                  <a:off x="7963250" y="524631"/>
                  <a:ext cx="749623" cy="104042"/>
                  <a:chOff x="2301307" y="3182814"/>
                  <a:chExt cx="749623" cy="104042"/>
                </a:xfrm>
              </p:grpSpPr>
              <p:sp>
                <p:nvSpPr>
                  <p:cNvPr id="25" name="모서리가 둥근 직사각형 24"/>
                  <p:cNvSpPr/>
                  <p:nvPr/>
                </p:nvSpPr>
                <p:spPr>
                  <a:xfrm>
                    <a:off x="2301307" y="3204062"/>
                    <a:ext cx="674077" cy="615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모서리가 둥근 직사각형 25"/>
                  <p:cNvSpPr/>
                  <p:nvPr/>
                </p:nvSpPr>
                <p:spPr>
                  <a:xfrm>
                    <a:off x="2754922" y="3182814"/>
                    <a:ext cx="296008" cy="10404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 rot="5400000">
                  <a:off x="8701412" y="524631"/>
                  <a:ext cx="749623" cy="104042"/>
                  <a:chOff x="2301307" y="3182814"/>
                  <a:chExt cx="749623" cy="104042"/>
                </a:xfrm>
              </p:grpSpPr>
              <p:sp>
                <p:nvSpPr>
                  <p:cNvPr id="23" name="모서리가 둥근 직사각형 22"/>
                  <p:cNvSpPr/>
                  <p:nvPr/>
                </p:nvSpPr>
                <p:spPr>
                  <a:xfrm>
                    <a:off x="2301307" y="3204062"/>
                    <a:ext cx="674077" cy="615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모서리가 둥근 직사각형 23"/>
                  <p:cNvSpPr/>
                  <p:nvPr/>
                </p:nvSpPr>
                <p:spPr>
                  <a:xfrm>
                    <a:off x="2754922" y="3182814"/>
                    <a:ext cx="296008" cy="10404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2" name="Google Shape;6073;p67"/>
              <p:cNvGrpSpPr/>
              <p:nvPr/>
            </p:nvGrpSpPr>
            <p:grpSpPr>
              <a:xfrm>
                <a:off x="6379191" y="3501651"/>
                <a:ext cx="687671" cy="698126"/>
                <a:chOff x="-59400775" y="4084200"/>
                <a:chExt cx="311125" cy="315875"/>
              </a:xfrm>
              <a:solidFill>
                <a:schemeClr val="bg1"/>
              </a:solidFill>
            </p:grpSpPr>
            <p:sp>
              <p:nvSpPr>
                <p:cNvPr id="13" name="Google Shape;6074;p67"/>
                <p:cNvSpPr/>
                <p:nvPr/>
              </p:nvSpPr>
              <p:spPr>
                <a:xfrm>
                  <a:off x="-59400775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796" y="851"/>
                      </a:moveTo>
                      <a:cubicBezTo>
                        <a:pt x="2048" y="851"/>
                        <a:pt x="2237" y="1071"/>
                        <a:pt x="2237" y="1260"/>
                      </a:cubicBezTo>
                      <a:cubicBezTo>
                        <a:pt x="2237" y="1449"/>
                        <a:pt x="2048" y="1701"/>
                        <a:pt x="1796" y="1701"/>
                      </a:cubicBezTo>
                      <a:cubicBezTo>
                        <a:pt x="1576" y="1701"/>
                        <a:pt x="1418" y="1481"/>
                        <a:pt x="1418" y="1260"/>
                      </a:cubicBezTo>
                      <a:cubicBezTo>
                        <a:pt x="1418" y="1008"/>
                        <a:pt x="1576" y="851"/>
                        <a:pt x="1796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cubicBezTo>
                        <a:pt x="0" y="2741"/>
                        <a:pt x="536" y="3308"/>
                        <a:pt x="1229" y="3308"/>
                      </a:cubicBezTo>
                      <a:lnTo>
                        <a:pt x="2332" y="3308"/>
                      </a:lnTo>
                      <a:cubicBezTo>
                        <a:pt x="2993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6075;p67"/>
                <p:cNvSpPr/>
                <p:nvPr/>
              </p:nvSpPr>
              <p:spPr>
                <a:xfrm>
                  <a:off x="-59400000" y="4084200"/>
                  <a:ext cx="89825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8508" extrusionOk="0">
                      <a:moveTo>
                        <a:pt x="1734" y="1607"/>
                      </a:moveTo>
                      <a:cubicBezTo>
                        <a:pt x="1923" y="1607"/>
                        <a:pt x="2175" y="1797"/>
                        <a:pt x="2175" y="2049"/>
                      </a:cubicBezTo>
                      <a:lnTo>
                        <a:pt x="2175" y="7278"/>
                      </a:lnTo>
                      <a:cubicBezTo>
                        <a:pt x="2175" y="7499"/>
                        <a:pt x="1986" y="7656"/>
                        <a:pt x="1734" y="7656"/>
                      </a:cubicBezTo>
                      <a:cubicBezTo>
                        <a:pt x="1513" y="7656"/>
                        <a:pt x="1356" y="7467"/>
                        <a:pt x="1356" y="7278"/>
                      </a:cubicBezTo>
                      <a:lnTo>
                        <a:pt x="1356" y="2049"/>
                      </a:lnTo>
                      <a:cubicBezTo>
                        <a:pt x="1356" y="1797"/>
                        <a:pt x="1545" y="1607"/>
                        <a:pt x="1734" y="1607"/>
                      </a:cubicBezTo>
                      <a:close/>
                      <a:moveTo>
                        <a:pt x="1230" y="1"/>
                      </a:moveTo>
                      <a:cubicBezTo>
                        <a:pt x="568" y="1"/>
                        <a:pt x="1" y="536"/>
                        <a:pt x="1" y="1198"/>
                      </a:cubicBezTo>
                      <a:lnTo>
                        <a:pt x="1" y="8507"/>
                      </a:lnTo>
                      <a:lnTo>
                        <a:pt x="3593" y="8507"/>
                      </a:lnTo>
                      <a:lnTo>
                        <a:pt x="3593" y="1198"/>
                      </a:lnTo>
                      <a:cubicBezTo>
                        <a:pt x="3561" y="536"/>
                        <a:pt x="2994" y="1"/>
                        <a:pt x="23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076;p67"/>
                <p:cNvSpPr/>
                <p:nvPr/>
              </p:nvSpPr>
              <p:spPr>
                <a:xfrm>
                  <a:off x="-59290500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796" y="851"/>
                      </a:moveTo>
                      <a:cubicBezTo>
                        <a:pt x="2048" y="851"/>
                        <a:pt x="2205" y="1071"/>
                        <a:pt x="2205" y="1260"/>
                      </a:cubicBezTo>
                      <a:cubicBezTo>
                        <a:pt x="2205" y="1449"/>
                        <a:pt x="2016" y="1701"/>
                        <a:pt x="1796" y="1701"/>
                      </a:cubicBezTo>
                      <a:cubicBezTo>
                        <a:pt x="1575" y="1701"/>
                        <a:pt x="1386" y="1481"/>
                        <a:pt x="1386" y="1260"/>
                      </a:cubicBezTo>
                      <a:cubicBezTo>
                        <a:pt x="1386" y="1008"/>
                        <a:pt x="1575" y="851"/>
                        <a:pt x="1796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cubicBezTo>
                        <a:pt x="0" y="2741"/>
                        <a:pt x="536" y="3308"/>
                        <a:pt x="1260" y="3308"/>
                      </a:cubicBezTo>
                      <a:lnTo>
                        <a:pt x="2363" y="3308"/>
                      </a:lnTo>
                      <a:cubicBezTo>
                        <a:pt x="3025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077;p67"/>
                <p:cNvSpPr/>
                <p:nvPr/>
              </p:nvSpPr>
              <p:spPr>
                <a:xfrm>
                  <a:off x="-59290500" y="4084200"/>
                  <a:ext cx="89800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8508" extrusionOk="0">
                      <a:moveTo>
                        <a:pt x="1796" y="1607"/>
                      </a:moveTo>
                      <a:cubicBezTo>
                        <a:pt x="2048" y="1607"/>
                        <a:pt x="2205" y="1797"/>
                        <a:pt x="2205" y="2049"/>
                      </a:cubicBezTo>
                      <a:lnTo>
                        <a:pt x="2205" y="7278"/>
                      </a:lnTo>
                      <a:cubicBezTo>
                        <a:pt x="2205" y="7499"/>
                        <a:pt x="2016" y="7656"/>
                        <a:pt x="1796" y="7656"/>
                      </a:cubicBezTo>
                      <a:cubicBezTo>
                        <a:pt x="1607" y="7656"/>
                        <a:pt x="1386" y="7467"/>
                        <a:pt x="1386" y="7278"/>
                      </a:cubicBezTo>
                      <a:lnTo>
                        <a:pt x="1386" y="2049"/>
                      </a:lnTo>
                      <a:cubicBezTo>
                        <a:pt x="1386" y="1797"/>
                        <a:pt x="1575" y="1607"/>
                        <a:pt x="1796" y="1607"/>
                      </a:cubicBezTo>
                      <a:close/>
                      <a:moveTo>
                        <a:pt x="1260" y="1"/>
                      </a:moveTo>
                      <a:cubicBezTo>
                        <a:pt x="599" y="1"/>
                        <a:pt x="0" y="536"/>
                        <a:pt x="0" y="1198"/>
                      </a:cubicBezTo>
                      <a:lnTo>
                        <a:pt x="0" y="8507"/>
                      </a:lnTo>
                      <a:lnTo>
                        <a:pt x="3592" y="8507"/>
                      </a:lnTo>
                      <a:lnTo>
                        <a:pt x="3592" y="1198"/>
                      </a:lnTo>
                      <a:cubicBezTo>
                        <a:pt x="3592" y="536"/>
                        <a:pt x="3025" y="1"/>
                        <a:pt x="2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078;p67"/>
                <p:cNvSpPr/>
                <p:nvPr/>
              </p:nvSpPr>
              <p:spPr>
                <a:xfrm>
                  <a:off x="-59181025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828" y="851"/>
                      </a:moveTo>
                      <a:cubicBezTo>
                        <a:pt x="2080" y="851"/>
                        <a:pt x="2269" y="1071"/>
                        <a:pt x="2269" y="1260"/>
                      </a:cubicBezTo>
                      <a:cubicBezTo>
                        <a:pt x="2269" y="1449"/>
                        <a:pt x="2080" y="1701"/>
                        <a:pt x="1828" y="1701"/>
                      </a:cubicBezTo>
                      <a:cubicBezTo>
                        <a:pt x="1607" y="1701"/>
                        <a:pt x="1450" y="1481"/>
                        <a:pt x="1450" y="1260"/>
                      </a:cubicBezTo>
                      <a:cubicBezTo>
                        <a:pt x="1450" y="1008"/>
                        <a:pt x="1607" y="851"/>
                        <a:pt x="1828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lnTo>
                        <a:pt x="32" y="2079"/>
                      </a:lnTo>
                      <a:cubicBezTo>
                        <a:pt x="32" y="2741"/>
                        <a:pt x="567" y="3308"/>
                        <a:pt x="1261" y="3308"/>
                      </a:cubicBezTo>
                      <a:lnTo>
                        <a:pt x="2363" y="3308"/>
                      </a:lnTo>
                      <a:cubicBezTo>
                        <a:pt x="3025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079;p67"/>
                <p:cNvSpPr/>
                <p:nvPr/>
              </p:nvSpPr>
              <p:spPr>
                <a:xfrm>
                  <a:off x="-59179450" y="4084200"/>
                  <a:ext cx="89800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8508" extrusionOk="0">
                      <a:moveTo>
                        <a:pt x="1733" y="1607"/>
                      </a:moveTo>
                      <a:cubicBezTo>
                        <a:pt x="1922" y="1607"/>
                        <a:pt x="2174" y="1797"/>
                        <a:pt x="2174" y="2049"/>
                      </a:cubicBezTo>
                      <a:lnTo>
                        <a:pt x="2174" y="7278"/>
                      </a:lnTo>
                      <a:cubicBezTo>
                        <a:pt x="2174" y="7499"/>
                        <a:pt x="1985" y="7656"/>
                        <a:pt x="1733" y="7656"/>
                      </a:cubicBezTo>
                      <a:cubicBezTo>
                        <a:pt x="1513" y="7656"/>
                        <a:pt x="1355" y="7467"/>
                        <a:pt x="1355" y="7278"/>
                      </a:cubicBezTo>
                      <a:lnTo>
                        <a:pt x="1355" y="2049"/>
                      </a:lnTo>
                      <a:cubicBezTo>
                        <a:pt x="1355" y="1797"/>
                        <a:pt x="1544" y="1607"/>
                        <a:pt x="1733" y="1607"/>
                      </a:cubicBezTo>
                      <a:close/>
                      <a:moveTo>
                        <a:pt x="1229" y="1"/>
                      </a:moveTo>
                      <a:cubicBezTo>
                        <a:pt x="567" y="1"/>
                        <a:pt x="0" y="536"/>
                        <a:pt x="0" y="1198"/>
                      </a:cubicBezTo>
                      <a:lnTo>
                        <a:pt x="0" y="8507"/>
                      </a:lnTo>
                      <a:lnTo>
                        <a:pt x="3592" y="8507"/>
                      </a:lnTo>
                      <a:lnTo>
                        <a:pt x="3592" y="1198"/>
                      </a:lnTo>
                      <a:cubicBezTo>
                        <a:pt x="3560" y="536"/>
                        <a:pt x="2993" y="1"/>
                        <a:pt x="23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5" name="그룹 104"/>
          <p:cNvGrpSpPr/>
          <p:nvPr/>
        </p:nvGrpSpPr>
        <p:grpSpPr>
          <a:xfrm>
            <a:off x="7438066" y="2107871"/>
            <a:ext cx="2070475" cy="2584880"/>
            <a:chOff x="4807747" y="2107871"/>
            <a:chExt cx="2070475" cy="258488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4807747" y="2107871"/>
              <a:ext cx="1915928" cy="2584880"/>
              <a:chOff x="5735110" y="2740895"/>
              <a:chExt cx="1697141" cy="2086082"/>
            </a:xfrm>
          </p:grpSpPr>
          <p:sp>
            <p:nvSpPr>
              <p:cNvPr id="124" name="원호 123"/>
              <p:cNvSpPr/>
              <p:nvPr/>
            </p:nvSpPr>
            <p:spPr>
              <a:xfrm>
                <a:off x="6140583" y="3131218"/>
                <a:ext cx="886974" cy="1090246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원호 124"/>
              <p:cNvSpPr/>
              <p:nvPr/>
            </p:nvSpPr>
            <p:spPr>
              <a:xfrm>
                <a:off x="5933296" y="2937972"/>
                <a:ext cx="1301548" cy="1599830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원호 125"/>
              <p:cNvSpPr/>
              <p:nvPr/>
            </p:nvSpPr>
            <p:spPr>
              <a:xfrm>
                <a:off x="5735110" y="2740895"/>
                <a:ext cx="1697141" cy="2086082"/>
              </a:xfrm>
              <a:prstGeom prst="arc">
                <a:avLst>
                  <a:gd name="adj1" fmla="val 13995648"/>
                  <a:gd name="adj2" fmla="val 18670968"/>
                </a:avLst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342979" y="2917997"/>
              <a:ext cx="1535243" cy="1487078"/>
              <a:chOff x="5531619" y="2713990"/>
              <a:chExt cx="1535243" cy="1487078"/>
            </a:xfrm>
          </p:grpSpPr>
          <p:grpSp>
            <p:nvGrpSpPr>
              <p:cNvPr id="108" name="그룹 107"/>
              <p:cNvGrpSpPr/>
              <p:nvPr/>
            </p:nvGrpSpPr>
            <p:grpSpPr>
              <a:xfrm>
                <a:off x="5531619" y="2713990"/>
                <a:ext cx="842204" cy="1487078"/>
                <a:chOff x="8286041" y="201840"/>
                <a:chExt cx="842204" cy="1487078"/>
              </a:xfrm>
            </p:grpSpPr>
            <p:sp>
              <p:nvSpPr>
                <p:cNvPr id="116" name="직사각형 115"/>
                <p:cNvSpPr/>
                <p:nvPr/>
              </p:nvSpPr>
              <p:spPr>
                <a:xfrm rot="5400000">
                  <a:off x="8331983" y="903280"/>
                  <a:ext cx="747927" cy="823349"/>
                </a:xfrm>
                <a:prstGeom prst="rect">
                  <a:avLst/>
                </a:prstGeom>
                <a:solidFill>
                  <a:srgbClr val="000E2B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7" name="Picture 4" descr="FluxGateway - Flux | We Talk an Iot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3185" b="16226"/>
                <a:stretch/>
              </p:blipFill>
              <p:spPr bwMode="auto">
                <a:xfrm>
                  <a:off x="8377067" y="1139416"/>
                  <a:ext cx="673751" cy="408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8" name="그룹 117"/>
                <p:cNvGrpSpPr/>
                <p:nvPr/>
              </p:nvGrpSpPr>
              <p:grpSpPr>
                <a:xfrm rot="5400000">
                  <a:off x="7963250" y="524631"/>
                  <a:ext cx="749623" cy="104042"/>
                  <a:chOff x="2301307" y="3182814"/>
                  <a:chExt cx="749623" cy="104042"/>
                </a:xfrm>
              </p:grpSpPr>
              <p:sp>
                <p:nvSpPr>
                  <p:cNvPr id="122" name="모서리가 둥근 직사각형 121"/>
                  <p:cNvSpPr/>
                  <p:nvPr/>
                </p:nvSpPr>
                <p:spPr>
                  <a:xfrm>
                    <a:off x="2301307" y="3204062"/>
                    <a:ext cx="674077" cy="615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모서리가 둥근 직사각형 122"/>
                  <p:cNvSpPr/>
                  <p:nvPr/>
                </p:nvSpPr>
                <p:spPr>
                  <a:xfrm>
                    <a:off x="2754922" y="3182814"/>
                    <a:ext cx="296008" cy="10404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9" name="그룹 118"/>
                <p:cNvGrpSpPr/>
                <p:nvPr/>
              </p:nvGrpSpPr>
              <p:grpSpPr>
                <a:xfrm rot="5400000">
                  <a:off x="8701412" y="524631"/>
                  <a:ext cx="749623" cy="104042"/>
                  <a:chOff x="2301307" y="3182814"/>
                  <a:chExt cx="749623" cy="104042"/>
                </a:xfrm>
              </p:grpSpPr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2301307" y="3204062"/>
                    <a:ext cx="674077" cy="61546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모서리가 둥근 직사각형 120"/>
                  <p:cNvSpPr/>
                  <p:nvPr/>
                </p:nvSpPr>
                <p:spPr>
                  <a:xfrm>
                    <a:off x="2754922" y="3182814"/>
                    <a:ext cx="296008" cy="10404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9" name="Google Shape;6073;p67"/>
              <p:cNvGrpSpPr/>
              <p:nvPr/>
            </p:nvGrpSpPr>
            <p:grpSpPr>
              <a:xfrm>
                <a:off x="6379191" y="3501651"/>
                <a:ext cx="687671" cy="698126"/>
                <a:chOff x="-59400775" y="4084200"/>
                <a:chExt cx="311125" cy="315875"/>
              </a:xfrm>
              <a:solidFill>
                <a:schemeClr val="bg1"/>
              </a:solidFill>
            </p:grpSpPr>
            <p:sp>
              <p:nvSpPr>
                <p:cNvPr id="110" name="Google Shape;6074;p67"/>
                <p:cNvSpPr/>
                <p:nvPr/>
              </p:nvSpPr>
              <p:spPr>
                <a:xfrm>
                  <a:off x="-59400775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796" y="851"/>
                      </a:moveTo>
                      <a:cubicBezTo>
                        <a:pt x="2048" y="851"/>
                        <a:pt x="2237" y="1071"/>
                        <a:pt x="2237" y="1260"/>
                      </a:cubicBezTo>
                      <a:cubicBezTo>
                        <a:pt x="2237" y="1449"/>
                        <a:pt x="2048" y="1701"/>
                        <a:pt x="1796" y="1701"/>
                      </a:cubicBezTo>
                      <a:cubicBezTo>
                        <a:pt x="1576" y="1701"/>
                        <a:pt x="1418" y="1481"/>
                        <a:pt x="1418" y="1260"/>
                      </a:cubicBezTo>
                      <a:cubicBezTo>
                        <a:pt x="1418" y="1008"/>
                        <a:pt x="1576" y="851"/>
                        <a:pt x="1796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cubicBezTo>
                        <a:pt x="0" y="2741"/>
                        <a:pt x="536" y="3308"/>
                        <a:pt x="1229" y="3308"/>
                      </a:cubicBezTo>
                      <a:lnTo>
                        <a:pt x="2332" y="3308"/>
                      </a:lnTo>
                      <a:cubicBezTo>
                        <a:pt x="2993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6075;p67"/>
                <p:cNvSpPr/>
                <p:nvPr/>
              </p:nvSpPr>
              <p:spPr>
                <a:xfrm>
                  <a:off x="-59400000" y="4084200"/>
                  <a:ext cx="89825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8508" extrusionOk="0">
                      <a:moveTo>
                        <a:pt x="1734" y="1607"/>
                      </a:moveTo>
                      <a:cubicBezTo>
                        <a:pt x="1923" y="1607"/>
                        <a:pt x="2175" y="1797"/>
                        <a:pt x="2175" y="2049"/>
                      </a:cubicBezTo>
                      <a:lnTo>
                        <a:pt x="2175" y="7278"/>
                      </a:lnTo>
                      <a:cubicBezTo>
                        <a:pt x="2175" y="7499"/>
                        <a:pt x="1986" y="7656"/>
                        <a:pt x="1734" y="7656"/>
                      </a:cubicBezTo>
                      <a:cubicBezTo>
                        <a:pt x="1513" y="7656"/>
                        <a:pt x="1356" y="7467"/>
                        <a:pt x="1356" y="7278"/>
                      </a:cubicBezTo>
                      <a:lnTo>
                        <a:pt x="1356" y="2049"/>
                      </a:lnTo>
                      <a:cubicBezTo>
                        <a:pt x="1356" y="1797"/>
                        <a:pt x="1545" y="1607"/>
                        <a:pt x="1734" y="1607"/>
                      </a:cubicBezTo>
                      <a:close/>
                      <a:moveTo>
                        <a:pt x="1230" y="1"/>
                      </a:moveTo>
                      <a:cubicBezTo>
                        <a:pt x="568" y="1"/>
                        <a:pt x="1" y="536"/>
                        <a:pt x="1" y="1198"/>
                      </a:cubicBezTo>
                      <a:lnTo>
                        <a:pt x="1" y="8507"/>
                      </a:lnTo>
                      <a:lnTo>
                        <a:pt x="3593" y="8507"/>
                      </a:lnTo>
                      <a:lnTo>
                        <a:pt x="3593" y="1198"/>
                      </a:lnTo>
                      <a:cubicBezTo>
                        <a:pt x="3561" y="536"/>
                        <a:pt x="2994" y="1"/>
                        <a:pt x="23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6076;p67"/>
                <p:cNvSpPr/>
                <p:nvPr/>
              </p:nvSpPr>
              <p:spPr>
                <a:xfrm>
                  <a:off x="-59290500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796" y="851"/>
                      </a:moveTo>
                      <a:cubicBezTo>
                        <a:pt x="2048" y="851"/>
                        <a:pt x="2205" y="1071"/>
                        <a:pt x="2205" y="1260"/>
                      </a:cubicBezTo>
                      <a:cubicBezTo>
                        <a:pt x="2205" y="1449"/>
                        <a:pt x="2016" y="1701"/>
                        <a:pt x="1796" y="1701"/>
                      </a:cubicBezTo>
                      <a:cubicBezTo>
                        <a:pt x="1575" y="1701"/>
                        <a:pt x="1386" y="1481"/>
                        <a:pt x="1386" y="1260"/>
                      </a:cubicBezTo>
                      <a:cubicBezTo>
                        <a:pt x="1386" y="1008"/>
                        <a:pt x="1575" y="851"/>
                        <a:pt x="1796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cubicBezTo>
                        <a:pt x="0" y="2741"/>
                        <a:pt x="536" y="3308"/>
                        <a:pt x="1260" y="3308"/>
                      </a:cubicBezTo>
                      <a:lnTo>
                        <a:pt x="2363" y="3308"/>
                      </a:lnTo>
                      <a:cubicBezTo>
                        <a:pt x="3025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6077;p67"/>
                <p:cNvSpPr/>
                <p:nvPr/>
              </p:nvSpPr>
              <p:spPr>
                <a:xfrm>
                  <a:off x="-59290500" y="4084200"/>
                  <a:ext cx="89800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8508" extrusionOk="0">
                      <a:moveTo>
                        <a:pt x="1796" y="1607"/>
                      </a:moveTo>
                      <a:cubicBezTo>
                        <a:pt x="2048" y="1607"/>
                        <a:pt x="2205" y="1797"/>
                        <a:pt x="2205" y="2049"/>
                      </a:cubicBezTo>
                      <a:lnTo>
                        <a:pt x="2205" y="7278"/>
                      </a:lnTo>
                      <a:cubicBezTo>
                        <a:pt x="2205" y="7499"/>
                        <a:pt x="2016" y="7656"/>
                        <a:pt x="1796" y="7656"/>
                      </a:cubicBezTo>
                      <a:cubicBezTo>
                        <a:pt x="1607" y="7656"/>
                        <a:pt x="1386" y="7467"/>
                        <a:pt x="1386" y="7278"/>
                      </a:cubicBezTo>
                      <a:lnTo>
                        <a:pt x="1386" y="2049"/>
                      </a:lnTo>
                      <a:cubicBezTo>
                        <a:pt x="1386" y="1797"/>
                        <a:pt x="1575" y="1607"/>
                        <a:pt x="1796" y="1607"/>
                      </a:cubicBezTo>
                      <a:close/>
                      <a:moveTo>
                        <a:pt x="1260" y="1"/>
                      </a:moveTo>
                      <a:cubicBezTo>
                        <a:pt x="599" y="1"/>
                        <a:pt x="0" y="536"/>
                        <a:pt x="0" y="1198"/>
                      </a:cubicBezTo>
                      <a:lnTo>
                        <a:pt x="0" y="8507"/>
                      </a:lnTo>
                      <a:lnTo>
                        <a:pt x="3592" y="8507"/>
                      </a:lnTo>
                      <a:lnTo>
                        <a:pt x="3592" y="1198"/>
                      </a:lnTo>
                      <a:cubicBezTo>
                        <a:pt x="3592" y="536"/>
                        <a:pt x="3025" y="1"/>
                        <a:pt x="2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6078;p67"/>
                <p:cNvSpPr/>
                <p:nvPr/>
              </p:nvSpPr>
              <p:spPr>
                <a:xfrm>
                  <a:off x="-59181025" y="4317350"/>
                  <a:ext cx="89800" cy="8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309" extrusionOk="0">
                      <a:moveTo>
                        <a:pt x="1828" y="851"/>
                      </a:moveTo>
                      <a:cubicBezTo>
                        <a:pt x="2080" y="851"/>
                        <a:pt x="2269" y="1071"/>
                        <a:pt x="2269" y="1260"/>
                      </a:cubicBezTo>
                      <a:cubicBezTo>
                        <a:pt x="2269" y="1449"/>
                        <a:pt x="2080" y="1701"/>
                        <a:pt x="1828" y="1701"/>
                      </a:cubicBezTo>
                      <a:cubicBezTo>
                        <a:pt x="1607" y="1701"/>
                        <a:pt x="1450" y="1481"/>
                        <a:pt x="1450" y="1260"/>
                      </a:cubicBezTo>
                      <a:cubicBezTo>
                        <a:pt x="1450" y="1008"/>
                        <a:pt x="1607" y="851"/>
                        <a:pt x="1828" y="851"/>
                      </a:cubicBezTo>
                      <a:close/>
                      <a:moveTo>
                        <a:pt x="0" y="0"/>
                      </a:moveTo>
                      <a:lnTo>
                        <a:pt x="0" y="2079"/>
                      </a:lnTo>
                      <a:lnTo>
                        <a:pt x="32" y="2079"/>
                      </a:lnTo>
                      <a:cubicBezTo>
                        <a:pt x="32" y="2741"/>
                        <a:pt x="567" y="3308"/>
                        <a:pt x="1261" y="3308"/>
                      </a:cubicBezTo>
                      <a:lnTo>
                        <a:pt x="2363" y="3308"/>
                      </a:lnTo>
                      <a:cubicBezTo>
                        <a:pt x="3025" y="3308"/>
                        <a:pt x="3592" y="2741"/>
                        <a:pt x="3592" y="2079"/>
                      </a:cubicBezTo>
                      <a:lnTo>
                        <a:pt x="35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6079;p67"/>
                <p:cNvSpPr/>
                <p:nvPr/>
              </p:nvSpPr>
              <p:spPr>
                <a:xfrm>
                  <a:off x="-59179450" y="4084200"/>
                  <a:ext cx="89800" cy="2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8508" extrusionOk="0">
                      <a:moveTo>
                        <a:pt x="1733" y="1607"/>
                      </a:moveTo>
                      <a:cubicBezTo>
                        <a:pt x="1922" y="1607"/>
                        <a:pt x="2174" y="1797"/>
                        <a:pt x="2174" y="2049"/>
                      </a:cubicBezTo>
                      <a:lnTo>
                        <a:pt x="2174" y="7278"/>
                      </a:lnTo>
                      <a:cubicBezTo>
                        <a:pt x="2174" y="7499"/>
                        <a:pt x="1985" y="7656"/>
                        <a:pt x="1733" y="7656"/>
                      </a:cubicBezTo>
                      <a:cubicBezTo>
                        <a:pt x="1513" y="7656"/>
                        <a:pt x="1355" y="7467"/>
                        <a:pt x="1355" y="7278"/>
                      </a:cubicBezTo>
                      <a:lnTo>
                        <a:pt x="1355" y="2049"/>
                      </a:lnTo>
                      <a:cubicBezTo>
                        <a:pt x="1355" y="1797"/>
                        <a:pt x="1544" y="1607"/>
                        <a:pt x="1733" y="1607"/>
                      </a:cubicBezTo>
                      <a:close/>
                      <a:moveTo>
                        <a:pt x="1229" y="1"/>
                      </a:moveTo>
                      <a:cubicBezTo>
                        <a:pt x="567" y="1"/>
                        <a:pt x="0" y="536"/>
                        <a:pt x="0" y="1198"/>
                      </a:cubicBezTo>
                      <a:lnTo>
                        <a:pt x="0" y="8507"/>
                      </a:lnTo>
                      <a:lnTo>
                        <a:pt x="3592" y="8507"/>
                      </a:lnTo>
                      <a:lnTo>
                        <a:pt x="3592" y="1198"/>
                      </a:lnTo>
                      <a:cubicBezTo>
                        <a:pt x="3560" y="536"/>
                        <a:pt x="2993" y="1"/>
                        <a:pt x="23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79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2168 0.002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6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42279 -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3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xit" presetSubtype="2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38724 0.004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20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5" grpId="2" animBg="1"/>
      <p:bldP spid="174" grpId="1" animBg="1"/>
      <p:bldP spid="174" grpId="2" animBg="1"/>
      <p:bldP spid="174" grpId="3" animBg="1"/>
      <p:bldP spid="3" grpId="0"/>
      <p:bldP spid="1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85724" y="3868660"/>
            <a:ext cx="9143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367689" y="3816932"/>
            <a:ext cx="86888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485193" y="3558298"/>
            <a:ext cx="1725569" cy="605982"/>
            <a:chOff x="6742722" y="5984582"/>
            <a:chExt cx="1725569" cy="605982"/>
          </a:xfrm>
        </p:grpSpPr>
        <p:sp>
          <p:nvSpPr>
            <p:cNvPr id="36" name="직사각형 35"/>
            <p:cNvSpPr/>
            <p:nvPr/>
          </p:nvSpPr>
          <p:spPr>
            <a:xfrm rot="10800000">
              <a:off x="6742722" y="5984582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6891182" y="6083461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그룹 37"/>
            <p:cNvGrpSpPr/>
            <p:nvPr/>
          </p:nvGrpSpPr>
          <p:grpSpPr>
            <a:xfrm rot="10800000">
              <a:off x="7718668" y="6235552"/>
              <a:ext cx="749623" cy="104042"/>
              <a:chOff x="2301307" y="3182814"/>
              <a:chExt cx="749623" cy="104042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 rot="5400000">
            <a:off x="2318963" y="3049312"/>
            <a:ext cx="1178420" cy="1589869"/>
            <a:chOff x="5735110" y="2740895"/>
            <a:chExt cx="1697141" cy="2086082"/>
          </a:xfrm>
        </p:grpSpPr>
        <p:sp>
          <p:nvSpPr>
            <p:cNvPr id="52" name="원호 51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호 53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807747" y="2107871"/>
            <a:ext cx="1915928" cy="2584880"/>
            <a:chOff x="5735110" y="2740895"/>
            <a:chExt cx="1697141" cy="2086082"/>
          </a:xfrm>
        </p:grpSpPr>
        <p:sp>
          <p:nvSpPr>
            <p:cNvPr id="56" name="원호 5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원호 5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642119" y="3519617"/>
            <a:ext cx="1725570" cy="605982"/>
            <a:chOff x="4297160" y="3886888"/>
            <a:chExt cx="1725570" cy="605982"/>
          </a:xfrm>
        </p:grpSpPr>
        <p:sp>
          <p:nvSpPr>
            <p:cNvPr id="60" name="직사각형 59"/>
            <p:cNvSpPr/>
            <p:nvPr/>
          </p:nvSpPr>
          <p:spPr>
            <a:xfrm>
              <a:off x="5046785" y="3886888"/>
              <a:ext cx="975945" cy="605982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5197881" y="3985766"/>
              <a:ext cx="673751" cy="40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그룹 61"/>
            <p:cNvGrpSpPr/>
            <p:nvPr/>
          </p:nvGrpSpPr>
          <p:grpSpPr>
            <a:xfrm>
              <a:off x="4297160" y="4137856"/>
              <a:ext cx="749623" cy="104042"/>
              <a:chOff x="2301307" y="3182814"/>
              <a:chExt cx="749623" cy="104042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2301307" y="3204062"/>
                <a:ext cx="674077" cy="615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2754922" y="3182814"/>
                <a:ext cx="296008" cy="1040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 rot="16200000">
            <a:off x="8159737" y="2987838"/>
            <a:ext cx="1178420" cy="1589869"/>
            <a:chOff x="5735110" y="2740895"/>
            <a:chExt cx="1697141" cy="2086082"/>
          </a:xfrm>
        </p:grpSpPr>
        <p:sp>
          <p:nvSpPr>
            <p:cNvPr id="66" name="원호 65"/>
            <p:cNvSpPr/>
            <p:nvPr/>
          </p:nvSpPr>
          <p:spPr>
            <a:xfrm>
              <a:off x="6140583" y="3131218"/>
              <a:ext cx="886974" cy="1090246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호 66"/>
            <p:cNvSpPr/>
            <p:nvPr/>
          </p:nvSpPr>
          <p:spPr>
            <a:xfrm>
              <a:off x="5933296" y="2937972"/>
              <a:ext cx="1301548" cy="1599830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>
            <a:xfrm>
              <a:off x="5735110" y="2740895"/>
              <a:ext cx="1697141" cy="2086082"/>
            </a:xfrm>
            <a:prstGeom prst="arc">
              <a:avLst>
                <a:gd name="adj1" fmla="val 13995648"/>
                <a:gd name="adj2" fmla="val 18670968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5364489" y="4637485"/>
            <a:ext cx="1651956" cy="1226009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34005" y="4696539"/>
            <a:ext cx="1511359" cy="23566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246199" y="3600042"/>
            <a:ext cx="448858" cy="359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42613" y="3686029"/>
            <a:ext cx="448858" cy="36526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635581" y="4163461"/>
            <a:ext cx="272562" cy="227587"/>
          </a:xfrm>
          <a:prstGeom prst="rect">
            <a:avLst/>
          </a:prstGeom>
          <a:solidFill>
            <a:srgbClr val="03C6AB"/>
          </a:solidFill>
          <a:ln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44365" y="4401202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ABC123DEF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9089808" y="4357805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ABC123DEF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144365" y="4392021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123456789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1144365" y="4392021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ZZZXXXCCC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1141835" y="4392021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999888777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9099500" y="4348743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123456789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9098820" y="4350824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ZZZXXXCCC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9089128" y="4351496"/>
            <a:ext cx="1580858" cy="796838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999888777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5632508" y="4163461"/>
            <a:ext cx="272562" cy="227587"/>
          </a:xfrm>
          <a:prstGeom prst="rect">
            <a:avLst/>
          </a:prstGeom>
          <a:solidFill>
            <a:srgbClr val="03C6AB"/>
          </a:solidFill>
          <a:ln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37628" y="3670748"/>
            <a:ext cx="448858" cy="36526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TX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623531" y="4153722"/>
            <a:ext cx="272562" cy="227587"/>
          </a:xfrm>
          <a:prstGeom prst="rect">
            <a:avLst/>
          </a:prstGeom>
          <a:solidFill>
            <a:srgbClr val="03C6AB"/>
          </a:solidFill>
          <a:ln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oogle Shape;5989;p67"/>
          <p:cNvGrpSpPr/>
          <p:nvPr/>
        </p:nvGrpSpPr>
        <p:grpSpPr>
          <a:xfrm>
            <a:off x="459003" y="3400311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42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6712;p68"/>
          <p:cNvGrpSpPr/>
          <p:nvPr/>
        </p:nvGrpSpPr>
        <p:grpSpPr>
          <a:xfrm>
            <a:off x="11138155" y="3421539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28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342979" y="2917997"/>
            <a:ext cx="1535243" cy="1487078"/>
            <a:chOff x="5531619" y="2713990"/>
            <a:chExt cx="1535243" cy="1487078"/>
          </a:xfrm>
        </p:grpSpPr>
        <p:grpSp>
          <p:nvGrpSpPr>
            <p:cNvPr id="11" name="그룹 10"/>
            <p:cNvGrpSpPr/>
            <p:nvPr/>
          </p:nvGrpSpPr>
          <p:grpSpPr>
            <a:xfrm>
              <a:off x="5531619" y="2713990"/>
              <a:ext cx="842204" cy="1487078"/>
              <a:chOff x="8286041" y="201840"/>
              <a:chExt cx="842204" cy="1487078"/>
            </a:xfrm>
          </p:grpSpPr>
          <p:sp>
            <p:nvSpPr>
              <p:cNvPr id="19" name="직사각형 18"/>
              <p:cNvSpPr/>
              <p:nvPr/>
            </p:nvSpPr>
            <p:spPr>
              <a:xfrm rot="5400000">
                <a:off x="8331983" y="903280"/>
                <a:ext cx="747927" cy="823349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4" descr="FluxGateway - Flux | We Talk an Iot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185" b="16226"/>
              <a:stretch/>
            </p:blipFill>
            <p:spPr bwMode="auto">
              <a:xfrm>
                <a:off x="8377067" y="1139416"/>
                <a:ext cx="673751" cy="40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/>
              <p:cNvGrpSpPr/>
              <p:nvPr/>
            </p:nvGrpSpPr>
            <p:grpSpPr>
              <a:xfrm rot="5400000">
                <a:off x="7963250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 rot="5400000">
                <a:off x="8701412" y="524631"/>
                <a:ext cx="749623" cy="104042"/>
                <a:chOff x="2301307" y="3182814"/>
                <a:chExt cx="749623" cy="104042"/>
              </a:xfrm>
            </p:grpSpPr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2301307" y="3204062"/>
                  <a:ext cx="674077" cy="615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2754922" y="3182814"/>
                  <a:ext cx="296008" cy="10404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" name="Google Shape;6073;p67"/>
            <p:cNvGrpSpPr/>
            <p:nvPr/>
          </p:nvGrpSpPr>
          <p:grpSpPr>
            <a:xfrm>
              <a:off x="6379191" y="3501651"/>
              <a:ext cx="687671" cy="698126"/>
              <a:chOff x="-59400775" y="4084200"/>
              <a:chExt cx="311125" cy="315875"/>
            </a:xfrm>
            <a:solidFill>
              <a:schemeClr val="bg1"/>
            </a:solidFill>
          </p:grpSpPr>
          <p:sp>
            <p:nvSpPr>
              <p:cNvPr id="13" name="Google Shape;6074;p67"/>
              <p:cNvSpPr/>
              <p:nvPr/>
            </p:nvSpPr>
            <p:spPr>
              <a:xfrm>
                <a:off x="-5940077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37" y="1071"/>
                      <a:pt x="2237" y="1260"/>
                    </a:cubicBezTo>
                    <a:cubicBezTo>
                      <a:pt x="2237" y="1449"/>
                      <a:pt x="2048" y="1701"/>
                      <a:pt x="1796" y="1701"/>
                    </a:cubicBezTo>
                    <a:cubicBezTo>
                      <a:pt x="1576" y="1701"/>
                      <a:pt x="1418" y="1481"/>
                      <a:pt x="1418" y="1260"/>
                    </a:cubicBezTo>
                    <a:cubicBezTo>
                      <a:pt x="1418" y="1008"/>
                      <a:pt x="1576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29" y="3308"/>
                    </a:cubicBezTo>
                    <a:lnTo>
                      <a:pt x="2332" y="3308"/>
                    </a:lnTo>
                    <a:cubicBezTo>
                      <a:pt x="2993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075;p67"/>
              <p:cNvSpPr/>
              <p:nvPr/>
            </p:nvSpPr>
            <p:spPr>
              <a:xfrm>
                <a:off x="-59400000" y="4084200"/>
                <a:ext cx="89825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8508" extrusionOk="0">
                    <a:moveTo>
                      <a:pt x="1734" y="1607"/>
                    </a:moveTo>
                    <a:cubicBezTo>
                      <a:pt x="1923" y="1607"/>
                      <a:pt x="2175" y="1797"/>
                      <a:pt x="2175" y="2049"/>
                    </a:cubicBezTo>
                    <a:lnTo>
                      <a:pt x="2175" y="7278"/>
                    </a:lnTo>
                    <a:cubicBezTo>
                      <a:pt x="2175" y="7499"/>
                      <a:pt x="1986" y="7656"/>
                      <a:pt x="1734" y="7656"/>
                    </a:cubicBezTo>
                    <a:cubicBezTo>
                      <a:pt x="1513" y="7656"/>
                      <a:pt x="1356" y="7467"/>
                      <a:pt x="1356" y="7278"/>
                    </a:cubicBezTo>
                    <a:lnTo>
                      <a:pt x="1356" y="2049"/>
                    </a:lnTo>
                    <a:cubicBezTo>
                      <a:pt x="1356" y="1797"/>
                      <a:pt x="1545" y="1607"/>
                      <a:pt x="1734" y="1607"/>
                    </a:cubicBezTo>
                    <a:close/>
                    <a:moveTo>
                      <a:pt x="1230" y="1"/>
                    </a:moveTo>
                    <a:cubicBezTo>
                      <a:pt x="568" y="1"/>
                      <a:pt x="1" y="536"/>
                      <a:pt x="1" y="1198"/>
                    </a:cubicBezTo>
                    <a:lnTo>
                      <a:pt x="1" y="8507"/>
                    </a:lnTo>
                    <a:lnTo>
                      <a:pt x="3593" y="8507"/>
                    </a:lnTo>
                    <a:lnTo>
                      <a:pt x="3593" y="1198"/>
                    </a:lnTo>
                    <a:cubicBezTo>
                      <a:pt x="3561" y="536"/>
                      <a:pt x="2994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076;p67"/>
              <p:cNvSpPr/>
              <p:nvPr/>
            </p:nvSpPr>
            <p:spPr>
              <a:xfrm>
                <a:off x="-59290500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796" y="851"/>
                    </a:moveTo>
                    <a:cubicBezTo>
                      <a:pt x="2048" y="851"/>
                      <a:pt x="2205" y="1071"/>
                      <a:pt x="2205" y="1260"/>
                    </a:cubicBezTo>
                    <a:cubicBezTo>
                      <a:pt x="2205" y="1449"/>
                      <a:pt x="2016" y="1701"/>
                      <a:pt x="1796" y="1701"/>
                    </a:cubicBezTo>
                    <a:cubicBezTo>
                      <a:pt x="1575" y="1701"/>
                      <a:pt x="1386" y="1481"/>
                      <a:pt x="1386" y="1260"/>
                    </a:cubicBezTo>
                    <a:cubicBezTo>
                      <a:pt x="1386" y="1008"/>
                      <a:pt x="1575" y="851"/>
                      <a:pt x="1796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cubicBezTo>
                      <a:pt x="0" y="2741"/>
                      <a:pt x="536" y="3308"/>
                      <a:pt x="1260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077;p67"/>
              <p:cNvSpPr/>
              <p:nvPr/>
            </p:nvSpPr>
            <p:spPr>
              <a:xfrm>
                <a:off x="-5929050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96" y="1607"/>
                    </a:moveTo>
                    <a:cubicBezTo>
                      <a:pt x="2048" y="1607"/>
                      <a:pt x="2205" y="1797"/>
                      <a:pt x="2205" y="2049"/>
                    </a:cubicBezTo>
                    <a:lnTo>
                      <a:pt x="2205" y="7278"/>
                    </a:lnTo>
                    <a:cubicBezTo>
                      <a:pt x="2205" y="7499"/>
                      <a:pt x="2016" y="7656"/>
                      <a:pt x="1796" y="7656"/>
                    </a:cubicBezTo>
                    <a:cubicBezTo>
                      <a:pt x="1607" y="7656"/>
                      <a:pt x="1386" y="7467"/>
                      <a:pt x="1386" y="7278"/>
                    </a:cubicBezTo>
                    <a:lnTo>
                      <a:pt x="1386" y="2049"/>
                    </a:lnTo>
                    <a:cubicBezTo>
                      <a:pt x="1386" y="1797"/>
                      <a:pt x="1575" y="1607"/>
                      <a:pt x="1796" y="1607"/>
                    </a:cubicBezTo>
                    <a:close/>
                    <a:moveTo>
                      <a:pt x="1260" y="1"/>
                    </a:moveTo>
                    <a:cubicBezTo>
                      <a:pt x="599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92" y="536"/>
                      <a:pt x="3025" y="1"/>
                      <a:pt x="23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078;p67"/>
              <p:cNvSpPr/>
              <p:nvPr/>
            </p:nvSpPr>
            <p:spPr>
              <a:xfrm>
                <a:off x="-59181025" y="4317350"/>
                <a:ext cx="898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9" extrusionOk="0">
                    <a:moveTo>
                      <a:pt x="1828" y="851"/>
                    </a:moveTo>
                    <a:cubicBezTo>
                      <a:pt x="2080" y="851"/>
                      <a:pt x="2269" y="1071"/>
                      <a:pt x="2269" y="1260"/>
                    </a:cubicBezTo>
                    <a:cubicBezTo>
                      <a:pt x="2269" y="1449"/>
                      <a:pt x="2080" y="1701"/>
                      <a:pt x="1828" y="1701"/>
                    </a:cubicBezTo>
                    <a:cubicBezTo>
                      <a:pt x="1607" y="1701"/>
                      <a:pt x="1450" y="1481"/>
                      <a:pt x="1450" y="1260"/>
                    </a:cubicBezTo>
                    <a:cubicBezTo>
                      <a:pt x="1450" y="1008"/>
                      <a:pt x="1607" y="851"/>
                      <a:pt x="1828" y="851"/>
                    </a:cubicBezTo>
                    <a:close/>
                    <a:moveTo>
                      <a:pt x="0" y="0"/>
                    </a:moveTo>
                    <a:lnTo>
                      <a:pt x="0" y="2079"/>
                    </a:lnTo>
                    <a:lnTo>
                      <a:pt x="32" y="2079"/>
                    </a:lnTo>
                    <a:cubicBezTo>
                      <a:pt x="32" y="2741"/>
                      <a:pt x="567" y="3308"/>
                      <a:pt x="1261" y="3308"/>
                    </a:cubicBezTo>
                    <a:lnTo>
                      <a:pt x="2363" y="3308"/>
                    </a:lnTo>
                    <a:cubicBezTo>
                      <a:pt x="3025" y="3308"/>
                      <a:pt x="3592" y="2741"/>
                      <a:pt x="3592" y="2079"/>
                    </a:cubicBezTo>
                    <a:lnTo>
                      <a:pt x="35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079;p67"/>
              <p:cNvSpPr/>
              <p:nvPr/>
            </p:nvSpPr>
            <p:spPr>
              <a:xfrm>
                <a:off x="-59179450" y="4084200"/>
                <a:ext cx="89800" cy="21270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8508" extrusionOk="0">
                    <a:moveTo>
                      <a:pt x="1733" y="1607"/>
                    </a:moveTo>
                    <a:cubicBezTo>
                      <a:pt x="1922" y="1607"/>
                      <a:pt x="2174" y="1797"/>
                      <a:pt x="2174" y="2049"/>
                    </a:cubicBezTo>
                    <a:lnTo>
                      <a:pt x="2174" y="7278"/>
                    </a:lnTo>
                    <a:cubicBezTo>
                      <a:pt x="2174" y="7499"/>
                      <a:pt x="1985" y="7656"/>
                      <a:pt x="1733" y="7656"/>
                    </a:cubicBezTo>
                    <a:cubicBezTo>
                      <a:pt x="1513" y="7656"/>
                      <a:pt x="1355" y="7467"/>
                      <a:pt x="1355" y="7278"/>
                    </a:cubicBezTo>
                    <a:lnTo>
                      <a:pt x="1355" y="2049"/>
                    </a:lnTo>
                    <a:cubicBezTo>
                      <a:pt x="1355" y="1797"/>
                      <a:pt x="1544" y="1607"/>
                      <a:pt x="1733" y="1607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507"/>
                    </a:lnTo>
                    <a:lnTo>
                      <a:pt x="3592" y="8507"/>
                    </a:lnTo>
                    <a:lnTo>
                      <a:pt x="3592" y="1198"/>
                    </a:lnTo>
                    <a:cubicBezTo>
                      <a:pt x="3560" y="536"/>
                      <a:pt x="2993" y="1"/>
                      <a:pt x="23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" name="직선 화살표 연결선 5"/>
          <p:cNvCxnSpPr/>
          <p:nvPr/>
        </p:nvCxnSpPr>
        <p:spPr>
          <a:xfrm flipH="1">
            <a:off x="5031482" y="4799621"/>
            <a:ext cx="39429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Details of Future System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Structure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(with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)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6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20469 0.00139 L 0.36849 -0.2331 L 0.40964 0.03611 " pathEditMode="relative" ptsTypes="AAAA">
                                      <p:cBhvr>
                                        <p:cTn id="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1758 0.2067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24818 0.00393 L -0.42774 -0.22547 L -0.46954 0.0335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77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00885 0.20625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20469 0.00138 L 0.36849 -0.23311 L 0.40964 0.03611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2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03528 0.2071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7" grpId="2" animBg="1"/>
      <p:bldP spid="83" grpId="0" animBg="1"/>
      <p:bldP spid="83" grpId="1" animBg="1"/>
      <p:bldP spid="83" grpId="2" animBg="1"/>
      <p:bldP spid="2" grpId="1" animBg="1"/>
      <p:bldP spid="3" grpId="0" animBg="1"/>
      <p:bldP spid="78" grpId="0" animBg="1"/>
      <p:bldP spid="79" grpId="0" animBg="1"/>
      <p:bldP spid="79" grpId="1" animBg="1"/>
      <p:bldP spid="88" grpId="0" animBg="1"/>
      <p:bldP spid="88" grpId="1" animBg="1"/>
      <p:bldP spid="89" grpId="0" animBg="1"/>
      <p:bldP spid="90" grpId="0" animBg="1"/>
      <p:bldP spid="90" grpId="1" animBg="1"/>
      <p:bldP spid="91" grpId="0" animBg="1"/>
      <p:bldP spid="91" grpId="1" animBg="1"/>
      <p:bldP spid="92" grpId="0" animBg="1"/>
      <p:bldP spid="96" grpId="0" animBg="1"/>
      <p:bldP spid="97" grpId="0" animBg="1"/>
      <p:bldP spid="97" grpId="1" animBg="1"/>
      <p:bldP spid="97" grpId="2" animBg="1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직선 연결선 135"/>
          <p:cNvCxnSpPr/>
          <p:nvPr/>
        </p:nvCxnSpPr>
        <p:spPr>
          <a:xfrm flipH="1">
            <a:off x="8942269" y="1571431"/>
            <a:ext cx="1237" cy="139916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9587293" y="3851855"/>
            <a:ext cx="0" cy="46154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2491979" y="3700546"/>
            <a:ext cx="0" cy="6361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361275" y="1571431"/>
            <a:ext cx="14527" cy="130787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Existing 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Networks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1710630" y="4760228"/>
            <a:ext cx="496940" cy="50846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711783" y="4715540"/>
            <a:ext cx="603560" cy="88231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H="1">
            <a:off x="5198450" y="3819424"/>
            <a:ext cx="4685" cy="16095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oogle Shape;6712;p68"/>
          <p:cNvGrpSpPr/>
          <p:nvPr/>
        </p:nvGrpSpPr>
        <p:grpSpPr>
          <a:xfrm>
            <a:off x="1310771" y="5229984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19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073;p67"/>
          <p:cNvGrpSpPr/>
          <p:nvPr/>
        </p:nvGrpSpPr>
        <p:grpSpPr>
          <a:xfrm>
            <a:off x="3031966" y="921799"/>
            <a:ext cx="687671" cy="698126"/>
            <a:chOff x="-59400775" y="4084200"/>
            <a:chExt cx="311125" cy="315875"/>
          </a:xfrm>
          <a:solidFill>
            <a:schemeClr val="bg1"/>
          </a:solidFill>
        </p:grpSpPr>
        <p:sp>
          <p:nvSpPr>
            <p:cNvPr id="34" name="Google Shape;6074;p67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75;p67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076;p67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77;p67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78;p67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79;p67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989;p67"/>
          <p:cNvGrpSpPr/>
          <p:nvPr/>
        </p:nvGrpSpPr>
        <p:grpSpPr>
          <a:xfrm>
            <a:off x="3010478" y="5200218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45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5989;p67"/>
          <p:cNvGrpSpPr/>
          <p:nvPr/>
        </p:nvGrpSpPr>
        <p:grpSpPr>
          <a:xfrm>
            <a:off x="4777171" y="5200218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98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9747" y="5441420"/>
            <a:ext cx="410023" cy="356032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4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5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123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7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12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cxnSp>
        <p:nvCxnSpPr>
          <p:cNvPr id="140" name="직선 연결선 139"/>
          <p:cNvCxnSpPr/>
          <p:nvPr/>
        </p:nvCxnSpPr>
        <p:spPr>
          <a:xfrm>
            <a:off x="7281221" y="3785422"/>
            <a:ext cx="1122" cy="148327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8926885" y="4836952"/>
            <a:ext cx="380043" cy="51186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9840356" y="4760228"/>
            <a:ext cx="731743" cy="52488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oogle Shape;6712;p68"/>
          <p:cNvGrpSpPr/>
          <p:nvPr/>
        </p:nvGrpSpPr>
        <p:grpSpPr>
          <a:xfrm>
            <a:off x="6882486" y="5229984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173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6073;p67"/>
          <p:cNvGrpSpPr/>
          <p:nvPr/>
        </p:nvGrpSpPr>
        <p:grpSpPr>
          <a:xfrm>
            <a:off x="8596988" y="925545"/>
            <a:ext cx="687671" cy="698126"/>
            <a:chOff x="-59400775" y="4084200"/>
            <a:chExt cx="311125" cy="315875"/>
          </a:xfrm>
          <a:solidFill>
            <a:schemeClr val="bg1"/>
          </a:solidFill>
        </p:grpSpPr>
        <p:sp>
          <p:nvSpPr>
            <p:cNvPr id="167" name="Google Shape;6074;p67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075;p67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076;p67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077;p67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078;p67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079;p67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6096;p67"/>
          <p:cNvGrpSpPr/>
          <p:nvPr/>
        </p:nvGrpSpPr>
        <p:grpSpPr>
          <a:xfrm>
            <a:off x="8468302" y="5221895"/>
            <a:ext cx="782003" cy="673572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181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180;p67"/>
          <p:cNvGrpSpPr/>
          <p:nvPr/>
        </p:nvGrpSpPr>
        <p:grpSpPr>
          <a:xfrm>
            <a:off x="10338028" y="5195838"/>
            <a:ext cx="674078" cy="663425"/>
            <a:chOff x="2404875" y="3592725"/>
            <a:chExt cx="298525" cy="293825"/>
          </a:xfrm>
          <a:solidFill>
            <a:schemeClr val="bg1"/>
          </a:solidFill>
        </p:grpSpPr>
        <p:sp>
          <p:nvSpPr>
            <p:cNvPr id="41" name="Google Shape;6181;p67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82;p67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83;p67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573;p65"/>
          <p:cNvGrpSpPr/>
          <p:nvPr/>
        </p:nvGrpSpPr>
        <p:grpSpPr>
          <a:xfrm>
            <a:off x="5085434" y="5465153"/>
            <a:ext cx="349897" cy="361858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118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26974" y="2471611"/>
            <a:ext cx="10496244" cy="1565099"/>
            <a:chOff x="1179277" y="3225019"/>
            <a:chExt cx="10496244" cy="1565099"/>
          </a:xfrm>
        </p:grpSpPr>
        <p:sp>
          <p:nvSpPr>
            <p:cNvPr id="59" name="구름 58"/>
            <p:cNvSpPr/>
            <p:nvPr/>
          </p:nvSpPr>
          <p:spPr>
            <a:xfrm>
              <a:off x="1179277" y="3331451"/>
              <a:ext cx="429948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구름 114"/>
            <p:cNvSpPr/>
            <p:nvPr/>
          </p:nvSpPr>
          <p:spPr>
            <a:xfrm>
              <a:off x="3431743" y="3254552"/>
              <a:ext cx="429948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구름 115"/>
            <p:cNvSpPr/>
            <p:nvPr/>
          </p:nvSpPr>
          <p:spPr>
            <a:xfrm>
              <a:off x="5390488" y="3225019"/>
              <a:ext cx="429948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구름 133"/>
            <p:cNvSpPr/>
            <p:nvPr/>
          </p:nvSpPr>
          <p:spPr>
            <a:xfrm>
              <a:off x="7376033" y="3283310"/>
              <a:ext cx="429948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 descr="Smart Traffic Management | Digi Internationa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169"/>
            <a:stretch/>
          </p:blipFill>
          <p:spPr bwMode="auto">
            <a:xfrm>
              <a:off x="7448963" y="3529997"/>
              <a:ext cx="871484" cy="848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2" descr="Smart Geo Expo 2022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271" y="3661290"/>
              <a:ext cx="914261" cy="745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Employee experience | NT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852" y="3506536"/>
              <a:ext cx="702534" cy="947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FC Bayern Esports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63"/>
            <a:stretch/>
          </p:blipFill>
          <p:spPr bwMode="auto">
            <a:xfrm>
              <a:off x="9893227" y="3602672"/>
              <a:ext cx="575094" cy="687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8" name="Google Shape;5622;p66"/>
          <p:cNvSpPr/>
          <p:nvPr/>
        </p:nvSpPr>
        <p:spPr>
          <a:xfrm>
            <a:off x="2119948" y="4113609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5622;p66"/>
          <p:cNvSpPr/>
          <p:nvPr/>
        </p:nvSpPr>
        <p:spPr>
          <a:xfrm>
            <a:off x="4826416" y="4176686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5622;p66"/>
          <p:cNvSpPr/>
          <p:nvPr/>
        </p:nvSpPr>
        <p:spPr>
          <a:xfrm>
            <a:off x="9215262" y="4186130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5622;p66"/>
          <p:cNvSpPr/>
          <p:nvPr/>
        </p:nvSpPr>
        <p:spPr>
          <a:xfrm>
            <a:off x="6909189" y="4176686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5622;p66"/>
          <p:cNvSpPr/>
          <p:nvPr/>
        </p:nvSpPr>
        <p:spPr>
          <a:xfrm>
            <a:off x="3004926" y="1783181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5622;p66"/>
          <p:cNvSpPr/>
          <p:nvPr/>
        </p:nvSpPr>
        <p:spPr>
          <a:xfrm>
            <a:off x="8590781" y="1698724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직사각형 1035"/>
          <p:cNvSpPr/>
          <p:nvPr/>
        </p:nvSpPr>
        <p:spPr>
          <a:xfrm>
            <a:off x="1556779" y="4966423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1" name="직사각형 190"/>
          <p:cNvSpPr/>
          <p:nvPr/>
        </p:nvSpPr>
        <p:spPr>
          <a:xfrm>
            <a:off x="2859600" y="5120737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2" name="직사각형 191"/>
          <p:cNvSpPr/>
          <p:nvPr/>
        </p:nvSpPr>
        <p:spPr>
          <a:xfrm>
            <a:off x="4956430" y="4970876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3" name="직사각형 192"/>
          <p:cNvSpPr/>
          <p:nvPr/>
        </p:nvSpPr>
        <p:spPr>
          <a:xfrm>
            <a:off x="7020493" y="4976529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4" name="직사각형 193"/>
          <p:cNvSpPr/>
          <p:nvPr/>
        </p:nvSpPr>
        <p:spPr>
          <a:xfrm>
            <a:off x="8804161" y="4976529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5" name="직사각형 194"/>
          <p:cNvSpPr/>
          <p:nvPr/>
        </p:nvSpPr>
        <p:spPr>
          <a:xfrm>
            <a:off x="10021563" y="4931795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65" name="Google Shape;5955;p67"/>
          <p:cNvSpPr/>
          <p:nvPr/>
        </p:nvSpPr>
        <p:spPr>
          <a:xfrm>
            <a:off x="1443972" y="4266497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5955;p67"/>
          <p:cNvSpPr/>
          <p:nvPr/>
        </p:nvSpPr>
        <p:spPr>
          <a:xfrm>
            <a:off x="2580104" y="1822476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5955;p67"/>
          <p:cNvSpPr/>
          <p:nvPr/>
        </p:nvSpPr>
        <p:spPr>
          <a:xfrm>
            <a:off x="4313871" y="4219267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5955;p67"/>
          <p:cNvSpPr/>
          <p:nvPr/>
        </p:nvSpPr>
        <p:spPr>
          <a:xfrm>
            <a:off x="6461733" y="4333870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5955;p67"/>
          <p:cNvSpPr/>
          <p:nvPr/>
        </p:nvSpPr>
        <p:spPr>
          <a:xfrm>
            <a:off x="8048187" y="1822476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5955;p67"/>
          <p:cNvSpPr/>
          <p:nvPr/>
        </p:nvSpPr>
        <p:spPr>
          <a:xfrm>
            <a:off x="8758766" y="4266498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45018" y="6336631"/>
            <a:ext cx="4908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>
                <a:solidFill>
                  <a:prstClr val="white"/>
                </a:solidFill>
              </a:rPr>
              <a:t>Using internet networks and Wi-Fi, coverage is local and </a:t>
            </a:r>
            <a:r>
              <a:rPr lang="en-US" altLang="ko-KR" sz="1200" kern="0" dirty="0" smtClean="0">
                <a:solidFill>
                  <a:prstClr val="white"/>
                </a:solidFill>
              </a:rPr>
              <a:t>expensive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5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5" presetClass="exit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5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5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5" presetClass="exit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5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07552 0.0004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0.00023 L 0.05833 -0.07917 L 0.05924 -0.21945 L 0.12773 -0.33889 L 0.12773 -0.51945 " pathEditMode="relative" rAng="0" ptsTypes="AAAAA">
                                      <p:cBhvr>
                                        <p:cTn id="144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0" y="-25972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5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2 0.00047 L 0.20924 0.00047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5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5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5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3.33333E-6 L -0.04857 -0.09722 L -0.04987 -0.25139 L 0.02604 -0.375 L 0.02721 -0.53194 " pathEditMode="relative" rAng="0" ptsTypes="AAAAA">
                                      <p:cBhvr>
                                        <p:cTn id="19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500"/>
                            </p:stCondLst>
                            <p:childTnLst>
                              <p:par>
                                <p:cTn id="19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4 0.00047 L 0.36823 0.0007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34 -0.24167 L -0.14766 -0.35 L -0.15 -0.51111 " pathEditMode="relative" ptsTypes="AAAA">
                                      <p:cBhvr>
                                        <p:cTn id="207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5" presetClass="entr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5" presetClass="exit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5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15586 -0.00463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00078 -0.20695 L 0.14063 -0.34306 L 0.14063 -0.49861 " pathEditMode="relative" ptsTypes="AAAA">
                                      <p:cBhvr>
                                        <p:cTn id="2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5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5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800"/>
                            </p:stCondLst>
                            <p:childTnLst>
                              <p:par>
                                <p:cTn id="27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300"/>
                            </p:stCondLst>
                            <p:childTnLst>
                              <p:par>
                                <p:cTn id="2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86 -0.00463 L 0.3043 -0.00833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66 -0.06805 L 0.04219 -0.24722 L -0.00234 -0.3625 L -0.00546 -0.51528 " pathEditMode="relative" ptsTypes="AAAAA">
                                      <p:cBhvr>
                                        <p:cTn id="281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45" presetClass="entr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5" presetClass="entr" presetSubtype="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5" presetClass="exit" presetSubtype="0" fill="hold" grpId="5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5" presetClass="exit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7600"/>
                            </p:stCondLst>
                            <p:childTnLst>
                              <p:par>
                                <p:cTn id="30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100"/>
                            </p:stCondLst>
                            <p:childTnLst>
                              <p:par>
                                <p:cTn id="3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29 -0.00834 L 0.447 -0.00903 " pathEditMode="relative" rAng="0" ptsTypes="AA">
                                      <p:cBhvr>
                                        <p:cTn id="30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10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638 -0.05718 L -0.06003 -0.2213 L -0.10807 -0.35857 L -0.10951 -0.49977 " pathEditMode="relative" ptsTypes="AAAAA">
                                      <p:cBhvr>
                                        <p:cTn id="314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5" presetClass="entr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5" presetClass="exit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5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1400"/>
                            </p:stCondLst>
                            <p:childTnLst>
                              <p:par>
                                <p:cTn id="33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1900"/>
                            </p:stCondLst>
                            <p:childTnLst>
                              <p:par>
                                <p:cTn id="3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01 -0.00903 L 0.52266 -0.00787 " pathEditMode="relative" rAng="0" ptsTypes="AA">
                                      <p:cBhvr>
                                        <p:cTn id="3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2900"/>
                            </p:stCondLst>
                            <p:childTnLst>
                              <p:par>
                                <p:cTn id="3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8" grpId="0" animBg="1"/>
      <p:bldP spid="149" grpId="0" animBg="1"/>
      <p:bldP spid="155" grpId="0" animBg="1"/>
      <p:bldP spid="157" grpId="0" animBg="1"/>
      <p:bldP spid="160" grpId="0" animBg="1"/>
      <p:bldP spid="1036" grpId="0" animBg="1"/>
      <p:bldP spid="1036" grpId="2" animBg="1"/>
      <p:bldP spid="1036" grpId="3" animBg="1"/>
      <p:bldP spid="191" grpId="0" animBg="1"/>
      <p:bldP spid="191" grpId="2" animBg="1"/>
      <p:bldP spid="191" grpId="3" animBg="1"/>
      <p:bldP spid="192" grpId="0" animBg="1"/>
      <p:bldP spid="192" grpId="2" animBg="1"/>
      <p:bldP spid="192" grpId="3" animBg="1"/>
      <p:bldP spid="193" grpId="0" animBg="1"/>
      <p:bldP spid="193" grpId="2" animBg="1"/>
      <p:bldP spid="193" grpId="3" animBg="1"/>
      <p:bldP spid="194" grpId="0" animBg="1"/>
      <p:bldP spid="194" grpId="2" animBg="1"/>
      <p:bldP spid="194" grpId="3" animBg="1"/>
      <p:bldP spid="195" grpId="0" animBg="1"/>
      <p:bldP spid="195" grpId="2" animBg="1"/>
      <p:bldP spid="195" grpId="3" animBg="1"/>
      <p:bldP spid="165" grpId="0" animBg="1"/>
      <p:bldP spid="165" grpId="1" animBg="1"/>
      <p:bldP spid="165" grpId="2" animBg="1"/>
      <p:bldP spid="165" grpId="3" animBg="1"/>
      <p:bldP spid="165" grpId="4" animBg="1"/>
      <p:bldP spid="165" grpId="5" animBg="1"/>
      <p:bldP spid="166" grpId="0" animBg="1"/>
      <p:bldP spid="166" grpId="1" animBg="1"/>
      <p:bldP spid="166" grpId="2" animBg="1"/>
      <p:bldP spid="166" grpId="3" animBg="1"/>
      <p:bldP spid="166" grpId="4" animBg="1"/>
      <p:bldP spid="166" grpId="5" animBg="1"/>
      <p:bldP spid="166" grpId="6" animBg="1"/>
      <p:bldP spid="166" grpId="7" animBg="1"/>
      <p:bldP spid="183" grpId="0" animBg="1"/>
      <p:bldP spid="183" grpId="1" animBg="1"/>
      <p:bldP spid="183" grpId="2" animBg="1"/>
      <p:bldP spid="183" grpId="3" animBg="1"/>
      <p:bldP spid="184" grpId="0" animBg="1"/>
      <p:bldP spid="184" grpId="1" animBg="1"/>
      <p:bldP spid="184" grpId="2" animBg="1"/>
      <p:bldP spid="184" grpId="3" animBg="1"/>
      <p:bldP spid="185" grpId="0" animBg="1"/>
      <p:bldP spid="185" grpId="1" animBg="1"/>
      <p:bldP spid="185" grpId="2" animBg="1"/>
      <p:bldP spid="185" grpId="3" animBg="1"/>
      <p:bldP spid="185" grpId="4" animBg="1"/>
      <p:bldP spid="185" grpId="5" animBg="1"/>
      <p:bldP spid="185" grpId="6" animBg="1"/>
      <p:bldP spid="185" grpId="7" animBg="1"/>
      <p:bldP spid="186" grpId="0" animBg="1"/>
      <p:bldP spid="186" grpId="1" animBg="1"/>
      <p:bldP spid="186" grpId="2" animBg="1"/>
      <p:bldP spid="186" grpId="3" animBg="1"/>
      <p:bldP spid="186" grpId="4" animBg="1"/>
      <p:bldP spid="186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직선 연결선 195"/>
          <p:cNvCxnSpPr/>
          <p:nvPr/>
        </p:nvCxnSpPr>
        <p:spPr>
          <a:xfrm flipV="1">
            <a:off x="3637199" y="2723468"/>
            <a:ext cx="4965551" cy="185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구름 107"/>
          <p:cNvSpPr/>
          <p:nvPr/>
        </p:nvSpPr>
        <p:spPr>
          <a:xfrm>
            <a:off x="4861385" y="2027084"/>
            <a:ext cx="2711840" cy="1458667"/>
          </a:xfrm>
          <a:prstGeom prst="clou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model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With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LoRa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protocol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1710628" y="3083689"/>
            <a:ext cx="1628848" cy="218500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3315342" y="3038099"/>
            <a:ext cx="32973" cy="255976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355170" y="3097717"/>
            <a:ext cx="1843278" cy="23312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oogle Shape;6712;p68"/>
          <p:cNvGrpSpPr/>
          <p:nvPr/>
        </p:nvGrpSpPr>
        <p:grpSpPr>
          <a:xfrm>
            <a:off x="1310771" y="5229984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19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073;p67"/>
          <p:cNvGrpSpPr/>
          <p:nvPr/>
        </p:nvGrpSpPr>
        <p:grpSpPr>
          <a:xfrm>
            <a:off x="3017439" y="2385563"/>
            <a:ext cx="687671" cy="698126"/>
            <a:chOff x="-59400775" y="4084200"/>
            <a:chExt cx="311125" cy="315875"/>
          </a:xfrm>
          <a:solidFill>
            <a:schemeClr val="bg1"/>
          </a:solidFill>
        </p:grpSpPr>
        <p:sp>
          <p:nvSpPr>
            <p:cNvPr id="34" name="Google Shape;6074;p67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75;p67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076;p67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77;p67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78;p67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79;p67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989;p67"/>
          <p:cNvGrpSpPr/>
          <p:nvPr/>
        </p:nvGrpSpPr>
        <p:grpSpPr>
          <a:xfrm>
            <a:off x="3010478" y="5200218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45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34088" y="3295135"/>
            <a:ext cx="2883278" cy="1458667"/>
            <a:chOff x="1834088" y="3295135"/>
            <a:chExt cx="2883278" cy="1458667"/>
          </a:xfrm>
        </p:grpSpPr>
        <p:sp>
          <p:nvSpPr>
            <p:cNvPr id="59" name="구름 58"/>
            <p:cNvSpPr/>
            <p:nvPr/>
          </p:nvSpPr>
          <p:spPr>
            <a:xfrm>
              <a:off x="1834088" y="3295135"/>
              <a:ext cx="288327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2596987" y="3620668"/>
              <a:ext cx="1469681" cy="89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oogle Shape;5989;p67"/>
          <p:cNvGrpSpPr/>
          <p:nvPr/>
        </p:nvGrpSpPr>
        <p:grpSpPr>
          <a:xfrm>
            <a:off x="4777171" y="5200218"/>
            <a:ext cx="703307" cy="698569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98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9747" y="5441420"/>
            <a:ext cx="410023" cy="356032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4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5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123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7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12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cxnSp>
        <p:nvCxnSpPr>
          <p:cNvPr id="140" name="직선 연결선 139"/>
          <p:cNvCxnSpPr/>
          <p:nvPr/>
        </p:nvCxnSpPr>
        <p:spPr>
          <a:xfrm flipH="1">
            <a:off x="7282343" y="3083689"/>
            <a:ext cx="1628848" cy="218500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8920033" y="3038099"/>
            <a:ext cx="6852" cy="231071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8926885" y="3097717"/>
            <a:ext cx="1645214" cy="218739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oogle Shape;6712;p68"/>
          <p:cNvGrpSpPr/>
          <p:nvPr/>
        </p:nvGrpSpPr>
        <p:grpSpPr>
          <a:xfrm>
            <a:off x="6882486" y="5229984"/>
            <a:ext cx="677381" cy="677341"/>
            <a:chOff x="-30735200" y="3192625"/>
            <a:chExt cx="292225" cy="292225"/>
          </a:xfrm>
          <a:solidFill>
            <a:schemeClr val="bg1"/>
          </a:solidFill>
        </p:grpSpPr>
        <p:sp>
          <p:nvSpPr>
            <p:cNvPr id="173" name="Google Shape;6713;p68"/>
            <p:cNvSpPr/>
            <p:nvPr/>
          </p:nvSpPr>
          <p:spPr>
            <a:xfrm>
              <a:off x="-30665100" y="3192625"/>
              <a:ext cx="175650" cy="223700"/>
            </a:xfrm>
            <a:custGeom>
              <a:avLst/>
              <a:gdLst/>
              <a:ahLst/>
              <a:cxnLst/>
              <a:rect l="l" t="t" r="r" b="b"/>
              <a:pathLst>
                <a:path w="7026" h="8948" extrusionOk="0">
                  <a:moveTo>
                    <a:pt x="2363" y="0"/>
                  </a:moveTo>
                  <a:cubicBezTo>
                    <a:pt x="2143" y="0"/>
                    <a:pt x="1985" y="158"/>
                    <a:pt x="1985" y="378"/>
                  </a:cubicBezTo>
                  <a:cubicBezTo>
                    <a:pt x="1985" y="567"/>
                    <a:pt x="2143" y="725"/>
                    <a:pt x="2363" y="725"/>
                  </a:cubicBezTo>
                  <a:lnTo>
                    <a:pt x="2710" y="725"/>
                  </a:lnTo>
                  <a:lnTo>
                    <a:pt x="2710" y="1576"/>
                  </a:lnTo>
                  <a:cubicBezTo>
                    <a:pt x="1135" y="2017"/>
                    <a:pt x="0" y="3466"/>
                    <a:pt x="0" y="5199"/>
                  </a:cubicBezTo>
                  <a:cubicBezTo>
                    <a:pt x="0" y="7278"/>
                    <a:pt x="1670" y="8948"/>
                    <a:pt x="3718" y="8948"/>
                  </a:cubicBezTo>
                  <a:cubicBezTo>
                    <a:pt x="3970" y="8948"/>
                    <a:pt x="4159" y="8916"/>
                    <a:pt x="4348" y="8853"/>
                  </a:cubicBezTo>
                  <a:cubicBezTo>
                    <a:pt x="4159" y="8664"/>
                    <a:pt x="4033" y="8381"/>
                    <a:pt x="4033" y="8066"/>
                  </a:cubicBezTo>
                  <a:cubicBezTo>
                    <a:pt x="4033" y="7877"/>
                    <a:pt x="4096" y="7687"/>
                    <a:pt x="4191" y="7530"/>
                  </a:cubicBezTo>
                  <a:lnTo>
                    <a:pt x="4191" y="7530"/>
                  </a:lnTo>
                  <a:cubicBezTo>
                    <a:pt x="4033" y="7561"/>
                    <a:pt x="3876" y="7561"/>
                    <a:pt x="3686" y="7561"/>
                  </a:cubicBezTo>
                  <a:cubicBezTo>
                    <a:pt x="2363" y="7561"/>
                    <a:pt x="1292" y="6522"/>
                    <a:pt x="1292" y="5167"/>
                  </a:cubicBezTo>
                  <a:cubicBezTo>
                    <a:pt x="1292" y="3844"/>
                    <a:pt x="2363" y="2773"/>
                    <a:pt x="3686" y="2773"/>
                  </a:cubicBezTo>
                  <a:cubicBezTo>
                    <a:pt x="4348" y="2773"/>
                    <a:pt x="4978" y="3088"/>
                    <a:pt x="5451" y="3560"/>
                  </a:cubicBezTo>
                  <a:cubicBezTo>
                    <a:pt x="5608" y="3466"/>
                    <a:pt x="5766" y="3466"/>
                    <a:pt x="5923" y="3466"/>
                  </a:cubicBezTo>
                  <a:lnTo>
                    <a:pt x="7026" y="3466"/>
                  </a:lnTo>
                  <a:cubicBezTo>
                    <a:pt x="6553" y="2584"/>
                    <a:pt x="5734" y="1859"/>
                    <a:pt x="4726" y="1576"/>
                  </a:cubicBezTo>
                  <a:lnTo>
                    <a:pt x="4726" y="725"/>
                  </a:lnTo>
                  <a:lnTo>
                    <a:pt x="5073" y="725"/>
                  </a:lnTo>
                  <a:cubicBezTo>
                    <a:pt x="5262" y="725"/>
                    <a:pt x="5419" y="567"/>
                    <a:pt x="5419" y="378"/>
                  </a:cubicBezTo>
                  <a:cubicBezTo>
                    <a:pt x="5419" y="158"/>
                    <a:pt x="5262" y="0"/>
                    <a:pt x="5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714;p68"/>
            <p:cNvSpPr/>
            <p:nvPr/>
          </p:nvSpPr>
          <p:spPr>
            <a:xfrm>
              <a:off x="-30615475" y="3278475"/>
              <a:ext cx="52775" cy="52000"/>
            </a:xfrm>
            <a:custGeom>
              <a:avLst/>
              <a:gdLst/>
              <a:ahLst/>
              <a:cxnLst/>
              <a:rect l="l" t="t" r="r" b="b"/>
              <a:pathLst>
                <a:path w="2111" h="2080" extrusionOk="0">
                  <a:moveTo>
                    <a:pt x="1733" y="0"/>
                  </a:moveTo>
                  <a:cubicBezTo>
                    <a:pt x="1544" y="32"/>
                    <a:pt x="1386" y="158"/>
                    <a:pt x="1386" y="347"/>
                  </a:cubicBezTo>
                  <a:lnTo>
                    <a:pt x="1386" y="1387"/>
                  </a:lnTo>
                  <a:lnTo>
                    <a:pt x="378" y="1387"/>
                  </a:lnTo>
                  <a:cubicBezTo>
                    <a:pt x="158" y="1387"/>
                    <a:pt x="0" y="1544"/>
                    <a:pt x="0" y="1733"/>
                  </a:cubicBezTo>
                  <a:cubicBezTo>
                    <a:pt x="0" y="1922"/>
                    <a:pt x="158" y="2080"/>
                    <a:pt x="378" y="2080"/>
                  </a:cubicBezTo>
                  <a:lnTo>
                    <a:pt x="1733" y="2080"/>
                  </a:lnTo>
                  <a:cubicBezTo>
                    <a:pt x="1954" y="2080"/>
                    <a:pt x="2111" y="1922"/>
                    <a:pt x="2111" y="1733"/>
                  </a:cubicBezTo>
                  <a:lnTo>
                    <a:pt x="2111" y="347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715;p68"/>
            <p:cNvSpPr/>
            <p:nvPr/>
          </p:nvSpPr>
          <p:spPr>
            <a:xfrm>
              <a:off x="-30528850" y="3296575"/>
              <a:ext cx="85875" cy="25250"/>
            </a:xfrm>
            <a:custGeom>
              <a:avLst/>
              <a:gdLst/>
              <a:ahLst/>
              <a:cxnLst/>
              <a:rect l="l" t="t" r="r" b="b"/>
              <a:pathLst>
                <a:path w="3435" h="1010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cubicBezTo>
                    <a:pt x="1" y="789"/>
                    <a:pt x="253" y="1009"/>
                    <a:pt x="536" y="1009"/>
                  </a:cubicBezTo>
                  <a:lnTo>
                    <a:pt x="2931" y="1009"/>
                  </a:lnTo>
                  <a:cubicBezTo>
                    <a:pt x="3214" y="1009"/>
                    <a:pt x="3435" y="789"/>
                    <a:pt x="3435" y="505"/>
                  </a:cubicBezTo>
                  <a:cubicBezTo>
                    <a:pt x="3435" y="221"/>
                    <a:pt x="3214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716;p68"/>
            <p:cNvSpPr/>
            <p:nvPr/>
          </p:nvSpPr>
          <p:spPr>
            <a:xfrm>
              <a:off x="-30546175" y="3338325"/>
              <a:ext cx="85875" cy="26025"/>
            </a:xfrm>
            <a:custGeom>
              <a:avLst/>
              <a:gdLst/>
              <a:ahLst/>
              <a:cxnLst/>
              <a:rect l="l" t="t" r="r" b="b"/>
              <a:pathLst>
                <a:path w="3435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899" y="1040"/>
                  </a:lnTo>
                  <a:cubicBezTo>
                    <a:pt x="3183" y="1040"/>
                    <a:pt x="3435" y="851"/>
                    <a:pt x="3435" y="536"/>
                  </a:cubicBezTo>
                  <a:cubicBezTo>
                    <a:pt x="3435" y="253"/>
                    <a:pt x="3183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717;p68"/>
            <p:cNvSpPr/>
            <p:nvPr/>
          </p:nvSpPr>
          <p:spPr>
            <a:xfrm>
              <a:off x="-30546175" y="338165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0"/>
                  </a:moveTo>
                  <a:cubicBezTo>
                    <a:pt x="221" y="0"/>
                    <a:pt x="1" y="252"/>
                    <a:pt x="1" y="536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90" y="1040"/>
                    <a:pt x="2710" y="788"/>
                    <a:pt x="2710" y="536"/>
                  </a:cubicBezTo>
                  <a:cubicBezTo>
                    <a:pt x="2710" y="252"/>
                    <a:pt x="2490" y="0"/>
                    <a:pt x="2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718;p68"/>
            <p:cNvSpPr/>
            <p:nvPr/>
          </p:nvSpPr>
          <p:spPr>
            <a:xfrm>
              <a:off x="-30546175" y="3424175"/>
              <a:ext cx="51225" cy="26025"/>
            </a:xfrm>
            <a:custGeom>
              <a:avLst/>
              <a:gdLst/>
              <a:ahLst/>
              <a:cxnLst/>
              <a:rect l="l" t="t" r="r" b="b"/>
              <a:pathLst>
                <a:path w="2049" h="1041" extrusionOk="0">
                  <a:moveTo>
                    <a:pt x="505" y="1"/>
                  </a:moveTo>
                  <a:cubicBezTo>
                    <a:pt x="221" y="1"/>
                    <a:pt x="1" y="253"/>
                    <a:pt x="1" y="505"/>
                  </a:cubicBezTo>
                  <a:cubicBezTo>
                    <a:pt x="1" y="788"/>
                    <a:pt x="221" y="1040"/>
                    <a:pt x="505" y="1040"/>
                  </a:cubicBezTo>
                  <a:lnTo>
                    <a:pt x="1544" y="1040"/>
                  </a:lnTo>
                  <a:cubicBezTo>
                    <a:pt x="1796" y="1040"/>
                    <a:pt x="2048" y="788"/>
                    <a:pt x="2048" y="505"/>
                  </a:cubicBezTo>
                  <a:cubicBezTo>
                    <a:pt x="2048" y="253"/>
                    <a:pt x="1796" y="1"/>
                    <a:pt x="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719;p68"/>
            <p:cNvSpPr/>
            <p:nvPr/>
          </p:nvSpPr>
          <p:spPr>
            <a:xfrm>
              <a:off x="-30735200" y="3209325"/>
              <a:ext cx="174075" cy="275525"/>
            </a:xfrm>
            <a:custGeom>
              <a:avLst/>
              <a:gdLst/>
              <a:ahLst/>
              <a:cxnLst/>
              <a:rect l="l" t="t" r="r" b="b"/>
              <a:pathLst>
                <a:path w="6963" h="11021" extrusionOk="0">
                  <a:moveTo>
                    <a:pt x="3803" y="0"/>
                  </a:moveTo>
                  <a:cubicBezTo>
                    <a:pt x="3716" y="0"/>
                    <a:pt x="3637" y="52"/>
                    <a:pt x="3592" y="120"/>
                  </a:cubicBezTo>
                  <a:lnTo>
                    <a:pt x="1702" y="2231"/>
                  </a:lnTo>
                  <a:cubicBezTo>
                    <a:pt x="1544" y="2420"/>
                    <a:pt x="1418" y="2640"/>
                    <a:pt x="1418" y="2892"/>
                  </a:cubicBezTo>
                  <a:lnTo>
                    <a:pt x="1418" y="5917"/>
                  </a:lnTo>
                  <a:cubicBezTo>
                    <a:pt x="1418" y="6200"/>
                    <a:pt x="1292" y="6421"/>
                    <a:pt x="1103" y="6641"/>
                  </a:cubicBezTo>
                  <a:lnTo>
                    <a:pt x="126" y="7618"/>
                  </a:lnTo>
                  <a:cubicBezTo>
                    <a:pt x="0" y="7744"/>
                    <a:pt x="0" y="7965"/>
                    <a:pt x="126" y="8091"/>
                  </a:cubicBezTo>
                  <a:lnTo>
                    <a:pt x="2867" y="10926"/>
                  </a:lnTo>
                  <a:cubicBezTo>
                    <a:pt x="2930" y="10989"/>
                    <a:pt x="3017" y="11021"/>
                    <a:pt x="3104" y="11021"/>
                  </a:cubicBezTo>
                  <a:cubicBezTo>
                    <a:pt x="3190" y="11021"/>
                    <a:pt x="3277" y="10989"/>
                    <a:pt x="3340" y="10926"/>
                  </a:cubicBezTo>
                  <a:lnTo>
                    <a:pt x="4317" y="9949"/>
                  </a:lnTo>
                  <a:cubicBezTo>
                    <a:pt x="4537" y="9729"/>
                    <a:pt x="4758" y="9634"/>
                    <a:pt x="5041" y="9634"/>
                  </a:cubicBezTo>
                  <a:lnTo>
                    <a:pt x="6963" y="9634"/>
                  </a:lnTo>
                  <a:cubicBezTo>
                    <a:pt x="6900" y="9477"/>
                    <a:pt x="6837" y="9288"/>
                    <a:pt x="6837" y="9099"/>
                  </a:cubicBezTo>
                  <a:cubicBezTo>
                    <a:pt x="6837" y="9036"/>
                    <a:pt x="6837" y="8973"/>
                    <a:pt x="6900" y="8910"/>
                  </a:cubicBezTo>
                  <a:cubicBezTo>
                    <a:pt x="6774" y="8910"/>
                    <a:pt x="6648" y="8941"/>
                    <a:pt x="6522" y="8941"/>
                  </a:cubicBezTo>
                  <a:cubicBezTo>
                    <a:pt x="4096" y="8941"/>
                    <a:pt x="2080" y="6925"/>
                    <a:pt x="2080" y="4499"/>
                  </a:cubicBezTo>
                  <a:cubicBezTo>
                    <a:pt x="2080" y="2892"/>
                    <a:pt x="2962" y="1475"/>
                    <a:pt x="4254" y="687"/>
                  </a:cubicBezTo>
                  <a:cubicBezTo>
                    <a:pt x="4254" y="592"/>
                    <a:pt x="4222" y="529"/>
                    <a:pt x="4222" y="498"/>
                  </a:cubicBezTo>
                  <a:lnTo>
                    <a:pt x="4128" y="246"/>
                  </a:lnTo>
                  <a:cubicBezTo>
                    <a:pt x="4096" y="120"/>
                    <a:pt x="4002" y="57"/>
                    <a:pt x="3907" y="25"/>
                  </a:cubicBezTo>
                  <a:cubicBezTo>
                    <a:pt x="3872" y="8"/>
                    <a:pt x="3837" y="0"/>
                    <a:pt x="38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6073;p67"/>
          <p:cNvGrpSpPr/>
          <p:nvPr/>
        </p:nvGrpSpPr>
        <p:grpSpPr>
          <a:xfrm>
            <a:off x="8589154" y="2385563"/>
            <a:ext cx="687671" cy="698126"/>
            <a:chOff x="-59400775" y="4084200"/>
            <a:chExt cx="311125" cy="315875"/>
          </a:xfrm>
          <a:solidFill>
            <a:schemeClr val="bg1"/>
          </a:solidFill>
        </p:grpSpPr>
        <p:sp>
          <p:nvSpPr>
            <p:cNvPr id="167" name="Google Shape;6074;p67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075;p67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076;p67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077;p67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078;p67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079;p67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405803" y="3295135"/>
            <a:ext cx="2883278" cy="1458667"/>
            <a:chOff x="7405803" y="3295135"/>
            <a:chExt cx="2883278" cy="1458667"/>
          </a:xfrm>
        </p:grpSpPr>
        <p:sp>
          <p:nvSpPr>
            <p:cNvPr id="143" name="구름 142"/>
            <p:cNvSpPr/>
            <p:nvPr/>
          </p:nvSpPr>
          <p:spPr>
            <a:xfrm>
              <a:off x="7405803" y="3295135"/>
              <a:ext cx="2883278" cy="1458667"/>
            </a:xfrm>
            <a:prstGeom prst="cloud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Picture 4" descr="FluxGateway - Flux | We Talk an Iot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85" b="16226"/>
            <a:stretch/>
          </p:blipFill>
          <p:spPr bwMode="auto">
            <a:xfrm>
              <a:off x="8168702" y="3620668"/>
              <a:ext cx="1469681" cy="89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oogle Shape;6096;p67"/>
          <p:cNvGrpSpPr/>
          <p:nvPr/>
        </p:nvGrpSpPr>
        <p:grpSpPr>
          <a:xfrm>
            <a:off x="8468302" y="5221895"/>
            <a:ext cx="782003" cy="673572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181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180;p67"/>
          <p:cNvGrpSpPr/>
          <p:nvPr/>
        </p:nvGrpSpPr>
        <p:grpSpPr>
          <a:xfrm>
            <a:off x="10338028" y="5195838"/>
            <a:ext cx="674078" cy="663425"/>
            <a:chOff x="2404875" y="3592725"/>
            <a:chExt cx="298525" cy="293825"/>
          </a:xfrm>
          <a:solidFill>
            <a:schemeClr val="bg1"/>
          </a:solidFill>
        </p:grpSpPr>
        <p:sp>
          <p:nvSpPr>
            <p:cNvPr id="41" name="Google Shape;6181;p67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82;p67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83;p67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573;p65"/>
          <p:cNvGrpSpPr/>
          <p:nvPr/>
        </p:nvGrpSpPr>
        <p:grpSpPr>
          <a:xfrm>
            <a:off x="5085434" y="5465153"/>
            <a:ext cx="349897" cy="361858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118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7" name="Picture 12" descr="Smart Geo Expo 2022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35" y="2385563"/>
            <a:ext cx="914261" cy="74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Google Shape;5622;p66"/>
          <p:cNvSpPr/>
          <p:nvPr/>
        </p:nvSpPr>
        <p:spPr>
          <a:xfrm>
            <a:off x="3936469" y="2324821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5622;p66"/>
          <p:cNvSpPr/>
          <p:nvPr/>
        </p:nvSpPr>
        <p:spPr>
          <a:xfrm>
            <a:off x="7684591" y="2293271"/>
            <a:ext cx="744063" cy="765882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TextBox 202"/>
          <p:cNvSpPr txBox="1"/>
          <p:nvPr/>
        </p:nvSpPr>
        <p:spPr>
          <a:xfrm>
            <a:off x="3784736" y="6329769"/>
            <a:ext cx="461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 smtClean="0">
                <a:solidFill>
                  <a:prstClr val="white"/>
                </a:solidFill>
              </a:rPr>
              <a:t>Although the speed is limited, it is free and has wide coverage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09" name="Google Shape;5955;p67"/>
          <p:cNvSpPr/>
          <p:nvPr/>
        </p:nvSpPr>
        <p:spPr>
          <a:xfrm>
            <a:off x="1439046" y="3485751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5955;p67"/>
          <p:cNvSpPr/>
          <p:nvPr/>
        </p:nvSpPr>
        <p:spPr>
          <a:xfrm>
            <a:off x="6914528" y="3480415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직사각형 1035"/>
          <p:cNvSpPr/>
          <p:nvPr/>
        </p:nvSpPr>
        <p:spPr>
          <a:xfrm>
            <a:off x="1556779" y="4966423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1" name="직사각형 190"/>
          <p:cNvSpPr/>
          <p:nvPr/>
        </p:nvSpPr>
        <p:spPr>
          <a:xfrm>
            <a:off x="3079277" y="4934757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2" name="직사각형 191"/>
          <p:cNvSpPr/>
          <p:nvPr/>
        </p:nvSpPr>
        <p:spPr>
          <a:xfrm>
            <a:off x="4680532" y="4943884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3" name="직사각형 192"/>
          <p:cNvSpPr/>
          <p:nvPr/>
        </p:nvSpPr>
        <p:spPr>
          <a:xfrm>
            <a:off x="7111261" y="4996170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4" name="직사각형 193"/>
          <p:cNvSpPr/>
          <p:nvPr/>
        </p:nvSpPr>
        <p:spPr>
          <a:xfrm>
            <a:off x="8688395" y="4984618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95" name="직사각형 194"/>
          <p:cNvSpPr/>
          <p:nvPr/>
        </p:nvSpPr>
        <p:spPr>
          <a:xfrm>
            <a:off x="10105639" y="4952012"/>
            <a:ext cx="488298" cy="24536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data</a:t>
            </a:r>
            <a:endParaRPr lang="ko-KR" altLang="en-US" sz="1200" dirty="0"/>
          </a:p>
        </p:txBody>
      </p:sp>
      <p:sp>
        <p:nvSpPr>
          <p:cNvPr id="111" name="Google Shape;5955;p67"/>
          <p:cNvSpPr/>
          <p:nvPr/>
        </p:nvSpPr>
        <p:spPr>
          <a:xfrm>
            <a:off x="4485024" y="1922542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5955;p67"/>
          <p:cNvSpPr/>
          <p:nvPr/>
        </p:nvSpPr>
        <p:spPr>
          <a:xfrm>
            <a:off x="7507392" y="1872130"/>
            <a:ext cx="419704" cy="36636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xit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07552 0.00047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12877 -0.3055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2 0.00047 L 0.20924 0.00047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0013 -0.29468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4 0.00047 L 0.36823 0.0007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13008 -0.29584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15586 -0.00463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12955 -0.29838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86 -0.00463 L 0.3043 -0.00833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00013 -0.30162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29 -0.00834 L 0.447 -0.00903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11849 -0.28657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-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01 -0.00903 L 0.52266 -0.00787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000"/>
                            </p:stCondLst>
                            <p:childTnLst>
                              <p:par>
                                <p:cTn id="1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109" grpId="4" animBg="1"/>
      <p:bldP spid="109" grpId="5" animBg="1"/>
      <p:bldP spid="110" grpId="4" animBg="1"/>
      <p:bldP spid="110" grpId="5" animBg="1"/>
      <p:bldP spid="1036" grpId="0" animBg="1"/>
      <p:bldP spid="1036" grpId="1" animBg="1"/>
      <p:bldP spid="1036" grpId="2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4" grpId="0" animBg="1"/>
      <p:bldP spid="194" grpId="1" animBg="1"/>
      <p:bldP spid="194" grpId="2" animBg="1"/>
      <p:bldP spid="195" grpId="0" animBg="1"/>
      <p:bldP spid="195" grpId="1" animBg="1"/>
      <p:bldP spid="195" grpId="2" animBg="1"/>
      <p:bldP spid="111" grpId="0" animBg="1"/>
      <p:bldP spid="111" grpId="1" animBg="1"/>
      <p:bldP spid="112" grpId="0" animBg="1"/>
      <p:bldP spid="1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Characteristics of LoRa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9060" y="2027033"/>
            <a:ext cx="858970" cy="858970"/>
          </a:xfrm>
          <a:prstGeom prst="rect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0120" y="2163351"/>
            <a:ext cx="3125206" cy="203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9237" y="2306792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28573" y="4160116"/>
            <a:ext cx="3125207" cy="216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prstClr val="white"/>
                </a:solidFill>
              </a:rPr>
              <a:t>Low Power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white"/>
                </a:solidFill>
              </a:rPr>
              <a:t>By ISM, The output does not exceed 10 to 25mW.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white"/>
                </a:solidFill>
              </a:rPr>
              <a:t>battery life is improved to an average of 9 to 10 years.</a:t>
            </a: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8" name="1/2 액자 17"/>
          <p:cNvSpPr/>
          <p:nvPr/>
        </p:nvSpPr>
        <p:spPr>
          <a:xfrm rot="10800000">
            <a:off x="3208208" y="3422914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98575" y="2027033"/>
            <a:ext cx="858970" cy="858970"/>
          </a:xfrm>
          <a:prstGeom prst="rect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39635" y="2163351"/>
            <a:ext cx="3125206" cy="203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8752" y="2306792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059788" y="4368121"/>
            <a:ext cx="409335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prstClr val="white"/>
                </a:solidFill>
              </a:rPr>
              <a:t>Location </a:t>
            </a:r>
            <a:r>
              <a:rPr lang="en-US" altLang="ko-KR" sz="2500" b="1" dirty="0" smtClean="0">
                <a:solidFill>
                  <a:prstClr val="white"/>
                </a:solidFill>
              </a:rPr>
              <a:t>Information </a:t>
            </a:r>
            <a:r>
              <a:rPr lang="en-US" altLang="ko-KR" sz="2500" b="1" dirty="0">
                <a:solidFill>
                  <a:prstClr val="white"/>
                </a:solidFill>
              </a:rPr>
              <a:t>Function</a:t>
            </a:r>
          </a:p>
          <a:p>
            <a:pPr algn="ctr"/>
            <a:endParaRPr lang="en-US" altLang="ko-KR" sz="10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b="0" i="0" dirty="0">
                <a:solidFill>
                  <a:schemeClr val="bg1"/>
                </a:solidFill>
                <a:effectLst/>
              </a:rPr>
              <a:t>The location of the device can be tracked through the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en-US" altLang="ko-KR" sz="1300" b="0" i="0" dirty="0">
                <a:solidFill>
                  <a:schemeClr val="bg1"/>
                </a:solidFill>
                <a:effectLst/>
              </a:rPr>
              <a:t>gateway.</a:t>
            </a:r>
            <a:endParaRPr lang="en-US" altLang="ko-KR" sz="1300" b="1" dirty="0">
              <a:solidFill>
                <a:schemeClr val="bg1"/>
              </a:solidFill>
            </a:endParaRPr>
          </a:p>
        </p:txBody>
      </p:sp>
      <p:sp>
        <p:nvSpPr>
          <p:cNvPr id="33" name="1/2 액자 32"/>
          <p:cNvSpPr/>
          <p:nvPr/>
        </p:nvSpPr>
        <p:spPr>
          <a:xfrm rot="10800000">
            <a:off x="6927723" y="3422914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18090" y="2027033"/>
            <a:ext cx="858970" cy="858970"/>
          </a:xfrm>
          <a:prstGeom prst="rect">
            <a:avLst/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59150" y="2163351"/>
            <a:ext cx="3125206" cy="203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98267" y="2306792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052716" y="4200026"/>
            <a:ext cx="3538071" cy="19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en-US" altLang="ko-KR" sz="3000" b="1" dirty="0">
                <a:solidFill>
                  <a:prstClr val="white"/>
                </a:solidFill>
              </a:rPr>
              <a:t>Wide Coverage 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b="0" i="0" dirty="0">
                <a:solidFill>
                  <a:schemeClr val="bg1"/>
                </a:solidFill>
                <a:effectLst/>
              </a:rPr>
              <a:t>It allows long-distance connections up to 10 kilometers to allow effective Internet of Things.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8" name="1/2 액자 37"/>
          <p:cNvSpPr/>
          <p:nvPr/>
        </p:nvSpPr>
        <p:spPr>
          <a:xfrm rot="10800000">
            <a:off x="10647238" y="3422914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3C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8" name="Picture 4" descr="인터배터리 2021, 6월 9일 개최…핫한 글로벌 배터리 다 모인다 &lt; 자동차·배터리 &lt; 뉴스 &lt; 기사본문 - 테크월드뉴스 - 이재민  기자">
            <a:extLst>
              <a:ext uri="{FF2B5EF4-FFF2-40B4-BE49-F238E27FC236}">
                <a16:creationId xmlns:a16="http://schemas.microsoft.com/office/drawing/2014/main" id="{44E114DE-005C-40E9-AEE7-A5036A127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306792"/>
            <a:ext cx="2846971" cy="17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S : 어느날 갑자기 모든 GPS가 작동을 멈춘다면 어떻게 될까? - BBC News 코리아">
            <a:extLst>
              <a:ext uri="{FF2B5EF4-FFF2-40B4-BE49-F238E27FC236}">
                <a16:creationId xmlns:a16="http://schemas.microsoft.com/office/drawing/2014/main" id="{98C720E4-B1EE-4F93-80CA-7DD8FE86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52" y="2306792"/>
            <a:ext cx="2846971" cy="17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rticipatory Internet – Green Communication – organisational">
            <a:extLst>
              <a:ext uri="{FF2B5EF4-FFF2-40B4-BE49-F238E27FC236}">
                <a16:creationId xmlns:a16="http://schemas.microsoft.com/office/drawing/2014/main" id="{B420AD0D-2DD9-4B77-98B8-6B388FE7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68" y="2306792"/>
            <a:ext cx="2846970" cy="172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4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Simulation of Facility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FC27E4-EEEC-41C0-81BF-70316D23BCB6}"/>
              </a:ext>
            </a:extLst>
          </p:cNvPr>
          <p:cNvGrpSpPr/>
          <p:nvPr/>
        </p:nvGrpSpPr>
        <p:grpSpPr>
          <a:xfrm>
            <a:off x="1699142" y="1131712"/>
            <a:ext cx="1613647" cy="611841"/>
            <a:chOff x="1196788" y="2057400"/>
            <a:chExt cx="1613647" cy="611841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0FAC26D-8B2B-4176-BE8C-2BFAF2C3E9E4}"/>
                </a:ext>
              </a:extLst>
            </p:cNvPr>
            <p:cNvSpPr/>
            <p:nvPr/>
          </p:nvSpPr>
          <p:spPr>
            <a:xfrm>
              <a:off x="1196788" y="2057400"/>
              <a:ext cx="1613647" cy="611841"/>
            </a:xfrm>
            <a:prstGeom prst="roundRect">
              <a:avLst/>
            </a:prstGeom>
            <a:solidFill>
              <a:srgbClr val="000E2B"/>
            </a:solidFill>
            <a:ln w="7620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B249D3D-6F4E-40AF-8AB0-2400F847E295}"/>
                </a:ext>
              </a:extLst>
            </p:cNvPr>
            <p:cNvSpPr/>
            <p:nvPr/>
          </p:nvSpPr>
          <p:spPr>
            <a:xfrm>
              <a:off x="1324884" y="2163297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Sensor 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538395-9F6B-4E26-ADFB-05416F69A859}"/>
              </a:ext>
            </a:extLst>
          </p:cNvPr>
          <p:cNvGrpSpPr/>
          <p:nvPr/>
        </p:nvGrpSpPr>
        <p:grpSpPr>
          <a:xfrm>
            <a:off x="1699142" y="3204882"/>
            <a:ext cx="1613647" cy="611841"/>
            <a:chOff x="1196788" y="3204882"/>
            <a:chExt cx="1613647" cy="61184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4A8B861-ABD5-476C-A204-6CCB9FE4132B}"/>
                </a:ext>
              </a:extLst>
            </p:cNvPr>
            <p:cNvSpPr/>
            <p:nvPr/>
          </p:nvSpPr>
          <p:spPr>
            <a:xfrm>
              <a:off x="1196788" y="3204882"/>
              <a:ext cx="1613647" cy="611841"/>
            </a:xfrm>
            <a:prstGeom prst="roundRect">
              <a:avLst/>
            </a:prstGeom>
            <a:solidFill>
              <a:srgbClr val="000E2B"/>
            </a:solidFill>
            <a:ln w="7620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E50255E-AC29-41C1-8C9C-39D3317DE0DE}"/>
                </a:ext>
              </a:extLst>
            </p:cNvPr>
            <p:cNvSpPr/>
            <p:nvPr/>
          </p:nvSpPr>
          <p:spPr>
            <a:xfrm>
              <a:off x="1324884" y="3310779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Sensor 2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13D101-4FED-499B-83B7-A238A91272EB}"/>
              </a:ext>
            </a:extLst>
          </p:cNvPr>
          <p:cNvGrpSpPr/>
          <p:nvPr/>
        </p:nvGrpSpPr>
        <p:grpSpPr>
          <a:xfrm>
            <a:off x="1699142" y="5159507"/>
            <a:ext cx="1613647" cy="611841"/>
            <a:chOff x="1196788" y="4352364"/>
            <a:chExt cx="1613647" cy="611841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B9FFF23-1CCF-47F6-A235-E256E2755E5D}"/>
                </a:ext>
              </a:extLst>
            </p:cNvPr>
            <p:cNvSpPr/>
            <p:nvPr/>
          </p:nvSpPr>
          <p:spPr>
            <a:xfrm>
              <a:off x="1196788" y="4352364"/>
              <a:ext cx="1613647" cy="611841"/>
            </a:xfrm>
            <a:prstGeom prst="roundRect">
              <a:avLst/>
            </a:prstGeom>
            <a:solidFill>
              <a:srgbClr val="000E2B"/>
            </a:solidFill>
            <a:ln w="7620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4985F6B-D147-4809-BC88-1AB976BE4A26}"/>
                </a:ext>
              </a:extLst>
            </p:cNvPr>
            <p:cNvSpPr/>
            <p:nvPr/>
          </p:nvSpPr>
          <p:spPr>
            <a:xfrm>
              <a:off x="1324884" y="4458261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Sensor 3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81FBFC-D9EF-49D4-82CC-7BBE1E7A16BF}"/>
              </a:ext>
            </a:extLst>
          </p:cNvPr>
          <p:cNvGrpSpPr/>
          <p:nvPr/>
        </p:nvGrpSpPr>
        <p:grpSpPr>
          <a:xfrm>
            <a:off x="5597081" y="2263401"/>
            <a:ext cx="665206" cy="1882961"/>
            <a:chOff x="5625986" y="1684871"/>
            <a:chExt cx="665206" cy="188296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B9A43A1-CA1F-4470-BAC0-AA9FC6BF5EF2}"/>
                </a:ext>
              </a:extLst>
            </p:cNvPr>
            <p:cNvGrpSpPr/>
            <p:nvPr/>
          </p:nvGrpSpPr>
          <p:grpSpPr>
            <a:xfrm>
              <a:off x="5625986" y="2738011"/>
              <a:ext cx="310198" cy="829821"/>
              <a:chOff x="5679511" y="2465590"/>
              <a:chExt cx="554182" cy="190163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3449B54-BA99-4D0D-B492-37832EE12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3325" y="2489679"/>
                <a:ext cx="8390" cy="137749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1CE44D9B-4FA8-4A49-BA76-7482BB6D65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9511" y="2465590"/>
                <a:ext cx="554182" cy="53765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F202AF4A-E0C0-4587-847B-CA6302AC6B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9511" y="3837183"/>
                <a:ext cx="554182" cy="51426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57ABDD07-4B83-4CF3-B251-BE5DC3A5A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93" y="2988693"/>
                <a:ext cx="0" cy="1378527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70AC61F-FE4A-433E-83E3-7311022F27BD}"/>
                </a:ext>
              </a:extLst>
            </p:cNvPr>
            <p:cNvGrpSpPr/>
            <p:nvPr/>
          </p:nvGrpSpPr>
          <p:grpSpPr>
            <a:xfrm flipV="1">
              <a:off x="5980994" y="2733100"/>
              <a:ext cx="310198" cy="834732"/>
              <a:chOff x="5679511" y="2436486"/>
              <a:chExt cx="554182" cy="191288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C071BCA-1319-4947-AB92-03864B692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511" y="2436486"/>
                <a:ext cx="852" cy="139429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AF3F46E-37E9-470E-874F-7487464152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9513" y="2452255"/>
                <a:ext cx="554179" cy="542123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16FDE20-1FB4-4F02-B85D-AF73C554AF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9511" y="3811716"/>
                <a:ext cx="554182" cy="53765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92EEB15F-B819-46DA-8B3B-1E52A1F72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93" y="2966523"/>
                <a:ext cx="0" cy="1347504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0562D81-FCAC-4170-8568-C6B44C934934}"/>
                </a:ext>
              </a:extLst>
            </p:cNvPr>
            <p:cNvGrpSpPr/>
            <p:nvPr/>
          </p:nvGrpSpPr>
          <p:grpSpPr>
            <a:xfrm>
              <a:off x="5655765" y="2466413"/>
              <a:ext cx="608801" cy="464381"/>
              <a:chOff x="5655765" y="2466413"/>
              <a:chExt cx="608801" cy="464381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F764F97-2097-4711-8DE1-B7011AC13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5765" y="2696176"/>
                <a:ext cx="310198" cy="23461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376E9C5-3814-4C2A-B6D4-E1D2A8E9CD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4368" y="2690340"/>
                <a:ext cx="310198" cy="23461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962BA79-F7FF-4B67-8D60-2CE586D3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5765" y="2472249"/>
                <a:ext cx="310198" cy="23461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38598981-5D74-427B-955B-9D16F33298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54368" y="2466413"/>
                <a:ext cx="310198" cy="234618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DE7305D-6F0F-490D-B444-C765D200B975}"/>
                </a:ext>
              </a:extLst>
            </p:cNvPr>
            <p:cNvGrpSpPr/>
            <p:nvPr/>
          </p:nvGrpSpPr>
          <p:grpSpPr>
            <a:xfrm>
              <a:off x="5655765" y="1684871"/>
              <a:ext cx="310198" cy="1016160"/>
              <a:chOff x="5655765" y="1294071"/>
              <a:chExt cx="310198" cy="1406960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EC57FA2A-5C1E-479F-8A27-4D089A496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5765" y="1582634"/>
                <a:ext cx="10523" cy="1118397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64427FF-CBB0-4FE3-9CDD-A59223413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440" y="1294071"/>
                <a:ext cx="10523" cy="1118397"/>
              </a:xfrm>
              <a:prstGeom prst="line">
                <a:avLst/>
              </a:prstGeom>
              <a:ln w="28575">
                <a:solidFill>
                  <a:srgbClr val="03C5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3E5FD3-5A54-4A3E-808C-53C948C7A8CF}"/>
              </a:ext>
            </a:extLst>
          </p:cNvPr>
          <p:cNvSpPr/>
          <p:nvPr/>
        </p:nvSpPr>
        <p:spPr>
          <a:xfrm>
            <a:off x="5255584" y="4154348"/>
            <a:ext cx="1357454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Gateway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3C5E2B-AE37-4C60-BF19-3AC750597FFA}"/>
              </a:ext>
            </a:extLst>
          </p:cNvPr>
          <p:cNvGrpSpPr/>
          <p:nvPr/>
        </p:nvGrpSpPr>
        <p:grpSpPr>
          <a:xfrm rot="21192300">
            <a:off x="3268393" y="1031427"/>
            <a:ext cx="1649160" cy="1475864"/>
            <a:chOff x="2960730" y="1892265"/>
            <a:chExt cx="1649160" cy="1475864"/>
          </a:xfrm>
        </p:grpSpPr>
        <p:sp>
          <p:nvSpPr>
            <p:cNvPr id="13" name="막힌 원호 12">
              <a:extLst>
                <a:ext uri="{FF2B5EF4-FFF2-40B4-BE49-F238E27FC236}">
                  <a16:creationId xmlns:a16="http://schemas.microsoft.com/office/drawing/2014/main" id="{DFDC2CD8-1CC4-4118-B2B1-C7BC605B895E}"/>
                </a:ext>
              </a:extLst>
            </p:cNvPr>
            <p:cNvSpPr/>
            <p:nvPr/>
          </p:nvSpPr>
          <p:spPr>
            <a:xfrm rot="6657349">
              <a:off x="2944976" y="2016999"/>
              <a:ext cx="779129" cy="747622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막힌 원호 72">
              <a:extLst>
                <a:ext uri="{FF2B5EF4-FFF2-40B4-BE49-F238E27FC236}">
                  <a16:creationId xmlns:a16="http://schemas.microsoft.com/office/drawing/2014/main" id="{D77580FF-05C1-47B3-9453-747AD237C784}"/>
                </a:ext>
              </a:extLst>
            </p:cNvPr>
            <p:cNvSpPr/>
            <p:nvPr/>
          </p:nvSpPr>
          <p:spPr>
            <a:xfrm rot="6353619">
              <a:off x="3190418" y="1948657"/>
              <a:ext cx="1475864" cy="1363080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막힌 원호 73">
              <a:extLst>
                <a:ext uri="{FF2B5EF4-FFF2-40B4-BE49-F238E27FC236}">
                  <a16:creationId xmlns:a16="http://schemas.microsoft.com/office/drawing/2014/main" id="{40B9B4D5-0D35-47DA-9A59-76EE01E910AD}"/>
                </a:ext>
              </a:extLst>
            </p:cNvPr>
            <p:cNvSpPr/>
            <p:nvPr/>
          </p:nvSpPr>
          <p:spPr>
            <a:xfrm rot="6399947">
              <a:off x="3095132" y="1987915"/>
              <a:ext cx="1112484" cy="1063251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C64DE59-ACA3-4030-A490-A1DF43EC2F9F}"/>
              </a:ext>
            </a:extLst>
          </p:cNvPr>
          <p:cNvGrpSpPr/>
          <p:nvPr/>
        </p:nvGrpSpPr>
        <p:grpSpPr>
          <a:xfrm rot="19488704">
            <a:off x="3323180" y="4604360"/>
            <a:ext cx="1649160" cy="1475864"/>
            <a:chOff x="2960730" y="1892265"/>
            <a:chExt cx="1649160" cy="1475864"/>
          </a:xfrm>
        </p:grpSpPr>
        <p:sp>
          <p:nvSpPr>
            <p:cNvPr id="76" name="막힌 원호 75">
              <a:extLst>
                <a:ext uri="{FF2B5EF4-FFF2-40B4-BE49-F238E27FC236}">
                  <a16:creationId xmlns:a16="http://schemas.microsoft.com/office/drawing/2014/main" id="{0BE42D24-3AEA-4151-A6BE-ED4FEC90E01E}"/>
                </a:ext>
              </a:extLst>
            </p:cNvPr>
            <p:cNvSpPr/>
            <p:nvPr/>
          </p:nvSpPr>
          <p:spPr>
            <a:xfrm rot="6657349">
              <a:off x="2944976" y="2016999"/>
              <a:ext cx="779129" cy="747622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막힌 원호 76">
              <a:extLst>
                <a:ext uri="{FF2B5EF4-FFF2-40B4-BE49-F238E27FC236}">
                  <a16:creationId xmlns:a16="http://schemas.microsoft.com/office/drawing/2014/main" id="{3D2C8922-48FD-48C0-9F84-626DE7491A05}"/>
                </a:ext>
              </a:extLst>
            </p:cNvPr>
            <p:cNvSpPr/>
            <p:nvPr/>
          </p:nvSpPr>
          <p:spPr>
            <a:xfrm rot="6353619">
              <a:off x="3190418" y="1948657"/>
              <a:ext cx="1475864" cy="1363080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막힌 원호 77">
              <a:extLst>
                <a:ext uri="{FF2B5EF4-FFF2-40B4-BE49-F238E27FC236}">
                  <a16:creationId xmlns:a16="http://schemas.microsoft.com/office/drawing/2014/main" id="{2C1A909D-CFB7-49B3-8582-028CD28BCAF2}"/>
                </a:ext>
              </a:extLst>
            </p:cNvPr>
            <p:cNvSpPr/>
            <p:nvPr/>
          </p:nvSpPr>
          <p:spPr>
            <a:xfrm rot="6399947">
              <a:off x="3095132" y="1987915"/>
              <a:ext cx="1112484" cy="1063251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24C179-2ABF-4382-BC03-893FCD2CE4F9}"/>
              </a:ext>
            </a:extLst>
          </p:cNvPr>
          <p:cNvSpPr/>
          <p:nvPr/>
        </p:nvSpPr>
        <p:spPr>
          <a:xfrm>
            <a:off x="3831204" y="3130988"/>
            <a:ext cx="1357454" cy="74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Band of IBM: 915MHz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92B2915-7401-4B20-B0FF-AE5B18B1FEF8}"/>
              </a:ext>
            </a:extLst>
          </p:cNvPr>
          <p:cNvGrpSpPr/>
          <p:nvPr/>
        </p:nvGrpSpPr>
        <p:grpSpPr>
          <a:xfrm>
            <a:off x="8869894" y="2814186"/>
            <a:ext cx="2387496" cy="2586163"/>
            <a:chOff x="10339872" y="2632725"/>
            <a:chExt cx="1580173" cy="198115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61E804C-7DC8-42E3-9A5A-0879C4F4EA35}"/>
                </a:ext>
              </a:extLst>
            </p:cNvPr>
            <p:cNvSpPr/>
            <p:nvPr/>
          </p:nvSpPr>
          <p:spPr>
            <a:xfrm>
              <a:off x="10339872" y="3467031"/>
              <a:ext cx="344578" cy="319572"/>
            </a:xfrm>
            <a:prstGeom prst="rec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B5F5A21-6F79-42F8-8968-FEE8A0CAF438}"/>
                </a:ext>
              </a:extLst>
            </p:cNvPr>
            <p:cNvSpPr/>
            <p:nvPr/>
          </p:nvSpPr>
          <p:spPr>
            <a:xfrm>
              <a:off x="11575467" y="3495003"/>
              <a:ext cx="344578" cy="319572"/>
            </a:xfrm>
            <a:prstGeom prst="rec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9A5D674-62FD-49DA-B082-FE101A539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3772" y="3238561"/>
              <a:ext cx="0" cy="302434"/>
            </a:xfrm>
            <a:prstGeom prst="line">
              <a:avLst/>
            </a:prstGeom>
            <a:ln w="76200"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68FFEBA-F53B-4CE9-8D08-C9E804E9CABC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500" y="3252152"/>
              <a:ext cx="1277808" cy="14872"/>
            </a:xfrm>
            <a:prstGeom prst="line">
              <a:avLst/>
            </a:prstGeom>
            <a:ln w="76200"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1BAECCD-6CEA-487B-B9A0-C2D7856DF8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3598" y="3240642"/>
              <a:ext cx="0" cy="302434"/>
            </a:xfrm>
            <a:prstGeom prst="line">
              <a:avLst/>
            </a:prstGeom>
            <a:ln w="76200"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5185509-4D53-4DF8-8E3B-4C2138B8D5CE}"/>
                </a:ext>
              </a:extLst>
            </p:cNvPr>
            <p:cNvGrpSpPr/>
            <p:nvPr/>
          </p:nvGrpSpPr>
          <p:grpSpPr>
            <a:xfrm>
              <a:off x="10731517" y="2632725"/>
              <a:ext cx="792205" cy="1167278"/>
              <a:chOff x="10718069" y="2632725"/>
              <a:chExt cx="792205" cy="116727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F477BE1C-5B50-4AD7-B3DB-FB920B84BFCB}"/>
                  </a:ext>
                </a:extLst>
              </p:cNvPr>
              <p:cNvSpPr/>
              <p:nvPr/>
            </p:nvSpPr>
            <p:spPr>
              <a:xfrm>
                <a:off x="10944756" y="3480431"/>
                <a:ext cx="344578" cy="319572"/>
              </a:xfrm>
              <a:prstGeom prst="rect">
                <a:avLst/>
              </a:prstGeom>
              <a:solidFill>
                <a:srgbClr val="03C5AA"/>
              </a:solidFill>
              <a:ln>
                <a:solidFill>
                  <a:srgbClr val="03C5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B2CADF1-09E0-4BA5-B6A9-6695047845C6}"/>
                  </a:ext>
                </a:extLst>
              </p:cNvPr>
              <p:cNvSpPr/>
              <p:nvPr/>
            </p:nvSpPr>
            <p:spPr>
              <a:xfrm>
                <a:off x="10718069" y="2632725"/>
                <a:ext cx="792205" cy="435369"/>
              </a:xfrm>
              <a:prstGeom prst="rect">
                <a:avLst/>
              </a:prstGeom>
              <a:solidFill>
                <a:srgbClr val="03C5AA"/>
              </a:solidFill>
              <a:ln>
                <a:solidFill>
                  <a:srgbClr val="03C5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258A31CC-4C50-464D-9E9C-A5B8D661BE31}"/>
                  </a:ext>
                </a:extLst>
              </p:cNvPr>
              <p:cNvGrpSpPr/>
              <p:nvPr/>
            </p:nvGrpSpPr>
            <p:grpSpPr>
              <a:xfrm>
                <a:off x="11115036" y="3021161"/>
                <a:ext cx="1" cy="557927"/>
                <a:chOff x="11115036" y="3021161"/>
                <a:chExt cx="1" cy="557927"/>
              </a:xfrm>
            </p:grpSpPr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2FE051C9-9C4A-4F8B-9B63-ADBD84B88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15037" y="3276654"/>
                  <a:ext cx="0" cy="302434"/>
                </a:xfrm>
                <a:prstGeom prst="line">
                  <a:avLst/>
                </a:prstGeom>
                <a:ln w="76200">
                  <a:solidFill>
                    <a:srgbClr val="03C5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BEC17EAE-059D-40C6-B47C-55EA48932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15036" y="3021161"/>
                  <a:ext cx="0" cy="302434"/>
                </a:xfrm>
                <a:prstGeom prst="line">
                  <a:avLst/>
                </a:prstGeom>
                <a:ln w="76200">
                  <a:solidFill>
                    <a:srgbClr val="03C5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F51FF38-3F80-4838-BF47-8ABB776471E0}"/>
                </a:ext>
              </a:extLst>
            </p:cNvPr>
            <p:cNvSpPr/>
            <p:nvPr/>
          </p:nvSpPr>
          <p:spPr>
            <a:xfrm>
              <a:off x="10475788" y="3867583"/>
              <a:ext cx="1357454" cy="746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Network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Server</a:t>
              </a: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47EE6F1-19B6-4B6A-9E85-09BFF3E0BC2B}"/>
              </a:ext>
            </a:extLst>
          </p:cNvPr>
          <p:cNvSpPr/>
          <p:nvPr/>
        </p:nvSpPr>
        <p:spPr>
          <a:xfrm>
            <a:off x="1430966" y="6026588"/>
            <a:ext cx="8952626" cy="54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“How does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LoRa-based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sensor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send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receive</a:t>
            </a:r>
            <a:r>
              <a:rPr lang="ko-KR" altLang="en-US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2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data”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AAA2A33E-0A74-46D4-851F-4FC49022C65F}"/>
              </a:ext>
            </a:extLst>
          </p:cNvPr>
          <p:cNvGrpSpPr/>
          <p:nvPr/>
        </p:nvGrpSpPr>
        <p:grpSpPr>
          <a:xfrm rot="20227823">
            <a:off x="3205272" y="2842384"/>
            <a:ext cx="1649160" cy="1475864"/>
            <a:chOff x="2960730" y="1892265"/>
            <a:chExt cx="1649160" cy="1475864"/>
          </a:xfrm>
        </p:grpSpPr>
        <p:sp>
          <p:nvSpPr>
            <p:cNvPr id="151" name="막힌 원호 150">
              <a:extLst>
                <a:ext uri="{FF2B5EF4-FFF2-40B4-BE49-F238E27FC236}">
                  <a16:creationId xmlns:a16="http://schemas.microsoft.com/office/drawing/2014/main" id="{2A2929F6-8398-4670-A396-8B96087E1E82}"/>
                </a:ext>
              </a:extLst>
            </p:cNvPr>
            <p:cNvSpPr/>
            <p:nvPr/>
          </p:nvSpPr>
          <p:spPr>
            <a:xfrm rot="6657349">
              <a:off x="2944976" y="2016999"/>
              <a:ext cx="779129" cy="747622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막힌 원호 151">
              <a:extLst>
                <a:ext uri="{FF2B5EF4-FFF2-40B4-BE49-F238E27FC236}">
                  <a16:creationId xmlns:a16="http://schemas.microsoft.com/office/drawing/2014/main" id="{F21967F5-0A06-4DDA-93BE-C858881904C1}"/>
                </a:ext>
              </a:extLst>
            </p:cNvPr>
            <p:cNvSpPr/>
            <p:nvPr/>
          </p:nvSpPr>
          <p:spPr>
            <a:xfrm rot="6353619">
              <a:off x="3190418" y="1948657"/>
              <a:ext cx="1475864" cy="1363080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막힌 원호 152">
              <a:extLst>
                <a:ext uri="{FF2B5EF4-FFF2-40B4-BE49-F238E27FC236}">
                  <a16:creationId xmlns:a16="http://schemas.microsoft.com/office/drawing/2014/main" id="{DD97B946-5313-45F6-ACDD-CAAE27C2DE3B}"/>
                </a:ext>
              </a:extLst>
            </p:cNvPr>
            <p:cNvSpPr/>
            <p:nvPr/>
          </p:nvSpPr>
          <p:spPr>
            <a:xfrm rot="6399947">
              <a:off x="3095132" y="1987915"/>
              <a:ext cx="1112484" cy="1063251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47649F6-EABB-41E1-B41F-FCF3E79F62C4}"/>
              </a:ext>
            </a:extLst>
          </p:cNvPr>
          <p:cNvSpPr/>
          <p:nvPr/>
        </p:nvSpPr>
        <p:spPr>
          <a:xfrm>
            <a:off x="6663428" y="2846074"/>
            <a:ext cx="2175872" cy="143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Backhaul over: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WIFI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Cellular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Ethernet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668BE5AE-F876-4844-A5D5-CAE9DBCFA991}"/>
              </a:ext>
            </a:extLst>
          </p:cNvPr>
          <p:cNvGrpSpPr/>
          <p:nvPr/>
        </p:nvGrpSpPr>
        <p:grpSpPr>
          <a:xfrm rot="20227823">
            <a:off x="6511716" y="2883128"/>
            <a:ext cx="1649160" cy="1475864"/>
            <a:chOff x="2960730" y="1892265"/>
            <a:chExt cx="1649160" cy="1475864"/>
          </a:xfrm>
        </p:grpSpPr>
        <p:sp>
          <p:nvSpPr>
            <p:cNvPr id="160" name="막힌 원호 159">
              <a:extLst>
                <a:ext uri="{FF2B5EF4-FFF2-40B4-BE49-F238E27FC236}">
                  <a16:creationId xmlns:a16="http://schemas.microsoft.com/office/drawing/2014/main" id="{728B7E1B-D58C-43EF-9478-2128768425C8}"/>
                </a:ext>
              </a:extLst>
            </p:cNvPr>
            <p:cNvSpPr/>
            <p:nvPr/>
          </p:nvSpPr>
          <p:spPr>
            <a:xfrm rot="6657349">
              <a:off x="2944976" y="2016999"/>
              <a:ext cx="779129" cy="747622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막힌 원호 160">
              <a:extLst>
                <a:ext uri="{FF2B5EF4-FFF2-40B4-BE49-F238E27FC236}">
                  <a16:creationId xmlns:a16="http://schemas.microsoft.com/office/drawing/2014/main" id="{27BDAF26-4C74-480D-9A78-CA7A4A208402}"/>
                </a:ext>
              </a:extLst>
            </p:cNvPr>
            <p:cNvSpPr/>
            <p:nvPr/>
          </p:nvSpPr>
          <p:spPr>
            <a:xfrm rot="6353619">
              <a:off x="3190418" y="1948657"/>
              <a:ext cx="1475864" cy="1363080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막힌 원호 161">
              <a:extLst>
                <a:ext uri="{FF2B5EF4-FFF2-40B4-BE49-F238E27FC236}">
                  <a16:creationId xmlns:a16="http://schemas.microsoft.com/office/drawing/2014/main" id="{42C15598-CD95-4373-88C4-22F4A3FE9101}"/>
                </a:ext>
              </a:extLst>
            </p:cNvPr>
            <p:cNvSpPr/>
            <p:nvPr/>
          </p:nvSpPr>
          <p:spPr>
            <a:xfrm rot="6399947">
              <a:off x="3095132" y="1987915"/>
              <a:ext cx="1112484" cy="1063251"/>
            </a:xfrm>
            <a:prstGeom prst="blockArc">
              <a:avLst>
                <a:gd name="adj1" fmla="val 13349590"/>
                <a:gd name="adj2" fmla="val 20147187"/>
                <a:gd name="adj3" fmla="val 0"/>
              </a:avLst>
            </a:prstGeom>
            <a:solidFill>
              <a:srgbClr val="03C5AA"/>
            </a:solidFill>
            <a:ln w="57150"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03797DC-90CE-4F41-AD3C-B3EED9FF52EC}"/>
              </a:ext>
            </a:extLst>
          </p:cNvPr>
          <p:cNvGrpSpPr/>
          <p:nvPr/>
        </p:nvGrpSpPr>
        <p:grpSpPr>
          <a:xfrm>
            <a:off x="9174774" y="1615095"/>
            <a:ext cx="1405162" cy="873172"/>
            <a:chOff x="10196419" y="1485313"/>
            <a:chExt cx="1405162" cy="873172"/>
          </a:xfrm>
        </p:grpSpPr>
        <p:sp>
          <p:nvSpPr>
            <p:cNvPr id="164" name="생각 풍선: 구름 모양 163">
              <a:extLst>
                <a:ext uri="{FF2B5EF4-FFF2-40B4-BE49-F238E27FC236}">
                  <a16:creationId xmlns:a16="http://schemas.microsoft.com/office/drawing/2014/main" id="{B5A97F42-D164-4AF8-82B5-6481FF5EE785}"/>
                </a:ext>
              </a:extLst>
            </p:cNvPr>
            <p:cNvSpPr/>
            <p:nvPr/>
          </p:nvSpPr>
          <p:spPr>
            <a:xfrm rot="21310010" flipH="1">
              <a:off x="10196419" y="1485313"/>
              <a:ext cx="1405162" cy="873172"/>
            </a:xfrm>
            <a:prstGeom prst="cloudCallou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FB86051-CF5A-44D8-ACD4-426CB07BA396}"/>
                </a:ext>
              </a:extLst>
            </p:cNvPr>
            <p:cNvSpPr/>
            <p:nvPr/>
          </p:nvSpPr>
          <p:spPr>
            <a:xfrm>
              <a:off x="10220273" y="1688156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Distinct?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DCFE2B7-32F7-407A-8B6C-D237139FE5D6}"/>
              </a:ext>
            </a:extLst>
          </p:cNvPr>
          <p:cNvGrpSpPr/>
          <p:nvPr/>
        </p:nvGrpSpPr>
        <p:grpSpPr>
          <a:xfrm>
            <a:off x="9172688" y="1621551"/>
            <a:ext cx="1409333" cy="873172"/>
            <a:chOff x="10259858" y="477835"/>
            <a:chExt cx="1409333" cy="873172"/>
          </a:xfrm>
        </p:grpSpPr>
        <p:sp>
          <p:nvSpPr>
            <p:cNvPr id="170" name="생각 풍선: 구름 모양 169">
              <a:extLst>
                <a:ext uri="{FF2B5EF4-FFF2-40B4-BE49-F238E27FC236}">
                  <a16:creationId xmlns:a16="http://schemas.microsoft.com/office/drawing/2014/main" id="{E1A2A3C7-CC8B-4576-81A5-F1716F4788F6}"/>
                </a:ext>
              </a:extLst>
            </p:cNvPr>
            <p:cNvSpPr/>
            <p:nvPr/>
          </p:nvSpPr>
          <p:spPr>
            <a:xfrm rot="21310010" flipH="1">
              <a:off x="10259858" y="477835"/>
              <a:ext cx="1405162" cy="873172"/>
            </a:xfrm>
            <a:prstGeom prst="cloudCallou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9BAF6A3-A6F2-4DD7-BCDE-0BB75906CE58}"/>
                </a:ext>
              </a:extLst>
            </p:cNvPr>
            <p:cNvSpPr/>
            <p:nvPr/>
          </p:nvSpPr>
          <p:spPr>
            <a:xfrm>
              <a:off x="10311737" y="641052"/>
              <a:ext cx="1357454" cy="400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Security...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6FF5E6C-98E2-464E-A223-9E462363D10F}"/>
              </a:ext>
            </a:extLst>
          </p:cNvPr>
          <p:cNvGrpSpPr/>
          <p:nvPr/>
        </p:nvGrpSpPr>
        <p:grpSpPr>
          <a:xfrm>
            <a:off x="58171" y="516595"/>
            <a:ext cx="344578" cy="735646"/>
            <a:chOff x="2343620" y="1395663"/>
            <a:chExt cx="344578" cy="735646"/>
          </a:xfrm>
          <a:solidFill>
            <a:srgbClr val="FF0000"/>
          </a:solidFill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1EF6CF7B-48BA-42B5-B988-27BFE7DA534B}"/>
                </a:ext>
              </a:extLst>
            </p:cNvPr>
            <p:cNvSpPr/>
            <p:nvPr/>
          </p:nvSpPr>
          <p:spPr>
            <a:xfrm>
              <a:off x="2343620" y="1811737"/>
              <a:ext cx="344578" cy="31957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F7B7AD9F-12BC-45E9-8AC9-B468FB26C725}"/>
                </a:ext>
              </a:extLst>
            </p:cNvPr>
            <p:cNvSpPr/>
            <p:nvPr/>
          </p:nvSpPr>
          <p:spPr>
            <a:xfrm>
              <a:off x="2343620" y="1395663"/>
              <a:ext cx="344578" cy="319572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F9783C2-885D-452B-9924-C38723D5719C}"/>
              </a:ext>
            </a:extLst>
          </p:cNvPr>
          <p:cNvGrpSpPr/>
          <p:nvPr/>
        </p:nvGrpSpPr>
        <p:grpSpPr>
          <a:xfrm>
            <a:off x="63469" y="2585915"/>
            <a:ext cx="344578" cy="735646"/>
            <a:chOff x="2343620" y="1395663"/>
            <a:chExt cx="344578" cy="735646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F708DCC-1FD7-4EDD-A126-2E0C4D9336AD}"/>
                </a:ext>
              </a:extLst>
            </p:cNvPr>
            <p:cNvSpPr/>
            <p:nvPr/>
          </p:nvSpPr>
          <p:spPr>
            <a:xfrm>
              <a:off x="2343620" y="1811737"/>
              <a:ext cx="344578" cy="319572"/>
            </a:xfrm>
            <a:prstGeom prst="rec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0DFBC0C-AAF4-4C56-A1E5-2DC4B4953E50}"/>
                </a:ext>
              </a:extLst>
            </p:cNvPr>
            <p:cNvSpPr/>
            <p:nvPr/>
          </p:nvSpPr>
          <p:spPr>
            <a:xfrm>
              <a:off x="2343620" y="1395663"/>
              <a:ext cx="344578" cy="319572"/>
            </a:xfrm>
            <a:prstGeom prst="ellipse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4E56B9C8-6431-41AD-82B3-4ED68BC16A27}"/>
              </a:ext>
            </a:extLst>
          </p:cNvPr>
          <p:cNvGrpSpPr/>
          <p:nvPr/>
        </p:nvGrpSpPr>
        <p:grpSpPr>
          <a:xfrm>
            <a:off x="71540" y="4545889"/>
            <a:ext cx="344578" cy="735646"/>
            <a:chOff x="2343620" y="1395663"/>
            <a:chExt cx="344578" cy="735646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42A4033-46B6-477C-8B1D-CEB93CB48F70}"/>
                </a:ext>
              </a:extLst>
            </p:cNvPr>
            <p:cNvSpPr/>
            <p:nvPr/>
          </p:nvSpPr>
          <p:spPr>
            <a:xfrm>
              <a:off x="2343620" y="1811737"/>
              <a:ext cx="344578" cy="319572"/>
            </a:xfrm>
            <a:prstGeom prst="rect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52C5A637-452E-4A03-A9DA-D71F94E4E0A2}"/>
                </a:ext>
              </a:extLst>
            </p:cNvPr>
            <p:cNvSpPr/>
            <p:nvPr/>
          </p:nvSpPr>
          <p:spPr>
            <a:xfrm>
              <a:off x="2343620" y="1395663"/>
              <a:ext cx="344578" cy="319572"/>
            </a:xfrm>
            <a:prstGeom prst="ellipse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7" name="화살표: 갈매기형 수장 186">
            <a:extLst>
              <a:ext uri="{FF2B5EF4-FFF2-40B4-BE49-F238E27FC236}">
                <a16:creationId xmlns:a16="http://schemas.microsoft.com/office/drawing/2014/main" id="{C455AD84-3CA9-4984-B5F2-0480AC74DDF6}"/>
              </a:ext>
            </a:extLst>
          </p:cNvPr>
          <p:cNvSpPr/>
          <p:nvPr/>
        </p:nvSpPr>
        <p:spPr>
          <a:xfrm>
            <a:off x="1290340" y="2871060"/>
            <a:ext cx="312697" cy="1295160"/>
          </a:xfrm>
          <a:prstGeom prst="chevron">
            <a:avLst>
              <a:gd name="adj" fmla="val 90041"/>
            </a:avLst>
          </a:prstGeom>
          <a:solidFill>
            <a:srgbClr val="03C5AA"/>
          </a:solidFill>
          <a:ln>
            <a:solidFill>
              <a:srgbClr val="03C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8" name="화살표: 갈매기형 수장 187">
            <a:extLst>
              <a:ext uri="{FF2B5EF4-FFF2-40B4-BE49-F238E27FC236}">
                <a16:creationId xmlns:a16="http://schemas.microsoft.com/office/drawing/2014/main" id="{D1A7A65F-C1E8-48A3-AC09-8F83918CC4AB}"/>
              </a:ext>
            </a:extLst>
          </p:cNvPr>
          <p:cNvSpPr/>
          <p:nvPr/>
        </p:nvSpPr>
        <p:spPr>
          <a:xfrm>
            <a:off x="1302297" y="720865"/>
            <a:ext cx="312697" cy="1295160"/>
          </a:xfrm>
          <a:prstGeom prst="chevron">
            <a:avLst>
              <a:gd name="adj" fmla="val 90041"/>
            </a:avLst>
          </a:prstGeom>
          <a:solidFill>
            <a:srgbClr val="03C5AA"/>
          </a:solidFill>
          <a:ln>
            <a:solidFill>
              <a:srgbClr val="03C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9" name="화살표: 갈매기형 수장 188">
            <a:extLst>
              <a:ext uri="{FF2B5EF4-FFF2-40B4-BE49-F238E27FC236}">
                <a16:creationId xmlns:a16="http://schemas.microsoft.com/office/drawing/2014/main" id="{D02DFB51-6E74-4E3A-B625-A0AB823A3F61}"/>
              </a:ext>
            </a:extLst>
          </p:cNvPr>
          <p:cNvSpPr/>
          <p:nvPr/>
        </p:nvSpPr>
        <p:spPr>
          <a:xfrm>
            <a:off x="1302296" y="4816352"/>
            <a:ext cx="312697" cy="1295160"/>
          </a:xfrm>
          <a:prstGeom prst="chevron">
            <a:avLst>
              <a:gd name="adj" fmla="val 90041"/>
            </a:avLst>
          </a:prstGeom>
          <a:solidFill>
            <a:srgbClr val="03C5AA"/>
          </a:solidFill>
          <a:ln>
            <a:solidFill>
              <a:srgbClr val="03C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76F7FD-A906-48C2-AC30-84F8DAB1AFEE}"/>
              </a:ext>
            </a:extLst>
          </p:cNvPr>
          <p:cNvGrpSpPr/>
          <p:nvPr/>
        </p:nvGrpSpPr>
        <p:grpSpPr>
          <a:xfrm>
            <a:off x="0" y="4230604"/>
            <a:ext cx="1053443" cy="1880908"/>
            <a:chOff x="0" y="4230604"/>
            <a:chExt cx="1053443" cy="1880908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0FDA74-A8EC-4C27-AABB-EA575D80E1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463932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9B6B8721-A7D7-4F7F-8ED1-7A2CCBEA27B9}"/>
                </a:ext>
              </a:extLst>
            </p:cNvPr>
            <p:cNvCxnSpPr>
              <a:cxnSpLocks/>
            </p:cNvCxnSpPr>
            <p:nvPr/>
          </p:nvCxnSpPr>
          <p:spPr>
            <a:xfrm>
              <a:off x="29079" y="4230604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4698E095-BE8B-4253-A186-0EC9D527CFB4}"/>
                </a:ext>
              </a:extLst>
            </p:cNvPr>
            <p:cNvSpPr/>
            <p:nvPr/>
          </p:nvSpPr>
          <p:spPr>
            <a:xfrm rot="1989812">
              <a:off x="206528" y="5006005"/>
              <a:ext cx="475538" cy="189339"/>
            </a:xfrm>
            <a:prstGeom prst="rightArrow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AC06D618-1980-443C-B3C4-35798C21F0DB}"/>
              </a:ext>
            </a:extLst>
          </p:cNvPr>
          <p:cNvGrpSpPr/>
          <p:nvPr/>
        </p:nvGrpSpPr>
        <p:grpSpPr>
          <a:xfrm>
            <a:off x="4336" y="2295660"/>
            <a:ext cx="1053443" cy="1880908"/>
            <a:chOff x="0" y="4230604"/>
            <a:chExt cx="1053443" cy="1880908"/>
          </a:xfrm>
        </p:grpSpPr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C47D9E18-B6FB-4D9D-855C-404A00D84A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463932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F5F332CE-8FCC-4624-92FD-7ED2866ADC68}"/>
                </a:ext>
              </a:extLst>
            </p:cNvPr>
            <p:cNvCxnSpPr>
              <a:cxnSpLocks/>
            </p:cNvCxnSpPr>
            <p:nvPr/>
          </p:nvCxnSpPr>
          <p:spPr>
            <a:xfrm>
              <a:off x="29079" y="4230604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화살표: 오른쪽 195">
              <a:extLst>
                <a:ext uri="{FF2B5EF4-FFF2-40B4-BE49-F238E27FC236}">
                  <a16:creationId xmlns:a16="http://schemas.microsoft.com/office/drawing/2014/main" id="{9DE805C8-C91A-4456-84C8-BEA2A94834A5}"/>
                </a:ext>
              </a:extLst>
            </p:cNvPr>
            <p:cNvSpPr/>
            <p:nvPr/>
          </p:nvSpPr>
          <p:spPr>
            <a:xfrm rot="1989812">
              <a:off x="206528" y="5006005"/>
              <a:ext cx="475538" cy="189339"/>
            </a:xfrm>
            <a:prstGeom prst="rightArrow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B917DA5-05F2-47D4-B1F2-952312FCCC61}"/>
              </a:ext>
            </a:extLst>
          </p:cNvPr>
          <p:cNvGrpSpPr/>
          <p:nvPr/>
        </p:nvGrpSpPr>
        <p:grpSpPr>
          <a:xfrm>
            <a:off x="14539" y="172854"/>
            <a:ext cx="1053443" cy="1880908"/>
            <a:chOff x="0" y="4230604"/>
            <a:chExt cx="1053443" cy="1880908"/>
          </a:xfrm>
        </p:grpSpPr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E430329F-A0E2-440B-B6EE-41274B0F491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463932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C16A3E1B-BCC1-4F9C-BFD6-78460B33B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079" y="4230604"/>
              <a:ext cx="1024364" cy="647580"/>
            </a:xfrm>
            <a:prstGeom prst="line">
              <a:avLst/>
            </a:prstGeom>
            <a:ln>
              <a:solidFill>
                <a:srgbClr val="03C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화살표: 오른쪽 199">
              <a:extLst>
                <a:ext uri="{FF2B5EF4-FFF2-40B4-BE49-F238E27FC236}">
                  <a16:creationId xmlns:a16="http://schemas.microsoft.com/office/drawing/2014/main" id="{BDD55EBB-8A79-4EFD-A6F7-5D834C932F8D}"/>
                </a:ext>
              </a:extLst>
            </p:cNvPr>
            <p:cNvSpPr/>
            <p:nvPr/>
          </p:nvSpPr>
          <p:spPr>
            <a:xfrm rot="1989812">
              <a:off x="206528" y="5006005"/>
              <a:ext cx="475538" cy="189339"/>
            </a:xfrm>
            <a:prstGeom prst="rightArrow">
              <a:avLst/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965B2F-0A8D-4CCC-8B05-CF5CDB93F4E7}"/>
              </a:ext>
            </a:extLst>
          </p:cNvPr>
          <p:cNvGrpSpPr/>
          <p:nvPr/>
        </p:nvGrpSpPr>
        <p:grpSpPr>
          <a:xfrm>
            <a:off x="8245155" y="1314961"/>
            <a:ext cx="2529895" cy="988460"/>
            <a:chOff x="8196685" y="1379821"/>
            <a:chExt cx="2529895" cy="988460"/>
          </a:xfrm>
        </p:grpSpPr>
        <p:sp>
          <p:nvSpPr>
            <p:cNvPr id="24" name="말풍선: 사각형 23">
              <a:extLst>
                <a:ext uri="{FF2B5EF4-FFF2-40B4-BE49-F238E27FC236}">
                  <a16:creationId xmlns:a16="http://schemas.microsoft.com/office/drawing/2014/main" id="{ADC47DAA-F152-4112-A6E8-FCBA26AFF48B}"/>
                </a:ext>
              </a:extLst>
            </p:cNvPr>
            <p:cNvSpPr/>
            <p:nvPr/>
          </p:nvSpPr>
          <p:spPr>
            <a:xfrm>
              <a:off x="8255347" y="1379821"/>
              <a:ext cx="2412573" cy="988460"/>
            </a:xfrm>
            <a:prstGeom prst="wedgeRoundRectCallout">
              <a:avLst>
                <a:gd name="adj1" fmla="val 28936"/>
                <a:gd name="adj2" fmla="val 88663"/>
                <a:gd name="adj3" fmla="val 16667"/>
              </a:avLst>
            </a:prstGeom>
            <a:solidFill>
              <a:srgbClr val="03C5AA"/>
            </a:solidFill>
            <a:ln>
              <a:solidFill>
                <a:srgbClr val="03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59BD470C-531A-4D00-9F46-BFA4BE9A225C}"/>
                </a:ext>
              </a:extLst>
            </p:cNvPr>
            <p:cNvSpPr/>
            <p:nvPr/>
          </p:nvSpPr>
          <p:spPr>
            <a:xfrm>
              <a:off x="8196685" y="1450912"/>
              <a:ext cx="2529895" cy="743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Sensor </a:t>
              </a:r>
              <a:r>
                <a:rPr lang="en-US" altLang="ko-KR" sz="1500" dirty="0" smtClean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dirty="0" smtClean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has </a:t>
              </a:r>
              <a:r>
                <a:rPr lang="en-US" altLang="ko-KR" sz="1500" dirty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detected defective</a:t>
              </a:r>
              <a:r>
                <a:rPr lang="en-US" altLang="ko-KR" sz="1500" dirty="0" smtClean="0">
                  <a:solidFill>
                    <a:prstClr val="whit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!</a:t>
              </a:r>
              <a:endPara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13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0.06875 0.080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400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06836 0.084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6654 0.080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58" grpId="0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8667B56-5637-4E01-94C7-CFDEA44F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" y="133014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Microprocessor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50255E-AC29-41C1-8C9C-39D3317DE0DE}"/>
              </a:ext>
            </a:extLst>
          </p:cNvPr>
          <p:cNvSpPr/>
          <p:nvPr/>
        </p:nvSpPr>
        <p:spPr>
          <a:xfrm>
            <a:off x="820619" y="4783237"/>
            <a:ext cx="3462268" cy="74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LoRa Module V3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Extension Board -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2B53C6-639B-4EF4-A36F-A05D7A546AAA}"/>
              </a:ext>
            </a:extLst>
          </p:cNvPr>
          <p:cNvSpPr/>
          <p:nvPr/>
        </p:nvSpPr>
        <p:spPr>
          <a:xfrm>
            <a:off x="5830879" y="1462927"/>
            <a:ext cx="5074685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prstClr val="white"/>
                </a:solidFill>
              </a:rPr>
              <a:t>UB-R1LN30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-  Manufacturer: UBIMICRO</a:t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en-US" altLang="ko-KR" dirty="0">
                <a:solidFill>
                  <a:prstClr val="white"/>
                </a:solidFill>
              </a:rPr>
              <a:t>-  Frequency: 917.3 ~923.3MHz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smtClean="0">
                <a:solidFill>
                  <a:prstClr val="white"/>
                </a:solidFill>
              </a:rPr>
              <a:t>Operating </a:t>
            </a:r>
            <a:r>
              <a:rPr lang="en-US" altLang="ko-KR" dirty="0">
                <a:solidFill>
                  <a:prstClr val="white"/>
                </a:solidFill>
              </a:rPr>
              <a:t>voltage: 3.3V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Bandwidth: 125KHz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Spread factor: 7~12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Microprocessor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50255E-AC29-41C1-8C9C-39D3317DE0DE}"/>
              </a:ext>
            </a:extLst>
          </p:cNvPr>
          <p:cNvSpPr/>
          <p:nvPr/>
        </p:nvSpPr>
        <p:spPr>
          <a:xfrm>
            <a:off x="820619" y="4615143"/>
            <a:ext cx="3462268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MCU of LoRa sensor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2B53C6-639B-4EF4-A36F-A05D7A546AAA}"/>
              </a:ext>
            </a:extLst>
          </p:cNvPr>
          <p:cNvSpPr/>
          <p:nvPr/>
        </p:nvSpPr>
        <p:spPr>
          <a:xfrm>
            <a:off x="5777090" y="1772209"/>
            <a:ext cx="5074685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 smtClean="0">
                <a:solidFill>
                  <a:prstClr val="white"/>
                </a:solidFill>
              </a:rPr>
              <a:t>STM32L151CBU6A</a:t>
            </a:r>
            <a:endParaRPr lang="en-US" altLang="ko-KR" sz="3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-  Manufacturer: STMicroelectronics</a:t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en-US" altLang="ko-KR" dirty="0">
                <a:solidFill>
                  <a:prstClr val="white"/>
                </a:solidFill>
              </a:rPr>
              <a:t>-  The design of Low-Power applications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Up to two I2C and SPI and three USARTs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DMIPS: 5~33.3 DMIPs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693BB2-ABC4-489A-9C90-C5BAD477E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" y="1699652"/>
            <a:ext cx="4381202" cy="29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3415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Integrated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Development Environment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50255E-AC29-41C1-8C9C-39D3317DE0DE}"/>
              </a:ext>
            </a:extLst>
          </p:cNvPr>
          <p:cNvSpPr/>
          <p:nvPr/>
        </p:nvSpPr>
        <p:spPr>
          <a:xfrm>
            <a:off x="470593" y="3059074"/>
            <a:ext cx="4356415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Integrated Development Environment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2B53C6-639B-4EF4-A36F-A05D7A546AAA}"/>
              </a:ext>
            </a:extLst>
          </p:cNvPr>
          <p:cNvSpPr/>
          <p:nvPr/>
        </p:nvSpPr>
        <p:spPr>
          <a:xfrm>
            <a:off x="5988924" y="2108034"/>
            <a:ext cx="5074685" cy="3432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prstClr val="white"/>
                </a:solidFill>
              </a:rPr>
              <a:t>STM32CubeIDE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prstClr val="white"/>
                </a:solidFill>
              </a:rPr>
              <a:t>-  Targeted Language: C, C++</a:t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en-US" altLang="ko-KR" dirty="0">
                <a:solidFill>
                  <a:prstClr val="white"/>
                </a:solidFill>
              </a:rPr>
              <a:t>-  Based Environment: Eclipse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solidFill>
                  <a:prstClr val="white"/>
                </a:solidFill>
              </a:rPr>
              <a:t>Debugger: GDB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stm32cubeide · GitHub Topics · GitHub">
            <a:extLst>
              <a:ext uri="{FF2B5EF4-FFF2-40B4-BE49-F238E27FC236}">
                <a16:creationId xmlns:a16="http://schemas.microsoft.com/office/drawing/2014/main" id="{5FAACECC-1E5A-4402-BAF8-7DA1E012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47" y="1279607"/>
            <a:ext cx="3055605" cy="177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7261D3-F9ED-423D-B984-E8C8381CB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13602" r="-208" b="435"/>
          <a:stretch/>
        </p:blipFill>
        <p:spPr bwMode="auto">
          <a:xfrm>
            <a:off x="1173547" y="3824049"/>
            <a:ext cx="3055605" cy="209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7801B9-AAF0-41AD-961B-258DB289E3B9}"/>
              </a:ext>
            </a:extLst>
          </p:cNvPr>
          <p:cNvSpPr/>
          <p:nvPr/>
        </p:nvSpPr>
        <p:spPr>
          <a:xfrm>
            <a:off x="470593" y="5922336"/>
            <a:ext cx="4356415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interior appearance</a:t>
            </a:r>
          </a:p>
        </p:txBody>
      </p:sp>
    </p:spTree>
    <p:extLst>
      <p:ext uri="{BB962C8B-B14F-4D97-AF65-F5344CB8AC3E}">
        <p14:creationId xmlns:p14="http://schemas.microsoft.com/office/powerpoint/2010/main" val="35170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Current Construction Status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6647918" y="2857413"/>
            <a:ext cx="3200400" cy="2347655"/>
            <a:chOff x="6647918" y="2857413"/>
            <a:chExt cx="3200400" cy="2347655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6647918" y="2857413"/>
              <a:ext cx="3200400" cy="1995854"/>
            </a:xfrm>
            <a:prstGeom prst="roundRect">
              <a:avLst>
                <a:gd name="adj" fmla="val 4902"/>
              </a:avLst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58945" y="4853267"/>
              <a:ext cx="778345" cy="202223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7254586" y="5055490"/>
              <a:ext cx="1987062" cy="149578"/>
            </a:xfrm>
            <a:prstGeom prst="round2Same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20312" y="2938968"/>
              <a:ext cx="3055605" cy="1764721"/>
            </a:xfrm>
            <a:prstGeom prst="rect">
              <a:avLst/>
            </a:prstGeom>
            <a:solidFill>
              <a:srgbClr val="000E2B"/>
            </a:solidFill>
            <a:ln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08" y="2934278"/>
            <a:ext cx="3055607" cy="1769699"/>
          </a:xfrm>
          <a:prstGeom prst="rect">
            <a:avLst/>
          </a:prstGeom>
          <a:ln>
            <a:solidFill>
              <a:srgbClr val="03C6AB"/>
            </a:solidFill>
          </a:ln>
        </p:spPr>
      </p:pic>
      <p:sp>
        <p:nvSpPr>
          <p:cNvPr id="51" name="직사각형 50"/>
          <p:cNvSpPr/>
          <p:nvPr/>
        </p:nvSpPr>
        <p:spPr>
          <a:xfrm>
            <a:off x="4123299" y="3610311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Firmware.obj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7342506" y="3610312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Firmware.c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2505" y="3086240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4695466" y="3192676"/>
            <a:ext cx="1320458" cy="1257300"/>
          </a:xfrm>
          <a:prstGeom prst="ellipse">
            <a:avLst/>
          </a:prstGeom>
          <a:solidFill>
            <a:srgbClr val="000E2B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GCC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776876" y="3610311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  <p:pic>
        <p:nvPicPr>
          <p:cNvPr id="1026" name="Picture 2" descr="STM32CubeIDE | mbedded.ninj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70227" y1="9908" x2="82109" y2="25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16" y="1149472"/>
            <a:ext cx="1703770" cy="98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4699974" y="3192676"/>
            <a:ext cx="1311442" cy="1257300"/>
          </a:xfrm>
          <a:prstGeom prst="ellipse">
            <a:avLst/>
          </a:prstGeom>
          <a:solidFill>
            <a:srgbClr val="000E2B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Linker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566000" y="3608113"/>
            <a:ext cx="1811215" cy="422031"/>
          </a:xfrm>
          <a:prstGeom prst="rect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Firmware.bin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6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-0.2638 -0.002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-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26406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06 4.07407E-6 L 2.08333E-7 4.07407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26406 0.0763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381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4.07407E-6 L -0.17969 4.0740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-4.44444E-6 L 0.57304 0.0002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1" grpId="3" animBg="1"/>
      <p:bldP spid="59" grpId="0" animBg="1"/>
      <p:bldP spid="59" grpId="1" animBg="1"/>
      <p:bldP spid="59" grpId="2" animBg="1"/>
      <p:bldP spid="56" grpId="0" animBg="1"/>
      <p:bldP spid="56" grpId="1" animBg="1"/>
      <p:bldP spid="56" grpId="2" animBg="1"/>
      <p:bldP spid="58" grpId="0" animBg="1"/>
      <p:bldP spid="61" grpId="0" animBg="1"/>
      <p:bldP spid="61" grpId="1" animBg="1"/>
      <p:bldP spid="61" grpId="2" animBg="1"/>
      <p:bldP spid="60" grpId="0" animBg="1"/>
      <p:bldP spid="60" grpId="1" animBg="1"/>
      <p:bldP spid="65" grpId="0" animBg="1"/>
      <p:bldP spid="65" grpId="1" animBg="1"/>
    </p:bld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345</Words>
  <Application>Microsoft Office PowerPoint</Application>
  <PresentationFormat>와이드스크린</PresentationFormat>
  <Paragraphs>135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에스코어 드림 6 Bold</vt:lpstr>
      <vt:lpstr>Arial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58</cp:revision>
  <dcterms:created xsi:type="dcterms:W3CDTF">2022-01-16T15:14:44Z</dcterms:created>
  <dcterms:modified xsi:type="dcterms:W3CDTF">2022-03-22T00:21:34Z</dcterms:modified>
</cp:coreProperties>
</file>