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1" r:id="rId2"/>
    <p:sldId id="290" r:id="rId3"/>
    <p:sldId id="291" r:id="rId4"/>
    <p:sldId id="300" r:id="rId5"/>
    <p:sldId id="292" r:id="rId6"/>
    <p:sldId id="293" r:id="rId7"/>
    <p:sldId id="294" r:id="rId8"/>
    <p:sldId id="295" r:id="rId9"/>
    <p:sldId id="296" r:id="rId10"/>
    <p:sldId id="297" r:id="rId11"/>
    <p:sldId id="301" r:id="rId12"/>
    <p:sldId id="302" r:id="rId13"/>
    <p:sldId id="298" r:id="rId14"/>
    <p:sldId id="303" r:id="rId15"/>
    <p:sldId id="269" r:id="rId16"/>
    <p:sldId id="284" r:id="rId17"/>
    <p:sldId id="283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27B"/>
    <a:srgbClr val="03C6AB"/>
    <a:srgbClr val="000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1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43D6-111D-41FF-985A-AED492DD84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CDA9-4522-4C6E-B788-F7998354E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CDA9-4522-4C6E-B788-F7998354E2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1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4A4-0F3F-4C88-957C-75FED4C8145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2267-06C4-4C5C-A57C-78B59D377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EE7-782A-46F8-BF2C-DA4E8DC476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1E3B-6CF9-4D50-ADCC-B5C669AB8B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1836-8376-47DF-8F05-B90F47AEA4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054B-F637-4267-AA73-04DCE0CE4A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06D2-972E-497B-93DC-F8202DF9A9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710B-65F2-4C20-86A3-A0B57CD326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2F1A-9866-4C22-B2C8-70D07B6C69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7AD-D919-49E7-89B5-CBA62A3F42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DDA-6235-4785-B54E-0CDFEF83C1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3B6D-8345-48DF-B7A7-21E606249E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-55867"/>
            <a:ext cx="14469539" cy="6337662"/>
            <a:chOff x="-2277539" y="-55867"/>
            <a:chExt cx="14469539" cy="6337662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5209790" y="-55867"/>
              <a:ext cx="681549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A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dvanced 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B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usiness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  <a:p>
              <a:pPr latinLnBrk="0">
                <a:defRPr/>
              </a:pP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C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irculation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D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ocumenter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How the ABCD Works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456123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937628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8437"/>
            <a:ext cx="15562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24119" y="4763108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747252" y="4763108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20762" y="4763108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38198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456123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>
            <a:stCxn id="118" idx="1"/>
            <a:endCxn id="91" idx="3"/>
          </p:cNvCxnSpPr>
          <p:nvPr/>
        </p:nvCxnSpPr>
        <p:spPr>
          <a:xfrm flipH="1">
            <a:off x="8822694" y="4298437"/>
            <a:ext cx="163342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295448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25 L 3.54167E-6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25 L 3.95833E-6 -1.85185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25 L 6.25E-7 -1.85185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25 L 2.08333E-7 -1.85185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25 L -2.08333E-7 -1.85185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88" grpId="0" animBg="1"/>
      <p:bldP spid="88" grpId="1" animBg="1"/>
      <p:bldP spid="88" grpId="2" animBg="1"/>
      <p:bldP spid="98" grpId="0" animBg="1"/>
      <p:bldP spid="99" grpId="0" animBg="1"/>
      <p:bldP spid="100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8" grpId="1" animBg="1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>
            <a:stCxn id="83" idx="1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Scenarios of Fraud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95549" y="3985419"/>
            <a:ext cx="1840115" cy="61759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4217"/>
            <a:ext cx="1114171" cy="42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1116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93501" y="4090789"/>
            <a:ext cx="1644210" cy="406856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Made in China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05503" y="3478539"/>
            <a:ext cx="1160906" cy="2031325"/>
          </a:xfrm>
          <a:prstGeom prst="rect">
            <a:avLst/>
          </a:prstGeom>
          <a:solidFill>
            <a:srgbClr val="000E2B"/>
          </a:solidFill>
          <a:ln w="28575">
            <a:solidFill>
              <a:srgbClr val="000E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  Good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1212" y="40907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501082" y="3817279"/>
            <a:ext cx="1326324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Hash value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aaabbbccc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Scenarios of Fraud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88419" y="3763559"/>
            <a:ext cx="1840115" cy="106553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6327"/>
            <a:ext cx="1107041" cy="21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2886" y="493253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000333444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50294" y="441834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Good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2982" y="43313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93770" y="3855709"/>
            <a:ext cx="1324402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PBH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000111222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597293" y="3859926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Manipulated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4" name="직선 화살표 연결선 83"/>
          <p:cNvCxnSpPr>
            <a:stCxn id="83" idx="1"/>
            <a:endCxn id="91" idx="3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Scenarios of Fraud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TR EN DE RU EN TL USD EURO TL CALL CENTER +90 850 303 89 36 Home Rental  Cars Locations Contact News About us Rental Cars PEUGEOT 508 PEUGEOT 508  PEUGEOT 508 Previous Next Renaul Symbol Benzin Manuel Fiat Linea Benz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07" y="2615834"/>
            <a:ext cx="4688987" cy="23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48135" y="4952008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4230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07029" y="4983514"/>
            <a:ext cx="1104111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Repair: 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72466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40" idx="1"/>
            <a:endCxn id="36" idx="3"/>
          </p:cNvCxnSpPr>
          <p:nvPr/>
        </p:nvCxnSpPr>
        <p:spPr>
          <a:xfrm flipH="1">
            <a:off x="2612061" y="5234030"/>
            <a:ext cx="23024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6" idx="1"/>
            <a:endCxn id="40" idx="3"/>
          </p:cNvCxnSpPr>
          <p:nvPr/>
        </p:nvCxnSpPr>
        <p:spPr>
          <a:xfrm flipH="1">
            <a:off x="350421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1"/>
            <a:endCxn id="46" idx="3"/>
          </p:cNvCxnSpPr>
          <p:nvPr/>
        </p:nvCxnSpPr>
        <p:spPr>
          <a:xfrm flipH="1">
            <a:off x="438657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2" idx="3"/>
          </p:cNvCxnSpPr>
          <p:nvPr/>
        </p:nvCxnSpPr>
        <p:spPr>
          <a:xfrm flipH="1">
            <a:off x="5711140" y="4011856"/>
            <a:ext cx="548984" cy="122217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30727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071999" y="2342132"/>
            <a:ext cx="1099977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918963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1"/>
            <a:endCxn id="65" idx="3"/>
          </p:cNvCxnSpPr>
          <p:nvPr/>
        </p:nvCxnSpPr>
        <p:spPr>
          <a:xfrm flipH="1">
            <a:off x="896918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6" idx="1"/>
            <a:endCxn id="67" idx="3"/>
          </p:cNvCxnSpPr>
          <p:nvPr/>
        </p:nvCxnSpPr>
        <p:spPr>
          <a:xfrm flipH="1">
            <a:off x="985154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6" idx="3"/>
          </p:cNvCxnSpPr>
          <p:nvPr/>
        </p:nvCxnSpPr>
        <p:spPr>
          <a:xfrm flipV="1">
            <a:off x="9316016" y="2592648"/>
            <a:ext cx="1855960" cy="12563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37095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35674" y="5855318"/>
            <a:ext cx="1180342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25331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81" idx="1"/>
            <a:endCxn id="79" idx="3"/>
          </p:cNvCxnSpPr>
          <p:nvPr/>
        </p:nvCxnSpPr>
        <p:spPr>
          <a:xfrm flipH="1">
            <a:off x="7032859" y="6105834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0" idx="1"/>
            <a:endCxn id="81" idx="3"/>
          </p:cNvCxnSpPr>
          <p:nvPr/>
        </p:nvCxnSpPr>
        <p:spPr>
          <a:xfrm flipH="1">
            <a:off x="7915219" y="6105834"/>
            <a:ext cx="220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80" idx="3"/>
          </p:cNvCxnSpPr>
          <p:nvPr/>
        </p:nvCxnSpPr>
        <p:spPr>
          <a:xfrm>
            <a:off x="8357426" y="4214079"/>
            <a:ext cx="958590" cy="1891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그림 20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9" y="1219812"/>
            <a:ext cx="6188680" cy="1313613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4389293" y="5823812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112" idx="3"/>
          </p:cNvCxnSpPr>
          <p:nvPr/>
        </p:nvCxnSpPr>
        <p:spPr>
          <a:xfrm flipH="1">
            <a:off x="6153219" y="6105834"/>
            <a:ext cx="21773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325339" y="2310626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20220302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65" idx="1"/>
            <a:endCxn id="114" idx="3"/>
          </p:cNvCxnSpPr>
          <p:nvPr/>
        </p:nvCxnSpPr>
        <p:spPr>
          <a:xfrm flipH="1">
            <a:off x="8089265" y="2592648"/>
            <a:ext cx="21801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oogle Shape;5691;p66"/>
          <p:cNvGrpSpPr/>
          <p:nvPr/>
        </p:nvGrpSpPr>
        <p:grpSpPr>
          <a:xfrm>
            <a:off x="6068005" y="4910840"/>
            <a:ext cx="605900" cy="600008"/>
            <a:chOff x="-37385100" y="3949908"/>
            <a:chExt cx="321350" cy="318225"/>
          </a:xfrm>
          <a:solidFill>
            <a:srgbClr val="03C6AB"/>
          </a:solidFill>
        </p:grpSpPr>
        <p:sp>
          <p:nvSpPr>
            <p:cNvPr id="117" name="Google Shape;5692;p66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93;p66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630816" y="1396492"/>
            <a:ext cx="1170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rgbClr val="FF0000"/>
                </a:solidFill>
              </a:rPr>
              <a:t>! ! !</a:t>
            </a:r>
            <a:endParaRPr lang="ko-KR" altLang="en-US" sz="4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38073 0.01296 L 0.20703 0.13472 L -0.08724 0.13866 L 0.3513 -0.37176 L 0.06992 -0.37546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996366" y="3273915"/>
            <a:ext cx="3682686" cy="1712537"/>
            <a:chOff x="992397" y="3273916"/>
            <a:chExt cx="3682686" cy="1712537"/>
          </a:xfrm>
        </p:grpSpPr>
        <p:pic>
          <p:nvPicPr>
            <p:cNvPr id="48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92397" y="3273916"/>
            <a:ext cx="3682686" cy="1712537"/>
            <a:chOff x="992397" y="3273916"/>
            <a:chExt cx="3682686" cy="1712537"/>
          </a:xfrm>
        </p:grpSpPr>
        <p:pic>
          <p:nvPicPr>
            <p:cNvPr id="1026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Door ID: 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Simulating the Real-World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~Manufacturer Phase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oogle Shape;5989;p67"/>
          <p:cNvGrpSpPr/>
          <p:nvPr/>
        </p:nvGrpSpPr>
        <p:grpSpPr>
          <a:xfrm>
            <a:off x="7574356" y="533206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5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직선 화살표 연결선 26"/>
          <p:cNvCxnSpPr>
            <a:stCxn id="35" idx="1"/>
            <a:endCxn id="39" idx="3"/>
          </p:cNvCxnSpPr>
          <p:nvPr/>
        </p:nvCxnSpPr>
        <p:spPr>
          <a:xfrm flipH="1">
            <a:off x="7654575" y="4234680"/>
            <a:ext cx="49833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37921" y="3679560"/>
            <a:ext cx="1316654" cy="111024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387630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7021435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2054" y="3738807"/>
            <a:ext cx="888385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68927" y="3734415"/>
            <a:ext cx="78579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000fff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152906" y="3679559"/>
            <a:ext cx="1316654" cy="1110241"/>
            <a:chOff x="9766358" y="2811409"/>
            <a:chExt cx="1316654" cy="1110241"/>
          </a:xfrm>
        </p:grpSpPr>
        <p:sp>
          <p:nvSpPr>
            <p:cNvPr id="35" name="직사각형 34"/>
            <p:cNvSpPr/>
            <p:nvPr/>
          </p:nvSpPr>
          <p:spPr>
            <a:xfrm>
              <a:off x="9766358" y="281140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45226" y="2866265"/>
              <a:ext cx="958917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aaabbb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2675" y="308925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1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337919" y="3675783"/>
            <a:ext cx="1316654" cy="1110241"/>
            <a:chOff x="5358877" y="3231151"/>
            <a:chExt cx="1316654" cy="1110241"/>
          </a:xfrm>
        </p:grpSpPr>
        <p:sp>
          <p:nvSpPr>
            <p:cNvPr id="28" name="직사각형 27"/>
            <p:cNvSpPr/>
            <p:nvPr/>
          </p:nvSpPr>
          <p:spPr>
            <a:xfrm>
              <a:off x="5358877" y="3231151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37745" y="3286008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832675" y="3083279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2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Google Shape;6618;p68"/>
          <p:cNvGrpSpPr/>
          <p:nvPr/>
        </p:nvGrpSpPr>
        <p:grpSpPr>
          <a:xfrm flipH="1">
            <a:off x="3431493" y="4099972"/>
            <a:ext cx="836274" cy="834002"/>
            <a:chOff x="-31455100" y="3909350"/>
            <a:chExt cx="294600" cy="293800"/>
          </a:xfrm>
          <a:solidFill>
            <a:srgbClr val="03C6AB"/>
          </a:solidFill>
        </p:grpSpPr>
        <p:sp>
          <p:nvSpPr>
            <p:cNvPr id="36" name="Google Shape;6619;p68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20;p68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7" y="5204537"/>
            <a:ext cx="3717044" cy="10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0378 -0.29791 L -0.00378 -0.29768 " pathEditMode="relative" rAng="0" ptsTypes="AAA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0378 -0.29791 L -0.00378 -0.29768 " pathEditMode="relative" rAng="0" ptsTypes="AAA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00378 -0.29792 L -0.00378 -0.29768 " pathEditMode="relative" rAng="0" ptsTypes="AAA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00377 -0.29792 L -0.00377 -0.29769 " pathEditMode="relative" rAng="0" ptsTypes="AAA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0378 -0.29792 L -0.00378 -0.29768 " pathEditMode="relative" rAng="0" ptsTypes="AAA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00378 -0.29791 L -0.00378 -0.29768 " pathEditMode="relative" rAng="0" ptsTypes="AAA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0378 -0.29792 L -0.00378 -0.29768 " pathEditMode="relative" rAng="0" ptsTypes="AAA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0377 -0.29791 L -0.00377 -0.29768 " pathEditMode="relative" rAng="0" ptsTypes="AAA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0052 -0.286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8" grpId="1" animBg="1"/>
      <p:bldP spid="37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2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Simulating the Real-World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~Third-party Phase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9" name="Google Shape;6567;p68"/>
          <p:cNvGrpSpPr/>
          <p:nvPr/>
        </p:nvGrpSpPr>
        <p:grpSpPr>
          <a:xfrm>
            <a:off x="3043579" y="3105970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50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989;p67"/>
          <p:cNvGrpSpPr/>
          <p:nvPr/>
        </p:nvGrpSpPr>
        <p:grpSpPr>
          <a:xfrm>
            <a:off x="8206154" y="305608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54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27207" y="1061660"/>
            <a:ext cx="4692405" cy="1712537"/>
            <a:chOff x="-17322" y="3273916"/>
            <a:chExt cx="4692405" cy="1712537"/>
          </a:xfrm>
        </p:grpSpPr>
        <p:pic>
          <p:nvPicPr>
            <p:cNvPr id="65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-17322" y="3646752"/>
              <a:ext cx="26723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bg1"/>
                  </a:solidFill>
                </a:rPr>
                <a:t>Door ID: 1</a:t>
              </a:r>
            </a:p>
            <a:p>
              <a:pPr algn="r"/>
              <a:r>
                <a:rPr lang="en-US" altLang="ko-KR" dirty="0" smtClean="0">
                  <a:solidFill>
                    <a:schemeClr val="bg1"/>
                  </a:solidFill>
                </a:rPr>
                <a:t>(Recognized via</a:t>
              </a:r>
            </a:p>
            <a:p>
              <a:pPr algn="r"/>
              <a:r>
                <a:rPr lang="en-US" altLang="ko-KR" dirty="0" smtClean="0">
                  <a:solidFill>
                    <a:schemeClr val="bg1"/>
                  </a:solidFill>
                </a:rPr>
                <a:t>Barcode, QR Code, etc.)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907517" y="2788950"/>
            <a:ext cx="4063228" cy="696576"/>
            <a:chOff x="3661333" y="4418955"/>
            <a:chExt cx="4063228" cy="696576"/>
          </a:xfrm>
        </p:grpSpPr>
        <p:cxnSp>
          <p:nvCxnSpPr>
            <p:cNvPr id="67" name="직선 화살표 연결선 66"/>
            <p:cNvCxnSpPr/>
            <p:nvPr/>
          </p:nvCxnSpPr>
          <p:spPr>
            <a:xfrm>
              <a:off x="3716893" y="5115531"/>
              <a:ext cx="392137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661333" y="4418955"/>
              <a:ext cx="4063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Requests Door 1’s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Recog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IP via Barcode, QR Code,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etc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28940" y="4341530"/>
            <a:ext cx="3131639" cy="1700551"/>
            <a:chOff x="6689912" y="2434110"/>
            <a:chExt cx="3131639" cy="1700551"/>
          </a:xfrm>
        </p:grpSpPr>
        <p:cxnSp>
          <p:nvCxnSpPr>
            <p:cNvPr id="71" name="직선 화살표 연결선 70"/>
            <p:cNvCxnSpPr>
              <a:stCxn id="80" idx="1"/>
              <a:endCxn id="72" idx="3"/>
            </p:cNvCxnSpPr>
            <p:nvPr/>
          </p:nvCxnSpPr>
          <p:spPr>
            <a:xfrm flipH="1">
              <a:off x="8006566" y="3579540"/>
              <a:ext cx="498331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6689912" y="302442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739621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373426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4045" y="3083667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0918" y="3079275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504897" y="3024419"/>
              <a:ext cx="1316654" cy="1110241"/>
              <a:chOff x="9766358" y="2811409"/>
              <a:chExt cx="1316654" cy="111024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184666" y="2434110"/>
              <a:ext cx="2222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785489" y="566939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85" name="직선 화살표 연결선 84"/>
          <p:cNvCxnSpPr>
            <a:stCxn id="86" idx="1"/>
            <a:endCxn id="80" idx="3"/>
          </p:cNvCxnSpPr>
          <p:nvPr/>
        </p:nvCxnSpPr>
        <p:spPr>
          <a:xfrm flipH="1">
            <a:off x="4060579" y="5486960"/>
            <a:ext cx="49833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22793" y="4996047"/>
            <a:ext cx="93006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cccddd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15579" y="4986695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58910" y="4931839"/>
            <a:ext cx="1316654" cy="1110241"/>
            <a:chOff x="4558910" y="4931839"/>
            <a:chExt cx="1316654" cy="1110241"/>
          </a:xfrm>
        </p:grpSpPr>
        <p:sp>
          <p:nvSpPr>
            <p:cNvPr id="86" name="직사각형 85"/>
            <p:cNvSpPr/>
            <p:nvPr/>
          </p:nvSpPr>
          <p:spPr>
            <a:xfrm>
              <a:off x="4558910" y="493183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24340" y="499604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fff123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743925" y="4930474"/>
            <a:ext cx="3131639" cy="1110241"/>
            <a:chOff x="2743925" y="4933281"/>
            <a:chExt cx="3131639" cy="1110241"/>
          </a:xfrm>
        </p:grpSpPr>
        <p:grpSp>
          <p:nvGrpSpPr>
            <p:cNvPr id="102" name="그룹 101"/>
            <p:cNvGrpSpPr/>
            <p:nvPr/>
          </p:nvGrpSpPr>
          <p:grpSpPr>
            <a:xfrm>
              <a:off x="2743925" y="4933281"/>
              <a:ext cx="1316654" cy="1110241"/>
              <a:chOff x="9766358" y="2811409"/>
              <a:chExt cx="1316654" cy="1110241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2785489" y="567083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107" name="직선 화살표 연결선 106"/>
            <p:cNvCxnSpPr>
              <a:stCxn id="111" idx="1"/>
              <a:endCxn id="104" idx="3"/>
            </p:cNvCxnSpPr>
            <p:nvPr/>
          </p:nvCxnSpPr>
          <p:spPr>
            <a:xfrm flipH="1">
              <a:off x="4060579" y="5488402"/>
              <a:ext cx="49833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922793" y="4997489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15579" y="4988137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4558910" y="4933281"/>
              <a:ext cx="1316654" cy="1110241"/>
              <a:chOff x="4558910" y="4931839"/>
              <a:chExt cx="1316654" cy="111024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3" y="1071667"/>
            <a:ext cx="4303639" cy="505602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784508" y="1607336"/>
            <a:ext cx="4310544" cy="15936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84508" y="3226996"/>
            <a:ext cx="4310544" cy="13914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63" idx="1"/>
            <a:endCxn id="72" idx="0"/>
          </p:cNvCxnSpPr>
          <p:nvPr/>
        </p:nvCxnSpPr>
        <p:spPr>
          <a:xfrm rot="10800000" flipV="1">
            <a:off x="1587268" y="2404172"/>
            <a:ext cx="2197241" cy="2527667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83" idx="1"/>
            <a:endCxn id="104" idx="0"/>
          </p:cNvCxnSpPr>
          <p:nvPr/>
        </p:nvCxnSpPr>
        <p:spPr>
          <a:xfrm rot="10800000" flipV="1">
            <a:off x="3402252" y="3922736"/>
            <a:ext cx="382256" cy="1007738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1307" y="2003527"/>
            <a:ext cx="232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</a:rPr>
              <a:t>Block which contains</a:t>
            </a:r>
          </a:p>
          <a:p>
            <a:r>
              <a:rPr lang="en-US" altLang="ko-KR" sz="1600" dirty="0" smtClean="0">
                <a:solidFill>
                  <a:schemeClr val="accent6"/>
                </a:solidFill>
              </a:rPr>
              <a:t>Manufacturer(227)’s TX</a:t>
            </a:r>
          </a:p>
          <a:p>
            <a:r>
              <a:rPr lang="en-US" altLang="ko-KR" sz="1600" dirty="0" smtClean="0">
                <a:solidFill>
                  <a:schemeClr val="accent6"/>
                </a:solidFill>
              </a:rPr>
              <a:t>(Mined by Manu.)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094403" y="3530670"/>
            <a:ext cx="242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</a:rPr>
              <a:t>Block which contains</a:t>
            </a:r>
          </a:p>
          <a:p>
            <a:r>
              <a:rPr lang="en-US" altLang="ko-KR" sz="1600" dirty="0" smtClean="0">
                <a:solidFill>
                  <a:schemeClr val="accent4"/>
                </a:solidFill>
              </a:rPr>
              <a:t>Service Center(152)’s TX</a:t>
            </a:r>
          </a:p>
          <a:p>
            <a:r>
              <a:rPr lang="en-US" altLang="ko-KR" sz="1600" dirty="0" smtClean="0">
                <a:solidFill>
                  <a:schemeClr val="accent4"/>
                </a:solidFill>
              </a:rPr>
              <a:t>(Mined by Serv.)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784508" y="4644858"/>
            <a:ext cx="4310544" cy="108381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101307" y="4631387"/>
            <a:ext cx="2617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Block to lock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the previous block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&amp; add TX for next section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(Not mined yet)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83859" y="5755057"/>
            <a:ext cx="4310544" cy="3391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123592" y="2404172"/>
            <a:ext cx="3012851" cy="3081424"/>
            <a:chOff x="4123592" y="2404172"/>
            <a:chExt cx="3012851" cy="3081424"/>
          </a:xfrm>
        </p:grpSpPr>
        <p:sp>
          <p:nvSpPr>
            <p:cNvPr id="14" name="원호 13"/>
            <p:cNvSpPr/>
            <p:nvPr/>
          </p:nvSpPr>
          <p:spPr>
            <a:xfrm>
              <a:off x="4123592" y="2404172"/>
              <a:ext cx="933650" cy="3081424"/>
            </a:xfrm>
            <a:prstGeom prst="arc">
              <a:avLst>
                <a:gd name="adj1" fmla="val 16200000"/>
                <a:gd name="adj2" fmla="val 541125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0816" y="3551322"/>
              <a:ext cx="1585627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Where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the Pre-Block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came from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642338" y="4106008"/>
              <a:ext cx="4149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8101307" y="5644516"/>
            <a:ext cx="3182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Nodes who</a:t>
            </a:r>
          </a:p>
          <a:p>
            <a:r>
              <a:rPr lang="en-US" altLang="ko-KR" sz="1600" dirty="0" smtClean="0">
                <a:solidFill>
                  <a:srgbClr val="00B0F0"/>
                </a:solidFill>
              </a:rPr>
              <a:t>has this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BlockChain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600" dirty="0" smtClean="0">
                <a:solidFill>
                  <a:srgbClr val="00B0F0"/>
                </a:solidFill>
              </a:rPr>
              <a:t>(Can use for Valid,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Req</a:t>
            </a:r>
            <a:r>
              <a:rPr lang="en-US" altLang="ko-KR" sz="1600" dirty="0" smtClean="0">
                <a:solidFill>
                  <a:srgbClr val="00B0F0"/>
                </a:solidFill>
              </a:rPr>
              <a:t> B.C.,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etc</a:t>
            </a:r>
            <a:r>
              <a:rPr lang="en-US" altLang="ko-KR" sz="1600" dirty="0" smtClean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nimBg="1"/>
      <p:bldP spid="63" grpId="0" animBg="1"/>
      <p:bldP spid="83" grpId="0" animBg="1"/>
      <p:bldP spid="13" grpId="0"/>
      <p:bldP spid="93" grpId="0"/>
      <p:bldP spid="94" grpId="0" animBg="1"/>
      <p:bldP spid="95" grpId="0"/>
      <p:bldP spid="96" grpId="0" animBg="1"/>
      <p:bldP spid="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69" y="1212450"/>
            <a:ext cx="3396469" cy="2527906"/>
          </a:xfrm>
          <a:prstGeom prst="rect">
            <a:avLst/>
          </a:prstGeom>
        </p:spPr>
      </p:pic>
      <p:pic>
        <p:nvPicPr>
          <p:cNvPr id="76" name="Picture 2" descr="TR EN DE RU EN TL USD EURO TL CALL CENTER +90 850 303 89 36 Home Rental  Cars Locations Contact News About us Rental Cars PEUGEOT 508 PEUGEOT 508  PEUGEOT 508 Previous Next Renaul Symbol Benzin Manuel Fiat Linea Benzi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51" y="4952454"/>
            <a:ext cx="1953822" cy="9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Simulating the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Real-World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~Customer Phase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oogle Shape;6567;p68"/>
          <p:cNvGrpSpPr/>
          <p:nvPr/>
        </p:nvGrpSpPr>
        <p:grpSpPr>
          <a:xfrm>
            <a:off x="2103059" y="3983417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12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989;p67"/>
          <p:cNvGrpSpPr/>
          <p:nvPr/>
        </p:nvGrpSpPr>
        <p:grpSpPr>
          <a:xfrm>
            <a:off x="1468607" y="190968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6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6567;p68"/>
          <p:cNvGrpSpPr/>
          <p:nvPr/>
        </p:nvGrpSpPr>
        <p:grpSpPr>
          <a:xfrm>
            <a:off x="3716065" y="1790266"/>
            <a:ext cx="748748" cy="729887"/>
            <a:chOff x="-31817400" y="3910025"/>
            <a:chExt cx="301675" cy="294075"/>
          </a:xfrm>
          <a:solidFill>
            <a:schemeClr val="bg1"/>
          </a:solidFill>
        </p:grpSpPr>
        <p:sp>
          <p:nvSpPr>
            <p:cNvPr id="26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2264065" y="2613046"/>
            <a:ext cx="138731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62266" y="2613046"/>
            <a:ext cx="261114" cy="1172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523380" y="2609081"/>
            <a:ext cx="1151762" cy="11763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80" y="320215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R 코드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78" y="5009357"/>
            <a:ext cx="587755" cy="5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9297172" y="4620138"/>
            <a:ext cx="136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(Contains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B.C. ID,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Address to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send </a:t>
            </a:r>
            <a:r>
              <a:rPr lang="en-US" altLang="ko-KR" dirty="0" err="1" smtClean="0">
                <a:solidFill>
                  <a:schemeClr val="bg1"/>
                </a:solidFill>
              </a:rPr>
              <a:t>Req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7" name="Google Shape;6096;p67"/>
          <p:cNvGrpSpPr/>
          <p:nvPr/>
        </p:nvGrpSpPr>
        <p:grpSpPr>
          <a:xfrm>
            <a:off x="6993372" y="4204274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8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6191970" y="4660872"/>
            <a:ext cx="2549769" cy="1581983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91699" y="1203183"/>
            <a:ext cx="3382116" cy="281485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548667" y="268088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60721" y="47413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93538" y="26497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91699" y="1470388"/>
            <a:ext cx="3382116" cy="281485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대체 처리 88"/>
          <p:cNvSpPr/>
          <p:nvPr/>
        </p:nvSpPr>
        <p:spPr>
          <a:xfrm>
            <a:off x="9300878" y="3416490"/>
            <a:ext cx="1372100" cy="689806"/>
          </a:xfrm>
          <a:prstGeom prst="flowChartAlternateProcess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Req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Nodelist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080787" y="1746555"/>
            <a:ext cx="2019303" cy="89189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Nodes who has Door n’s BC</a:t>
            </a:r>
          </a:p>
          <a:p>
            <a:pPr algn="ctr"/>
            <a:r>
              <a:rPr lang="en-US" altLang="ko-KR" dirty="0" smtClean="0"/>
              <a:t>[123, 456, 789]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691699" y="1719924"/>
            <a:ext cx="3382116" cy="127370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193652" y="2051115"/>
            <a:ext cx="1774270" cy="344084"/>
            <a:chOff x="1766695" y="5722055"/>
            <a:chExt cx="1774270" cy="344084"/>
          </a:xfrm>
        </p:grpSpPr>
        <p:sp>
          <p:nvSpPr>
            <p:cNvPr id="57" name="직사각형 56"/>
            <p:cNvSpPr/>
            <p:nvPr/>
          </p:nvSpPr>
          <p:spPr>
            <a:xfrm>
              <a:off x="1766695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/>
            <p:cNvCxnSpPr>
              <a:stCxn id="61" idx="1"/>
              <a:endCxn id="57" idx="3"/>
            </p:cNvCxnSpPr>
            <p:nvPr/>
          </p:nvCxnSpPr>
          <p:spPr>
            <a:xfrm flipH="1">
              <a:off x="2103059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2245997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25299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04601" y="5731161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/>
            <p:cNvCxnSpPr>
              <a:stCxn id="65" idx="1"/>
              <a:endCxn id="61" idx="3"/>
            </p:cNvCxnSpPr>
            <p:nvPr/>
          </p:nvCxnSpPr>
          <p:spPr>
            <a:xfrm flipH="1">
              <a:off x="2582361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6" idx="1"/>
              <a:endCxn id="65" idx="3"/>
            </p:cNvCxnSpPr>
            <p:nvPr/>
          </p:nvCxnSpPr>
          <p:spPr>
            <a:xfrm flipH="1" flipV="1">
              <a:off x="3061663" y="5889544"/>
              <a:ext cx="142938" cy="910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직사각형 92"/>
          <p:cNvSpPr/>
          <p:nvPr/>
        </p:nvSpPr>
        <p:spPr>
          <a:xfrm>
            <a:off x="5691699" y="1847293"/>
            <a:ext cx="3382116" cy="761788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1555875" y="5262045"/>
            <a:ext cx="1774270" cy="344084"/>
            <a:chOff x="1766695" y="5722055"/>
            <a:chExt cx="1774270" cy="344084"/>
          </a:xfrm>
        </p:grpSpPr>
        <p:sp>
          <p:nvSpPr>
            <p:cNvPr id="96" name="직사각형 95"/>
            <p:cNvSpPr/>
            <p:nvPr/>
          </p:nvSpPr>
          <p:spPr>
            <a:xfrm>
              <a:off x="1766695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화살표 연결선 96"/>
            <p:cNvCxnSpPr>
              <a:stCxn id="98" idx="1"/>
              <a:endCxn id="96" idx="3"/>
            </p:cNvCxnSpPr>
            <p:nvPr/>
          </p:nvCxnSpPr>
          <p:spPr>
            <a:xfrm flipH="1">
              <a:off x="2103059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2245997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5299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04601" y="5731161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>
              <a:stCxn id="99" idx="1"/>
              <a:endCxn id="98" idx="3"/>
            </p:cNvCxnSpPr>
            <p:nvPr/>
          </p:nvCxnSpPr>
          <p:spPr>
            <a:xfrm flipH="1">
              <a:off x="2582361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100" idx="1"/>
              <a:endCxn id="99" idx="3"/>
            </p:cNvCxnSpPr>
            <p:nvPr/>
          </p:nvCxnSpPr>
          <p:spPr>
            <a:xfrm flipH="1" flipV="1">
              <a:off x="3061663" y="5889544"/>
              <a:ext cx="142938" cy="910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1047757" y="1370364"/>
            <a:ext cx="1774270" cy="344084"/>
            <a:chOff x="1766695" y="5722055"/>
            <a:chExt cx="1774270" cy="344084"/>
          </a:xfrm>
        </p:grpSpPr>
        <p:sp>
          <p:nvSpPr>
            <p:cNvPr id="104" name="직사각형 103"/>
            <p:cNvSpPr/>
            <p:nvPr/>
          </p:nvSpPr>
          <p:spPr>
            <a:xfrm>
              <a:off x="1766695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>
              <a:stCxn id="106" idx="1"/>
              <a:endCxn id="104" idx="3"/>
            </p:cNvCxnSpPr>
            <p:nvPr/>
          </p:nvCxnSpPr>
          <p:spPr>
            <a:xfrm flipH="1">
              <a:off x="2103059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2245997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725299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204601" y="5731161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stCxn id="107" idx="1"/>
              <a:endCxn id="106" idx="3"/>
            </p:cNvCxnSpPr>
            <p:nvPr/>
          </p:nvCxnSpPr>
          <p:spPr>
            <a:xfrm flipH="1">
              <a:off x="2582361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1"/>
              <a:endCxn id="107" idx="3"/>
            </p:cNvCxnSpPr>
            <p:nvPr/>
          </p:nvCxnSpPr>
          <p:spPr>
            <a:xfrm flipH="1" flipV="1">
              <a:off x="3061663" y="5889544"/>
              <a:ext cx="142938" cy="910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91"/>
          <p:cNvSpPr/>
          <p:nvPr/>
        </p:nvSpPr>
        <p:spPr>
          <a:xfrm>
            <a:off x="1075887" y="909755"/>
            <a:ext cx="1718010" cy="360006"/>
          </a:xfrm>
          <a:prstGeom prst="round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abc123456</a:t>
            </a:r>
            <a:endParaRPr lang="ko-KR" altLang="en-US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27059" y="5697027"/>
            <a:ext cx="1718010" cy="360006"/>
          </a:xfrm>
          <a:prstGeom prst="round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abc123456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700080" y="726019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1158011" y="5701081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691699" y="2562251"/>
            <a:ext cx="3382116" cy="152400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691699" y="2705617"/>
            <a:ext cx="3382116" cy="496541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9165324" y="2382248"/>
            <a:ext cx="1718010" cy="360006"/>
          </a:xfrm>
          <a:prstGeom prst="round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abc123456</a:t>
            </a:r>
            <a:endParaRPr lang="ko-KR" altLang="en-US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536" y="3371554"/>
            <a:ext cx="2844527" cy="3012584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8789518" y="2206670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939" y="2040083"/>
            <a:ext cx="3753420" cy="200400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070" y="2831188"/>
            <a:ext cx="3952382" cy="2297111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2386064" y="2663700"/>
            <a:ext cx="1241571" cy="147285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1546994" y="3071524"/>
            <a:ext cx="795732" cy="138237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396922" y="4481884"/>
            <a:ext cx="854365" cy="116608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20521 -0.1678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48841 -0.2180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49023 0.2916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48815 0.1111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1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0013 0.07222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00196 -0.06551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2.08333E-7 0.0659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3264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00469 -0.06458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6597 L 0.66198 0.64259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99" y="28819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6458 L 0.62422 -0.0018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815 0.11112 L 0.48893 0.04954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00065 0.06158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69 0.00116 L -4.375E-6 2.96296E-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81" grpId="0" animBg="1"/>
      <p:bldP spid="81" grpId="1" animBg="1"/>
      <p:bldP spid="87" grpId="0" animBg="1"/>
      <p:bldP spid="87" grpId="1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3" grpId="0" animBg="1"/>
      <p:bldP spid="93" grpId="1" animBg="1"/>
      <p:bldP spid="92" grpId="0" animBg="1"/>
      <p:bldP spid="92" grpId="1" animBg="1"/>
      <p:bldP spid="92" grpId="2" animBg="1"/>
      <p:bldP spid="92" grpId="3" animBg="1"/>
      <p:bldP spid="114" grpId="0" animBg="1"/>
      <p:bldP spid="114" grpId="1" animBg="1"/>
      <p:bldP spid="114" grpId="2" animBg="1"/>
      <p:bldP spid="111" grpId="0" animBg="1"/>
      <p:bldP spid="112" grpId="0" animBg="1"/>
      <p:bldP spid="116" grpId="0" animBg="1"/>
      <p:bldP spid="116" grpId="1" animBg="1"/>
      <p:bldP spid="117" grpId="0" animBg="1"/>
      <p:bldP spid="118" grpId="0" animBg="1"/>
      <p:bldP spid="118" grpId="1" animBg="1"/>
      <p:bldP spid="115" grpId="0" animBg="1"/>
      <p:bldP spid="125" grpId="0" animBg="1"/>
      <p:bldP spid="126" grpId="0" animBg="1"/>
      <p:bldP spid="1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Overall Bird’s Eye View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oogle Shape;6567;p68"/>
          <p:cNvGrpSpPr/>
          <p:nvPr/>
        </p:nvGrpSpPr>
        <p:grpSpPr>
          <a:xfrm>
            <a:off x="1839289" y="3825156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12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989;p67"/>
          <p:cNvGrpSpPr/>
          <p:nvPr/>
        </p:nvGrpSpPr>
        <p:grpSpPr>
          <a:xfrm>
            <a:off x="1204837" y="1751425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6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직선 연결선 4"/>
          <p:cNvCxnSpPr/>
          <p:nvPr/>
        </p:nvCxnSpPr>
        <p:spPr>
          <a:xfrm flipV="1">
            <a:off x="2000295" y="2454785"/>
            <a:ext cx="138731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98496" y="2454785"/>
            <a:ext cx="261114" cy="1172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259610" y="2450820"/>
            <a:ext cx="1151762" cy="11763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97056" y="4697063"/>
            <a:ext cx="4937318" cy="1731578"/>
            <a:chOff x="5202001" y="3320027"/>
            <a:chExt cx="4937318" cy="1731578"/>
          </a:xfrm>
        </p:grpSpPr>
        <p:cxnSp>
          <p:nvCxnSpPr>
            <p:cNvPr id="62" name="직선 화살표 연결선 61"/>
            <p:cNvCxnSpPr>
              <a:stCxn id="90" idx="1"/>
              <a:endCxn id="63" idx="3"/>
            </p:cNvCxnSpPr>
            <p:nvPr/>
          </p:nvCxnSpPr>
          <p:spPr>
            <a:xfrm flipH="1" flipV="1">
              <a:off x="6518655" y="4492063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02001" y="3936942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51710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885515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6134" y="3996189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3007" y="399179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91802" y="3320027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7010573" y="3941364"/>
              <a:ext cx="1316654" cy="1110241"/>
              <a:chOff x="9766358" y="2811409"/>
              <a:chExt cx="1316654" cy="1110241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049244" y="4674494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84" name="직선 화살표 연결선 83"/>
            <p:cNvCxnSpPr>
              <a:stCxn id="88" idx="1"/>
              <a:endCxn id="90" idx="3"/>
            </p:cNvCxnSpPr>
            <p:nvPr/>
          </p:nvCxnSpPr>
          <p:spPr>
            <a:xfrm flipH="1">
              <a:off x="8327227" y="4492063"/>
              <a:ext cx="49543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186548" y="4001150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79334" y="399179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8822665" y="3936942"/>
              <a:ext cx="1316654" cy="1110241"/>
              <a:chOff x="4558910" y="4931839"/>
              <a:chExt cx="1316654" cy="1110241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7" name="Google Shape;5989;p67"/>
          <p:cNvGrpSpPr/>
          <p:nvPr/>
        </p:nvGrpSpPr>
        <p:grpSpPr>
          <a:xfrm>
            <a:off x="7546567" y="178857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98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" name="직선 연결선 125"/>
          <p:cNvCxnSpPr/>
          <p:nvPr/>
        </p:nvCxnSpPr>
        <p:spPr>
          <a:xfrm flipH="1">
            <a:off x="8482543" y="2356998"/>
            <a:ext cx="1422058" cy="21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7563177" y="4725437"/>
            <a:ext cx="3125226" cy="1738562"/>
            <a:chOff x="6559339" y="4133009"/>
            <a:chExt cx="3125226" cy="1738562"/>
          </a:xfrm>
        </p:grpSpPr>
        <p:cxnSp>
          <p:nvCxnSpPr>
            <p:cNvPr id="139" name="직선 화살표 연결선 138"/>
            <p:cNvCxnSpPr>
              <a:stCxn id="156" idx="1"/>
              <a:endCxn id="140" idx="3"/>
            </p:cNvCxnSpPr>
            <p:nvPr/>
          </p:nvCxnSpPr>
          <p:spPr>
            <a:xfrm flipH="1" flipV="1">
              <a:off x="7875993" y="5312029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/>
            <p:nvPr/>
          </p:nvSpPr>
          <p:spPr>
            <a:xfrm>
              <a:off x="6559339" y="4756908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609048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242853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755039" y="4813734"/>
              <a:ext cx="92525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000aaa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80380" y="4133009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2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8367911" y="476133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53993" y="481010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999789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9" name="그림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14" y="2223523"/>
            <a:ext cx="2163794" cy="999279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4998015" y="3353349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Basically,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Manufacturer has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all the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n this model</a:t>
            </a:r>
          </a:p>
        </p:txBody>
      </p:sp>
      <p:grpSp>
        <p:nvGrpSpPr>
          <p:cNvPr id="127" name="Google Shape;6096;p67"/>
          <p:cNvGrpSpPr/>
          <p:nvPr/>
        </p:nvGrpSpPr>
        <p:grpSpPr>
          <a:xfrm>
            <a:off x="3471709" y="1975919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128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6096;p67"/>
          <p:cNvGrpSpPr/>
          <p:nvPr/>
        </p:nvGrpSpPr>
        <p:grpSpPr>
          <a:xfrm>
            <a:off x="9906400" y="1908945"/>
            <a:ext cx="782003" cy="673572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131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8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Advantages of ABCD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0B45C-F48C-406B-875B-E808702D2ECF}"/>
              </a:ext>
            </a:extLst>
          </p:cNvPr>
          <p:cNvSpPr txBox="1"/>
          <p:nvPr/>
        </p:nvSpPr>
        <p:spPr>
          <a:xfrm>
            <a:off x="1827438" y="1311476"/>
            <a:ext cx="85267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3C6AB"/>
                </a:solidFill>
              </a:rPr>
              <a:t>  Manufacturer(i.e. Hyundai, Monsanto, etc.)</a:t>
            </a:r>
            <a:endParaRPr lang="en-US" altLang="ko-KR" b="1" dirty="0">
              <a:solidFill>
                <a:srgbClr val="03C6A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Collecting Data for Product Development/Improvement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Maintaining Brand Reputation/Product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Effective Logistics System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  Third-party(i.e. Service Center, Food Supplier, B2C/B2B Broker, etc.)</a:t>
            </a:r>
            <a:endParaRPr lang="en-US" altLang="ko-KR" b="1" dirty="0">
              <a:solidFill>
                <a:srgbClr val="03C6A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Ease of Understanding the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Maintaining Customer Trust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  Customer(i.e. Individuals, Corporations, etc.)</a:t>
            </a:r>
            <a:endParaRPr lang="en-US" altLang="ko-KR" b="1" dirty="0">
              <a:solidFill>
                <a:srgbClr val="03C6AB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Less Worry about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Potential Cost Reduction(Research for Authenticity)</a:t>
            </a:r>
          </a:p>
        </p:txBody>
      </p:sp>
    </p:spTree>
    <p:extLst>
      <p:ext uri="{BB962C8B-B14F-4D97-AF65-F5344CB8AC3E}">
        <p14:creationId xmlns:p14="http://schemas.microsoft.com/office/powerpoint/2010/main" val="264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The Reason why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is Used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027305"/>
            <a:ext cx="6802315" cy="1959138"/>
            <a:chOff x="0" y="2027305"/>
            <a:chExt cx="6802315" cy="195913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4273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oogle Shape;6385;p67"/>
            <p:cNvGrpSpPr/>
            <p:nvPr/>
          </p:nvGrpSpPr>
          <p:grpSpPr>
            <a:xfrm>
              <a:off x="1232308" y="2074890"/>
              <a:ext cx="569331" cy="375969"/>
              <a:chOff x="5358450" y="4015675"/>
              <a:chExt cx="289875" cy="191425"/>
            </a:xfrm>
            <a:solidFill>
              <a:srgbClr val="03C6AB"/>
            </a:solidFill>
          </p:grpSpPr>
          <p:sp>
            <p:nvSpPr>
              <p:cNvPr id="26" name="Google Shape;6386;p67"/>
              <p:cNvSpPr/>
              <p:nvPr/>
            </p:nvSpPr>
            <p:spPr>
              <a:xfrm>
                <a:off x="5358450" y="4015675"/>
                <a:ext cx="28987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3561" extrusionOk="0">
                    <a:moveTo>
                      <a:pt x="5798" y="1"/>
                    </a:moveTo>
                    <a:cubicBezTo>
                      <a:pt x="2773" y="1"/>
                      <a:pt x="316" y="3120"/>
                      <a:pt x="1" y="3561"/>
                    </a:cubicBezTo>
                    <a:cubicBezTo>
                      <a:pt x="1229" y="2679"/>
                      <a:pt x="3561" y="1734"/>
                      <a:pt x="5798" y="1734"/>
                    </a:cubicBezTo>
                    <a:cubicBezTo>
                      <a:pt x="7751" y="1734"/>
                      <a:pt x="10051" y="2490"/>
                      <a:pt x="11595" y="3561"/>
                    </a:cubicBezTo>
                    <a:cubicBezTo>
                      <a:pt x="11280" y="3120"/>
                      <a:pt x="8822" y="1"/>
                      <a:pt x="5798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7;p67"/>
              <p:cNvSpPr/>
              <p:nvPr/>
            </p:nvSpPr>
            <p:spPr>
              <a:xfrm>
                <a:off x="5494725" y="41015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88;p67"/>
              <p:cNvSpPr/>
              <p:nvPr/>
            </p:nvSpPr>
            <p:spPr>
              <a:xfrm>
                <a:off x="5460050" y="4077125"/>
                <a:ext cx="866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120" extrusionOk="0">
                    <a:moveTo>
                      <a:pt x="1734" y="315"/>
                    </a:moveTo>
                    <a:cubicBezTo>
                      <a:pt x="2332" y="315"/>
                      <a:pt x="2773" y="788"/>
                      <a:pt x="2773" y="1323"/>
                    </a:cubicBezTo>
                    <a:cubicBezTo>
                      <a:pt x="2773" y="1922"/>
                      <a:pt x="2269" y="2363"/>
                      <a:pt x="1734" y="2363"/>
                    </a:cubicBezTo>
                    <a:cubicBezTo>
                      <a:pt x="1135" y="2363"/>
                      <a:pt x="694" y="1890"/>
                      <a:pt x="694" y="1323"/>
                    </a:cubicBezTo>
                    <a:cubicBezTo>
                      <a:pt x="663" y="788"/>
                      <a:pt x="1135" y="315"/>
                      <a:pt x="1734" y="315"/>
                    </a:cubicBezTo>
                    <a:close/>
                    <a:moveTo>
                      <a:pt x="1734" y="0"/>
                    </a:moveTo>
                    <a:cubicBezTo>
                      <a:pt x="1324" y="0"/>
                      <a:pt x="978" y="32"/>
                      <a:pt x="599" y="63"/>
                    </a:cubicBezTo>
                    <a:cubicBezTo>
                      <a:pt x="190" y="378"/>
                      <a:pt x="1" y="851"/>
                      <a:pt x="1" y="1386"/>
                    </a:cubicBezTo>
                    <a:cubicBezTo>
                      <a:pt x="1" y="2332"/>
                      <a:pt x="789" y="3119"/>
                      <a:pt x="1734" y="3119"/>
                    </a:cubicBezTo>
                    <a:cubicBezTo>
                      <a:pt x="2679" y="3119"/>
                      <a:pt x="3466" y="2332"/>
                      <a:pt x="3466" y="1386"/>
                    </a:cubicBezTo>
                    <a:cubicBezTo>
                      <a:pt x="3466" y="851"/>
                      <a:pt x="3214" y="378"/>
                      <a:pt x="2868" y="63"/>
                    </a:cubicBezTo>
                    <a:cubicBezTo>
                      <a:pt x="2521" y="32"/>
                      <a:pt x="2112" y="0"/>
                      <a:pt x="1734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89;p67"/>
              <p:cNvSpPr/>
              <p:nvPr/>
            </p:nvSpPr>
            <p:spPr>
              <a:xfrm>
                <a:off x="5362400" y="4084200"/>
                <a:ext cx="2820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4916" extrusionOk="0">
                    <a:moveTo>
                      <a:pt x="3466" y="1"/>
                    </a:moveTo>
                    <a:lnTo>
                      <a:pt x="3466" y="1"/>
                    </a:lnTo>
                    <a:cubicBezTo>
                      <a:pt x="2332" y="253"/>
                      <a:pt x="1103" y="820"/>
                      <a:pt x="0" y="1576"/>
                    </a:cubicBezTo>
                    <a:cubicBezTo>
                      <a:pt x="693" y="2395"/>
                      <a:pt x="2899" y="4915"/>
                      <a:pt x="5640" y="4915"/>
                    </a:cubicBezTo>
                    <a:cubicBezTo>
                      <a:pt x="8349" y="4884"/>
                      <a:pt x="10617" y="2395"/>
                      <a:pt x="11279" y="1576"/>
                    </a:cubicBezTo>
                    <a:cubicBezTo>
                      <a:pt x="10176" y="820"/>
                      <a:pt x="8948" y="253"/>
                      <a:pt x="7814" y="1"/>
                    </a:cubicBezTo>
                    <a:lnTo>
                      <a:pt x="7814" y="1"/>
                    </a:lnTo>
                    <a:cubicBezTo>
                      <a:pt x="7971" y="347"/>
                      <a:pt x="8097" y="694"/>
                      <a:pt x="8097" y="1103"/>
                    </a:cubicBezTo>
                    <a:cubicBezTo>
                      <a:pt x="8097" y="2427"/>
                      <a:pt x="6994" y="3529"/>
                      <a:pt x="5640" y="3529"/>
                    </a:cubicBezTo>
                    <a:cubicBezTo>
                      <a:pt x="4316" y="3529"/>
                      <a:pt x="3214" y="2427"/>
                      <a:pt x="3214" y="1103"/>
                    </a:cubicBezTo>
                    <a:cubicBezTo>
                      <a:pt x="3214" y="694"/>
                      <a:pt x="3277" y="347"/>
                      <a:pt x="3466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5332;p65"/>
            <p:cNvGrpSpPr/>
            <p:nvPr/>
          </p:nvGrpSpPr>
          <p:grpSpPr>
            <a:xfrm>
              <a:off x="4705647" y="2027305"/>
              <a:ext cx="563803" cy="495476"/>
              <a:chOff x="2085450" y="2057100"/>
              <a:chExt cx="481900" cy="423500"/>
            </a:xfrm>
            <a:solidFill>
              <a:srgbClr val="03C6AB"/>
            </a:solidFill>
          </p:grpSpPr>
          <p:sp>
            <p:nvSpPr>
              <p:cNvPr id="31" name="Google Shape;5333;p65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16758" extrusionOk="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" name="Google Shape;5334;p65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6626" extrusionOk="0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" name="Google Shape;5335;p65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16757" extrusionOk="0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72447" y="3053817"/>
              <a:ext cx="162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Transparency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42402" y="3053498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Traceability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492" y="3463223"/>
              <a:ext cx="2413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see and verify the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49636" y="3463223"/>
              <a:ext cx="25150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trace the history of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389685" y="4008051"/>
            <a:ext cx="6802315" cy="2314127"/>
            <a:chOff x="5389685" y="4008051"/>
            <a:chExt cx="6802315" cy="2314127"/>
          </a:xfrm>
        </p:grpSpPr>
        <p:grpSp>
          <p:nvGrpSpPr>
            <p:cNvPr id="8" name="Google Shape;6131;p67"/>
            <p:cNvGrpSpPr/>
            <p:nvPr/>
          </p:nvGrpSpPr>
          <p:grpSpPr>
            <a:xfrm>
              <a:off x="10035934" y="4008051"/>
              <a:ext cx="608765" cy="610304"/>
              <a:chOff x="-61784125" y="3377700"/>
              <a:chExt cx="316650" cy="317450"/>
            </a:xfrm>
            <a:solidFill>
              <a:srgbClr val="03C6AB"/>
            </a:solidFill>
          </p:grpSpPr>
          <p:sp>
            <p:nvSpPr>
              <p:cNvPr id="9" name="Google Shape;6132;p67"/>
              <p:cNvSpPr/>
              <p:nvPr/>
            </p:nvSpPr>
            <p:spPr>
              <a:xfrm>
                <a:off x="-61688025" y="3460400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30" y="1"/>
                    </a:moveTo>
                    <a:cubicBezTo>
                      <a:pt x="252" y="442"/>
                      <a:pt x="0" y="1041"/>
                      <a:pt x="0" y="1671"/>
                    </a:cubicBezTo>
                    <a:cubicBezTo>
                      <a:pt x="0" y="1891"/>
                      <a:pt x="189" y="2049"/>
                      <a:pt x="441" y="2049"/>
                    </a:cubicBezTo>
                    <a:lnTo>
                      <a:pt x="4568" y="2049"/>
                    </a:lnTo>
                    <a:cubicBezTo>
                      <a:pt x="4820" y="2049"/>
                      <a:pt x="4978" y="1860"/>
                      <a:pt x="4978" y="1671"/>
                    </a:cubicBezTo>
                    <a:cubicBezTo>
                      <a:pt x="4978" y="1041"/>
                      <a:pt x="4726" y="442"/>
                      <a:pt x="4348" y="1"/>
                    </a:cubicBezTo>
                    <a:cubicBezTo>
                      <a:pt x="3875" y="568"/>
                      <a:pt x="3182" y="852"/>
                      <a:pt x="2489" y="852"/>
                    </a:cubicBezTo>
                    <a:cubicBezTo>
                      <a:pt x="1827" y="852"/>
                      <a:pt x="1134" y="568"/>
                      <a:pt x="63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133;p67"/>
              <p:cNvSpPr/>
              <p:nvPr/>
            </p:nvSpPr>
            <p:spPr>
              <a:xfrm>
                <a:off x="-61677800" y="3518900"/>
                <a:ext cx="104775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474" extrusionOk="0">
                    <a:moveTo>
                      <a:pt x="2096" y="0"/>
                    </a:moveTo>
                    <a:cubicBezTo>
                      <a:pt x="1985" y="0"/>
                      <a:pt x="1875" y="40"/>
                      <a:pt x="1796" y="118"/>
                    </a:cubicBezTo>
                    <a:lnTo>
                      <a:pt x="158" y="1757"/>
                    </a:lnTo>
                    <a:cubicBezTo>
                      <a:pt x="1" y="1914"/>
                      <a:pt x="1" y="2198"/>
                      <a:pt x="158" y="2355"/>
                    </a:cubicBezTo>
                    <a:cubicBezTo>
                      <a:pt x="237" y="2434"/>
                      <a:pt x="339" y="2473"/>
                      <a:pt x="442" y="2473"/>
                    </a:cubicBezTo>
                    <a:cubicBezTo>
                      <a:pt x="544" y="2473"/>
                      <a:pt x="646" y="2434"/>
                      <a:pt x="725" y="2355"/>
                    </a:cubicBezTo>
                    <a:lnTo>
                      <a:pt x="2111" y="969"/>
                    </a:lnTo>
                    <a:lnTo>
                      <a:pt x="3498" y="2355"/>
                    </a:lnTo>
                    <a:cubicBezTo>
                      <a:pt x="3576" y="2434"/>
                      <a:pt x="3687" y="2473"/>
                      <a:pt x="3797" y="2473"/>
                    </a:cubicBezTo>
                    <a:cubicBezTo>
                      <a:pt x="3907" y="2473"/>
                      <a:pt x="4017" y="2434"/>
                      <a:pt x="4096" y="2355"/>
                    </a:cubicBezTo>
                    <a:cubicBezTo>
                      <a:pt x="4191" y="2198"/>
                      <a:pt x="4191" y="1914"/>
                      <a:pt x="4033" y="1757"/>
                    </a:cubicBezTo>
                    <a:lnTo>
                      <a:pt x="2395" y="118"/>
                    </a:lnTo>
                    <a:cubicBezTo>
                      <a:pt x="2316" y="40"/>
                      <a:pt x="2206" y="0"/>
                      <a:pt x="2096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134;p67"/>
              <p:cNvSpPr/>
              <p:nvPr/>
            </p:nvSpPr>
            <p:spPr>
              <a:xfrm>
                <a:off x="-61667550" y="3377700"/>
                <a:ext cx="827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309" extrusionOk="0">
                    <a:moveTo>
                      <a:pt x="1670" y="1"/>
                    </a:moveTo>
                    <a:cubicBezTo>
                      <a:pt x="756" y="1"/>
                      <a:pt x="0" y="757"/>
                      <a:pt x="0" y="1671"/>
                    </a:cubicBezTo>
                    <a:cubicBezTo>
                      <a:pt x="0" y="2584"/>
                      <a:pt x="756" y="3309"/>
                      <a:pt x="1670" y="3309"/>
                    </a:cubicBezTo>
                    <a:cubicBezTo>
                      <a:pt x="2584" y="3309"/>
                      <a:pt x="3308" y="2584"/>
                      <a:pt x="3308" y="1671"/>
                    </a:cubicBezTo>
                    <a:cubicBezTo>
                      <a:pt x="3308" y="757"/>
                      <a:pt x="2584" y="1"/>
                      <a:pt x="167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135;p67"/>
              <p:cNvSpPr/>
              <p:nvPr/>
            </p:nvSpPr>
            <p:spPr>
              <a:xfrm>
                <a:off x="-61591150" y="3643150"/>
                <a:ext cx="123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048" extrusionOk="0">
                    <a:moveTo>
                      <a:pt x="630" y="0"/>
                    </a:moveTo>
                    <a:cubicBezTo>
                      <a:pt x="221" y="410"/>
                      <a:pt x="0" y="1008"/>
                      <a:pt x="0" y="1638"/>
                    </a:cubicBezTo>
                    <a:cubicBezTo>
                      <a:pt x="0" y="1890"/>
                      <a:pt x="189" y="2048"/>
                      <a:pt x="378" y="2048"/>
                    </a:cubicBezTo>
                    <a:lnTo>
                      <a:pt x="4505" y="2048"/>
                    </a:lnTo>
                    <a:cubicBezTo>
                      <a:pt x="4757" y="2048"/>
                      <a:pt x="4946" y="1827"/>
                      <a:pt x="4946" y="1638"/>
                    </a:cubicBezTo>
                    <a:cubicBezTo>
                      <a:pt x="4946" y="1008"/>
                      <a:pt x="4726" y="410"/>
                      <a:pt x="4316" y="0"/>
                    </a:cubicBezTo>
                    <a:cubicBezTo>
                      <a:pt x="3844" y="536"/>
                      <a:pt x="3182" y="819"/>
                      <a:pt x="2458" y="819"/>
                    </a:cubicBezTo>
                    <a:cubicBezTo>
                      <a:pt x="1796" y="819"/>
                      <a:pt x="1134" y="536"/>
                      <a:pt x="63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136;p67"/>
              <p:cNvSpPr/>
              <p:nvPr/>
            </p:nvSpPr>
            <p:spPr>
              <a:xfrm>
                <a:off x="-61570675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6" y="0"/>
                      <a:pt x="0" y="725"/>
                      <a:pt x="0" y="1638"/>
                    </a:cubicBezTo>
                    <a:cubicBezTo>
                      <a:pt x="0" y="2552"/>
                      <a:pt x="756" y="3308"/>
                      <a:pt x="1670" y="3308"/>
                    </a:cubicBezTo>
                    <a:cubicBezTo>
                      <a:pt x="2552" y="3308"/>
                      <a:pt x="3308" y="2552"/>
                      <a:pt x="3308" y="1638"/>
                    </a:cubicBezTo>
                    <a:cubicBezTo>
                      <a:pt x="3308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137;p67"/>
              <p:cNvSpPr/>
              <p:nvPr/>
            </p:nvSpPr>
            <p:spPr>
              <a:xfrm>
                <a:off x="-61784125" y="3643925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62" y="1"/>
                    </a:moveTo>
                    <a:cubicBezTo>
                      <a:pt x="252" y="442"/>
                      <a:pt x="32" y="1009"/>
                      <a:pt x="32" y="1639"/>
                    </a:cubicBezTo>
                    <a:cubicBezTo>
                      <a:pt x="0" y="1859"/>
                      <a:pt x="189" y="2048"/>
                      <a:pt x="410" y="2048"/>
                    </a:cubicBezTo>
                    <a:lnTo>
                      <a:pt x="4569" y="2048"/>
                    </a:lnTo>
                    <a:cubicBezTo>
                      <a:pt x="4789" y="2048"/>
                      <a:pt x="4978" y="1859"/>
                      <a:pt x="4978" y="1639"/>
                    </a:cubicBezTo>
                    <a:cubicBezTo>
                      <a:pt x="4978" y="1009"/>
                      <a:pt x="4758" y="442"/>
                      <a:pt x="4348" y="1"/>
                    </a:cubicBezTo>
                    <a:cubicBezTo>
                      <a:pt x="3876" y="536"/>
                      <a:pt x="3214" y="820"/>
                      <a:pt x="2521" y="820"/>
                    </a:cubicBezTo>
                    <a:cubicBezTo>
                      <a:pt x="1828" y="820"/>
                      <a:pt x="1166" y="536"/>
                      <a:pt x="66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38;p67"/>
              <p:cNvSpPr/>
              <p:nvPr/>
            </p:nvSpPr>
            <p:spPr>
              <a:xfrm>
                <a:off x="-61763650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0" y="3308"/>
                    </a:cubicBezTo>
                    <a:cubicBezTo>
                      <a:pt x="2552" y="3308"/>
                      <a:pt x="3309" y="2552"/>
                      <a:pt x="3309" y="1638"/>
                    </a:cubicBezTo>
                    <a:cubicBezTo>
                      <a:pt x="3309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5203;p65"/>
            <p:cNvGrpSpPr/>
            <p:nvPr/>
          </p:nvGrpSpPr>
          <p:grpSpPr>
            <a:xfrm>
              <a:off x="6853061" y="4057857"/>
              <a:ext cx="585477" cy="562897"/>
              <a:chOff x="3854700" y="249750"/>
              <a:chExt cx="500425" cy="481125"/>
            </a:xfrm>
            <a:solidFill>
              <a:srgbClr val="03C6AB"/>
            </a:solidFill>
          </p:grpSpPr>
          <p:sp>
            <p:nvSpPr>
              <p:cNvPr id="17" name="Google Shape;5204;p65"/>
              <p:cNvSpPr/>
              <p:nvPr/>
            </p:nvSpPr>
            <p:spPr>
              <a:xfrm>
                <a:off x="4206725" y="598350"/>
                <a:ext cx="7077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721" extrusionOk="0">
                    <a:moveTo>
                      <a:pt x="622" y="1"/>
                    </a:moveTo>
                    <a:cubicBezTo>
                      <a:pt x="478" y="1"/>
                      <a:pt x="333" y="56"/>
                      <a:pt x="223" y="165"/>
                    </a:cubicBezTo>
                    <a:cubicBezTo>
                      <a:pt x="0" y="388"/>
                      <a:pt x="0" y="744"/>
                      <a:pt x="223" y="966"/>
                    </a:cubicBezTo>
                    <a:lnTo>
                      <a:pt x="1819" y="2562"/>
                    </a:lnTo>
                    <a:cubicBezTo>
                      <a:pt x="1929" y="2668"/>
                      <a:pt x="2070" y="2721"/>
                      <a:pt x="2211" y="2721"/>
                    </a:cubicBezTo>
                    <a:cubicBezTo>
                      <a:pt x="2356" y="2721"/>
                      <a:pt x="2501" y="2665"/>
                      <a:pt x="2611" y="2553"/>
                    </a:cubicBezTo>
                    <a:cubicBezTo>
                      <a:pt x="2828" y="2337"/>
                      <a:pt x="2831" y="1984"/>
                      <a:pt x="2617" y="1764"/>
                    </a:cubicBezTo>
                    <a:lnTo>
                      <a:pt x="1021" y="165"/>
                    </a:lnTo>
                    <a:cubicBezTo>
                      <a:pt x="911" y="56"/>
                      <a:pt x="767" y="1"/>
                      <a:pt x="62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5205;p65"/>
              <p:cNvSpPr/>
              <p:nvPr/>
            </p:nvSpPr>
            <p:spPr>
              <a:xfrm>
                <a:off x="4226750" y="538600"/>
                <a:ext cx="912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1926" extrusionOk="0">
                    <a:moveTo>
                      <a:pt x="631" y="1"/>
                    </a:moveTo>
                    <a:cubicBezTo>
                      <a:pt x="393" y="1"/>
                      <a:pt x="175" y="151"/>
                      <a:pt x="97" y="387"/>
                    </a:cubicBezTo>
                    <a:cubicBezTo>
                      <a:pt x="0" y="676"/>
                      <a:pt x="151" y="993"/>
                      <a:pt x="440" y="1098"/>
                    </a:cubicBezTo>
                    <a:lnTo>
                      <a:pt x="2837" y="1896"/>
                    </a:lnTo>
                    <a:cubicBezTo>
                      <a:pt x="2896" y="1916"/>
                      <a:pt x="2956" y="1925"/>
                      <a:pt x="3014" y="1925"/>
                    </a:cubicBezTo>
                    <a:cubicBezTo>
                      <a:pt x="3251" y="1925"/>
                      <a:pt x="3471" y="1774"/>
                      <a:pt x="3551" y="1538"/>
                    </a:cubicBezTo>
                    <a:cubicBezTo>
                      <a:pt x="3650" y="1243"/>
                      <a:pt x="3490" y="920"/>
                      <a:pt x="3192" y="824"/>
                    </a:cubicBezTo>
                    <a:lnTo>
                      <a:pt x="798" y="26"/>
                    </a:lnTo>
                    <a:cubicBezTo>
                      <a:pt x="742" y="9"/>
                      <a:pt x="686" y="1"/>
                      <a:pt x="631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5206;p65"/>
              <p:cNvSpPr/>
              <p:nvPr/>
            </p:nvSpPr>
            <p:spPr>
              <a:xfrm>
                <a:off x="4146500" y="618325"/>
                <a:ext cx="520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3546" extrusionOk="0">
                    <a:moveTo>
                      <a:pt x="632" y="1"/>
                    </a:moveTo>
                    <a:cubicBezTo>
                      <a:pt x="574" y="1"/>
                      <a:pt x="514" y="10"/>
                      <a:pt x="455" y="29"/>
                    </a:cubicBezTo>
                    <a:cubicBezTo>
                      <a:pt x="160" y="128"/>
                      <a:pt x="0" y="447"/>
                      <a:pt x="100" y="746"/>
                    </a:cubicBezTo>
                    <a:lnTo>
                      <a:pt x="898" y="3140"/>
                    </a:lnTo>
                    <a:cubicBezTo>
                      <a:pt x="970" y="3386"/>
                      <a:pt x="1196" y="3546"/>
                      <a:pt x="1439" y="3546"/>
                    </a:cubicBezTo>
                    <a:cubicBezTo>
                      <a:pt x="1498" y="3546"/>
                      <a:pt x="1558" y="3536"/>
                      <a:pt x="1617" y="3516"/>
                    </a:cubicBezTo>
                    <a:cubicBezTo>
                      <a:pt x="1921" y="3417"/>
                      <a:pt x="2081" y="3082"/>
                      <a:pt x="1970" y="2784"/>
                    </a:cubicBezTo>
                    <a:lnTo>
                      <a:pt x="1172" y="387"/>
                    </a:lnTo>
                    <a:cubicBezTo>
                      <a:pt x="1092" y="150"/>
                      <a:pt x="871" y="1"/>
                      <a:pt x="63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5207;p65"/>
              <p:cNvSpPr/>
              <p:nvPr/>
            </p:nvSpPr>
            <p:spPr>
              <a:xfrm>
                <a:off x="3927425" y="319075"/>
                <a:ext cx="70650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714" extrusionOk="0">
                    <a:moveTo>
                      <a:pt x="621" y="0"/>
                    </a:moveTo>
                    <a:cubicBezTo>
                      <a:pt x="477" y="0"/>
                      <a:pt x="333" y="55"/>
                      <a:pt x="223" y="165"/>
                    </a:cubicBezTo>
                    <a:cubicBezTo>
                      <a:pt x="4" y="385"/>
                      <a:pt x="1" y="737"/>
                      <a:pt x="214" y="957"/>
                    </a:cubicBezTo>
                    <a:lnTo>
                      <a:pt x="1813" y="2556"/>
                    </a:lnTo>
                    <a:cubicBezTo>
                      <a:pt x="1922" y="2661"/>
                      <a:pt x="2062" y="2714"/>
                      <a:pt x="2203" y="2714"/>
                    </a:cubicBezTo>
                    <a:cubicBezTo>
                      <a:pt x="2348" y="2714"/>
                      <a:pt x="2494" y="2658"/>
                      <a:pt x="2605" y="2547"/>
                    </a:cubicBezTo>
                    <a:cubicBezTo>
                      <a:pt x="2822" y="2330"/>
                      <a:pt x="2825" y="1977"/>
                      <a:pt x="2611" y="1755"/>
                    </a:cubicBezTo>
                    <a:lnTo>
                      <a:pt x="1012" y="159"/>
                    </a:lnTo>
                    <a:cubicBezTo>
                      <a:pt x="904" y="53"/>
                      <a:pt x="762" y="0"/>
                      <a:pt x="621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5208;p65"/>
              <p:cNvSpPr/>
              <p:nvPr/>
            </p:nvSpPr>
            <p:spPr>
              <a:xfrm>
                <a:off x="4007000" y="279300"/>
                <a:ext cx="5167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3526" extrusionOk="0">
                    <a:moveTo>
                      <a:pt x="632" y="0"/>
                    </a:moveTo>
                    <a:cubicBezTo>
                      <a:pt x="573" y="0"/>
                      <a:pt x="512" y="10"/>
                      <a:pt x="452" y="30"/>
                    </a:cubicBezTo>
                    <a:cubicBezTo>
                      <a:pt x="160" y="127"/>
                      <a:pt x="0" y="437"/>
                      <a:pt x="91" y="732"/>
                    </a:cubicBezTo>
                    <a:lnTo>
                      <a:pt x="889" y="3126"/>
                    </a:lnTo>
                    <a:cubicBezTo>
                      <a:pt x="964" y="3370"/>
                      <a:pt x="1188" y="3525"/>
                      <a:pt x="1428" y="3525"/>
                    </a:cubicBezTo>
                    <a:cubicBezTo>
                      <a:pt x="1487" y="3525"/>
                      <a:pt x="1547" y="3516"/>
                      <a:pt x="1605" y="3496"/>
                    </a:cubicBezTo>
                    <a:cubicBezTo>
                      <a:pt x="1907" y="3397"/>
                      <a:pt x="2066" y="3069"/>
                      <a:pt x="1961" y="2771"/>
                    </a:cubicBezTo>
                    <a:lnTo>
                      <a:pt x="1160" y="374"/>
                    </a:lnTo>
                    <a:cubicBezTo>
                      <a:pt x="1079" y="144"/>
                      <a:pt x="863" y="0"/>
                      <a:pt x="632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5209;p65"/>
              <p:cNvSpPr/>
              <p:nvPr/>
            </p:nvSpPr>
            <p:spPr>
              <a:xfrm>
                <a:off x="3887300" y="398850"/>
                <a:ext cx="918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930" extrusionOk="0">
                    <a:moveTo>
                      <a:pt x="638" y="0"/>
                    </a:moveTo>
                    <a:cubicBezTo>
                      <a:pt x="399" y="0"/>
                      <a:pt x="178" y="150"/>
                      <a:pt x="100" y="385"/>
                    </a:cubicBezTo>
                    <a:cubicBezTo>
                      <a:pt x="1" y="678"/>
                      <a:pt x="154" y="991"/>
                      <a:pt x="443" y="1096"/>
                    </a:cubicBezTo>
                    <a:lnTo>
                      <a:pt x="2840" y="1894"/>
                    </a:lnTo>
                    <a:cubicBezTo>
                      <a:pt x="2905" y="1918"/>
                      <a:pt x="2971" y="1930"/>
                      <a:pt x="3036" y="1930"/>
                    </a:cubicBezTo>
                    <a:cubicBezTo>
                      <a:pt x="3271" y="1930"/>
                      <a:pt x="3492" y="1781"/>
                      <a:pt x="3572" y="1545"/>
                    </a:cubicBezTo>
                    <a:cubicBezTo>
                      <a:pt x="3671" y="1241"/>
                      <a:pt x="3503" y="915"/>
                      <a:pt x="3195" y="825"/>
                    </a:cubicBezTo>
                    <a:lnTo>
                      <a:pt x="802" y="24"/>
                    </a:lnTo>
                    <a:cubicBezTo>
                      <a:pt x="747" y="8"/>
                      <a:pt x="692" y="0"/>
                      <a:pt x="63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5210;p65"/>
              <p:cNvSpPr/>
              <p:nvPr/>
            </p:nvSpPr>
            <p:spPr>
              <a:xfrm>
                <a:off x="3854700" y="413675"/>
                <a:ext cx="353475" cy="317200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12688" extrusionOk="0">
                    <a:moveTo>
                      <a:pt x="12278" y="0"/>
                    </a:moveTo>
                    <a:lnTo>
                      <a:pt x="10639" y="1635"/>
                    </a:lnTo>
                    <a:cubicBezTo>
                      <a:pt x="10811" y="1720"/>
                      <a:pt x="10971" y="1831"/>
                      <a:pt x="11109" y="1964"/>
                    </a:cubicBezTo>
                    <a:cubicBezTo>
                      <a:pt x="11772" y="2623"/>
                      <a:pt x="11772" y="3698"/>
                      <a:pt x="11109" y="4358"/>
                    </a:cubicBezTo>
                    <a:lnTo>
                      <a:pt x="5520" y="9949"/>
                    </a:lnTo>
                    <a:cubicBezTo>
                      <a:pt x="5189" y="10281"/>
                      <a:pt x="4755" y="10446"/>
                      <a:pt x="4322" y="10446"/>
                    </a:cubicBezTo>
                    <a:cubicBezTo>
                      <a:pt x="3889" y="10446"/>
                      <a:pt x="3456" y="10281"/>
                      <a:pt x="3126" y="9949"/>
                    </a:cubicBezTo>
                    <a:cubicBezTo>
                      <a:pt x="2464" y="9287"/>
                      <a:pt x="2464" y="8215"/>
                      <a:pt x="3126" y="7552"/>
                    </a:cubicBezTo>
                    <a:lnTo>
                      <a:pt x="5331" y="5351"/>
                    </a:lnTo>
                    <a:cubicBezTo>
                      <a:pt x="4924" y="4499"/>
                      <a:pt x="4764" y="3554"/>
                      <a:pt x="4867" y="2620"/>
                    </a:cubicBezTo>
                    <a:lnTo>
                      <a:pt x="4867" y="2620"/>
                    </a:lnTo>
                    <a:lnTo>
                      <a:pt x="1527" y="5956"/>
                    </a:lnTo>
                    <a:cubicBezTo>
                      <a:pt x="1" y="7501"/>
                      <a:pt x="7" y="9992"/>
                      <a:pt x="1545" y="11530"/>
                    </a:cubicBezTo>
                    <a:cubicBezTo>
                      <a:pt x="2316" y="12301"/>
                      <a:pt x="3328" y="12687"/>
                      <a:pt x="4340" y="12687"/>
                    </a:cubicBezTo>
                    <a:cubicBezTo>
                      <a:pt x="5344" y="12687"/>
                      <a:pt x="6348" y="12307"/>
                      <a:pt x="7119" y="11545"/>
                    </a:cubicBezTo>
                    <a:lnTo>
                      <a:pt x="12708" y="5956"/>
                    </a:lnTo>
                    <a:cubicBezTo>
                      <a:pt x="13783" y="4878"/>
                      <a:pt x="14139" y="3276"/>
                      <a:pt x="13627" y="1843"/>
                    </a:cubicBezTo>
                    <a:cubicBezTo>
                      <a:pt x="13500" y="1467"/>
                      <a:pt x="13316" y="1114"/>
                      <a:pt x="13076" y="798"/>
                    </a:cubicBezTo>
                    <a:lnTo>
                      <a:pt x="13066" y="807"/>
                    </a:lnTo>
                    <a:cubicBezTo>
                      <a:pt x="12955" y="663"/>
                      <a:pt x="12844" y="503"/>
                      <a:pt x="12708" y="368"/>
                    </a:cubicBezTo>
                    <a:cubicBezTo>
                      <a:pt x="12570" y="235"/>
                      <a:pt x="12428" y="115"/>
                      <a:pt x="1227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" name="Google Shape;5211;p65"/>
              <p:cNvSpPr/>
              <p:nvPr/>
            </p:nvSpPr>
            <p:spPr>
              <a:xfrm>
                <a:off x="3996825" y="249750"/>
                <a:ext cx="358300" cy="322025"/>
              </a:xfrm>
              <a:custGeom>
                <a:avLst/>
                <a:gdLst/>
                <a:ahLst/>
                <a:cxnLst/>
                <a:rect l="l" t="t" r="r" b="b"/>
                <a:pathLst>
                  <a:path w="14332" h="12881" extrusionOk="0">
                    <a:moveTo>
                      <a:pt x="9993" y="1"/>
                    </a:moveTo>
                    <a:cubicBezTo>
                      <a:pt x="8989" y="1"/>
                      <a:pt x="7985" y="381"/>
                      <a:pt x="7216" y="1143"/>
                    </a:cubicBezTo>
                    <a:lnTo>
                      <a:pt x="1434" y="6925"/>
                    </a:lnTo>
                    <a:cubicBezTo>
                      <a:pt x="359" y="8003"/>
                      <a:pt x="1" y="9605"/>
                      <a:pt x="516" y="11038"/>
                    </a:cubicBezTo>
                    <a:cubicBezTo>
                      <a:pt x="639" y="11414"/>
                      <a:pt x="826" y="11767"/>
                      <a:pt x="1067" y="12083"/>
                    </a:cubicBezTo>
                    <a:lnTo>
                      <a:pt x="1073" y="12074"/>
                    </a:lnTo>
                    <a:cubicBezTo>
                      <a:pt x="1187" y="12218"/>
                      <a:pt x="1296" y="12378"/>
                      <a:pt x="1434" y="12513"/>
                    </a:cubicBezTo>
                    <a:cubicBezTo>
                      <a:pt x="1570" y="12646"/>
                      <a:pt x="1711" y="12766"/>
                      <a:pt x="1865" y="12881"/>
                    </a:cubicBezTo>
                    <a:lnTo>
                      <a:pt x="3500" y="11243"/>
                    </a:lnTo>
                    <a:cubicBezTo>
                      <a:pt x="3328" y="11158"/>
                      <a:pt x="3169" y="11050"/>
                      <a:pt x="3030" y="10918"/>
                    </a:cubicBezTo>
                    <a:cubicBezTo>
                      <a:pt x="2368" y="10255"/>
                      <a:pt x="2368" y="9183"/>
                      <a:pt x="3030" y="8521"/>
                    </a:cubicBezTo>
                    <a:lnTo>
                      <a:pt x="8812" y="2739"/>
                    </a:lnTo>
                    <a:cubicBezTo>
                      <a:pt x="9143" y="2408"/>
                      <a:pt x="9577" y="2242"/>
                      <a:pt x="10010" y="2242"/>
                    </a:cubicBezTo>
                    <a:cubicBezTo>
                      <a:pt x="10443" y="2242"/>
                      <a:pt x="10876" y="2408"/>
                      <a:pt x="11206" y="2739"/>
                    </a:cubicBezTo>
                    <a:cubicBezTo>
                      <a:pt x="11868" y="3401"/>
                      <a:pt x="11868" y="4473"/>
                      <a:pt x="11206" y="5136"/>
                    </a:cubicBezTo>
                    <a:lnTo>
                      <a:pt x="8812" y="7530"/>
                    </a:lnTo>
                    <a:cubicBezTo>
                      <a:pt x="9215" y="8382"/>
                      <a:pt x="9375" y="9328"/>
                      <a:pt x="9273" y="10261"/>
                    </a:cubicBezTo>
                    <a:lnTo>
                      <a:pt x="12805" y="6732"/>
                    </a:lnTo>
                    <a:cubicBezTo>
                      <a:pt x="14331" y="5187"/>
                      <a:pt x="14325" y="2697"/>
                      <a:pt x="12787" y="1158"/>
                    </a:cubicBezTo>
                    <a:cubicBezTo>
                      <a:pt x="12016" y="387"/>
                      <a:pt x="11004" y="1"/>
                      <a:pt x="9993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356283" y="5159546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Decentralization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7153" y="5159546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Immutability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29114" y="5583514"/>
              <a:ext cx="2542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Reliability can be maintained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even if there’s no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suitable intermediary agent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16174" y="5586234"/>
              <a:ext cx="2647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If the system is well designed,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it’s hard to modify and exploit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5389685" y="497340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8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Structure of Block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1275853" y="2766520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1379922" y="2870895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Previous</a:t>
            </a:r>
            <a:r>
              <a:rPr lang="ko-KR" altLang="en-US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>
                <a:solidFill>
                  <a:srgbClr val="000E2B"/>
                </a:solidFill>
              </a:rPr>
              <a:t>Block’s </a:t>
            </a:r>
            <a:r>
              <a:rPr lang="en-US" altLang="ko-KR" sz="1600" dirty="0" smtClean="0">
                <a:solidFill>
                  <a:srgbClr val="000E2B"/>
                </a:solidFill>
              </a:rPr>
              <a:t>Hash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1382792" y="325624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Nonce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1729257" y="3929210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2539267" y="3929210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47" idx="0"/>
            <a:endCxn id="44" idx="2"/>
          </p:cNvCxnSpPr>
          <p:nvPr/>
        </p:nvCxnSpPr>
        <p:spPr>
          <a:xfrm flipH="1" flipV="1">
            <a:off x="2943661" y="3929210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2943661" y="3929210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1382791" y="3651305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138079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219080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000237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804744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2359210" y="326326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Block </a:t>
            </a:r>
            <a:r>
              <a:rPr lang="en-US" altLang="ko-KR" sz="1600" dirty="0">
                <a:solidFill>
                  <a:srgbClr val="000E2B"/>
                </a:solidFill>
              </a:rPr>
              <a:t>hash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 rot="16200000">
            <a:off x="2488224" y="4163157"/>
            <a:ext cx="5389685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370846" y="2875084"/>
            <a:ext cx="4467246" cy="1160585"/>
            <a:chOff x="1370846" y="2875084"/>
            <a:chExt cx="4467246" cy="1160585"/>
          </a:xfrm>
        </p:grpSpPr>
        <p:sp>
          <p:nvSpPr>
            <p:cNvPr id="4" name="직사각형 3"/>
            <p:cNvSpPr/>
            <p:nvPr/>
          </p:nvSpPr>
          <p:spPr>
            <a:xfrm>
              <a:off x="1370846" y="2875084"/>
              <a:ext cx="3130815" cy="10541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endCxn id="4" idx="3"/>
            </p:cNvCxnSpPr>
            <p:nvPr/>
          </p:nvCxnSpPr>
          <p:spPr>
            <a:xfrm flipH="1" flipV="1">
              <a:off x="4501661" y="3402147"/>
              <a:ext cx="1336431" cy="6335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5711992" y="2266763"/>
            <a:ext cx="4315092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Transaction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Fundamental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Merkle</a:t>
            </a:r>
            <a:r>
              <a:rPr lang="en-US" altLang="ko-KR" dirty="0" smtClean="0">
                <a:solidFill>
                  <a:schemeClr val="bg1"/>
                </a:solidFill>
              </a:rPr>
              <a:t> Root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of these TXs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Block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with MR, Nonce, timestamp,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Previous Block’s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Using like a linker in Linked 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Structure of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32916" y="4590068"/>
            <a:ext cx="3329878" cy="1761517"/>
            <a:chOff x="8089891" y="2318113"/>
            <a:chExt cx="3329878" cy="176151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8089891" y="2318113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8193960" y="2422488"/>
              <a:ext cx="3121739" cy="31598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8196830" y="2807838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328821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8543295" y="3480803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H="1" flipV="1">
              <a:off x="9757699" y="3480803"/>
              <a:ext cx="1201928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8196829" y="3202898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0fcb1a6bc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8194836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10611168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9173248" y="2814853"/>
              <a:ext cx="2145322" cy="31157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000004b7c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67917"/>
            <a:ext cx="3701674" cy="30503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3329" y="4594833"/>
            <a:ext cx="3329878" cy="1761517"/>
            <a:chOff x="3885877" y="1441381"/>
            <a:chExt cx="3329878" cy="176151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885877" y="1441381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3989946" y="1545756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null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3992816" y="1931106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5550815" y="2604071"/>
              <a:ext cx="2870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3992815" y="2326166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70ccbd732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02356" y="2791420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4969234" y="1938121"/>
              <a:ext cx="2145322" cy="31157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73018" y="4598859"/>
            <a:ext cx="3329878" cy="1761517"/>
            <a:chOff x="3989946" y="4549738"/>
            <a:chExt cx="3329878" cy="176151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989946" y="4549738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4094015" y="4654113"/>
              <a:ext cx="3121739" cy="315984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0000004b7c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4096885" y="5039463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40819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83" idx="0"/>
              <a:endCxn id="82" idx="2"/>
            </p:cNvCxnSpPr>
            <p:nvPr/>
          </p:nvCxnSpPr>
          <p:spPr>
            <a:xfrm flipV="1">
              <a:off x="4443350" y="5712428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84" idx="0"/>
              <a:endCxn id="82" idx="2"/>
            </p:cNvCxnSpPr>
            <p:nvPr/>
          </p:nvCxnSpPr>
          <p:spPr>
            <a:xfrm flipH="1" flipV="1">
              <a:off x="5657754" y="5712428"/>
              <a:ext cx="1209542" cy="202710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4096884" y="5434523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a2be3ad6b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4094891" y="5899777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6518837" y="5915138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5073303" y="5046478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00000cbc5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76" idx="1"/>
            <a:endCxn id="49" idx="3"/>
          </p:cNvCxnSpPr>
          <p:nvPr/>
        </p:nvCxnSpPr>
        <p:spPr>
          <a:xfrm flipH="1">
            <a:off x="7561595" y="4861226"/>
            <a:ext cx="715492" cy="38137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38" idx="1"/>
            <a:endCxn id="73" idx="3"/>
          </p:cNvCxnSpPr>
          <p:nvPr/>
        </p:nvCxnSpPr>
        <p:spPr>
          <a:xfrm flipH="1">
            <a:off x="3742008" y="4852435"/>
            <a:ext cx="694977" cy="39492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26453" y="1760663"/>
            <a:ext cx="2919344" cy="1981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002665" y="1960984"/>
            <a:ext cx="2929027" cy="1981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826453" y="2867101"/>
            <a:ext cx="2919344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002665" y="3063654"/>
            <a:ext cx="2929027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꺾인 연결선 92"/>
          <p:cNvCxnSpPr>
            <a:stCxn id="91" idx="3"/>
            <a:endCxn id="90" idx="3"/>
          </p:cNvCxnSpPr>
          <p:nvPr/>
        </p:nvCxnSpPr>
        <p:spPr>
          <a:xfrm flipH="1" flipV="1">
            <a:off x="7745797" y="2966193"/>
            <a:ext cx="185895" cy="196553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9" idx="3"/>
            <a:endCxn id="19" idx="3"/>
          </p:cNvCxnSpPr>
          <p:nvPr/>
        </p:nvCxnSpPr>
        <p:spPr>
          <a:xfrm flipH="1" flipV="1">
            <a:off x="7745797" y="1859755"/>
            <a:ext cx="185895" cy="200321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How to Maintain Integrity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4" descr="Artificial Intelligence &amp;amp;amp; Machine Learning News | Age of Robots">
            <a:extLst>
              <a:ext uri="{FF2B5EF4-FFF2-40B4-BE49-F238E27FC236}">
                <a16:creationId xmlns:a16="http://schemas.microsoft.com/office/drawing/2014/main" id="{3C271BC2-73F7-4EF0-B3A0-C5B851B3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77" y="2564595"/>
            <a:ext cx="1981748" cy="17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8646813" y="449062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4706890" y="4084047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A’s Block Status</a:t>
            </a:r>
            <a:endParaRPr lang="en-US" altLang="ko-KR" sz="1600" dirty="0">
              <a:solidFill>
                <a:srgbClr val="000E2B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5941702" y="4795189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7314039" y="4362838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hash(Object o) </a:t>
            </a:r>
            <a:r>
              <a:rPr lang="en-US" altLang="ko-KR" sz="1600" dirty="0">
                <a:solidFill>
                  <a:schemeClr val="bg1"/>
                </a:solidFill>
              </a:rPr>
              <a:t>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F30ED-B235-4739-B366-E22E5E168026}"/>
              </a:ext>
            </a:extLst>
          </p:cNvPr>
          <p:cNvSpPr txBox="1"/>
          <p:nvPr/>
        </p:nvSpPr>
        <p:spPr>
          <a:xfrm>
            <a:off x="8461506" y="3962728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42" name="두루마리 모양: 세로로 말림 8">
            <a:extLst>
              <a:ext uri="{FF2B5EF4-FFF2-40B4-BE49-F238E27FC236}">
                <a16:creationId xmlns:a16="http://schemas.microsoft.com/office/drawing/2014/main" id="{11392EF8-8A75-4E47-A274-900C6A6FB091}"/>
              </a:ext>
            </a:extLst>
          </p:cNvPr>
          <p:cNvSpPr/>
          <p:nvPr/>
        </p:nvSpPr>
        <p:spPr>
          <a:xfrm>
            <a:off x="5550816" y="1669505"/>
            <a:ext cx="1488094" cy="1790179"/>
          </a:xfrm>
          <a:prstGeom prst="verticalScroll">
            <a:avLst/>
          </a:prstGeom>
          <a:solidFill>
            <a:srgbClr val="000E2B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Hash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must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THAN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00100000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519714" y="2539765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23783" y="2644140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9490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973118" y="3702455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783128" y="3702455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H="1" flipV="1">
            <a:off x="2187522" y="3702455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67" idx="0"/>
            <a:endCxn id="63" idx="2"/>
          </p:cNvCxnSpPr>
          <p:nvPr/>
        </p:nvCxnSpPr>
        <p:spPr>
          <a:xfrm flipH="1" flipV="1">
            <a:off x="2187522" y="3702455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26652" y="342455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2465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143466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2244098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048605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6505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34529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41544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0816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7831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888777ccc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0911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7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597329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741852963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31920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8338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999123456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fffeeeddd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2751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3452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20781 0.054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17448 -0.0488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13489 -0.000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8" grpId="1" animBg="1"/>
      <p:bldP spid="39" grpId="0" animBg="1"/>
      <p:bldP spid="39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How to Maintain Integrity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5E4938-D951-49A8-B135-63154451F0AA}"/>
              </a:ext>
            </a:extLst>
          </p:cNvPr>
          <p:cNvSpPr/>
          <p:nvPr/>
        </p:nvSpPr>
        <p:spPr>
          <a:xfrm>
            <a:off x="2154910" y="3868217"/>
            <a:ext cx="7356452" cy="174127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03A761-DDCA-4A92-8790-BCB9F5ABF59B}"/>
              </a:ext>
            </a:extLst>
          </p:cNvPr>
          <p:cNvSpPr/>
          <p:nvPr/>
        </p:nvSpPr>
        <p:spPr>
          <a:xfrm>
            <a:off x="2154910" y="2108704"/>
            <a:ext cx="7356452" cy="1759513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8" name="Picture 2" descr="Our Services - Automation CoE">
            <a:extLst>
              <a:ext uri="{FF2B5EF4-FFF2-40B4-BE49-F238E27FC236}">
                <a16:creationId xmlns:a16="http://schemas.microsoft.com/office/drawing/2014/main" id="{E9D8FD8F-5D8D-4420-97F0-27E169ED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25058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6273886" y="32020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2333963" y="27955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3568775" y="35066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4941112" y="30742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3" name="Picture 2" descr="Our Services - Automation CoE">
            <a:extLst>
              <a:ext uri="{FF2B5EF4-FFF2-40B4-BE49-F238E27FC236}">
                <a16:creationId xmlns:a16="http://schemas.microsoft.com/office/drawing/2014/main" id="{4F31E7D6-DB5C-42C8-B899-6C7483E7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42685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34B082-0422-45B8-BC3A-6C6013977EFD}"/>
              </a:ext>
            </a:extLst>
          </p:cNvPr>
          <p:cNvSpPr txBox="1"/>
          <p:nvPr/>
        </p:nvSpPr>
        <p:spPr>
          <a:xfrm>
            <a:off x="6273886" y="49647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E97CB2-0C52-46ED-AA17-62FF7F75620D}"/>
              </a:ext>
            </a:extLst>
          </p:cNvPr>
          <p:cNvSpPr/>
          <p:nvPr/>
        </p:nvSpPr>
        <p:spPr>
          <a:xfrm>
            <a:off x="2333963" y="45582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C’s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70FC5F-046E-4976-BA04-EB33B8D38D4A}"/>
              </a:ext>
            </a:extLst>
          </p:cNvPr>
          <p:cNvSpPr/>
          <p:nvPr/>
        </p:nvSpPr>
        <p:spPr>
          <a:xfrm>
            <a:off x="3568775" y="52693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8F09B-0334-41F2-B8C2-77A96BA072A2}"/>
              </a:ext>
            </a:extLst>
          </p:cNvPr>
          <p:cNvSpPr/>
          <p:nvPr/>
        </p:nvSpPr>
        <p:spPr>
          <a:xfrm>
            <a:off x="4941112" y="48369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89C949-C201-4F48-BF28-DCC8940B29EB}"/>
              </a:ext>
            </a:extLst>
          </p:cNvPr>
          <p:cNvSpPr txBox="1"/>
          <p:nvPr/>
        </p:nvSpPr>
        <p:spPr>
          <a:xfrm>
            <a:off x="1873823" y="2874242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85F256-E4D2-4711-9A4B-9A1A94E5A44C}"/>
              </a:ext>
            </a:extLst>
          </p:cNvPr>
          <p:cNvSpPr txBox="1"/>
          <p:nvPr/>
        </p:nvSpPr>
        <p:spPr>
          <a:xfrm>
            <a:off x="1894587" y="4639224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20781 0.05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7448 -0.0488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20781 0.054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17448 -0.0488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1349 -0.000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0.1349 -0.0006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26 -0.0675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338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0195 -0.066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0" grpId="1" animBg="1"/>
      <p:bldP spid="41" grpId="0" animBg="1"/>
      <p:bldP spid="41" grpId="1" animBg="1"/>
      <p:bldP spid="44" grpId="0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How to Maintain Integrity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2131563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2235632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2238502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42" idx="0"/>
            <a:endCxn id="141" idx="2"/>
          </p:cNvCxnSpPr>
          <p:nvPr/>
        </p:nvCxnSpPr>
        <p:spPr>
          <a:xfrm flipV="1">
            <a:off x="2584967" y="5588169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143" idx="0"/>
            <a:endCxn id="141" idx="2"/>
          </p:cNvCxnSpPr>
          <p:nvPr/>
        </p:nvCxnSpPr>
        <p:spPr>
          <a:xfrm flipV="1">
            <a:off x="3394977" y="5588169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144" idx="0"/>
            <a:endCxn id="141" idx="2"/>
          </p:cNvCxnSpPr>
          <p:nvPr/>
        </p:nvCxnSpPr>
        <p:spPr>
          <a:xfrm flipH="1" flipV="1">
            <a:off x="3799371" y="5588169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145" idx="0"/>
            <a:endCxn id="141" idx="2"/>
          </p:cNvCxnSpPr>
          <p:nvPr/>
        </p:nvCxnSpPr>
        <p:spPr>
          <a:xfrm flipH="1" flipV="1">
            <a:off x="3799371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2238501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23650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304651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855947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4660454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3214920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7068200" y="5080706"/>
            <a:ext cx="694977" cy="3949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6038467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142536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6490995" y="5588169"/>
            <a:ext cx="1215280" cy="192531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142536" y="5780700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999aaafff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5360242" y="468784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583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285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3087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788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4138" y="49251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2523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86" idx="0"/>
            <a:endCxn id="155" idx="2"/>
          </p:cNvCxnSpPr>
          <p:nvPr/>
        </p:nvCxnSpPr>
        <p:spPr>
          <a:xfrm flipH="1" flipV="1">
            <a:off x="7706275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45405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123456789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856735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54138" y="531178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abcdef123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1267" y="492016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6082" y="492025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fed987002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1441736" y="468196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림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74547"/>
            <a:ext cx="3701674" cy="305033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855947" y="5775518"/>
            <a:ext cx="696917" cy="318590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FTX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2242867" y="5312657"/>
            <a:ext cx="3121739" cy="27790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fff123aaa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3217791" y="4916339"/>
            <a:ext cx="2145322" cy="31157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999888abc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86" grpId="0" animBg="1"/>
      <p:bldP spid="190" grpId="0" animBg="1"/>
      <p:bldP spid="191" grpId="0" animBg="1"/>
      <p:bldP spid="192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Feasibility of the ABCD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2" y="1440971"/>
            <a:ext cx="4781064" cy="45423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6" y="2176986"/>
            <a:ext cx="5184165" cy="30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Feasibility of the ABCD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5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37893" y="3199624"/>
            <a:ext cx="755428" cy="38719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08600" y="4234706"/>
            <a:ext cx="6214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Often happens in B2C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One-time transaction that difficult to build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Difficulty to control because there’re many small point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12678" y="1288730"/>
            <a:ext cx="6806884" cy="1711494"/>
          </a:xfrm>
          <a:prstGeom prst="rect">
            <a:avLst/>
          </a:prstGeom>
          <a:gradFill flip="none" rotWithShape="1">
            <a:gsLst>
              <a:gs pos="0">
                <a:srgbClr val="03C6AB">
                  <a:alpha val="40000"/>
                </a:srgbClr>
              </a:gs>
              <a:gs pos="46000">
                <a:srgbClr val="03C6AB">
                  <a:alpha val="40000"/>
                </a:srgbClr>
              </a:gs>
              <a:gs pos="96000">
                <a:srgbClr val="000E2B">
                  <a:alpha val="4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908" y="4217734"/>
            <a:ext cx="4383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Have </a:t>
            </a:r>
            <a:r>
              <a:rPr lang="en-US" altLang="ko-KR" dirty="0">
                <a:solidFill>
                  <a:schemeClr val="bg1"/>
                </a:solidFill>
              </a:rPr>
              <a:t>l</a:t>
            </a:r>
            <a:r>
              <a:rPr lang="en-US" altLang="ko-KR" dirty="0" smtClean="0">
                <a:solidFill>
                  <a:schemeClr val="bg1"/>
                </a:solidFill>
              </a:rPr>
              <a:t>ittle </a:t>
            </a:r>
            <a:r>
              <a:rPr lang="en-US" altLang="ko-KR" dirty="0">
                <a:solidFill>
                  <a:schemeClr val="bg1"/>
                </a:solidFill>
              </a:rPr>
              <a:t>advantage to </a:t>
            </a:r>
            <a:r>
              <a:rPr lang="en-US" altLang="ko-KR" dirty="0" smtClean="0">
                <a:solidFill>
                  <a:schemeClr val="bg1"/>
                </a:solidFill>
              </a:rPr>
              <a:t>cheating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Considering Brand value, Justification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Easy to monitor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22422 -0.005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78" grpId="0" animBg="1"/>
      <p:bldP spid="78" grpId="1" animBg="1"/>
      <p:bldP spid="79" grpId="0"/>
      <p:bldP spid="80" grpId="0" animBg="1"/>
      <p:bldP spid="83" grpId="0"/>
    </p:bld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725</Words>
  <Application>Microsoft Office PowerPoint</Application>
  <PresentationFormat>와이드스크린</PresentationFormat>
  <Paragraphs>369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137</cp:revision>
  <dcterms:created xsi:type="dcterms:W3CDTF">2022-01-16T15:14:44Z</dcterms:created>
  <dcterms:modified xsi:type="dcterms:W3CDTF">2022-04-11T00:25:58Z</dcterms:modified>
</cp:coreProperties>
</file>