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3DFF1-603C-814C-006B-16A17D96D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8E5E3C-6B6E-52F1-D948-64F470AE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CAD97-6E98-5189-925C-18CFC63C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66EC-2031-4EB3-B702-E7F086C4CD31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4C3E2A-062D-368E-5E8B-2F67D15F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4D0C8-B92C-2C09-521E-972840B5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ACBA-7250-4022-8AE5-DF9310D8F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58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4EE4E-185B-DB70-59D4-68F3A55A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ECBA48-728C-D87D-3B89-892928F11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E07FD-3E84-A72F-5AFE-80A29D74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66EC-2031-4EB3-B702-E7F086C4CD31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13F12-8877-5782-CE4E-E373D5A5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CC240-96EE-68FA-19AF-F5578BE1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ACBA-7250-4022-8AE5-DF9310D8F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58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8B3F16-2ECB-FAAD-5239-7B1414E5A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7C1819-9719-A8E8-D66A-06FEF4BD1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E82A7-6163-5268-5035-74AB3F3C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66EC-2031-4EB3-B702-E7F086C4CD31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03E41-70FF-ED9C-C1C1-8A17A62C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1C141-8EFD-CCF7-74DE-BF3049FC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ACBA-7250-4022-8AE5-DF9310D8F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73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6B105-FA78-4DB8-4641-958C0F87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6A1AF-E238-82B6-CD23-C8592785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09AF8-C282-D170-3804-13142A05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66EC-2031-4EB3-B702-E7F086C4CD31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0EBA3-FA9A-DD88-555D-785EBE63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656B6-AD6F-08A2-05A5-E9EAC19D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ACBA-7250-4022-8AE5-DF9310D8F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8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86C5F-5869-7594-3235-696DC855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5FDE8-715C-F48A-AF05-CCA7DB7A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E49FD-F3FF-4E2F-6AF7-63FB7BD2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66EC-2031-4EB3-B702-E7F086C4CD31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52FFC-CC2D-7ABB-0854-716F1F9A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92C99-77A5-6EE1-4410-86B94B05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ACBA-7250-4022-8AE5-DF9310D8F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79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6CAD4-3E6D-C65C-2D4A-0ADA0BA3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B6CD8-3B58-7165-D89C-55A0AB003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C3666C-B26F-BCB9-E9B3-D868C5032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DBE46C-95B9-ECB9-0CE7-E8F683AC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66EC-2031-4EB3-B702-E7F086C4CD31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C1576F-DAFF-3C07-7613-767E82B2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260F07-0126-D4AE-3705-D71589B0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ACBA-7250-4022-8AE5-DF9310D8F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30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7B17C-14BB-7DDA-0A39-61B16AEB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3F6CD-DAFD-B67F-5594-B15F92C6F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4C0D37-1874-93AB-45FE-C69933305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0759F6-E764-C887-CE3C-C7F3B7780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DA1D88-025B-CFB7-CE46-E07B2A240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D50A5E-C1EC-122C-336F-4590E0F2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66EC-2031-4EB3-B702-E7F086C4CD31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1ABE40-94EF-4313-65EC-4D2998A3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6B8AA8-5CDE-0EA5-BBB5-DD96958A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ACBA-7250-4022-8AE5-DF9310D8F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87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9DE71-1AC1-A26D-17E0-56E4727A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CE9527-DCED-103A-8BA7-831906BA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66EC-2031-4EB3-B702-E7F086C4CD31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EFE0A4-A286-C7A3-C1EB-F7664C95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45804B-DEE4-5011-B9C7-61282B2C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ACBA-7250-4022-8AE5-DF9310D8F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98F353-58FC-0F64-7B58-3B30AD75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66EC-2031-4EB3-B702-E7F086C4CD31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919E60-932C-A692-16DA-06A3C5EB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E7A002-88FC-1491-93F3-6C466B81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ACBA-7250-4022-8AE5-DF9310D8F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66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56AC3-1A35-6788-7930-9E81D14D4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5168F-AA29-E330-68E8-625D34661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ED1CD3-3DF7-8496-7569-96C8BDEC4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B06E45-0AE2-C11A-4B52-20E746DE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66EC-2031-4EB3-B702-E7F086C4CD31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5D6BFA-38E1-976B-50B9-758C01DB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2F103-EA7A-B50C-5B94-0A527CA4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ACBA-7250-4022-8AE5-DF9310D8F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73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64779-2138-F0C6-A31D-D44A4BAE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2FBDFC-A27F-7BC1-40C9-1D805D541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9032C6-DC6E-9E31-6015-0E640A9E2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927644-60BC-17D3-7C55-ECC85896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66EC-2031-4EB3-B702-E7F086C4CD31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EFBBF8-A4F6-F025-FE0E-F69A9CE5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B0B047-0FE3-07EC-E0C5-D720285A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ACBA-7250-4022-8AE5-DF9310D8F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2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1FA8B8-BA8F-6215-7F31-A3955430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3C206C-6570-9B12-544E-11A52DE81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232D7C-E53A-A172-3051-C0E312DCC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666EC-2031-4EB3-B702-E7F086C4CD31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2FFE6-FCA7-F67E-6615-94A8C3300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4C044-E585-C7D2-5222-F34DCFE37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8ACBA-7250-4022-8AE5-DF9310D8F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61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5F52BC-0E3C-EA41-5884-5DA7D3FDB7E9}"/>
              </a:ext>
            </a:extLst>
          </p:cNvPr>
          <p:cNvSpPr/>
          <p:nvPr/>
        </p:nvSpPr>
        <p:spPr>
          <a:xfrm>
            <a:off x="0" y="1106905"/>
            <a:ext cx="12192000" cy="192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3B5FC-F844-22C3-D139-6DB030719A65}"/>
              </a:ext>
            </a:extLst>
          </p:cNvPr>
          <p:cNvSpPr txBox="1"/>
          <p:nvPr/>
        </p:nvSpPr>
        <p:spPr>
          <a:xfrm>
            <a:off x="208548" y="337610"/>
            <a:ext cx="6240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STM32F </a:t>
            </a:r>
            <a:r>
              <a:rPr lang="ko-KR" altLang="en-US" sz="2800" b="1" dirty="0"/>
              <a:t>라이브러리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ADC7A-3E11-8840-BF15-27DCA51EE046}"/>
              </a:ext>
            </a:extLst>
          </p:cNvPr>
          <p:cNvSpPr txBox="1"/>
          <p:nvPr/>
        </p:nvSpPr>
        <p:spPr>
          <a:xfrm>
            <a:off x="232611" y="1516705"/>
            <a:ext cx="6240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설치 </a:t>
            </a:r>
            <a:r>
              <a:rPr lang="en-US" altLang="ko-KR" sz="1600" b="1" dirty="0"/>
              <a:t>URL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87D68-A932-236D-3455-55BF9333120D}"/>
              </a:ext>
            </a:extLst>
          </p:cNvPr>
          <p:cNvSpPr txBox="1"/>
          <p:nvPr/>
        </p:nvSpPr>
        <p:spPr>
          <a:xfrm>
            <a:off x="224591" y="1829525"/>
            <a:ext cx="824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https://www.st.com/en/embedded-software/stm32cubef4.html#st-get-software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E3964C-B180-FAE9-1F40-460823ADB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086" y="2385373"/>
            <a:ext cx="7139827" cy="37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5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5F52BC-0E3C-EA41-5884-5DA7D3FDB7E9}"/>
              </a:ext>
            </a:extLst>
          </p:cNvPr>
          <p:cNvSpPr/>
          <p:nvPr/>
        </p:nvSpPr>
        <p:spPr>
          <a:xfrm>
            <a:off x="0" y="1106905"/>
            <a:ext cx="12192000" cy="192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3B5FC-F844-22C3-D139-6DB030719A65}"/>
              </a:ext>
            </a:extLst>
          </p:cNvPr>
          <p:cNvSpPr txBox="1"/>
          <p:nvPr/>
        </p:nvSpPr>
        <p:spPr>
          <a:xfrm>
            <a:off x="208548" y="337610"/>
            <a:ext cx="6240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GPIO Device Driver </a:t>
            </a:r>
            <a:r>
              <a:rPr lang="ko-KR" altLang="en-US" sz="2800" b="1" dirty="0"/>
              <a:t>개발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ADC7A-3E11-8840-BF15-27DCA51EE046}"/>
              </a:ext>
            </a:extLst>
          </p:cNvPr>
          <p:cNvSpPr txBox="1"/>
          <p:nvPr/>
        </p:nvSpPr>
        <p:spPr>
          <a:xfrm>
            <a:off x="232611" y="1516705"/>
            <a:ext cx="11478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코드를 통한 </a:t>
            </a:r>
            <a:r>
              <a:rPr lang="en-US" altLang="ko-KR" sz="1600" b="1" dirty="0"/>
              <a:t>HW Port </a:t>
            </a:r>
            <a:r>
              <a:rPr lang="ko-KR" altLang="en-US" sz="1600" b="1" dirty="0"/>
              <a:t>설정</a:t>
            </a:r>
            <a:endParaRPr lang="en-US" altLang="ko-KR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75061-AE29-1AC2-6211-FFBD8CE6B191}"/>
              </a:ext>
            </a:extLst>
          </p:cNvPr>
          <p:cNvSpPr txBox="1"/>
          <p:nvPr/>
        </p:nvSpPr>
        <p:spPr>
          <a:xfrm>
            <a:off x="447174" y="1855259"/>
            <a:ext cx="11049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gpioPortType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 err="1">
                <a:solidFill>
                  <a:srgbClr val="0080C0"/>
                </a:solidFill>
                <a:latin typeface="Courier New" panose="02070309020205020404" pitchFamily="49" charset="0"/>
              </a:rPr>
              <a:t>portConf</a:t>
            </a:r>
            <a:r>
              <a:rPr lang="en-US" altLang="ko-KR" sz="1200" b="1" dirty="0">
                <a:solidFill>
                  <a:srgbClr val="000099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200" b="1" dirty="0">
                <a:solidFill>
                  <a:srgbClr val="FF0080"/>
                </a:solidFill>
                <a:latin typeface="Courier New" panose="02070309020205020404" pitchFamily="49" charset="0"/>
              </a:rPr>
              <a:t>PORT_MAX</a:t>
            </a:r>
            <a:r>
              <a:rPr lang="en-US" altLang="ko-KR" sz="1200" b="1" dirty="0">
                <a:solidFill>
                  <a:srgbClr val="000099"/>
                </a:solidFill>
                <a:latin typeface="Courier New" panose="02070309020205020404" pitchFamily="49" charset="0"/>
              </a:rPr>
              <a:t>]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</a:p>
          <a:p>
            <a:pPr algn="l"/>
            <a:r>
              <a:rPr lang="en-US" altLang="ko-KR" sz="1200" dirty="0">
                <a:solidFill>
                  <a:srgbClr val="000099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altLang="ko-KR" sz="1200" dirty="0">
                <a:solidFill>
                  <a:srgbClr val="000099"/>
                </a:solidFill>
                <a:latin typeface="Courier New" panose="02070309020205020404" pitchFamily="49" charset="0"/>
              </a:rPr>
              <a:t>{</a:t>
            </a:r>
            <a:r>
              <a:rPr lang="en-US" altLang="ko-KR" sz="1200" b="1" dirty="0">
                <a:solidFill>
                  <a:srgbClr val="FF0080"/>
                </a:solidFill>
                <a:latin typeface="Courier New" panose="02070309020205020404" pitchFamily="49" charset="0"/>
              </a:rPr>
              <a:t>GPIOA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	  </a:t>
            </a:r>
            <a:r>
              <a:rPr lang="en-US" altLang="ko-KR" sz="1200" b="1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200" b="1" i="1" dirty="0">
                <a:solidFill>
                  <a:srgbClr val="BB7777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   </a:t>
            </a:r>
            <a:r>
              <a:rPr lang="en-US" altLang="ko-KR" sz="1200" b="1" i="1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200" b="1" i="1" dirty="0">
                <a:solidFill>
                  <a:srgbClr val="FF0080"/>
                </a:solidFill>
                <a:latin typeface="Courier New" panose="02070309020205020404" pitchFamily="49" charset="0"/>
              </a:rPr>
              <a:t>GPIO_EN</a:t>
            </a:r>
            <a:r>
              <a:rPr lang="en-US" altLang="ko-KR" sz="1200" b="1" i="1" dirty="0">
                <a:solidFill>
                  <a:srgbClr val="000099"/>
                </a:solidFill>
                <a:latin typeface="Courier New" panose="02070309020205020404" pitchFamily="49" charset="0"/>
              </a:rPr>
              <a:t>}</a:t>
            </a:r>
            <a:r>
              <a:rPr lang="en-US" altLang="ko-KR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pt-BR" altLang="ko-KR" sz="1200" dirty="0">
                <a:solidFill>
                  <a:srgbClr val="000099"/>
                </a:solidFill>
                <a:latin typeface="Courier New" panose="02070309020205020404" pitchFamily="49" charset="0"/>
              </a:rPr>
              <a:t>{</a:t>
            </a:r>
            <a:r>
              <a:rPr lang="pt-BR" altLang="ko-KR" sz="1200" b="1" dirty="0">
                <a:solidFill>
                  <a:srgbClr val="FF0080"/>
                </a:solidFill>
                <a:latin typeface="Courier New" panose="02070309020205020404" pitchFamily="49" charset="0"/>
              </a:rPr>
              <a:t>GPIOA</a:t>
            </a:r>
            <a:r>
              <a:rPr lang="pt-BR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	  </a:t>
            </a:r>
            <a:r>
              <a:rPr lang="pt-BR" altLang="ko-KR" sz="1200" b="1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pt-BR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altLang="ko-KR" sz="1200" b="1" i="1" dirty="0">
                <a:solidFill>
                  <a:srgbClr val="BB7777"/>
                </a:solidFill>
                <a:latin typeface="Courier New" panose="02070309020205020404" pitchFamily="49" charset="0"/>
              </a:rPr>
              <a:t>OUTPUT</a:t>
            </a:r>
            <a:r>
              <a:rPr lang="pt-BR" altLang="ko-KR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  </a:t>
            </a:r>
            <a:r>
              <a:rPr lang="pt-BR" altLang="ko-KR" sz="1200" b="1" i="1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pt-BR" altLang="ko-KR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altLang="ko-KR" sz="1200" b="1" i="1" dirty="0">
                <a:solidFill>
                  <a:srgbClr val="FF0080"/>
                </a:solidFill>
                <a:latin typeface="Courier New" panose="02070309020205020404" pitchFamily="49" charset="0"/>
              </a:rPr>
              <a:t>GPIO_DIS</a:t>
            </a:r>
            <a:r>
              <a:rPr lang="pt-BR" altLang="ko-KR" sz="1200" b="1" i="1" dirty="0">
                <a:solidFill>
                  <a:srgbClr val="000099"/>
                </a:solidFill>
                <a:latin typeface="Courier New" panose="02070309020205020404" pitchFamily="49" charset="0"/>
              </a:rPr>
              <a:t>}</a:t>
            </a:r>
            <a:r>
              <a:rPr lang="pt-BR" altLang="ko-KR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altLang="ko-KR" sz="1200" dirty="0">
                <a:solidFill>
                  <a:srgbClr val="000099"/>
                </a:solidFill>
                <a:latin typeface="Courier New" panose="02070309020205020404" pitchFamily="49" charset="0"/>
              </a:rPr>
              <a:t>{</a:t>
            </a:r>
            <a:r>
              <a:rPr lang="en-US" altLang="ko-KR" sz="1200" b="1" dirty="0">
                <a:solidFill>
                  <a:srgbClr val="FF0080"/>
                </a:solidFill>
                <a:latin typeface="Courier New" panose="02070309020205020404" pitchFamily="49" charset="0"/>
              </a:rPr>
              <a:t>GPIOA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    </a:t>
            </a:r>
            <a:r>
              <a:rPr lang="en-US" altLang="ko-KR" sz="1200" b="1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200" b="1" i="1" dirty="0">
                <a:solidFill>
                  <a:srgbClr val="BB7777"/>
                </a:solidFill>
                <a:latin typeface="Courier New" panose="02070309020205020404" pitchFamily="49" charset="0"/>
              </a:rPr>
              <a:t>OUTPUT</a:t>
            </a:r>
            <a:r>
              <a:rPr lang="en-US" altLang="ko-KR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  </a:t>
            </a:r>
            <a:r>
              <a:rPr lang="en-US" altLang="ko-KR" sz="1200" b="1" i="1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200" b="1" i="1" dirty="0">
                <a:solidFill>
                  <a:srgbClr val="FF0080"/>
                </a:solidFill>
                <a:latin typeface="Courier New" panose="02070309020205020404" pitchFamily="49" charset="0"/>
              </a:rPr>
              <a:t>GPIO_EN</a:t>
            </a:r>
            <a:r>
              <a:rPr lang="en-US" altLang="ko-KR" sz="1200" b="1" i="1" dirty="0">
                <a:solidFill>
                  <a:srgbClr val="000099"/>
                </a:solidFill>
                <a:latin typeface="Courier New" panose="02070309020205020404" pitchFamily="49" charset="0"/>
              </a:rPr>
              <a:t>}</a:t>
            </a:r>
            <a:r>
              <a:rPr lang="en-US" altLang="ko-KR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altLang="ko-KR" sz="1200" dirty="0">
                <a:solidFill>
                  <a:srgbClr val="000099"/>
                </a:solidFill>
                <a:latin typeface="Courier New" panose="02070309020205020404" pitchFamily="49" charset="0"/>
              </a:rPr>
              <a:t>{</a:t>
            </a:r>
            <a:r>
              <a:rPr lang="en-US" altLang="ko-KR" sz="1200" b="1" dirty="0">
                <a:solidFill>
                  <a:srgbClr val="FF0080"/>
                </a:solidFill>
                <a:latin typeface="Courier New" panose="02070309020205020404" pitchFamily="49" charset="0"/>
              </a:rPr>
              <a:t>GPIOA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    </a:t>
            </a:r>
            <a:r>
              <a:rPr lang="en-US" altLang="ko-KR" sz="1200" b="1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200" b="1" i="1" dirty="0">
                <a:solidFill>
                  <a:srgbClr val="BB7777"/>
                </a:solidFill>
                <a:latin typeface="Courier New" panose="02070309020205020404" pitchFamily="49" charset="0"/>
              </a:rPr>
              <a:t>ALT_FUNC</a:t>
            </a:r>
            <a:r>
              <a:rPr lang="en-US" altLang="ko-KR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200" b="1" i="1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200" b="1" i="1" dirty="0">
                <a:solidFill>
                  <a:srgbClr val="FF0080"/>
                </a:solidFill>
                <a:latin typeface="Courier New" panose="02070309020205020404" pitchFamily="49" charset="0"/>
              </a:rPr>
              <a:t>GPIO_EN</a:t>
            </a:r>
            <a:r>
              <a:rPr lang="en-US" altLang="ko-KR" sz="1200" b="1" i="1" dirty="0">
                <a:solidFill>
                  <a:srgbClr val="000099"/>
                </a:solidFill>
                <a:latin typeface="Courier New" panose="02070309020205020404" pitchFamily="49" charset="0"/>
              </a:rPr>
              <a:t>}</a:t>
            </a:r>
            <a:r>
              <a:rPr lang="en-US" altLang="ko-KR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altLang="ko-KR" sz="1200" dirty="0">
                <a:solidFill>
                  <a:srgbClr val="000099"/>
                </a:solidFill>
                <a:latin typeface="Courier New" panose="02070309020205020404" pitchFamily="49" charset="0"/>
              </a:rPr>
              <a:t>{</a:t>
            </a:r>
            <a:r>
              <a:rPr lang="en-US" altLang="ko-KR" sz="1200" b="1" dirty="0">
                <a:solidFill>
                  <a:srgbClr val="FF0080"/>
                </a:solidFill>
                <a:latin typeface="Courier New" panose="02070309020205020404" pitchFamily="49" charset="0"/>
              </a:rPr>
              <a:t>GPIOA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    </a:t>
            </a:r>
            <a:r>
              <a:rPr lang="en-US" altLang="ko-KR" sz="1200" b="1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200" b="1" i="1" dirty="0">
                <a:solidFill>
                  <a:srgbClr val="BB7777"/>
                </a:solidFill>
                <a:latin typeface="Courier New" panose="02070309020205020404" pitchFamily="49" charset="0"/>
              </a:rPr>
              <a:t>OUTPUT</a:t>
            </a:r>
            <a:r>
              <a:rPr lang="en-US" altLang="ko-KR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  </a:t>
            </a:r>
            <a:r>
              <a:rPr lang="en-US" altLang="ko-KR" sz="1200" b="1" i="1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200" b="1" i="1" dirty="0">
                <a:solidFill>
                  <a:srgbClr val="FF0080"/>
                </a:solidFill>
                <a:latin typeface="Courier New" panose="02070309020205020404" pitchFamily="49" charset="0"/>
              </a:rPr>
              <a:t>GPIO_EN</a:t>
            </a:r>
            <a:r>
              <a:rPr lang="en-US" altLang="ko-KR" sz="1200" b="1" i="1" dirty="0">
                <a:solidFill>
                  <a:srgbClr val="000099"/>
                </a:solidFill>
                <a:latin typeface="Courier New" panose="02070309020205020404" pitchFamily="49" charset="0"/>
              </a:rPr>
              <a:t>}</a:t>
            </a:r>
            <a:r>
              <a:rPr lang="en-US" altLang="ko-KR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altLang="ko-KR" sz="1200" dirty="0">
                <a:solidFill>
                  <a:srgbClr val="000099"/>
                </a:solidFill>
                <a:latin typeface="Courier New" panose="02070309020205020404" pitchFamily="49" charset="0"/>
              </a:rPr>
              <a:t>{</a:t>
            </a:r>
            <a:r>
              <a:rPr lang="en-US" altLang="ko-KR" sz="1200" b="1" dirty="0">
                <a:solidFill>
                  <a:srgbClr val="FF0080"/>
                </a:solidFill>
                <a:latin typeface="Courier New" panose="02070309020205020404" pitchFamily="49" charset="0"/>
              </a:rPr>
              <a:t>GPIOA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    </a:t>
            </a:r>
            <a:r>
              <a:rPr lang="en-US" altLang="ko-KR" sz="1200" b="1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200" b="1" i="1" dirty="0">
                <a:solidFill>
                  <a:srgbClr val="BB7777"/>
                </a:solidFill>
                <a:latin typeface="Courier New" panose="02070309020205020404" pitchFamily="49" charset="0"/>
              </a:rPr>
              <a:t>OUTPUT</a:t>
            </a:r>
            <a:r>
              <a:rPr lang="en-US" altLang="ko-KR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  </a:t>
            </a:r>
            <a:r>
              <a:rPr lang="en-US" altLang="ko-KR" sz="1200" b="1" i="1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200" b="1" i="1" dirty="0">
                <a:solidFill>
                  <a:srgbClr val="FF0080"/>
                </a:solidFill>
                <a:latin typeface="Courier New" panose="02070309020205020404" pitchFamily="49" charset="0"/>
              </a:rPr>
              <a:t>GPIO_EN</a:t>
            </a:r>
            <a:r>
              <a:rPr lang="en-US" altLang="ko-KR" sz="1200" b="1" i="1" dirty="0">
                <a:solidFill>
                  <a:srgbClr val="000099"/>
                </a:solidFill>
                <a:latin typeface="Courier New" panose="02070309020205020404" pitchFamily="49" charset="0"/>
              </a:rPr>
              <a:t>}</a:t>
            </a:r>
            <a:r>
              <a:rPr lang="en-US" altLang="ko-KR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altLang="ko-KR" sz="1200" dirty="0">
                <a:solidFill>
                  <a:srgbClr val="000099"/>
                </a:solidFill>
                <a:latin typeface="Courier New" panose="02070309020205020404" pitchFamily="49" charset="0"/>
              </a:rPr>
              <a:t>}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ko-KR" altLang="en-US" sz="1200" dirty="0">
              <a:latin typeface="Courier New" panose="02070309020205020404" pitchFamily="49" charset="0"/>
            </a:endParaRPr>
          </a:p>
          <a:p>
            <a:pPr algn="l"/>
            <a:endParaRPr lang="ko-KR" altLang="en-US" sz="12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 err="1">
                <a:solidFill>
                  <a:srgbClr val="0000A0"/>
                </a:solidFill>
                <a:latin typeface="Courier New" panose="02070309020205020404" pitchFamily="49" charset="0"/>
              </a:rPr>
              <a:t>gpioInit</a:t>
            </a:r>
            <a:r>
              <a:rPr lang="en-US" altLang="ko-KR" sz="1200" b="1" dirty="0">
                <a:solidFill>
                  <a:srgbClr val="000099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gpioPortType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altLang="ko-KR" sz="1200" b="1" dirty="0">
                <a:solidFill>
                  <a:srgbClr val="008000"/>
                </a:solidFill>
                <a:latin typeface="Courier New" panose="02070309020205020404" pitchFamily="49" charset="0"/>
              </a:rPr>
              <a:t>ports</a:t>
            </a:r>
            <a:r>
              <a:rPr lang="en-US" altLang="ko-KR" sz="1200" b="1" dirty="0">
                <a:solidFill>
                  <a:srgbClr val="000099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ko-KR" sz="1200" dirty="0">
                <a:solidFill>
                  <a:srgbClr val="000099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</a:rPr>
              <a:t>uint8_t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ko-KR" altLang="en-US" sz="12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200" b="1" dirty="0">
                <a:solidFill>
                  <a:srgbClr val="FF0080"/>
                </a:solidFill>
                <a:latin typeface="Courier New" panose="02070309020205020404" pitchFamily="49" charset="0"/>
              </a:rPr>
              <a:t>RCC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altLang="ko-KR" sz="1200" b="1" dirty="0">
                <a:solidFill>
                  <a:srgbClr val="0080FF"/>
                </a:solidFill>
                <a:latin typeface="Courier New" panose="02070309020205020404" pitchFamily="49" charset="0"/>
              </a:rPr>
              <a:t>AHB1ENR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|=</a:t>
            </a:r>
            <a:r>
              <a:rPr lang="en-US" altLang="ko-KR" sz="1200" b="1" dirty="0">
                <a:solidFill>
                  <a:srgbClr val="000099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b="1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U&lt;&lt;</a:t>
            </a:r>
            <a:r>
              <a:rPr lang="en-US" altLang="ko-KR" sz="1200" b="1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200" b="1" dirty="0">
                <a:solidFill>
                  <a:srgbClr val="000099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ko-KR" altLang="en-US" sz="1200" dirty="0">
              <a:latin typeface="Courier New" panose="02070309020205020404" pitchFamily="49" charset="0"/>
            </a:endParaRPr>
          </a:p>
          <a:p>
            <a:pPr algn="l"/>
            <a:r>
              <a:rPr lang="fr-FR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fr-FR" altLang="ko-KR" sz="1200" dirty="0">
                <a:solidFill>
                  <a:srgbClr val="000099"/>
                </a:solidFill>
                <a:latin typeface="Courier New" panose="02070309020205020404" pitchFamily="49" charset="0"/>
              </a:rPr>
              <a:t>(</a:t>
            </a:r>
            <a:r>
              <a:rPr lang="fr-FR" altLang="ko-KR" sz="12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cnt</a:t>
            </a:r>
            <a:r>
              <a:rPr lang="fr-FR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fr-FR" altLang="ko-KR" sz="1200" b="1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fr-FR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fr-FR" altLang="ko-KR" sz="12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cnt</a:t>
            </a:r>
            <a:r>
              <a:rPr lang="fr-FR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fr-FR" altLang="ko-KR" sz="1200" b="1" dirty="0">
                <a:solidFill>
                  <a:srgbClr val="FF0080"/>
                </a:solidFill>
                <a:latin typeface="Courier New" panose="02070309020205020404" pitchFamily="49" charset="0"/>
              </a:rPr>
              <a:t>PORT_MAX</a:t>
            </a:r>
            <a:r>
              <a:rPr lang="fr-FR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fr-FR" altLang="ko-KR" sz="12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cnt</a:t>
            </a:r>
            <a:r>
              <a:rPr lang="fr-FR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++</a:t>
            </a:r>
            <a:r>
              <a:rPr lang="fr-FR" altLang="ko-KR" sz="1200" b="1" dirty="0">
                <a:solidFill>
                  <a:srgbClr val="000099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ko-KR" sz="1200" dirty="0">
                <a:solidFill>
                  <a:srgbClr val="000099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altLang="ko-KR" sz="1200" dirty="0">
                <a:solidFill>
                  <a:srgbClr val="408080"/>
                </a:solidFill>
                <a:latin typeface="Courier New" panose="02070309020205020404" pitchFamily="49" charset="0"/>
              </a:rPr>
              <a:t>//Like This..</a:t>
            </a:r>
          </a:p>
          <a:p>
            <a:pPr algn="l"/>
            <a:r>
              <a:rPr lang="en-US" altLang="ko-KR" sz="1200" b="1" dirty="0">
                <a:solidFill>
                  <a:srgbClr val="008000"/>
                </a:solidFill>
                <a:latin typeface="Courier New" panose="02070309020205020404" pitchFamily="49" charset="0"/>
              </a:rPr>
              <a:t>ports</a:t>
            </a:r>
            <a:r>
              <a:rPr lang="en-US" altLang="ko-KR" sz="1200" b="1" dirty="0">
                <a:solidFill>
                  <a:srgbClr val="000099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2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cnt</a:t>
            </a:r>
            <a:r>
              <a:rPr lang="en-US" altLang="ko-KR" sz="1200" b="1" dirty="0">
                <a:solidFill>
                  <a:srgbClr val="000099"/>
                </a:solidFill>
                <a:latin typeface="Courier New" panose="02070309020205020404" pitchFamily="49" charset="0"/>
              </a:rPr>
              <a:t>]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200" b="1" dirty="0" err="1">
                <a:solidFill>
                  <a:srgbClr val="0080FF"/>
                </a:solidFill>
                <a:latin typeface="Courier New" panose="02070309020205020404" pitchFamily="49" charset="0"/>
              </a:rPr>
              <a:t>typeDef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altLang="ko-KR" sz="1200" b="1" dirty="0">
                <a:solidFill>
                  <a:srgbClr val="0080FF"/>
                </a:solidFill>
                <a:latin typeface="Courier New" panose="02070309020205020404" pitchFamily="49" charset="0"/>
              </a:rPr>
              <a:t>MODER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|= </a:t>
            </a:r>
            <a:r>
              <a:rPr lang="en-US" altLang="ko-KR" sz="1200" b="1" dirty="0" err="1">
                <a:solidFill>
                  <a:srgbClr val="000099"/>
                </a:solidFill>
                <a:latin typeface="Courier New" panose="02070309020205020404" pitchFamily="49" charset="0"/>
              </a:rPr>
              <a:t>setGpioMode</a:t>
            </a:r>
            <a:r>
              <a:rPr lang="en-US" altLang="ko-KR" sz="1200" b="1" dirty="0">
                <a:solidFill>
                  <a:srgbClr val="000099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b="1" dirty="0">
                <a:solidFill>
                  <a:srgbClr val="008000"/>
                </a:solidFill>
                <a:latin typeface="Courier New" panose="02070309020205020404" pitchFamily="49" charset="0"/>
              </a:rPr>
              <a:t>ports</a:t>
            </a:r>
            <a:r>
              <a:rPr lang="en-US" altLang="ko-KR" sz="1200" b="1" dirty="0">
                <a:solidFill>
                  <a:srgbClr val="000099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2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cnt</a:t>
            </a:r>
            <a:r>
              <a:rPr lang="en-US" altLang="ko-KR" sz="1200" b="1" dirty="0">
                <a:solidFill>
                  <a:srgbClr val="000099"/>
                </a:solidFill>
                <a:latin typeface="Courier New" panose="02070309020205020404" pitchFamily="49" charset="0"/>
              </a:rPr>
              <a:t>]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200" b="1" dirty="0" err="1">
                <a:solidFill>
                  <a:srgbClr val="0080FF"/>
                </a:solidFill>
                <a:latin typeface="Courier New" panose="02070309020205020404" pitchFamily="49" charset="0"/>
              </a:rPr>
              <a:t>pinMode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urier New" panose="02070309020205020404" pitchFamily="49" charset="0"/>
              </a:rPr>
              <a:t>ports</a:t>
            </a:r>
            <a:r>
              <a:rPr lang="en-US" altLang="ko-KR" sz="1200" b="1" dirty="0">
                <a:solidFill>
                  <a:srgbClr val="000099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2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cnt</a:t>
            </a:r>
            <a:r>
              <a:rPr lang="en-US" altLang="ko-KR" sz="1200" b="1" dirty="0">
                <a:solidFill>
                  <a:srgbClr val="000099"/>
                </a:solidFill>
                <a:latin typeface="Courier New" panose="02070309020205020404" pitchFamily="49" charset="0"/>
              </a:rPr>
              <a:t>]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200" b="1" dirty="0" err="1">
                <a:solidFill>
                  <a:srgbClr val="0080FF"/>
                </a:solidFill>
                <a:latin typeface="Courier New" panose="02070309020205020404" pitchFamily="49" charset="0"/>
              </a:rPr>
              <a:t>pinNumber</a:t>
            </a:r>
            <a:r>
              <a:rPr lang="en-US" altLang="ko-KR" sz="1200" b="1" dirty="0">
                <a:solidFill>
                  <a:srgbClr val="000099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ko-KR" altLang="en-US" sz="12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200" dirty="0">
                <a:solidFill>
                  <a:srgbClr val="408080"/>
                </a:solidFill>
                <a:latin typeface="Courier New" panose="02070309020205020404" pitchFamily="49" charset="0"/>
              </a:rPr>
              <a:t>//....</a:t>
            </a:r>
          </a:p>
          <a:p>
            <a:pPr algn="l"/>
            <a:r>
              <a:rPr lang="en-US" altLang="ko-KR" sz="1200" dirty="0">
                <a:solidFill>
                  <a:srgbClr val="000099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altLang="ko-KR" sz="1200" dirty="0">
                <a:solidFill>
                  <a:srgbClr val="000099"/>
                </a:solidFill>
                <a:latin typeface="Courier New" panose="02070309020205020404" pitchFamily="49" charset="0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0260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5F52BC-0E3C-EA41-5884-5DA7D3FDB7E9}"/>
              </a:ext>
            </a:extLst>
          </p:cNvPr>
          <p:cNvSpPr/>
          <p:nvPr/>
        </p:nvSpPr>
        <p:spPr>
          <a:xfrm>
            <a:off x="0" y="1106905"/>
            <a:ext cx="12192000" cy="192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ADC7A-3E11-8840-BF15-27DCA51EE046}"/>
              </a:ext>
            </a:extLst>
          </p:cNvPr>
          <p:cNvSpPr txBox="1"/>
          <p:nvPr/>
        </p:nvSpPr>
        <p:spPr>
          <a:xfrm>
            <a:off x="232611" y="1516705"/>
            <a:ext cx="11478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4. GPIO Output Data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Register</a:t>
            </a:r>
            <a:r>
              <a:rPr lang="ko-KR" altLang="en-US" sz="1600" b="1" dirty="0"/>
              <a:t>설정</a:t>
            </a:r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79A6D0-00E0-168C-F2E9-937416533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968" y="2072553"/>
            <a:ext cx="6575791" cy="3268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9D49F8-4303-EA0B-A5CB-E3662E07F556}"/>
              </a:ext>
            </a:extLst>
          </p:cNvPr>
          <p:cNvSpPr txBox="1"/>
          <p:nvPr/>
        </p:nvSpPr>
        <p:spPr>
          <a:xfrm>
            <a:off x="232611" y="5662864"/>
            <a:ext cx="11478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 - </a:t>
            </a:r>
            <a:r>
              <a:rPr lang="ko-KR" altLang="en-US" sz="1600" b="1" dirty="0"/>
              <a:t>해당 위치에 </a:t>
            </a:r>
            <a:r>
              <a:rPr lang="en-US" altLang="ko-KR" sz="1600" b="1" dirty="0"/>
              <a:t>Level </a:t>
            </a:r>
            <a:r>
              <a:rPr lang="ko-KR" altLang="en-US" sz="1600" b="1" dirty="0"/>
              <a:t>값을 </a:t>
            </a:r>
            <a:r>
              <a:rPr lang="en-US" altLang="ko-KR" sz="1600" b="1" dirty="0"/>
              <a:t>Set </a:t>
            </a:r>
            <a:r>
              <a:rPr lang="ko-KR" altLang="en-US" sz="1600" b="1" dirty="0"/>
              <a:t>하면 </a:t>
            </a:r>
            <a:r>
              <a:rPr lang="en-US" altLang="ko-KR" sz="1600" b="1" dirty="0"/>
              <a:t>Output Level</a:t>
            </a:r>
            <a:r>
              <a:rPr lang="ko-KR" altLang="en-US" sz="1600" b="1" dirty="0"/>
              <a:t> 이 출력된다</a:t>
            </a:r>
            <a:endParaRPr lang="en-US" altLang="ko-KR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FCC4F-CCAB-B1A9-9C35-E959BC1671DE}"/>
              </a:ext>
            </a:extLst>
          </p:cNvPr>
          <p:cNvSpPr txBox="1"/>
          <p:nvPr/>
        </p:nvSpPr>
        <p:spPr>
          <a:xfrm>
            <a:off x="208548" y="337610"/>
            <a:ext cx="6240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GPIO Output Device Driver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8169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5F52BC-0E3C-EA41-5884-5DA7D3FDB7E9}"/>
              </a:ext>
            </a:extLst>
          </p:cNvPr>
          <p:cNvSpPr/>
          <p:nvPr/>
        </p:nvSpPr>
        <p:spPr>
          <a:xfrm>
            <a:off x="0" y="1106905"/>
            <a:ext cx="12192000" cy="192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3B5FC-F844-22C3-D139-6DB030719A65}"/>
              </a:ext>
            </a:extLst>
          </p:cNvPr>
          <p:cNvSpPr txBox="1"/>
          <p:nvPr/>
        </p:nvSpPr>
        <p:spPr>
          <a:xfrm>
            <a:off x="208548" y="337610"/>
            <a:ext cx="6240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GPIO Device Driver </a:t>
            </a:r>
            <a:r>
              <a:rPr lang="ko-KR" altLang="en-US" sz="2800" b="1" dirty="0"/>
              <a:t>개발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ADC7A-3E11-8840-BF15-27DCA51EE046}"/>
              </a:ext>
            </a:extLst>
          </p:cNvPr>
          <p:cNvSpPr txBox="1"/>
          <p:nvPr/>
        </p:nvSpPr>
        <p:spPr>
          <a:xfrm>
            <a:off x="232611" y="1516705"/>
            <a:ext cx="11478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b="1" dirty="0"/>
              <a:t>Reset and Clock control (RCC)</a:t>
            </a:r>
          </a:p>
          <a:p>
            <a:r>
              <a:rPr lang="en-US" altLang="ko-KR" sz="1600" b="1" dirty="0"/>
              <a:t> - GPIO </a:t>
            </a:r>
            <a:r>
              <a:rPr lang="en-US" altLang="ko-KR" sz="1600" b="1" dirty="0" err="1"/>
              <a:t>Peripehral</a:t>
            </a:r>
            <a:r>
              <a:rPr lang="ko-KR" altLang="en-US" sz="1600" b="1" dirty="0"/>
              <a:t>은 </a:t>
            </a:r>
            <a:r>
              <a:rPr lang="en-US" altLang="ko-KR" sz="1600" b="1" dirty="0"/>
              <a:t>AHP</a:t>
            </a:r>
            <a:r>
              <a:rPr lang="ko-KR" altLang="en-US" sz="1600" b="1" dirty="0"/>
              <a:t>버스에 연결 되어있으며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 </a:t>
            </a:r>
            <a:r>
              <a:rPr lang="en-US" altLang="ko-KR" sz="1600" b="1" dirty="0"/>
              <a:t>CLK</a:t>
            </a:r>
            <a:r>
              <a:rPr lang="ko-KR" altLang="en-US" sz="1600" b="1" dirty="0"/>
              <a:t>을 </a:t>
            </a:r>
            <a:r>
              <a:rPr lang="en-US" altLang="ko-KR" sz="1600" b="1" dirty="0"/>
              <a:t>Enable</a:t>
            </a:r>
            <a:r>
              <a:rPr lang="ko-KR" altLang="en-US" sz="1600" b="1" dirty="0"/>
              <a:t>시켜야 </a:t>
            </a:r>
            <a:r>
              <a:rPr lang="en-US" altLang="ko-KR" sz="1600" b="1" dirty="0"/>
              <a:t>GPIO</a:t>
            </a:r>
            <a:r>
              <a:rPr lang="ko-KR" altLang="en-US" sz="1600" b="1" dirty="0"/>
              <a:t>에 데이터를 받거나 수신할 수 있게 된다</a:t>
            </a:r>
            <a:r>
              <a:rPr lang="en-US" altLang="ko-KR" sz="1600" b="1" dirty="0"/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019D72-E91E-05D8-4173-1D1411BFB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127" y="2123893"/>
            <a:ext cx="7714720" cy="32174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E664CF-792D-3832-878C-824CD022559E}"/>
              </a:ext>
            </a:extLst>
          </p:cNvPr>
          <p:cNvSpPr txBox="1"/>
          <p:nvPr/>
        </p:nvSpPr>
        <p:spPr>
          <a:xfrm>
            <a:off x="232611" y="5508051"/>
            <a:ext cx="6240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Peripheral</a:t>
            </a:r>
            <a:r>
              <a:rPr lang="ko-KR" altLang="en-US" sz="1600" b="1" dirty="0"/>
              <a:t>은  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73663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5F52BC-0E3C-EA41-5884-5DA7D3FDB7E9}"/>
              </a:ext>
            </a:extLst>
          </p:cNvPr>
          <p:cNvSpPr/>
          <p:nvPr/>
        </p:nvSpPr>
        <p:spPr>
          <a:xfrm>
            <a:off x="0" y="1106905"/>
            <a:ext cx="12192000" cy="192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ADC7A-3E11-8840-BF15-27DCA51EE046}"/>
              </a:ext>
            </a:extLst>
          </p:cNvPr>
          <p:cNvSpPr txBox="1"/>
          <p:nvPr/>
        </p:nvSpPr>
        <p:spPr>
          <a:xfrm>
            <a:off x="232611" y="1516705"/>
            <a:ext cx="11478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1. GPIO Mode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Register</a:t>
            </a:r>
            <a:r>
              <a:rPr lang="ko-KR" altLang="en-US" sz="1600" b="1" dirty="0"/>
              <a:t>설정</a:t>
            </a:r>
            <a:endParaRPr lang="en-US" altLang="ko-KR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49F8-4303-EA0B-A5CB-E3662E07F556}"/>
              </a:ext>
            </a:extLst>
          </p:cNvPr>
          <p:cNvSpPr txBox="1"/>
          <p:nvPr/>
        </p:nvSpPr>
        <p:spPr>
          <a:xfrm>
            <a:off x="232611" y="5662864"/>
            <a:ext cx="11478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 - </a:t>
            </a:r>
            <a:r>
              <a:rPr lang="ko-KR" altLang="en-US" sz="1600" b="1" dirty="0"/>
              <a:t>해당 </a:t>
            </a:r>
            <a:r>
              <a:rPr lang="en-US" altLang="ko-KR" sz="1600" b="1" dirty="0"/>
              <a:t>PIN</a:t>
            </a:r>
            <a:r>
              <a:rPr lang="ko-KR" altLang="en-US" sz="1600" b="1" dirty="0"/>
              <a:t>에 해당하는 </a:t>
            </a:r>
            <a:r>
              <a:rPr lang="en-US" altLang="ko-KR" sz="1600" b="1" dirty="0"/>
              <a:t>MODE</a:t>
            </a:r>
            <a:r>
              <a:rPr lang="ko-KR" altLang="en-US" sz="1600" b="1" dirty="0"/>
              <a:t>를 설정</a:t>
            </a:r>
            <a:endParaRPr lang="en-US" altLang="ko-KR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FCC4F-CCAB-B1A9-9C35-E959BC1671DE}"/>
              </a:ext>
            </a:extLst>
          </p:cNvPr>
          <p:cNvSpPr txBox="1"/>
          <p:nvPr/>
        </p:nvSpPr>
        <p:spPr>
          <a:xfrm>
            <a:off x="208548" y="337610"/>
            <a:ext cx="6240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GPIO Input Device Driver </a:t>
            </a:r>
            <a:endParaRPr lang="ko-KR" altLang="en-US" sz="2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072636-2E76-A5C8-4F3C-B9E0D9EDE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606" y="2004374"/>
            <a:ext cx="5996546" cy="33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79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5F52BC-0E3C-EA41-5884-5DA7D3FDB7E9}"/>
              </a:ext>
            </a:extLst>
          </p:cNvPr>
          <p:cNvSpPr/>
          <p:nvPr/>
        </p:nvSpPr>
        <p:spPr>
          <a:xfrm>
            <a:off x="0" y="1106905"/>
            <a:ext cx="12192000" cy="192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ADC7A-3E11-8840-BF15-27DCA51EE046}"/>
              </a:ext>
            </a:extLst>
          </p:cNvPr>
          <p:cNvSpPr txBox="1"/>
          <p:nvPr/>
        </p:nvSpPr>
        <p:spPr>
          <a:xfrm>
            <a:off x="232611" y="1516705"/>
            <a:ext cx="11478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2. GPIO Input Data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Register </a:t>
            </a:r>
            <a:r>
              <a:rPr lang="ko-KR" altLang="en-US" sz="1600" b="1" dirty="0"/>
              <a:t>확인</a:t>
            </a:r>
            <a:endParaRPr lang="en-US" altLang="ko-KR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49F8-4303-EA0B-A5CB-E3662E07F556}"/>
              </a:ext>
            </a:extLst>
          </p:cNvPr>
          <p:cNvSpPr txBox="1"/>
          <p:nvPr/>
        </p:nvSpPr>
        <p:spPr>
          <a:xfrm>
            <a:off x="232611" y="5662864"/>
            <a:ext cx="11478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 - </a:t>
            </a:r>
            <a:r>
              <a:rPr lang="ko-KR" altLang="en-US" sz="1600" b="1" dirty="0"/>
              <a:t>해당 </a:t>
            </a:r>
            <a:r>
              <a:rPr lang="en-US" altLang="ko-KR" sz="1600" b="1" dirty="0"/>
              <a:t>PIN</a:t>
            </a:r>
            <a:r>
              <a:rPr lang="ko-KR" altLang="en-US" sz="1600" b="1" dirty="0"/>
              <a:t>에 해당하는 </a:t>
            </a:r>
            <a:r>
              <a:rPr lang="en-US" altLang="ko-KR" sz="1600" b="1" dirty="0"/>
              <a:t>Register </a:t>
            </a:r>
            <a:r>
              <a:rPr lang="ko-KR" altLang="en-US" sz="1600" b="1" dirty="0"/>
              <a:t>값을 읽고 </a:t>
            </a:r>
            <a:r>
              <a:rPr lang="en-US" altLang="ko-KR" sz="1600" b="1" dirty="0"/>
              <a:t>GPIO_IDR</a:t>
            </a:r>
            <a:r>
              <a:rPr lang="ko-KR" altLang="en-US" sz="1600" b="1" dirty="0"/>
              <a:t>을 </a:t>
            </a:r>
            <a:r>
              <a:rPr lang="en-US" altLang="ko-KR" sz="1600" b="1" dirty="0"/>
              <a:t>Read</a:t>
            </a:r>
            <a:r>
              <a:rPr lang="ko-KR" altLang="en-US" sz="1600" b="1" dirty="0"/>
              <a:t>하여 </a:t>
            </a:r>
            <a:r>
              <a:rPr lang="en-US" altLang="ko-KR" sz="1600" b="1" dirty="0"/>
              <a:t>Input </a:t>
            </a:r>
            <a:r>
              <a:rPr lang="ko-KR" altLang="en-US" sz="1600" b="1" dirty="0"/>
              <a:t>신호를 확인</a:t>
            </a:r>
            <a:endParaRPr lang="en-US" altLang="ko-KR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FCC4F-CCAB-B1A9-9C35-E959BC1671DE}"/>
              </a:ext>
            </a:extLst>
          </p:cNvPr>
          <p:cNvSpPr txBox="1"/>
          <p:nvPr/>
        </p:nvSpPr>
        <p:spPr>
          <a:xfrm>
            <a:off x="208548" y="337610"/>
            <a:ext cx="6240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GPIO Input Device Driver </a:t>
            </a:r>
            <a:endParaRPr lang="ko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CAC6F5-E6C9-1732-AD20-2CF7B9CD1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969" y="2076261"/>
            <a:ext cx="7668230" cy="326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4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5F52BC-0E3C-EA41-5884-5DA7D3FDB7E9}"/>
              </a:ext>
            </a:extLst>
          </p:cNvPr>
          <p:cNvSpPr/>
          <p:nvPr/>
        </p:nvSpPr>
        <p:spPr>
          <a:xfrm>
            <a:off x="0" y="1106905"/>
            <a:ext cx="12192000" cy="192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3B5FC-F844-22C3-D139-6DB030719A65}"/>
              </a:ext>
            </a:extLst>
          </p:cNvPr>
          <p:cNvSpPr txBox="1"/>
          <p:nvPr/>
        </p:nvSpPr>
        <p:spPr>
          <a:xfrm>
            <a:off x="208548" y="337610"/>
            <a:ext cx="6240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STM32F </a:t>
            </a:r>
            <a:r>
              <a:rPr lang="ko-KR" altLang="en-US" sz="2800" b="1" dirty="0"/>
              <a:t>라이브러리 </a:t>
            </a:r>
            <a:r>
              <a:rPr lang="en-US" altLang="ko-KR" sz="2800" b="1" dirty="0"/>
              <a:t>Import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ADC7A-3E11-8840-BF15-27DCA51EE046}"/>
              </a:ext>
            </a:extLst>
          </p:cNvPr>
          <p:cNvSpPr txBox="1"/>
          <p:nvPr/>
        </p:nvSpPr>
        <p:spPr>
          <a:xfrm>
            <a:off x="232611" y="1516705"/>
            <a:ext cx="6240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STM32F411xe.h</a:t>
            </a:r>
            <a:r>
              <a:rPr lang="ko-KR" altLang="en-US" sz="1600" b="1" dirty="0"/>
              <a:t>를 구동하기 위한 </a:t>
            </a:r>
            <a:r>
              <a:rPr lang="en-US" altLang="ko-KR" sz="1600" b="1" dirty="0"/>
              <a:t>Header </a:t>
            </a:r>
            <a:r>
              <a:rPr lang="ko-KR" altLang="en-US" sz="1600" b="1" dirty="0"/>
              <a:t>파일 가져오기</a:t>
            </a:r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AD8FAA-1139-6456-BADD-744801AA5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71" y="2072553"/>
            <a:ext cx="2231959" cy="230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5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5F52BC-0E3C-EA41-5884-5DA7D3FDB7E9}"/>
              </a:ext>
            </a:extLst>
          </p:cNvPr>
          <p:cNvSpPr/>
          <p:nvPr/>
        </p:nvSpPr>
        <p:spPr>
          <a:xfrm>
            <a:off x="0" y="1106905"/>
            <a:ext cx="12192000" cy="192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3B5FC-F844-22C3-D139-6DB030719A65}"/>
              </a:ext>
            </a:extLst>
          </p:cNvPr>
          <p:cNvSpPr txBox="1"/>
          <p:nvPr/>
        </p:nvSpPr>
        <p:spPr>
          <a:xfrm>
            <a:off x="208548" y="337610"/>
            <a:ext cx="6240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AMBA </a:t>
            </a:r>
            <a:r>
              <a:rPr lang="ko-KR" altLang="en-US" sz="2800" b="1" dirty="0"/>
              <a:t>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ADC7A-3E11-8840-BF15-27DCA51EE046}"/>
              </a:ext>
            </a:extLst>
          </p:cNvPr>
          <p:cNvSpPr txBox="1"/>
          <p:nvPr/>
        </p:nvSpPr>
        <p:spPr>
          <a:xfrm>
            <a:off x="232611" y="1516705"/>
            <a:ext cx="6240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AMBA</a:t>
            </a:r>
            <a:r>
              <a:rPr lang="ko-KR" altLang="en-US" sz="1600" b="1" dirty="0"/>
              <a:t>버스</a:t>
            </a:r>
            <a:endParaRPr lang="en-US" altLang="ko-KR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664CF-792D-3832-878C-824CD022559E}"/>
              </a:ext>
            </a:extLst>
          </p:cNvPr>
          <p:cNvSpPr txBox="1"/>
          <p:nvPr/>
        </p:nvSpPr>
        <p:spPr>
          <a:xfrm>
            <a:off x="517358" y="1855259"/>
            <a:ext cx="111572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프로세서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, 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주변장치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, 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메모리를 설계했다면 그 다음 차례는 </a:t>
            </a:r>
            <a:r>
              <a:rPr lang="ko-KR" altLang="en-US" sz="1600" b="0" i="0" dirty="0" err="1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회로간의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 연결입니다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. 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이 연결을 규약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(Protocol)</a:t>
            </a:r>
            <a:r>
              <a:rPr lang="ko-KR" altLang="en-US" sz="1600" b="0" i="0" dirty="0" err="1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한게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 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AMBA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입니다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. AMBA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는 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ARM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社의 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Advanced Microcontroller Bus Architecture Protocol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입니다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.(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굳이 직역하면 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ARM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사에서 규정하고 약속한 회로 연결 방법론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) Bus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는 데이터나 메모리의 움직임을 결정하고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, 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클럭이 들어오면 동작합니다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. Master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는 읽기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/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쓰기를 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Slave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단에 허락하고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, Slave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는 이 명령에 맞게 실행됩니다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. </a:t>
            </a:r>
            <a:r>
              <a:rPr lang="ko-KR" altLang="en-US" sz="1600" b="0" i="0" dirty="0" err="1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여러개의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 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MASTER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와 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SLAVE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가 얽히고 </a:t>
            </a:r>
            <a:r>
              <a:rPr lang="ko-KR" altLang="en-US" sz="1600" b="0" i="0" dirty="0" err="1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섥혀있어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, SoC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의 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BUS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에서 병목현상이 많이 발생해서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, 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이 부분은 각 모듈들에 라우터를 달아 연결한 형태인 ‘</a:t>
            </a:r>
            <a:r>
              <a:rPr lang="en-US" altLang="ko-KR" sz="1600" b="0" i="0" dirty="0" err="1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NoC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’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로 최적화를 합니다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.(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이 부분은 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Network topology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를 </a:t>
            </a:r>
            <a:r>
              <a:rPr lang="ko-KR" altLang="en-US" sz="1600" b="0" i="0" dirty="0" err="1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다뤄야해서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, 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나중에 </a:t>
            </a:r>
            <a:r>
              <a:rPr lang="en-US" altLang="ko-KR" sz="1600" b="0" i="0" dirty="0" err="1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NoC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는 따로 다루겠습니다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.) AMBA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는 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SoC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에서 고성능 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16/32bit MCU, 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신호처리 프로세서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, 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주변장치의 설계 표준입니다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. (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문서가 오픈 되어 있음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. 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로열티 없음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.) AMBA Bus Protocol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은 저전력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, 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다중 마스터 지원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, 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높은 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modularity(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굳이 번역하자면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, 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교체나 업그레이드가 쉽다고 생각하면 됩니다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.)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의 장점을 갖고 있습니다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.</a:t>
            </a:r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2DF69B-6852-E2F6-1F1F-952D24F4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37" y="4108143"/>
            <a:ext cx="5298766" cy="241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8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5F52BC-0E3C-EA41-5884-5DA7D3FDB7E9}"/>
              </a:ext>
            </a:extLst>
          </p:cNvPr>
          <p:cNvSpPr/>
          <p:nvPr/>
        </p:nvSpPr>
        <p:spPr>
          <a:xfrm>
            <a:off x="0" y="1106905"/>
            <a:ext cx="12192000" cy="192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664CF-792D-3832-878C-824CD022559E}"/>
              </a:ext>
            </a:extLst>
          </p:cNvPr>
          <p:cNvSpPr txBox="1"/>
          <p:nvPr/>
        </p:nvSpPr>
        <p:spPr>
          <a:xfrm>
            <a:off x="441159" y="1919428"/>
            <a:ext cx="7547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APB(Advanced </a:t>
            </a:r>
            <a:r>
              <a:rPr lang="en-US" altLang="ko-KR" sz="1600" dirty="0" err="1"/>
              <a:t>Peripehral</a:t>
            </a:r>
            <a:r>
              <a:rPr lang="en-US" altLang="ko-KR" sz="1600" dirty="0"/>
              <a:t> Bus) : </a:t>
            </a:r>
            <a:r>
              <a:rPr lang="ko-KR" altLang="en-US" sz="1600" dirty="0"/>
              <a:t>낮은 주파수</a:t>
            </a:r>
            <a:r>
              <a:rPr lang="en-US" altLang="ko-KR" sz="1600" dirty="0"/>
              <a:t>, </a:t>
            </a:r>
            <a:r>
              <a:rPr lang="ko-KR" altLang="en-US" sz="1600" dirty="0"/>
              <a:t>저전력</a:t>
            </a:r>
            <a:r>
              <a:rPr lang="en-US" altLang="ko-KR" sz="1600" dirty="0"/>
              <a:t>, </a:t>
            </a:r>
            <a:r>
              <a:rPr lang="ko-KR" altLang="en-US" sz="1600" dirty="0"/>
              <a:t>대량의 주변장치 이용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AHP : </a:t>
            </a:r>
            <a:r>
              <a:rPr lang="ko-KR" altLang="en-US" sz="1600" dirty="0"/>
              <a:t>전력</a:t>
            </a:r>
            <a:r>
              <a:rPr lang="en-US" altLang="ko-KR" sz="1600" dirty="0"/>
              <a:t>, </a:t>
            </a:r>
            <a:r>
              <a:rPr lang="ko-KR" altLang="en-US" sz="1600" dirty="0"/>
              <a:t>주파수가 높으며</a:t>
            </a:r>
            <a:r>
              <a:rPr lang="en-US" altLang="ko-KR" sz="1600" dirty="0"/>
              <a:t>, </a:t>
            </a:r>
            <a:r>
              <a:rPr lang="ko-KR" altLang="en-US" sz="1600" dirty="0"/>
              <a:t>고속 파이프라인</a:t>
            </a:r>
            <a:r>
              <a:rPr lang="en-US" altLang="ko-KR" sz="1600" dirty="0"/>
              <a:t>, </a:t>
            </a:r>
            <a:r>
              <a:rPr lang="ko-KR" altLang="en-US" sz="1600" dirty="0"/>
              <a:t>다중버스 구조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92E79-3617-77E9-0116-8DAD51D089AE}"/>
              </a:ext>
            </a:extLst>
          </p:cNvPr>
          <p:cNvSpPr txBox="1"/>
          <p:nvPr/>
        </p:nvSpPr>
        <p:spPr>
          <a:xfrm>
            <a:off x="232611" y="1516705"/>
            <a:ext cx="6240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AMBA</a:t>
            </a:r>
            <a:r>
              <a:rPr lang="ko-KR" altLang="en-US" sz="1600" b="1" dirty="0"/>
              <a:t>버스</a:t>
            </a:r>
            <a:endParaRPr lang="en-US" altLang="ko-KR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29A46-35A5-1D98-44F5-021F19BCB376}"/>
              </a:ext>
            </a:extLst>
          </p:cNvPr>
          <p:cNvSpPr txBox="1"/>
          <p:nvPr/>
        </p:nvSpPr>
        <p:spPr>
          <a:xfrm>
            <a:off x="208548" y="337610"/>
            <a:ext cx="6240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AMBA </a:t>
            </a:r>
            <a:r>
              <a:rPr lang="ko-KR" altLang="en-US" sz="2800" b="1" dirty="0"/>
              <a:t>버스</a:t>
            </a:r>
          </a:p>
        </p:txBody>
      </p:sp>
    </p:spTree>
    <p:extLst>
      <p:ext uri="{BB962C8B-B14F-4D97-AF65-F5344CB8AC3E}">
        <p14:creationId xmlns:p14="http://schemas.microsoft.com/office/powerpoint/2010/main" val="236017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5F52BC-0E3C-EA41-5884-5DA7D3FDB7E9}"/>
              </a:ext>
            </a:extLst>
          </p:cNvPr>
          <p:cNvSpPr/>
          <p:nvPr/>
        </p:nvSpPr>
        <p:spPr>
          <a:xfrm>
            <a:off x="0" y="1106905"/>
            <a:ext cx="12192000" cy="192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3B5FC-F844-22C3-D139-6DB030719A65}"/>
              </a:ext>
            </a:extLst>
          </p:cNvPr>
          <p:cNvSpPr txBox="1"/>
          <p:nvPr/>
        </p:nvSpPr>
        <p:spPr>
          <a:xfrm>
            <a:off x="208548" y="337610"/>
            <a:ext cx="6240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GPIO Device Driver </a:t>
            </a:r>
            <a:r>
              <a:rPr lang="ko-KR" altLang="en-US" sz="2800" b="1" dirty="0"/>
              <a:t>개발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ADC7A-3E11-8840-BF15-27DCA51EE046}"/>
              </a:ext>
            </a:extLst>
          </p:cNvPr>
          <p:cNvSpPr txBox="1"/>
          <p:nvPr/>
        </p:nvSpPr>
        <p:spPr>
          <a:xfrm>
            <a:off x="232611" y="1516705"/>
            <a:ext cx="11478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b="1" dirty="0"/>
              <a:t>Reset and Clock control (RCC)</a:t>
            </a:r>
          </a:p>
          <a:p>
            <a:r>
              <a:rPr lang="en-US" altLang="ko-KR" sz="1600" b="1" dirty="0"/>
              <a:t> - GPIO </a:t>
            </a:r>
            <a:r>
              <a:rPr lang="en-US" altLang="ko-KR" sz="1600" b="1" dirty="0" err="1"/>
              <a:t>Peripehral</a:t>
            </a:r>
            <a:r>
              <a:rPr lang="ko-KR" altLang="en-US" sz="1600" b="1" dirty="0"/>
              <a:t>은 </a:t>
            </a:r>
            <a:r>
              <a:rPr lang="en-US" altLang="ko-KR" sz="1600" b="1" dirty="0"/>
              <a:t>AHP</a:t>
            </a:r>
            <a:r>
              <a:rPr lang="ko-KR" altLang="en-US" sz="1600" b="1" dirty="0"/>
              <a:t>버스에 연결 되어있으며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 </a:t>
            </a:r>
            <a:r>
              <a:rPr lang="en-US" altLang="ko-KR" sz="1600" b="1" dirty="0"/>
              <a:t>CLK</a:t>
            </a:r>
            <a:r>
              <a:rPr lang="ko-KR" altLang="en-US" sz="1600" b="1" dirty="0"/>
              <a:t>을 </a:t>
            </a:r>
            <a:r>
              <a:rPr lang="en-US" altLang="ko-KR" sz="1600" b="1" dirty="0"/>
              <a:t>Enable</a:t>
            </a:r>
            <a:r>
              <a:rPr lang="ko-KR" altLang="en-US" sz="1600" b="1" dirty="0"/>
              <a:t>시켜야 </a:t>
            </a:r>
            <a:r>
              <a:rPr lang="en-US" altLang="ko-KR" sz="1600" b="1" dirty="0"/>
              <a:t>GPIO</a:t>
            </a:r>
            <a:r>
              <a:rPr lang="ko-KR" altLang="en-US" sz="1600" b="1" dirty="0"/>
              <a:t>에 데이터를 받거나 수신할 수 있게 된다</a:t>
            </a:r>
            <a:r>
              <a:rPr lang="en-US" altLang="ko-KR" sz="1600" b="1" dirty="0"/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019D72-E91E-05D8-4173-1D1411BFB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127" y="2123893"/>
            <a:ext cx="7714720" cy="32174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E664CF-792D-3832-878C-824CD022559E}"/>
              </a:ext>
            </a:extLst>
          </p:cNvPr>
          <p:cNvSpPr txBox="1"/>
          <p:nvPr/>
        </p:nvSpPr>
        <p:spPr>
          <a:xfrm>
            <a:off x="232611" y="5508051"/>
            <a:ext cx="6240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Peripheral</a:t>
            </a:r>
            <a:r>
              <a:rPr lang="ko-KR" altLang="en-US" sz="1600" b="1" dirty="0"/>
              <a:t>은  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62601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5F52BC-0E3C-EA41-5884-5DA7D3FDB7E9}"/>
              </a:ext>
            </a:extLst>
          </p:cNvPr>
          <p:cNvSpPr/>
          <p:nvPr/>
        </p:nvSpPr>
        <p:spPr>
          <a:xfrm>
            <a:off x="0" y="1106905"/>
            <a:ext cx="12192000" cy="192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3B5FC-F844-22C3-D139-6DB030719A65}"/>
              </a:ext>
            </a:extLst>
          </p:cNvPr>
          <p:cNvSpPr txBox="1"/>
          <p:nvPr/>
        </p:nvSpPr>
        <p:spPr>
          <a:xfrm>
            <a:off x="208548" y="337610"/>
            <a:ext cx="6240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GPIO Device Driver </a:t>
            </a:r>
            <a:r>
              <a:rPr lang="ko-KR" altLang="en-US" sz="2800" b="1" dirty="0"/>
              <a:t>개발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ADC7A-3E11-8840-BF15-27DCA51EE046}"/>
              </a:ext>
            </a:extLst>
          </p:cNvPr>
          <p:cNvSpPr txBox="1"/>
          <p:nvPr/>
        </p:nvSpPr>
        <p:spPr>
          <a:xfrm>
            <a:off x="232611" y="1516705"/>
            <a:ext cx="11478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b="1" dirty="0"/>
              <a:t>GPIO Block Diagram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B5B836-2C8F-EF84-280F-D95F8B880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046" y="2239692"/>
            <a:ext cx="4497543" cy="428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6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5F52BC-0E3C-EA41-5884-5DA7D3FDB7E9}"/>
              </a:ext>
            </a:extLst>
          </p:cNvPr>
          <p:cNvSpPr/>
          <p:nvPr/>
        </p:nvSpPr>
        <p:spPr>
          <a:xfrm>
            <a:off x="0" y="1106905"/>
            <a:ext cx="12192000" cy="192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3B5FC-F844-22C3-D139-6DB030719A65}"/>
              </a:ext>
            </a:extLst>
          </p:cNvPr>
          <p:cNvSpPr txBox="1"/>
          <p:nvPr/>
        </p:nvSpPr>
        <p:spPr>
          <a:xfrm>
            <a:off x="208548" y="337610"/>
            <a:ext cx="6240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GPIO Output Device Driver 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ADC7A-3E11-8840-BF15-27DCA51EE046}"/>
              </a:ext>
            </a:extLst>
          </p:cNvPr>
          <p:cNvSpPr txBox="1"/>
          <p:nvPr/>
        </p:nvSpPr>
        <p:spPr>
          <a:xfrm>
            <a:off x="232611" y="1516705"/>
            <a:ext cx="11478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2. GPIO Output Mode </a:t>
            </a:r>
            <a:r>
              <a:rPr lang="en-US" altLang="ko-KR" sz="1600" b="1" dirty="0" err="1"/>
              <a:t>Reigster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설정</a:t>
            </a:r>
            <a:endParaRPr lang="en-US" altLang="ko-KR" sz="16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5EE350-4C20-E3F4-F29C-E1CEFEB9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3" y="1774395"/>
            <a:ext cx="7202905" cy="4008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830F5E-FCB6-1F02-A9CD-6439D1B4218C}"/>
              </a:ext>
            </a:extLst>
          </p:cNvPr>
          <p:cNvSpPr txBox="1"/>
          <p:nvPr/>
        </p:nvSpPr>
        <p:spPr>
          <a:xfrm>
            <a:off x="232611" y="5871035"/>
            <a:ext cx="11478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 - </a:t>
            </a:r>
            <a:r>
              <a:rPr lang="ko-KR" altLang="en-US" sz="1600" dirty="0"/>
              <a:t>위와 같은 포트의 모드 설정은 다양한 칩에서 동일한 과정이므로</a:t>
            </a:r>
            <a:r>
              <a:rPr lang="en-US" altLang="ko-KR" sz="1600" dirty="0"/>
              <a:t>, </a:t>
            </a:r>
            <a:r>
              <a:rPr lang="ko-KR" altLang="en-US" sz="1600" dirty="0"/>
              <a:t>해당 핀의 설정은 필수적입니다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b="1" dirty="0"/>
              <a:t> - </a:t>
            </a:r>
            <a:r>
              <a:rPr lang="ko-KR" altLang="en-US" sz="1600" dirty="0"/>
              <a:t>만약</a:t>
            </a:r>
            <a:r>
              <a:rPr lang="en-US" altLang="ko-KR" sz="1600" dirty="0"/>
              <a:t>, </a:t>
            </a:r>
            <a:r>
              <a:rPr lang="ko-KR" altLang="en-US" sz="1600" dirty="0"/>
              <a:t>제대로 설정을 했는데</a:t>
            </a:r>
            <a:r>
              <a:rPr lang="en-US" altLang="ko-KR" sz="1600" dirty="0"/>
              <a:t> </a:t>
            </a:r>
            <a:r>
              <a:rPr lang="ko-KR" altLang="en-US" sz="1600" dirty="0"/>
              <a:t>해당 핀에서 출력이나 입력이 동작을 안한다면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가장 이 핀의 </a:t>
            </a:r>
            <a:r>
              <a:rPr lang="en-US" altLang="ko-KR" sz="1600" dirty="0"/>
              <a:t>Register</a:t>
            </a:r>
            <a:r>
              <a:rPr lang="ko-KR" altLang="en-US" sz="1600" dirty="0"/>
              <a:t>를 살펴보기도 합니다</a:t>
            </a:r>
            <a:r>
              <a:rPr lang="en-US" altLang="ko-KR" sz="1600" dirty="0"/>
              <a:t>.</a:t>
            </a:r>
            <a:r>
              <a:rPr lang="en-US" altLang="ko-KR" sz="1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87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5F52BC-0E3C-EA41-5884-5DA7D3FDB7E9}"/>
              </a:ext>
            </a:extLst>
          </p:cNvPr>
          <p:cNvSpPr/>
          <p:nvPr/>
        </p:nvSpPr>
        <p:spPr>
          <a:xfrm>
            <a:off x="0" y="1106905"/>
            <a:ext cx="12192000" cy="192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ADC7A-3E11-8840-BF15-27DCA51EE046}"/>
              </a:ext>
            </a:extLst>
          </p:cNvPr>
          <p:cNvSpPr txBox="1"/>
          <p:nvPr/>
        </p:nvSpPr>
        <p:spPr>
          <a:xfrm>
            <a:off x="232611" y="1516705"/>
            <a:ext cx="11478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2. GPIO Output Mode </a:t>
            </a:r>
            <a:r>
              <a:rPr lang="en-US" altLang="ko-KR" sz="1600" b="1" dirty="0" err="1"/>
              <a:t>Reigster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설정</a:t>
            </a:r>
            <a:endParaRPr lang="en-US" altLang="ko-KR" sz="16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5EE350-4C20-E3F4-F29C-E1CEFEB9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605" y="2004374"/>
            <a:ext cx="7641039" cy="42520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2C291B-14D5-F58E-CDD0-D5A30D00C2BC}"/>
              </a:ext>
            </a:extLst>
          </p:cNvPr>
          <p:cNvSpPr txBox="1"/>
          <p:nvPr/>
        </p:nvSpPr>
        <p:spPr>
          <a:xfrm>
            <a:off x="208548" y="337610"/>
            <a:ext cx="6240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GPIO Output Device Driver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660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5F52BC-0E3C-EA41-5884-5DA7D3FDB7E9}"/>
              </a:ext>
            </a:extLst>
          </p:cNvPr>
          <p:cNvSpPr/>
          <p:nvPr/>
        </p:nvSpPr>
        <p:spPr>
          <a:xfrm>
            <a:off x="0" y="1106905"/>
            <a:ext cx="12192000" cy="192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3B5FC-F844-22C3-D139-6DB030719A65}"/>
              </a:ext>
            </a:extLst>
          </p:cNvPr>
          <p:cNvSpPr txBox="1"/>
          <p:nvPr/>
        </p:nvSpPr>
        <p:spPr>
          <a:xfrm>
            <a:off x="208548" y="337610"/>
            <a:ext cx="6240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GPIO Device Driver </a:t>
            </a:r>
            <a:r>
              <a:rPr lang="ko-KR" altLang="en-US" sz="2800" b="1" dirty="0"/>
              <a:t>개발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ADC7A-3E11-8840-BF15-27DCA51EE046}"/>
              </a:ext>
            </a:extLst>
          </p:cNvPr>
          <p:cNvSpPr txBox="1"/>
          <p:nvPr/>
        </p:nvSpPr>
        <p:spPr>
          <a:xfrm>
            <a:off x="232611" y="1516705"/>
            <a:ext cx="11478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보너스</a:t>
            </a:r>
            <a:endParaRPr lang="en-US" altLang="ko-KR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30F5E-FCB6-1F02-A9CD-6439D1B4218C}"/>
              </a:ext>
            </a:extLst>
          </p:cNvPr>
          <p:cNvSpPr txBox="1"/>
          <p:nvPr/>
        </p:nvSpPr>
        <p:spPr>
          <a:xfrm>
            <a:off x="208548" y="2072553"/>
            <a:ext cx="4235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 - </a:t>
            </a:r>
            <a:r>
              <a:rPr lang="ko-KR" altLang="en-US" sz="1600" b="1" dirty="0"/>
              <a:t>포트 설정은 </a:t>
            </a:r>
            <a:r>
              <a:rPr lang="en-US" altLang="ko-KR" sz="1600" b="1" dirty="0"/>
              <a:t>STM32</a:t>
            </a:r>
            <a:r>
              <a:rPr lang="ko-KR" altLang="en-US" sz="1600" b="1" dirty="0"/>
              <a:t>에서는 </a:t>
            </a:r>
            <a:r>
              <a:rPr lang="en-US" altLang="ko-KR" sz="1600" b="1" dirty="0"/>
              <a:t>IOC</a:t>
            </a:r>
            <a:r>
              <a:rPr lang="ko-KR" altLang="en-US" sz="1600" b="1" dirty="0"/>
              <a:t>에서 </a:t>
            </a:r>
            <a:r>
              <a:rPr lang="en-US" altLang="ko-KR" sz="1600" b="1" dirty="0"/>
              <a:t>GUI</a:t>
            </a:r>
            <a:r>
              <a:rPr lang="ko-KR" altLang="en-US" sz="1600" b="1" dirty="0"/>
              <a:t>를 통해서도 쉽게 할 수 있습니다</a:t>
            </a:r>
            <a:r>
              <a:rPr lang="en-US" altLang="ko-KR" sz="1600" b="1" dirty="0"/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B66570-DFD4-825F-3DC4-CCCE7CDE2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499" y="1393108"/>
            <a:ext cx="7035132" cy="506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78E7EC-E9C8-2213-80EA-201111EB923C}"/>
              </a:ext>
            </a:extLst>
          </p:cNvPr>
          <p:cNvSpPr txBox="1"/>
          <p:nvPr/>
        </p:nvSpPr>
        <p:spPr>
          <a:xfrm>
            <a:off x="208547" y="2997877"/>
            <a:ext cx="4235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 - </a:t>
            </a:r>
            <a:r>
              <a:rPr lang="ko-KR" altLang="en-US" sz="1600" b="1" dirty="0"/>
              <a:t>이는 사용자의 편의를 위해서 이며</a:t>
            </a:r>
            <a:r>
              <a:rPr lang="en-US" altLang="ko-KR" sz="1600" b="1" dirty="0"/>
              <a:t>, STM32</a:t>
            </a:r>
            <a:r>
              <a:rPr lang="ko-KR" altLang="en-US" sz="1600" b="1" dirty="0"/>
              <a:t>社의 강력한 기능 중 하나입니다</a:t>
            </a:r>
            <a:r>
              <a:rPr lang="en-US" altLang="ko-KR" sz="1600" b="1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29C9F9-B534-C029-221F-FB41027DB800}"/>
              </a:ext>
            </a:extLst>
          </p:cNvPr>
          <p:cNvSpPr txBox="1"/>
          <p:nvPr/>
        </p:nvSpPr>
        <p:spPr>
          <a:xfrm>
            <a:off x="192505" y="3783905"/>
            <a:ext cx="11478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However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28949-13A4-F0A4-003D-0F90D49EC004}"/>
              </a:ext>
            </a:extLst>
          </p:cNvPr>
          <p:cNvSpPr txBox="1"/>
          <p:nvPr/>
        </p:nvSpPr>
        <p:spPr>
          <a:xfrm>
            <a:off x="192505" y="4635226"/>
            <a:ext cx="42351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 - </a:t>
            </a:r>
            <a:r>
              <a:rPr lang="ko-KR" altLang="en-US" sz="1600" b="1" dirty="0"/>
              <a:t>만약 여러분이 고성능 칩을 사용하며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차량에 들어가는 펌웨어를 개발한다고 하였을 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그 포트의 수는 </a:t>
            </a:r>
            <a:r>
              <a:rPr lang="en-US" altLang="ko-KR" sz="1600" b="1" dirty="0"/>
              <a:t>300~400</a:t>
            </a:r>
            <a:r>
              <a:rPr lang="ko-KR" altLang="en-US" sz="1600" b="1" dirty="0"/>
              <a:t>개가 넘기도 합니다</a:t>
            </a:r>
            <a:r>
              <a:rPr lang="en-US" altLang="ko-KR" sz="1600" b="1" dirty="0"/>
              <a:t>. </a:t>
            </a:r>
            <a:r>
              <a:rPr lang="ko-KR" altLang="en-US" sz="1600" b="1" dirty="0" err="1"/>
              <a:t>그럴때는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GUI</a:t>
            </a:r>
            <a:r>
              <a:rPr lang="ko-KR" altLang="en-US" sz="1600" b="1" dirty="0"/>
              <a:t>를 통해서 일일이 설정하기는 어렵습니다</a:t>
            </a:r>
            <a:r>
              <a:rPr lang="en-US" altLang="ko-KR" sz="1600" b="1" dirty="0"/>
              <a:t>.</a:t>
            </a:r>
          </a:p>
          <a:p>
            <a:endParaRPr lang="en-US" altLang="ko-KR" sz="1600" b="1" dirty="0"/>
          </a:p>
          <a:p>
            <a:r>
              <a:rPr lang="ko-KR" altLang="en-US" sz="1600" b="1" dirty="0"/>
              <a:t>그렇다면 어떻게 하는 것이 좋을까요</a:t>
            </a:r>
            <a:r>
              <a:rPr lang="en-US" altLang="ko-KR" sz="1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3071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691</Words>
  <Application>Microsoft Office PowerPoint</Application>
  <PresentationFormat>와이드스크린</PresentationFormat>
  <Paragraphs>72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Courier New</vt:lpstr>
      <vt:lpstr>Lora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태균</dc:creator>
  <cp:lastModifiedBy>김 태균</cp:lastModifiedBy>
  <cp:revision>15</cp:revision>
  <dcterms:created xsi:type="dcterms:W3CDTF">2022-07-23T08:05:02Z</dcterms:created>
  <dcterms:modified xsi:type="dcterms:W3CDTF">2022-07-23T13:50:16Z</dcterms:modified>
</cp:coreProperties>
</file>