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61" r:id="rId4"/>
    <p:sldId id="271" r:id="rId5"/>
    <p:sldId id="257" r:id="rId6"/>
    <p:sldId id="260" r:id="rId7"/>
    <p:sldId id="262" r:id="rId8"/>
    <p:sldId id="272" r:id="rId9"/>
    <p:sldId id="259" r:id="rId10"/>
    <p:sldId id="263" r:id="rId11"/>
    <p:sldId id="265" r:id="rId12"/>
    <p:sldId id="266" r:id="rId13"/>
    <p:sldId id="273" r:id="rId14"/>
    <p:sldId id="264" r:id="rId15"/>
    <p:sldId id="267" r:id="rId16"/>
    <p:sldId id="275" r:id="rId17"/>
    <p:sldId id="274" r:id="rId18"/>
    <p:sldId id="268" r:id="rId19"/>
    <p:sldId id="276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5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76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41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95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192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568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08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59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9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3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4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6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8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7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9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F0AA-DEDC-4420-9434-81DA33B97A5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1752-DF82-4C38-AF3E-0E9FC3BD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41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599" y="1803405"/>
            <a:ext cx="10590415" cy="1825096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Music genre </a:t>
            </a:r>
            <a:r>
              <a:rPr lang="en-US" altLang="ko-KR" sz="5400" dirty="0" smtClean="0"/>
              <a:t>predict </a:t>
            </a:r>
            <a:r>
              <a:rPr lang="en-US" altLang="ko-KR" sz="5400" dirty="0" smtClean="0"/>
              <a:t>model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음원 </a:t>
            </a:r>
            <a:r>
              <a:rPr lang="ko-KR" altLang="en-US" dirty="0" err="1" smtClean="0">
                <a:solidFill>
                  <a:srgbClr val="FFFF00"/>
                </a:solidFill>
              </a:rPr>
              <a:t>데이터셋을</a:t>
            </a:r>
            <a:r>
              <a:rPr lang="ko-KR" altLang="en-US" dirty="0" smtClean="0">
                <a:solidFill>
                  <a:srgbClr val="FFFF00"/>
                </a:solidFill>
              </a:rPr>
              <a:t> 통해 장르를 예측하는 신경망 모델 만들어보기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599" y="4429125"/>
            <a:ext cx="4015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경북대학교 전자전기공학부 </a:t>
            </a:r>
            <a:r>
              <a:rPr lang="ko-KR" altLang="en-US" dirty="0" err="1" smtClean="0"/>
              <a:t>이은찬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FF00"/>
                </a:solidFill>
              </a:rPr>
              <a:t>지능시스템설계 </a:t>
            </a:r>
            <a:r>
              <a:rPr lang="en-US" altLang="ko-KR" dirty="0" smtClean="0">
                <a:solidFill>
                  <a:srgbClr val="FFFF00"/>
                </a:solidFill>
              </a:rPr>
              <a:t>Term Project </a:t>
            </a:r>
            <a:r>
              <a:rPr lang="ko-KR" altLang="en-US" dirty="0" smtClean="0">
                <a:solidFill>
                  <a:srgbClr val="FFFF00"/>
                </a:solidFill>
              </a:rPr>
              <a:t> 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음성 신호 전처리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FF00"/>
                </a:solidFill>
              </a:rPr>
              <a:t>pre- preprocessing</a:t>
            </a:r>
            <a:r>
              <a:rPr lang="ko-KR" altLang="en-US" dirty="0" smtClean="0">
                <a:solidFill>
                  <a:srgbClr val="FFFF00"/>
                </a:solidFill>
              </a:rPr>
              <a:t>된 </a:t>
            </a:r>
            <a:r>
              <a:rPr lang="en-US" altLang="ko-KR" dirty="0" smtClean="0">
                <a:solidFill>
                  <a:srgbClr val="FFFF00"/>
                </a:solidFill>
              </a:rPr>
              <a:t>csv </a:t>
            </a:r>
            <a:r>
              <a:rPr lang="ko-KR" altLang="en-US" dirty="0" smtClean="0">
                <a:solidFill>
                  <a:srgbClr val="FFFF00"/>
                </a:solidFill>
              </a:rPr>
              <a:t>파일 사용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그러나</a:t>
            </a:r>
            <a:r>
              <a:rPr lang="en-US" altLang="ko-KR" dirty="0" smtClean="0"/>
              <a:t>..</a:t>
            </a:r>
          </a:p>
          <a:p>
            <a:pPr marL="0" indent="0">
              <a:buNone/>
            </a:pPr>
            <a:r>
              <a:rPr lang="en-US" altLang="ko-KR" dirty="0" smtClean="0"/>
              <a:t>GTZAN Dataset csv </a:t>
            </a:r>
            <a:r>
              <a:rPr lang="ko-KR" altLang="en-US" dirty="0" smtClean="0"/>
              <a:t>파일은 아래와 같이 이미 전처리 후의 음성 특징들을 제공하고 있으므로 할 필요는 없었습니다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 csv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ko-KR" altLang="en-US" dirty="0" smtClean="0"/>
              <a:t>총 </a:t>
            </a:r>
            <a:r>
              <a:rPr lang="en-US" altLang="ko-KR" dirty="0" smtClean="0"/>
              <a:t>60</a:t>
            </a:r>
            <a:r>
              <a:rPr lang="ko-KR" altLang="en-US" dirty="0" smtClean="0"/>
              <a:t>개 데이터 특성 </a:t>
            </a:r>
            <a:r>
              <a:rPr lang="en-US" altLang="ko-KR" dirty="0" smtClean="0"/>
              <a:t>[</a:t>
            </a:r>
            <a:r>
              <a:rPr lang="en-US" altLang="ko-KR" dirty="0"/>
              <a:t>30</a:t>
            </a:r>
            <a:r>
              <a:rPr lang="ko-KR" altLang="en-US" dirty="0"/>
              <a:t>개의 </a:t>
            </a:r>
            <a:r>
              <a:rPr lang="en-US" altLang="ko-KR" dirty="0"/>
              <a:t>features x 2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평균</a:t>
            </a:r>
            <a:r>
              <a:rPr lang="en-US" altLang="ko-KR" dirty="0"/>
              <a:t>, 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) ]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endParaRPr lang="en-US" altLang="ko-KR" sz="1800" dirty="0"/>
          </a:p>
          <a:p>
            <a:r>
              <a:rPr lang="en-US" altLang="ko-KR" sz="1800" dirty="0" smtClean="0">
                <a:solidFill>
                  <a:srgbClr val="FFFF00"/>
                </a:solidFill>
              </a:rPr>
              <a:t>17</a:t>
            </a:r>
            <a:r>
              <a:rPr lang="ko-KR" altLang="en-US" sz="1800" dirty="0" smtClean="0">
                <a:solidFill>
                  <a:srgbClr val="FFFF00"/>
                </a:solidFill>
              </a:rPr>
              <a:t>개 </a:t>
            </a:r>
            <a:r>
              <a:rPr lang="en-US" altLang="ko-KR" sz="1800" dirty="0" err="1" smtClean="0">
                <a:solidFill>
                  <a:srgbClr val="FFFF00"/>
                </a:solidFill>
              </a:rPr>
              <a:t>chroma_STFT</a:t>
            </a:r>
            <a:r>
              <a:rPr lang="en-US" altLang="ko-KR" sz="1800" dirty="0" smtClean="0">
                <a:solidFill>
                  <a:srgbClr val="FFFF00"/>
                </a:solidFill>
              </a:rPr>
              <a:t>, RMS, Spectral-centroid, Spectral-Bandwidth, </a:t>
            </a:r>
            <a:r>
              <a:rPr lang="en-US" altLang="ko-KR" sz="1800" dirty="0" err="1" smtClean="0">
                <a:solidFill>
                  <a:srgbClr val="FFFF00"/>
                </a:solidFill>
              </a:rPr>
              <a:t>Rolloff</a:t>
            </a:r>
            <a:r>
              <a:rPr lang="en-US" altLang="ko-KR" sz="1800" dirty="0" smtClean="0">
                <a:solidFill>
                  <a:srgbClr val="FFFF00"/>
                </a:solidFill>
              </a:rPr>
              <a:t>, zero-crossing rate, tempo …</a:t>
            </a:r>
          </a:p>
          <a:p>
            <a:r>
              <a:rPr lang="en-US" altLang="ko-KR" sz="1800" dirty="0" smtClean="0">
                <a:solidFill>
                  <a:srgbClr val="FFFF00"/>
                </a:solidFill>
              </a:rPr>
              <a:t>40</a:t>
            </a:r>
            <a:r>
              <a:rPr lang="ko-KR" altLang="en-US" sz="1800" dirty="0" smtClean="0">
                <a:solidFill>
                  <a:srgbClr val="FFFF00"/>
                </a:solidFill>
              </a:rPr>
              <a:t>개 </a:t>
            </a:r>
            <a:r>
              <a:rPr lang="en-US" altLang="ko-KR" sz="1800" dirty="0" smtClean="0">
                <a:solidFill>
                  <a:srgbClr val="FFFF00"/>
                </a:solidFill>
              </a:rPr>
              <a:t>MFCC1~20 </a:t>
            </a:r>
            <a:r>
              <a:rPr lang="ko-KR" altLang="en-US" sz="1800" dirty="0" smtClean="0">
                <a:solidFill>
                  <a:srgbClr val="FFFF00"/>
                </a:solidFill>
              </a:rPr>
              <a:t>데이터  </a:t>
            </a:r>
            <a:endParaRPr lang="en-US" altLang="ko-KR" sz="1800" dirty="0" smtClean="0">
              <a:solidFill>
                <a:srgbClr val="FFFF00"/>
              </a:solidFill>
            </a:endParaRPr>
          </a:p>
          <a:p>
            <a:r>
              <a:rPr lang="en-US" altLang="ko-KR" sz="1800" dirty="0" smtClean="0">
                <a:solidFill>
                  <a:srgbClr val="FFFF00"/>
                </a:solidFill>
              </a:rPr>
              <a:t>3</a:t>
            </a:r>
            <a:r>
              <a:rPr lang="ko-KR" altLang="en-US" sz="1800" dirty="0" smtClean="0">
                <a:solidFill>
                  <a:srgbClr val="FFFF00"/>
                </a:solidFill>
              </a:rPr>
              <a:t>개 </a:t>
            </a:r>
            <a:r>
              <a:rPr lang="en-US" altLang="ko-KR" sz="1800" dirty="0" smtClean="0">
                <a:solidFill>
                  <a:srgbClr val="FFFF00"/>
                </a:solidFill>
              </a:rPr>
              <a:t>: filename, length(</a:t>
            </a:r>
            <a:r>
              <a:rPr lang="ko-KR" altLang="en-US" sz="1800" dirty="0" smtClean="0">
                <a:solidFill>
                  <a:srgbClr val="FFFF00"/>
                </a:solidFill>
              </a:rPr>
              <a:t>모두 </a:t>
            </a:r>
            <a:r>
              <a:rPr lang="en-US" altLang="ko-KR" sz="1800" dirty="0" smtClean="0">
                <a:solidFill>
                  <a:srgbClr val="FFFF00"/>
                </a:solidFill>
              </a:rPr>
              <a:t>30sec</a:t>
            </a:r>
            <a:r>
              <a:rPr lang="ko-KR" altLang="en-US" sz="1800" dirty="0" smtClean="0">
                <a:solidFill>
                  <a:srgbClr val="FFFF00"/>
                </a:solidFill>
              </a:rPr>
              <a:t>으로 동일</a:t>
            </a:r>
            <a:r>
              <a:rPr lang="en-US" altLang="ko-KR" sz="1800" dirty="0" smtClean="0">
                <a:solidFill>
                  <a:srgbClr val="FFFF00"/>
                </a:solidFill>
              </a:rPr>
              <a:t>),</a:t>
            </a:r>
            <a:r>
              <a:rPr lang="ko-KR" altLang="en-US" sz="1800" dirty="0">
                <a:solidFill>
                  <a:srgbClr val="FFFF00"/>
                </a:solidFill>
              </a:rPr>
              <a:t> </a:t>
            </a:r>
            <a:r>
              <a:rPr lang="en-US" altLang="ko-KR" sz="1800" dirty="0" smtClean="0">
                <a:solidFill>
                  <a:srgbClr val="FFFF00"/>
                </a:solidFill>
              </a:rPr>
              <a:t>genre[=Label] 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Csv </a:t>
            </a:r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71" y="2476367"/>
            <a:ext cx="4001058" cy="952633"/>
          </a:xfrm>
        </p:spPr>
      </p:pic>
      <p:sp>
        <p:nvSpPr>
          <p:cNvPr id="5" name="TextBox 4"/>
          <p:cNvSpPr txBox="1"/>
          <p:nvPr/>
        </p:nvSpPr>
        <p:spPr>
          <a:xfrm>
            <a:off x="6096000" y="1820487"/>
            <a:ext cx="5104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데이터 정규화 </a:t>
            </a:r>
            <a:r>
              <a:rPr lang="ko-KR" altLang="en-US" dirty="0" smtClean="0"/>
              <a:t>시키기 </a:t>
            </a:r>
            <a:endParaRPr lang="en-US" altLang="ko-KR" dirty="0"/>
          </a:p>
          <a:p>
            <a:r>
              <a:rPr lang="ko-KR" altLang="en-US" dirty="0" smtClean="0"/>
              <a:t>각각의 특징 값들을 최댓값으로 나누어 모든 값을 </a:t>
            </a:r>
            <a:r>
              <a:rPr lang="en-US" altLang="ko-KR" dirty="0" smtClean="0"/>
              <a:t>0~1</a:t>
            </a:r>
            <a:r>
              <a:rPr lang="ko-KR" altLang="en-US" dirty="0" smtClean="0"/>
              <a:t>사이로 정규화 수행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80" y="4557797"/>
            <a:ext cx="4010585" cy="1267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" y="3825214"/>
            <a:ext cx="445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Label [=genre]</a:t>
            </a:r>
          </a:p>
          <a:p>
            <a:r>
              <a:rPr lang="en-US" altLang="ko-KR" dirty="0" smtClean="0">
                <a:solidFill>
                  <a:srgbClr val="FFFF00"/>
                </a:solidFill>
              </a:rPr>
              <a:t>one-hot encoding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24" y="2743817"/>
            <a:ext cx="3901128" cy="7928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60" y="1820487"/>
            <a:ext cx="445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필요없는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columns drop,</a:t>
            </a:r>
          </a:p>
          <a:p>
            <a:r>
              <a:rPr lang="en-US" altLang="ko-KR" dirty="0" smtClean="0">
                <a:solidFill>
                  <a:srgbClr val="FFFF00"/>
                </a:solidFill>
              </a:rPr>
              <a:t>Feature, Label</a:t>
            </a:r>
            <a:r>
              <a:rPr lang="ko-KR" altLang="en-US" dirty="0" smtClean="0">
                <a:solidFill>
                  <a:srgbClr val="FFFF00"/>
                </a:solidFill>
              </a:rPr>
              <a:t>로 분리</a:t>
            </a:r>
            <a:r>
              <a:rPr lang="ko-KR" altLang="en-US" dirty="0" smtClean="0"/>
              <a:t>시키기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559" y="4627575"/>
            <a:ext cx="4001058" cy="14765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6000" y="4188465"/>
            <a:ext cx="367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데이터 </a:t>
            </a:r>
            <a:r>
              <a:rPr lang="en-US" altLang="ko-KR" dirty="0" smtClean="0">
                <a:solidFill>
                  <a:srgbClr val="FFFF00"/>
                </a:solidFill>
              </a:rPr>
              <a:t>Train, Test 75:25 </a:t>
            </a:r>
            <a:r>
              <a:rPr lang="ko-KR" altLang="en-US" dirty="0" smtClean="0">
                <a:solidFill>
                  <a:srgbClr val="FFFF00"/>
                </a:solidFill>
              </a:rPr>
              <a:t>분리 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3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7" y="2072335"/>
            <a:ext cx="4785360" cy="183876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10" y="2152044"/>
            <a:ext cx="2104601" cy="1461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3264" y="1647861"/>
            <a:ext cx="495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 = </a:t>
            </a:r>
            <a:r>
              <a:rPr lang="ko-KR" altLang="en-US" dirty="0" smtClean="0"/>
              <a:t>정규화된 </a:t>
            </a:r>
            <a:r>
              <a:rPr lang="en-US" altLang="ko-KR" dirty="0" smtClean="0"/>
              <a:t>Features data  [ 1000 x 57]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" y="4885624"/>
            <a:ext cx="3116154" cy="18073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2617" y="4129009"/>
            <a:ext cx="558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 = output data [= genre]</a:t>
            </a:r>
          </a:p>
          <a:p>
            <a:r>
              <a:rPr lang="en-US" altLang="ko-KR" dirty="0" smtClean="0"/>
              <a:t>t =One-hot vector of Y [1000 x 10]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94" y="5206056"/>
            <a:ext cx="3425905" cy="13322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54" y="5399170"/>
            <a:ext cx="2254127" cy="7802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17" y="4223140"/>
            <a:ext cx="2330565" cy="7351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75" y="5445656"/>
            <a:ext cx="1758021" cy="5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9739" y="2782486"/>
            <a:ext cx="8610600" cy="1293028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신경망 모델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1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신경망 모델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35" y="2830485"/>
            <a:ext cx="4450433" cy="3606385"/>
          </a:xfrm>
        </p:spPr>
      </p:pic>
      <p:sp>
        <p:nvSpPr>
          <p:cNvPr id="5" name="TextBox 4"/>
          <p:cNvSpPr txBox="1"/>
          <p:nvPr/>
        </p:nvSpPr>
        <p:spPr>
          <a:xfrm>
            <a:off x="5814753" y="3530542"/>
            <a:ext cx="62422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역할을 가장 잘 수행할 수 있는 모델은</a:t>
            </a:r>
            <a:r>
              <a:rPr lang="en-US" altLang="ko-KR" dirty="0" smtClean="0"/>
              <a:t>? </a:t>
            </a:r>
          </a:p>
          <a:p>
            <a:r>
              <a:rPr lang="ko-KR" altLang="en-US" sz="2000" dirty="0" smtClean="0"/>
              <a:t>→ </a:t>
            </a:r>
            <a:r>
              <a:rPr lang="en-US" altLang="ko-KR" sz="2000" dirty="0" smtClean="0">
                <a:solidFill>
                  <a:srgbClr val="FFFF00"/>
                </a:solidFill>
              </a:rPr>
              <a:t>Multi Label Classification Simple MLP Model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598" y="1627340"/>
            <a:ext cx="3399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수행해야할 큰 그림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46335" y="2401693"/>
            <a:ext cx="430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Audio Features </a:t>
            </a:r>
            <a:r>
              <a:rPr lang="ko-KR" altLang="en-US" dirty="0" smtClean="0"/>
              <a:t>→ 신경망</a:t>
            </a:r>
            <a:r>
              <a:rPr lang="en-US" altLang="ko-KR" dirty="0" smtClean="0"/>
              <a:t> </a:t>
            </a:r>
            <a:r>
              <a:rPr lang="ko-KR" altLang="en-US" dirty="0"/>
              <a:t>→ </a:t>
            </a:r>
            <a:r>
              <a:rPr lang="ko-KR" altLang="en-US" dirty="0" smtClean="0"/>
              <a:t> </a:t>
            </a:r>
            <a:r>
              <a:rPr lang="en-US" altLang="ko-KR" dirty="0" smtClean="0"/>
              <a:t>Genre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3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모델링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4" y="2439177"/>
            <a:ext cx="4450431" cy="3606384"/>
          </a:xfrm>
        </p:spPr>
      </p:pic>
      <p:sp>
        <p:nvSpPr>
          <p:cNvPr id="5" name="TextBox 4"/>
          <p:cNvSpPr txBox="1"/>
          <p:nvPr/>
        </p:nvSpPr>
        <p:spPr>
          <a:xfrm>
            <a:off x="5810596" y="1931769"/>
            <a:ext cx="56027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FF00"/>
                </a:solidFill>
              </a:rPr>
              <a:t>Base Model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MLP </a:t>
            </a:r>
            <a:r>
              <a:rPr lang="ko-KR" altLang="en-US" dirty="0" smtClean="0"/>
              <a:t>모델 응용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[</a:t>
            </a:r>
            <a:r>
              <a:rPr lang="en-US" altLang="ko-KR" dirty="0" err="1" smtClean="0"/>
              <a:t>TwoLayerNet</a:t>
            </a:r>
            <a:r>
              <a:rPr lang="en-US" altLang="ko-KR" dirty="0" smtClean="0"/>
              <a:t> class]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FF00"/>
                </a:solidFill>
              </a:rPr>
              <a:t>Structure</a:t>
            </a:r>
            <a:r>
              <a:rPr lang="en-US" altLang="ko-KR" dirty="0" smtClean="0"/>
              <a:t>: FCL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Sigmoid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FCL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FF00"/>
                </a:solidFill>
              </a:rPr>
              <a:t>Size of Layers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=57, </a:t>
            </a:r>
            <a:r>
              <a:rPr lang="en-US" altLang="ko-KR" dirty="0" smtClean="0">
                <a:solidFill>
                  <a:srgbClr val="FFFF00"/>
                </a:solidFill>
              </a:rPr>
              <a:t>h=5000</a:t>
            </a:r>
            <a:r>
              <a:rPr lang="en-US" altLang="ko-KR" dirty="0" smtClean="0"/>
              <a:t>, o=10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FF00"/>
                </a:solidFill>
              </a:rPr>
              <a:t>Loss Function </a:t>
            </a:r>
            <a:r>
              <a:rPr lang="en-US" altLang="ko-KR" dirty="0" smtClean="0"/>
              <a:t>: Cross-Entropy 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FF00"/>
                </a:solidFill>
              </a:rPr>
              <a:t>Optimizer </a:t>
            </a:r>
            <a:r>
              <a:rPr lang="en-US" altLang="ko-KR" dirty="0" smtClean="0"/>
              <a:t>: Adam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FF00"/>
                </a:solidFill>
              </a:rPr>
              <a:t>Training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Training </a:t>
            </a:r>
            <a:r>
              <a:rPr lang="ko-KR" altLang="en-US" dirty="0" smtClean="0"/>
              <a:t>코드 응용 </a:t>
            </a:r>
            <a:r>
              <a:rPr lang="en-US" altLang="ko-KR" dirty="0" smtClean="0"/>
              <a:t>[Trainer class]</a:t>
            </a:r>
            <a:endParaRPr lang="en-US" altLang="ko-KR" dirty="0"/>
          </a:p>
          <a:p>
            <a:r>
              <a:rPr lang="en-US" altLang="ko-KR" dirty="0" smtClean="0"/>
              <a:t>		 Epochs =300, Batch size = 32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2713" y="1226221"/>
            <a:ext cx="363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Data Flow Diagram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4142" y="1884441"/>
            <a:ext cx="611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MLP </a:t>
            </a:r>
            <a:r>
              <a:rPr lang="ko-KR" altLang="en-US" dirty="0"/>
              <a:t>→ </a:t>
            </a:r>
            <a:r>
              <a:rPr lang="ko-KR" altLang="en-US" dirty="0" smtClean="0"/>
              <a:t> </a:t>
            </a:r>
            <a:r>
              <a:rPr lang="en-US" altLang="ko-KR" dirty="0" smtClean="0"/>
              <a:t>Layer OUTPUT </a:t>
            </a:r>
            <a:r>
              <a:rPr lang="ko-KR" altLang="en-US" dirty="0"/>
              <a:t>→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/>
              <a:t>→ </a:t>
            </a:r>
            <a:r>
              <a:rPr lang="en-US" altLang="ko-KR" dirty="0" smtClean="0"/>
              <a:t>Genre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8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모델</a:t>
            </a:r>
            <a:r>
              <a:rPr lang="ko-KR" altLang="en-US" dirty="0"/>
              <a:t>링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FF00"/>
                </a:solidFill>
              </a:rPr>
              <a:t>code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845298"/>
            <a:ext cx="9048429" cy="2603145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1158091"/>
            <a:ext cx="4480543" cy="766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9" y="2057400"/>
            <a:ext cx="4425835" cy="146719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18917" y="2378104"/>
            <a:ext cx="60082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FF00"/>
                </a:solidFill>
              </a:rPr>
              <a:t>Structure</a:t>
            </a:r>
            <a:r>
              <a:rPr lang="en-US" altLang="ko-KR" sz="2000" dirty="0"/>
              <a:t>: FCL </a:t>
            </a:r>
            <a:r>
              <a:rPr lang="ko-KR" altLang="en-US" sz="2000" dirty="0"/>
              <a:t>→ </a:t>
            </a:r>
            <a:r>
              <a:rPr lang="en-US" altLang="ko-KR" sz="2000" dirty="0"/>
              <a:t>Sigmoid </a:t>
            </a:r>
            <a:r>
              <a:rPr lang="ko-KR" altLang="en-US" sz="2000" dirty="0"/>
              <a:t>→ </a:t>
            </a:r>
            <a:r>
              <a:rPr lang="en-US" altLang="ko-KR" sz="2000" dirty="0"/>
              <a:t>FCL </a:t>
            </a:r>
            <a:r>
              <a:rPr lang="ko-KR" altLang="en-US" sz="2000" dirty="0"/>
              <a:t>→ </a:t>
            </a:r>
            <a:r>
              <a:rPr lang="en-US" altLang="ko-KR" sz="2000" dirty="0" err="1"/>
              <a:t>Softmax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7419814" y="3845298"/>
            <a:ext cx="3874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Size of Layers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=57, </a:t>
            </a:r>
            <a:r>
              <a:rPr lang="en-US" altLang="ko-KR" dirty="0">
                <a:solidFill>
                  <a:srgbClr val="FFFF00"/>
                </a:solidFill>
              </a:rPr>
              <a:t>h=5000</a:t>
            </a:r>
            <a:r>
              <a:rPr lang="en-US" altLang="ko-KR" dirty="0"/>
              <a:t>, o=10 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70917" y="50039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Loss Function </a:t>
            </a:r>
            <a:r>
              <a:rPr lang="en-US" altLang="ko-KR" dirty="0"/>
              <a:t>: Cross-Entropy 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FF00"/>
                </a:solidFill>
              </a:rPr>
              <a:t>Optimizer </a:t>
            </a:r>
            <a:r>
              <a:rPr lang="en-US" altLang="ko-KR" dirty="0"/>
              <a:t>: Adam</a:t>
            </a:r>
          </a:p>
        </p:txBody>
      </p:sp>
    </p:spTree>
    <p:extLst>
      <p:ext uri="{BB962C8B-B14F-4D97-AF65-F5344CB8AC3E}">
        <p14:creationId xmlns:p14="http://schemas.microsoft.com/office/powerpoint/2010/main" val="31030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9739" y="2782486"/>
            <a:ext cx="8610600" cy="1293028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 및 결과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7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4" y="1801380"/>
            <a:ext cx="4901587" cy="347936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21" y="2057401"/>
            <a:ext cx="5952587" cy="11985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21" y="3807800"/>
            <a:ext cx="6232513" cy="12071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31937" y="3299741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중략 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32426" y="5566830"/>
            <a:ext cx="431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대체적으로 </a:t>
            </a:r>
            <a:r>
              <a:rPr lang="en-US" altLang="ko-KR" dirty="0" smtClean="0"/>
              <a:t>85~100%</a:t>
            </a:r>
            <a:r>
              <a:rPr lang="ko-KR" altLang="en-US" dirty="0" smtClean="0"/>
              <a:t>의 높은 정확도를 뽑아주는 것으로 확인할 수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7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결과 보고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295" y="1869965"/>
            <a:ext cx="10820400" cy="441482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1600" dirty="0" smtClean="0">
                <a:solidFill>
                  <a:srgbClr val="FFFF00"/>
                </a:solidFill>
              </a:rPr>
              <a:t>30MB </a:t>
            </a:r>
            <a:r>
              <a:rPr lang="ko-KR" altLang="en-US" sz="1600" dirty="0" smtClean="0">
                <a:solidFill>
                  <a:srgbClr val="FFFF00"/>
                </a:solidFill>
              </a:rPr>
              <a:t>이하의 데이터를 가지고 음원 데이터를 분석하기 위해 음원 데이터와 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스펙트로그램</a:t>
            </a:r>
            <a:r>
              <a:rPr lang="ko-KR" altLang="en-US" sz="1600" dirty="0" smtClean="0">
                <a:solidFill>
                  <a:srgbClr val="FFFF00"/>
                </a:solidFill>
              </a:rPr>
              <a:t> 파형 이미지 데이터가 아닌 음원의 특징 값들을 지니는 </a:t>
            </a:r>
            <a:r>
              <a:rPr lang="en-US" altLang="ko-KR" sz="1600" dirty="0" smtClean="0">
                <a:solidFill>
                  <a:srgbClr val="FFFF00"/>
                </a:solidFill>
              </a:rPr>
              <a:t>.csv </a:t>
            </a:r>
            <a:r>
              <a:rPr lang="ko-KR" altLang="en-US" sz="1600" dirty="0" smtClean="0">
                <a:solidFill>
                  <a:srgbClr val="FFFF00"/>
                </a:solidFill>
              </a:rPr>
              <a:t>정형 데이터로 타겟 데이터</a:t>
            </a:r>
            <a:r>
              <a:rPr lang="ko-KR" altLang="en-US" sz="1600" dirty="0" smtClean="0"/>
              <a:t>를 잡았고 이를 </a:t>
            </a:r>
            <a:r>
              <a:rPr lang="ko-KR" altLang="en-US" sz="1600" dirty="0" smtClean="0">
                <a:solidFill>
                  <a:srgbClr val="FFFF00"/>
                </a:solidFill>
              </a:rPr>
              <a:t>멀티 레이블 분류 </a:t>
            </a:r>
            <a:r>
              <a:rPr lang="en-US" altLang="ko-KR" sz="1600" dirty="0" smtClean="0">
                <a:solidFill>
                  <a:srgbClr val="FFFF00"/>
                </a:solidFill>
              </a:rPr>
              <a:t>MLP </a:t>
            </a:r>
            <a:r>
              <a:rPr lang="ko-KR" altLang="en-US" sz="1600" dirty="0" smtClean="0">
                <a:solidFill>
                  <a:srgbClr val="FFFF00"/>
                </a:solidFill>
              </a:rPr>
              <a:t>모델을 통해 분석</a:t>
            </a:r>
            <a:r>
              <a:rPr lang="ko-KR" altLang="en-US" sz="1600" dirty="0" smtClean="0"/>
              <a:t>해 보았다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70000"/>
              </a:lnSpc>
            </a:pPr>
            <a:r>
              <a:rPr lang="ko-KR" altLang="en-US" sz="1600" dirty="0" smtClean="0"/>
              <a:t>그 결과 뚜렷한 결과는 아니더라도 전체 </a:t>
            </a:r>
            <a:r>
              <a:rPr lang="en-US" altLang="ko-KR" sz="1600" dirty="0" smtClean="0"/>
              <a:t>25%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TEST Data</a:t>
            </a:r>
            <a:r>
              <a:rPr lang="ko-KR" altLang="en-US" sz="1600" dirty="0" smtClean="0"/>
              <a:t>에 대해서 </a:t>
            </a:r>
            <a:r>
              <a:rPr lang="ko-KR" altLang="en-US" sz="1600" dirty="0" smtClean="0">
                <a:solidFill>
                  <a:srgbClr val="FFFF00"/>
                </a:solidFill>
              </a:rPr>
              <a:t>훈련 결과 최소 </a:t>
            </a:r>
            <a:r>
              <a:rPr lang="en-US" altLang="ko-KR" sz="1600" dirty="0" smtClean="0">
                <a:solidFill>
                  <a:srgbClr val="FFFF00"/>
                </a:solidFill>
              </a:rPr>
              <a:t>85% </a:t>
            </a:r>
            <a:r>
              <a:rPr lang="ko-KR" altLang="en-US" sz="1600" dirty="0" smtClean="0">
                <a:solidFill>
                  <a:srgbClr val="FFFF00"/>
                </a:solidFill>
              </a:rPr>
              <a:t>이상</a:t>
            </a:r>
            <a:r>
              <a:rPr lang="en-US" altLang="ko-KR" sz="1600" dirty="0" smtClean="0">
                <a:solidFill>
                  <a:srgbClr val="FFFF00"/>
                </a:solidFill>
              </a:rPr>
              <a:t>~100%</a:t>
            </a:r>
            <a:r>
              <a:rPr lang="ko-KR" altLang="en-US" sz="1600" dirty="0" smtClean="0">
                <a:solidFill>
                  <a:srgbClr val="FFFF00"/>
                </a:solidFill>
              </a:rPr>
              <a:t>까지의 </a:t>
            </a:r>
            <a:r>
              <a:rPr lang="en-US" altLang="ko-KR" sz="1600" dirty="0" smtClean="0">
                <a:solidFill>
                  <a:srgbClr val="FFFF00"/>
                </a:solidFill>
              </a:rPr>
              <a:t>Accuracy</a:t>
            </a:r>
            <a:r>
              <a:rPr lang="ko-KR" altLang="en-US" sz="1600" dirty="0" smtClean="0">
                <a:solidFill>
                  <a:srgbClr val="FFFF00"/>
                </a:solidFill>
              </a:rPr>
              <a:t>를 달성</a:t>
            </a:r>
            <a:r>
              <a:rPr lang="ko-KR" altLang="en-US" sz="1600" dirty="0" smtClean="0"/>
              <a:t>할 수 있었다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그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러나 위 모델로 실제 음원을 통한 장르를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예측시키고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싶을 때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CSV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파일처럼 음원의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57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가지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feature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를 직접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featuring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해 주어야하며 이는 오디오 전문가가 아니고서야 범용성이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 가깝다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ko-KR" altLang="en-US" sz="1600" dirty="0" smtClean="0"/>
              <a:t>나중에 기회가 된다면 </a:t>
            </a:r>
            <a:r>
              <a:rPr lang="en-US" altLang="ko-KR" sz="1600" dirty="0" smtClean="0"/>
              <a:t>CNN + </a:t>
            </a:r>
            <a:r>
              <a:rPr lang="ko-KR" altLang="en-US" sz="1600" dirty="0" smtClean="0"/>
              <a:t>음원 파형 이미지 분석과 음악 데이터 그 자체의 파형만으로 </a:t>
            </a:r>
            <a:r>
              <a:rPr lang="en-US" altLang="ko-KR" sz="1600" dirty="0" smtClean="0"/>
              <a:t>NLP based </a:t>
            </a:r>
            <a:r>
              <a:rPr lang="ko-KR" altLang="en-US" sz="1600" dirty="0" smtClean="0"/>
              <a:t>모델로 더욱 범용성 높은 모델을 구성해볼 계획이다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308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데이터셋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고르게 된 이유와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설명 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전처리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음악 데이터 전처리 하는 방법과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 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모델링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신경망 모델 구현 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결과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…</a:t>
            </a:r>
            <a:r>
              <a:rPr lang="ko-KR" altLang="en-US" dirty="0" smtClean="0"/>
              <a:t>후기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감사합니다</a:t>
            </a:r>
            <a:r>
              <a:rPr lang="en-US" altLang="ko-KR" sz="5400" dirty="0" smtClean="0"/>
              <a:t>!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 프로젝트의 더 자세한 내용은 제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FF00"/>
                </a:solidFill>
              </a:rPr>
              <a:t>@</a:t>
            </a:r>
            <a:r>
              <a:rPr lang="en-US" altLang="ko-KR" dirty="0" err="1" smtClean="0">
                <a:solidFill>
                  <a:srgbClr val="FFFF00"/>
                </a:solidFill>
              </a:rPr>
              <a:t>Github</a:t>
            </a:r>
            <a:r>
              <a:rPr lang="en-US" altLang="ko-KR" dirty="0" smtClean="0">
                <a:solidFill>
                  <a:srgbClr val="FFFF00"/>
                </a:solidFill>
              </a:rPr>
              <a:t>/</a:t>
            </a:r>
            <a:r>
              <a:rPr lang="en-US" altLang="ko-KR" dirty="0" smtClean="0">
                <a:solidFill>
                  <a:srgbClr val="FFFF00"/>
                </a:solidFill>
              </a:rPr>
              <a:t>Purang2</a:t>
            </a:r>
            <a:r>
              <a:rPr lang="ko-KR" altLang="en-US" dirty="0" smtClean="0"/>
              <a:t>에서 보실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2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FF00"/>
                </a:solidFill>
              </a:rPr>
              <a:t>10</a:t>
            </a:r>
            <a:r>
              <a:rPr lang="ko-KR" altLang="en-US" dirty="0" smtClean="0">
                <a:solidFill>
                  <a:srgbClr val="FFFF00"/>
                </a:solidFill>
              </a:rPr>
              <a:t>개 장르 </a:t>
            </a:r>
            <a:r>
              <a:rPr lang="en-US" altLang="ko-KR" dirty="0" smtClean="0">
                <a:solidFill>
                  <a:srgbClr val="FFFF00"/>
                </a:solidFill>
              </a:rPr>
              <a:t>1000</a:t>
            </a:r>
            <a:r>
              <a:rPr lang="ko-KR" altLang="en-US" dirty="0" smtClean="0">
                <a:solidFill>
                  <a:srgbClr val="FFFF00"/>
                </a:solidFill>
              </a:rPr>
              <a:t>개의 음원 데이터를 제공하는 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FF00"/>
                </a:solidFill>
              </a:rPr>
              <a:t>GTZAN Dataset</a:t>
            </a:r>
            <a:r>
              <a:rPr lang="ko-KR" altLang="en-US" dirty="0" smtClean="0">
                <a:solidFill>
                  <a:srgbClr val="FFFF00"/>
                </a:solidFill>
              </a:rPr>
              <a:t>를 사용하여 이를 </a:t>
            </a:r>
            <a:r>
              <a:rPr lang="ko-KR" altLang="en-US" dirty="0" smtClean="0">
                <a:solidFill>
                  <a:srgbClr val="FFFF00"/>
                </a:solidFill>
              </a:rPr>
              <a:t>분석 및 </a:t>
            </a:r>
            <a:r>
              <a:rPr lang="ko-KR" altLang="en-US" dirty="0" err="1" smtClean="0">
                <a:solidFill>
                  <a:srgbClr val="FFFF00"/>
                </a:solidFill>
              </a:rPr>
              <a:t>전처리하고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FFFF00"/>
                </a:solidFill>
              </a:rPr>
              <a:t>이를 통해 </a:t>
            </a:r>
            <a:r>
              <a:rPr lang="ko-KR" altLang="en-US" dirty="0" smtClean="0">
                <a:solidFill>
                  <a:srgbClr val="FFFF00"/>
                </a:solidFill>
              </a:rPr>
              <a:t>신경망 모델을 학습시켜보고  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FFFF00"/>
                </a:solidFill>
              </a:rPr>
              <a:t>모델의 학습 후 검증과 </a:t>
            </a:r>
            <a:r>
              <a:rPr lang="ko-KR" altLang="en-US" dirty="0">
                <a:solidFill>
                  <a:srgbClr val="FFFF00"/>
                </a:solidFill>
              </a:rPr>
              <a:t>함께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FFFF00"/>
                </a:solidFill>
              </a:rPr>
              <a:t>최종적으로 </a:t>
            </a:r>
            <a:r>
              <a:rPr lang="ko-KR" altLang="en-US" dirty="0" smtClean="0">
                <a:solidFill>
                  <a:srgbClr val="FFFF00"/>
                </a:solidFill>
              </a:rPr>
              <a:t>음원 데이터를 보고 장르를 예측하는 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FFFF00"/>
                </a:solidFill>
              </a:rPr>
              <a:t>다양한 실전 음원 데이터에 대해서도 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FFFF00"/>
                </a:solidFill>
              </a:rPr>
              <a:t>장르를 예측하는 신경망 모델을 만들어보는 프로젝트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18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437804" y="2782486"/>
            <a:ext cx="8610600" cy="129302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1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데이터셋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gtzan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GTZAN : MNIST of </a:t>
            </a:r>
            <a:r>
              <a:rPr lang="en-US" altLang="ko-KR" dirty="0" smtClean="0">
                <a:solidFill>
                  <a:srgbClr val="FFFF00"/>
                </a:solidFill>
              </a:rPr>
              <a:t>Audio</a:t>
            </a:r>
            <a:r>
              <a:rPr lang="en-US" altLang="ko-KR" dirty="0">
                <a:solidFill>
                  <a:srgbClr val="FFFF00"/>
                </a:solidFill>
              </a:rPr>
              <a:t>,</a:t>
            </a:r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</a:rPr>
              <a:t>famous</a:t>
            </a:r>
            <a:r>
              <a:rPr lang="ko-KR" altLang="en-US" dirty="0" smtClean="0">
                <a:solidFill>
                  <a:srgbClr val="FFFF00"/>
                </a:solidFill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</a:rPr>
              <a:t>Audio Dataset! (</a:t>
            </a:r>
            <a:r>
              <a:rPr lang="en-US" altLang="ko-KR" dirty="0" err="1" smtClean="0">
                <a:solidFill>
                  <a:srgbClr val="FFFF00"/>
                </a:solidFill>
              </a:rPr>
              <a:t>Kaggle</a:t>
            </a:r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</a:rPr>
              <a:t>제공</a:t>
            </a:r>
            <a:r>
              <a:rPr lang="en-US" altLang="ko-KR" dirty="0" smtClean="0">
                <a:solidFill>
                  <a:srgbClr val="FFFF00"/>
                </a:solidFill>
              </a:rPr>
              <a:t>)</a:t>
            </a:r>
          </a:p>
          <a:p>
            <a:endParaRPr lang="en-US" altLang="ko-KR" dirty="0" smtClean="0">
              <a:solidFill>
                <a:srgbClr val="FFFF00"/>
              </a:solidFill>
            </a:endParaRPr>
          </a:p>
          <a:p>
            <a:r>
              <a:rPr lang="ko-KR" altLang="en-US" dirty="0" smtClean="0"/>
              <a:t>이 주제를 고르게 된 이유</a:t>
            </a:r>
            <a:r>
              <a:rPr lang="en-US" altLang="ko-KR" dirty="0" smtClean="0"/>
              <a:t>  </a:t>
            </a:r>
            <a:endParaRPr lang="en-US" altLang="ko-KR" dirty="0" smtClean="0"/>
          </a:p>
          <a:p>
            <a:pPr lvl="1"/>
            <a:r>
              <a:rPr lang="en-US" altLang="ko-KR" sz="1800" dirty="0"/>
              <a:t>Phone </a:t>
            </a:r>
            <a:r>
              <a:rPr lang="en-US" altLang="ko-KR" sz="1800" dirty="0" smtClean="0"/>
              <a:t>Call, Music Player, Netflix/</a:t>
            </a:r>
            <a:r>
              <a:rPr lang="en-US" altLang="ko-KR" sz="1800" dirty="0" err="1" smtClean="0"/>
              <a:t>Youtube</a:t>
            </a:r>
            <a:r>
              <a:rPr lang="en-US" altLang="ko-KR" sz="1800" dirty="0" smtClean="0"/>
              <a:t> Video </a:t>
            </a:r>
            <a:r>
              <a:rPr lang="ko-KR" altLang="en-US" sz="1800" dirty="0" smtClean="0"/>
              <a:t>등 매우 다양한 곳에서 엄청난 양의 </a:t>
            </a:r>
            <a:r>
              <a:rPr lang="ko-KR" altLang="en-US" sz="1800" dirty="0" smtClean="0"/>
              <a:t>음성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데이터가 각종 디바이스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플랫폼을 통해서 매일 쏟아지고 있습니다</a:t>
            </a:r>
            <a:r>
              <a:rPr lang="en-US" altLang="ko-KR" sz="1800" dirty="0" smtClean="0"/>
              <a:t>! </a:t>
            </a:r>
          </a:p>
          <a:p>
            <a:pPr lvl="1"/>
            <a:r>
              <a:rPr lang="ko-KR" altLang="en-US" sz="1800" dirty="0" smtClean="0"/>
              <a:t>음성 데이터를 다루는 </a:t>
            </a:r>
            <a:r>
              <a:rPr lang="ko-KR" altLang="en-US" sz="1800" dirty="0" err="1" smtClean="0"/>
              <a:t>딥러닝을</a:t>
            </a:r>
            <a:r>
              <a:rPr lang="ko-KR" altLang="en-US" sz="1800" dirty="0" smtClean="0"/>
              <a:t> 공부해보는 경험은 가치가 높을 것 같아서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프로젝트 시작</a:t>
            </a: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54" y="4424245"/>
            <a:ext cx="5659348" cy="21404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55" y="4496813"/>
            <a:ext cx="5253858" cy="206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데이터셋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FF00"/>
                </a:solidFill>
              </a:rPr>
              <a:t>gtzan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  <a:r>
              <a:rPr lang="en-US" altLang="ko-KR" dirty="0" err="1">
                <a:solidFill>
                  <a:srgbClr val="FFFF00"/>
                </a:solidFill>
              </a:rPr>
              <a:t>dATASET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74" y="1974850"/>
            <a:ext cx="2278251" cy="4024313"/>
          </a:xfrm>
        </p:spPr>
      </p:pic>
      <p:sp>
        <p:nvSpPr>
          <p:cNvPr id="5" name="TextBox 4"/>
          <p:cNvSpPr txBox="1"/>
          <p:nvPr/>
        </p:nvSpPr>
        <p:spPr>
          <a:xfrm>
            <a:off x="3762375" y="2133600"/>
            <a:ext cx="7391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GTZAN Dataset </a:t>
            </a:r>
            <a:r>
              <a:rPr lang="ko-KR" altLang="en-US" sz="2400" dirty="0" smtClean="0">
                <a:solidFill>
                  <a:srgbClr val="FFFF00"/>
                </a:solidFill>
              </a:rPr>
              <a:t>구성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FF00"/>
                </a:solidFill>
              </a:rPr>
              <a:t>①</a:t>
            </a:r>
            <a:r>
              <a:rPr lang="en-US" altLang="ko-KR" dirty="0" err="1" smtClean="0">
                <a:solidFill>
                  <a:srgbClr val="FFFF00"/>
                </a:solidFill>
              </a:rPr>
              <a:t>genres_original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개 장르 각각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음원 </a:t>
            </a:r>
            <a:r>
              <a:rPr lang="en-US" altLang="ko-KR" dirty="0" smtClean="0"/>
              <a:t>(.wav)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FF00"/>
                </a:solidFill>
              </a:rPr>
              <a:t>②</a:t>
            </a:r>
            <a:r>
              <a:rPr lang="en-US" altLang="ko-KR" dirty="0" err="1" smtClean="0">
                <a:solidFill>
                  <a:srgbClr val="FFFF00"/>
                </a:solidFill>
              </a:rPr>
              <a:t>Images_original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 데이터의 오디오 파형 이미지               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FF00"/>
                </a:solidFill>
              </a:rPr>
              <a:t>③그 외 </a:t>
            </a:r>
            <a:r>
              <a:rPr lang="en-US" altLang="ko-KR" dirty="0" smtClean="0">
                <a:solidFill>
                  <a:srgbClr val="FFFF00"/>
                </a:solidFill>
              </a:rPr>
              <a:t>2</a:t>
            </a:r>
            <a:r>
              <a:rPr lang="ko-KR" altLang="en-US" dirty="0" smtClean="0">
                <a:solidFill>
                  <a:srgbClr val="FFFF00"/>
                </a:solidFill>
              </a:rPr>
              <a:t>개의 </a:t>
            </a:r>
            <a:r>
              <a:rPr lang="en-US" altLang="ko-KR" dirty="0" smtClean="0">
                <a:solidFill>
                  <a:srgbClr val="FFFF00"/>
                </a:solidFill>
              </a:rPr>
              <a:t>csv </a:t>
            </a:r>
            <a:r>
              <a:rPr lang="ko-KR" altLang="en-US" dirty="0" smtClean="0">
                <a:solidFill>
                  <a:srgbClr val="FFFF00"/>
                </a:solidFill>
              </a:rPr>
              <a:t>파일 </a:t>
            </a:r>
            <a:r>
              <a:rPr lang="en-US" altLang="ko-KR" dirty="0" smtClean="0"/>
              <a:t>(features_3_sec, </a:t>
            </a:r>
            <a:r>
              <a:rPr lang="en-US" altLang="ko-KR" dirty="0" smtClean="0">
                <a:solidFill>
                  <a:srgbClr val="FF0000"/>
                </a:solidFill>
              </a:rPr>
              <a:t>features_30_sec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위 데이터에 대한 오디오 데이터의 다양한 특성의 값들을 가지고 있는 엑셀 파일 </a:t>
            </a:r>
            <a:r>
              <a:rPr lang="en-US" altLang="ko-KR" dirty="0" smtClean="0"/>
              <a:t>(1000 </a:t>
            </a:r>
            <a:r>
              <a:rPr lang="ko-KR" altLang="en-US" dirty="0" smtClean="0"/>
              <a:t>개의 데이터 </a:t>
            </a:r>
            <a:r>
              <a:rPr lang="en-US" altLang="ko-KR" dirty="0" smtClean="0"/>
              <a:t>x 60</a:t>
            </a:r>
            <a:r>
              <a:rPr lang="ko-KR" altLang="en-US" dirty="0" smtClean="0"/>
              <a:t>개 특성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FF00"/>
                </a:solidFill>
              </a:rPr>
              <a:t>이번에 </a:t>
            </a:r>
            <a:r>
              <a:rPr lang="ko-KR" altLang="en-US" dirty="0" smtClean="0">
                <a:solidFill>
                  <a:srgbClr val="FFFF00"/>
                </a:solidFill>
              </a:rPr>
              <a:t>사용하게 된 데이터 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③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features_30_sec [1MB]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① </a:t>
            </a:r>
            <a:r>
              <a:rPr lang="en-US" altLang="ko-KR" dirty="0"/>
              <a:t>,</a:t>
            </a:r>
            <a:r>
              <a:rPr lang="ko-KR" altLang="en-US" dirty="0"/>
              <a:t>②는 용량이 약 </a:t>
            </a:r>
            <a:r>
              <a:rPr lang="en-US" altLang="ko-KR" dirty="0"/>
              <a:t>1.3GB</a:t>
            </a:r>
            <a:r>
              <a:rPr lang="ko-KR" altLang="en-US" dirty="0"/>
              <a:t>로 이번 프로젝트와 부합하지 않습니다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23" y="1195262"/>
            <a:ext cx="1209844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gtzan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FF00"/>
                </a:solidFill>
              </a:rPr>
              <a:t>features_30_sec.CSV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56490"/>
            <a:ext cx="10820400" cy="1409530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6" y="4779807"/>
            <a:ext cx="10948847" cy="1903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2496372"/>
            <a:ext cx="879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FF00"/>
                </a:solidFill>
              </a:rPr>
              <a:t>특성값</a:t>
            </a:r>
            <a:r>
              <a:rPr lang="ko-KR" altLang="en-US" dirty="0" err="1" smtClean="0"/>
              <a:t>은</a:t>
            </a:r>
            <a:r>
              <a:rPr lang="ko-KR" altLang="en-US" dirty="0" smtClean="0"/>
              <a:t> 다양한 오디오 신호의 특징 값들이 존재</a:t>
            </a:r>
            <a:endParaRPr lang="en-US" altLang="ko-KR" dirty="0"/>
          </a:p>
          <a:p>
            <a:r>
              <a:rPr lang="en-US" altLang="ko-KR" dirty="0" smtClean="0"/>
              <a:t>mean(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) of </a:t>
            </a:r>
            <a:r>
              <a:rPr lang="en-US" altLang="ko-KR" dirty="0" err="1" smtClean="0"/>
              <a:t>Chroma_stft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spectral_centroid</a:t>
            </a:r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1791129"/>
            <a:ext cx="992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10</a:t>
            </a:r>
            <a:r>
              <a:rPr lang="ko-KR" altLang="en-US" dirty="0" smtClean="0">
                <a:solidFill>
                  <a:srgbClr val="FFFF00"/>
                </a:solidFill>
              </a:rPr>
              <a:t>개 음악 장르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smtClean="0">
                <a:solidFill>
                  <a:srgbClr val="FFFF00"/>
                </a:solidFill>
              </a:rPr>
              <a:t>장르별 </a:t>
            </a:r>
            <a:r>
              <a:rPr lang="en-US" altLang="ko-KR" dirty="0" smtClean="0">
                <a:solidFill>
                  <a:srgbClr val="FFFF00"/>
                </a:solidFill>
              </a:rPr>
              <a:t>100</a:t>
            </a:r>
            <a:r>
              <a:rPr lang="ko-KR" altLang="en-US" dirty="0" smtClean="0"/>
              <a:t>개의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), </a:t>
            </a:r>
          </a:p>
          <a:p>
            <a:r>
              <a:rPr lang="ko-KR" altLang="en-US" dirty="0" smtClean="0"/>
              <a:t>각각의 데이터는 </a:t>
            </a:r>
            <a:r>
              <a:rPr lang="en-US" altLang="ko-KR" dirty="0" smtClean="0"/>
              <a:t>filename </a:t>
            </a:r>
            <a:r>
              <a:rPr lang="ko-KR" altLang="en-US" dirty="0" smtClean="0"/>
              <a:t>포함 </a:t>
            </a:r>
            <a:r>
              <a:rPr lang="en-US" altLang="ko-KR" dirty="0" smtClean="0">
                <a:solidFill>
                  <a:srgbClr val="FFFF00"/>
                </a:solidFill>
              </a:rPr>
              <a:t>60</a:t>
            </a:r>
            <a:r>
              <a:rPr lang="ko-KR" altLang="en-US" dirty="0" smtClean="0">
                <a:solidFill>
                  <a:srgbClr val="FFFF00"/>
                </a:solidFill>
              </a:rPr>
              <a:t>가지의 </a:t>
            </a:r>
            <a:r>
              <a:rPr lang="ko-KR" altLang="en-US" dirty="0" err="1" smtClean="0">
                <a:solidFill>
                  <a:srgbClr val="FFFF00"/>
                </a:solidFill>
              </a:rPr>
              <a:t>특성값</a:t>
            </a:r>
            <a:r>
              <a:rPr lang="ko-KR" altLang="en-US" dirty="0" smtClean="0">
                <a:solidFill>
                  <a:srgbClr val="FFFF00"/>
                </a:solidFill>
              </a:rPr>
              <a:t> 가짐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437804" y="2782486"/>
            <a:ext cx="8610600" cy="1293028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1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음성 신호 전처리</a:t>
            </a:r>
            <a:r>
              <a:rPr lang="en-US" altLang="ko-KR" dirty="0" smtClean="0"/>
              <a:t>: </a:t>
            </a:r>
            <a:r>
              <a:rPr lang="en-US" altLang="ko-KR" dirty="0" smtClean="0"/>
              <a:t>how?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5800" y="1878676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오디오 </a:t>
            </a:r>
            <a:r>
              <a:rPr lang="ko-KR" altLang="en-US" dirty="0" err="1" smtClean="0"/>
              <a:t>전처리의</a:t>
            </a:r>
            <a:r>
              <a:rPr lang="ko-KR" altLang="en-US" dirty="0" smtClean="0"/>
              <a:t> 정석</a:t>
            </a:r>
            <a:r>
              <a:rPr lang="en-US" altLang="ko-KR" dirty="0" smtClean="0"/>
              <a:t>] </a:t>
            </a:r>
            <a:r>
              <a:rPr lang="ko-KR" altLang="en-US" dirty="0" smtClean="0"/>
              <a:t>원래라면 </a:t>
            </a:r>
            <a:r>
              <a:rPr lang="en-US" altLang="ko-KR" dirty="0" smtClean="0"/>
              <a:t>… </a:t>
            </a:r>
          </a:p>
          <a:p>
            <a:pPr marL="0" indent="0">
              <a:buNone/>
            </a:pPr>
            <a:r>
              <a:rPr lang="en-US" altLang="ko-KR" sz="2400" dirty="0" smtClean="0"/>
              <a:t>Music file</a:t>
            </a:r>
            <a:r>
              <a:rPr lang="ko-KR" altLang="en-US" sz="2400" dirty="0" smtClean="0"/>
              <a:t>→</a:t>
            </a:r>
            <a:r>
              <a:rPr lang="en-US" altLang="ko-KR" sz="1800" dirty="0" smtClean="0"/>
              <a:t>audio wave </a:t>
            </a:r>
            <a:r>
              <a:rPr lang="ko-KR" altLang="en-US" sz="1800" dirty="0"/>
              <a:t>→</a:t>
            </a:r>
            <a:r>
              <a:rPr lang="en-US" altLang="ko-KR" sz="1800" dirty="0" smtClean="0"/>
              <a:t> Fourier Transform </a:t>
            </a:r>
            <a:r>
              <a:rPr lang="ko-KR" altLang="en-US" sz="1800" dirty="0"/>
              <a:t>→</a:t>
            </a:r>
            <a:r>
              <a:rPr lang="en-US" altLang="ko-KR" sz="1800" dirty="0" smtClean="0"/>
              <a:t> Log-scale</a:t>
            </a:r>
            <a:r>
              <a:rPr lang="ko-KR" altLang="en-US" sz="1800" dirty="0"/>
              <a:t> → </a:t>
            </a:r>
            <a:r>
              <a:rPr lang="en-US" altLang="ko-KR" sz="1800" dirty="0" smtClean="0">
                <a:solidFill>
                  <a:srgbClr val="FF0000"/>
                </a:solidFill>
              </a:rPr>
              <a:t>Mel-Spectrogram, MFCC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1" y="3371745"/>
            <a:ext cx="4182657" cy="2424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55" y="3171704"/>
            <a:ext cx="6056416" cy="2624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2237" y="6018415"/>
            <a:ext cx="991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사람의 </a:t>
            </a:r>
            <a:r>
              <a:rPr lang="ko-KR" altLang="en-US" dirty="0" err="1" smtClean="0">
                <a:solidFill>
                  <a:srgbClr val="FFFF00"/>
                </a:solidFill>
              </a:rPr>
              <a:t>청각기관</a:t>
            </a:r>
            <a:r>
              <a:rPr lang="ko-KR" altLang="en-US" dirty="0" smtClean="0">
                <a:solidFill>
                  <a:srgbClr val="FFFF00"/>
                </a:solidFill>
              </a:rPr>
              <a:t> 중 달팽이관이 음성 신호를 인지하는 방식과 유사한 원리의  </a:t>
            </a:r>
            <a:r>
              <a:rPr lang="en-US" altLang="ko-KR" dirty="0" smtClean="0">
                <a:solidFill>
                  <a:srgbClr val="FFFF00"/>
                </a:solidFill>
              </a:rPr>
              <a:t>Mel Spectrogram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189</TotalTime>
  <Words>795</Words>
  <Application>Microsoft Office PowerPoint</Application>
  <PresentationFormat>와이드스크린</PresentationFormat>
  <Paragraphs>114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Century Gothic</vt:lpstr>
      <vt:lpstr>비행기 구름</vt:lpstr>
      <vt:lpstr>Music genre predict model</vt:lpstr>
      <vt:lpstr>목차</vt:lpstr>
      <vt:lpstr>프로젝트 소개</vt:lpstr>
      <vt:lpstr>2. 데이터셋</vt:lpstr>
      <vt:lpstr>데이터셋: gtzan dATASET</vt:lpstr>
      <vt:lpstr>데이터셋: gtzan dATASET</vt:lpstr>
      <vt:lpstr>gtzan features_30_sec.CSV</vt:lpstr>
      <vt:lpstr>3. 데이터 전처리</vt:lpstr>
      <vt:lpstr>음성 신호 전처리: how? </vt:lpstr>
      <vt:lpstr>음성 신호 전처리:  pre- preprocessing된 csv 파일 사용</vt:lpstr>
      <vt:lpstr>Csv 데이터 전처리</vt:lpstr>
      <vt:lpstr>전처리 결과</vt:lpstr>
      <vt:lpstr>4. 모델링: 신경망 모델 </vt:lpstr>
      <vt:lpstr>모델링 : 신경망 모델</vt:lpstr>
      <vt:lpstr>모델링</vt:lpstr>
      <vt:lpstr>신경망 모델링 code</vt:lpstr>
      <vt:lpstr>5. 테스트 및 결과  </vt:lpstr>
      <vt:lpstr>Training 결과</vt:lpstr>
      <vt:lpstr>최종 결과 보고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21</cp:revision>
  <dcterms:created xsi:type="dcterms:W3CDTF">2021-06-16T11:11:19Z</dcterms:created>
  <dcterms:modified xsi:type="dcterms:W3CDTF">2021-06-16T14:26:51Z</dcterms:modified>
</cp:coreProperties>
</file>