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Roboto"/>
      <p:regular r:id="rId12"/>
      <p:bold r:id="rId13"/>
      <p:italic r:id="rId14"/>
      <p:boldItalic r:id="rId15"/>
    </p:embeddedFont>
    <p:embeddedFont>
      <p:font typeface="Corbel"/>
      <p:regular r:id="rId16"/>
      <p:bold r:id="rId17"/>
      <p:italic r:id="rId18"/>
      <p:boldItalic r:id="rId19"/>
    </p:embeddedFont>
    <p:embeddedFont>
      <p:font typeface="Canda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4" roundtripDataSignature="AMtx7migkt/SczDD37CgQXcNIKtFoq6d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andara-regular.fntdata"/><Relationship Id="rId11" Type="http://schemas.openxmlformats.org/officeDocument/2006/relationships/slide" Target="slides/slide6.xml"/><Relationship Id="rId22" Type="http://schemas.openxmlformats.org/officeDocument/2006/relationships/font" Target="fonts/Candara-italic.fntdata"/><Relationship Id="rId10" Type="http://schemas.openxmlformats.org/officeDocument/2006/relationships/slide" Target="slides/slide5.xml"/><Relationship Id="rId21" Type="http://schemas.openxmlformats.org/officeDocument/2006/relationships/font" Target="fonts/Candara-bold.fntdata"/><Relationship Id="rId13" Type="http://schemas.openxmlformats.org/officeDocument/2006/relationships/font" Target="fonts/Roboto-bold.fntdata"/><Relationship Id="rId24" Type="http://customschemas.google.com/relationships/presentationmetadata" Target="metadata"/><Relationship Id="rId12" Type="http://schemas.openxmlformats.org/officeDocument/2006/relationships/font" Target="fonts/Roboto-regular.fntdata"/><Relationship Id="rId23" Type="http://schemas.openxmlformats.org/officeDocument/2006/relationships/font" Target="fonts/Canda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e21efc5e39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e21efc5e39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0e131f88db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10e131f88db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e21efc5e39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e21efc5e39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e131f88db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10e131f88d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21efc5e39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8" name="Google Shape;68;ge21efc5e39_1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e21efc5e39_1_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21efc5e39_1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e21efc5e39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e21efc5e39_1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1" lang="en-IN" sz="2800" u="none" cap="none" strike="noStrike">
                <a:solidFill>
                  <a:srgbClr val="0F75BD"/>
                </a:solidFill>
                <a:latin typeface="Calibri"/>
                <a:ea typeface="Calibri"/>
                <a:cs typeface="Calibri"/>
                <a:sym typeface="Calibri"/>
              </a:rPr>
              <a:t>W</a:t>
            </a:r>
            <a:r>
              <a:rPr b="1" i="1" lang="en-IN" sz="2800">
                <a:solidFill>
                  <a:srgbClr val="0F75BD"/>
                </a:solidFill>
                <a:latin typeface="Calibri"/>
                <a:ea typeface="Calibri"/>
                <a:cs typeface="Calibri"/>
                <a:sym typeface="Calibri"/>
              </a:rPr>
              <a:t>eek 6 Classroom Content</a:t>
            </a:r>
            <a:endParaRPr b="1" i="1" sz="28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10e131f88db_0_16"/>
          <p:cNvSpPr txBox="1"/>
          <p:nvPr/>
        </p:nvSpPr>
        <p:spPr>
          <a:xfrm>
            <a:off x="1763625" y="463600"/>
            <a:ext cx="8492100" cy="823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lang="en-IN" sz="4400">
                <a:solidFill>
                  <a:schemeClr val="dk1"/>
                </a:solidFill>
                <a:latin typeface="Calibri"/>
                <a:ea typeface="Calibri"/>
                <a:cs typeface="Calibri"/>
                <a:sym typeface="Calibri"/>
              </a:rPr>
              <a:t>Events in JS</a:t>
            </a:r>
            <a:endParaRPr b="1" i="0" sz="4400" u="none" cap="none" strike="noStrike">
              <a:solidFill>
                <a:schemeClr val="dk1"/>
              </a:solidFill>
              <a:latin typeface="Calibri"/>
              <a:ea typeface="Calibri"/>
              <a:cs typeface="Calibri"/>
              <a:sym typeface="Calibri"/>
            </a:endParaRPr>
          </a:p>
        </p:txBody>
      </p:sp>
      <p:sp>
        <p:nvSpPr>
          <p:cNvPr id="53" name="Google Shape;53;g10e131f88db_0_16"/>
          <p:cNvSpPr txBox="1"/>
          <p:nvPr/>
        </p:nvSpPr>
        <p:spPr>
          <a:xfrm>
            <a:off x="1479775" y="1662350"/>
            <a:ext cx="9552000" cy="48069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0"/>
              </a:spcBef>
              <a:spcAft>
                <a:spcPts val="0"/>
              </a:spcAft>
              <a:buClr>
                <a:srgbClr val="292929"/>
              </a:buClr>
              <a:buSzPts val="2200"/>
              <a:buFont typeface="Calibri"/>
              <a:buChar char="●"/>
            </a:pPr>
            <a:r>
              <a:rPr lang="en-IN" sz="2200">
                <a:solidFill>
                  <a:srgbClr val="292929"/>
                </a:solidFill>
                <a:highlight>
                  <a:srgbClr val="FFFFFF"/>
                </a:highlight>
                <a:latin typeface="Calibri"/>
                <a:ea typeface="Calibri"/>
                <a:cs typeface="Calibri"/>
                <a:sym typeface="Calibri"/>
              </a:rPr>
              <a:t>The change in the state of an object is known as an Event. In html, there are various events which represents that some activity is performed by the user or by the browser. </a:t>
            </a:r>
            <a:endParaRPr sz="2200">
              <a:solidFill>
                <a:srgbClr val="292929"/>
              </a:solidFill>
              <a:highlight>
                <a:srgbClr val="FFFFFF"/>
              </a:highlight>
              <a:latin typeface="Calibri"/>
              <a:ea typeface="Calibri"/>
              <a:cs typeface="Calibri"/>
              <a:sym typeface="Calibri"/>
            </a:endParaRPr>
          </a:p>
          <a:p>
            <a:pPr indent="-368300" lvl="0" marL="457200" rtl="0" algn="just">
              <a:lnSpc>
                <a:spcPct val="115000"/>
              </a:lnSpc>
              <a:spcBef>
                <a:spcPts val="0"/>
              </a:spcBef>
              <a:spcAft>
                <a:spcPts val="0"/>
              </a:spcAft>
              <a:buClr>
                <a:srgbClr val="292929"/>
              </a:buClr>
              <a:buSzPts val="2200"/>
              <a:buFont typeface="Calibri"/>
              <a:buChar char="●"/>
            </a:pPr>
            <a:r>
              <a:rPr lang="en-IN" sz="2200">
                <a:solidFill>
                  <a:srgbClr val="292929"/>
                </a:solidFill>
                <a:highlight>
                  <a:srgbClr val="FFFFFF"/>
                </a:highlight>
                <a:latin typeface="Calibri"/>
                <a:ea typeface="Calibri"/>
                <a:cs typeface="Calibri"/>
                <a:sym typeface="Calibri"/>
              </a:rPr>
              <a:t>When javascript code is included in HTML, js react over these events and allow the execution. This process of reacting over the events is called Event Handling. Thus, js handles the HTML events via Event Handlers.</a:t>
            </a:r>
            <a:endParaRPr sz="2200">
              <a:solidFill>
                <a:srgbClr val="292929"/>
              </a:solidFill>
              <a:highlight>
                <a:srgbClr val="FFFFFF"/>
              </a:highlight>
              <a:latin typeface="Calibri"/>
              <a:ea typeface="Calibri"/>
              <a:cs typeface="Calibri"/>
              <a:sym typeface="Calibri"/>
            </a:endParaRPr>
          </a:p>
          <a:p>
            <a:pPr indent="-368300" lvl="0" marL="457200" rtl="0" algn="just">
              <a:lnSpc>
                <a:spcPct val="115000"/>
              </a:lnSpc>
              <a:spcBef>
                <a:spcPts val="0"/>
              </a:spcBef>
              <a:spcAft>
                <a:spcPts val="0"/>
              </a:spcAft>
              <a:buClr>
                <a:srgbClr val="292929"/>
              </a:buClr>
              <a:buSzPts val="2200"/>
              <a:buFont typeface="Calibri"/>
              <a:buChar char="●"/>
            </a:pPr>
            <a:r>
              <a:rPr lang="en-IN" sz="2200">
                <a:solidFill>
                  <a:srgbClr val="292929"/>
                </a:solidFill>
                <a:highlight>
                  <a:srgbClr val="FFFFFF"/>
                </a:highlight>
                <a:latin typeface="Calibri"/>
                <a:ea typeface="Calibri"/>
                <a:cs typeface="Calibri"/>
                <a:sym typeface="Calibri"/>
              </a:rPr>
              <a:t>When a event occurs and it calls its associated function, it also passes a single argument to the function—a reference to the event object. The event object contains a number of properties that describe the event that occurred.</a:t>
            </a:r>
            <a:endParaRPr sz="2200">
              <a:solidFill>
                <a:srgbClr val="292929"/>
              </a:solidFill>
              <a:highlight>
                <a:srgbClr val="FFFFFF"/>
              </a:highlight>
              <a:latin typeface="Calibri"/>
              <a:ea typeface="Calibri"/>
              <a:cs typeface="Calibri"/>
              <a:sym typeface="Calibri"/>
            </a:endParaRPr>
          </a:p>
          <a:p>
            <a:pPr indent="0" lvl="0" marL="457200" rtl="0" algn="just">
              <a:lnSpc>
                <a:spcPct val="115000"/>
              </a:lnSpc>
              <a:spcBef>
                <a:spcPts val="0"/>
              </a:spcBef>
              <a:spcAft>
                <a:spcPts val="0"/>
              </a:spcAft>
              <a:buNone/>
            </a:pPr>
            <a:r>
              <a:rPr lang="en-IN" sz="2200">
                <a:solidFill>
                  <a:srgbClr val="292929"/>
                </a:solidFill>
                <a:highlight>
                  <a:srgbClr val="FFFFFF"/>
                </a:highlight>
                <a:latin typeface="Calibri"/>
                <a:ea typeface="Calibri"/>
                <a:cs typeface="Calibri"/>
                <a:sym typeface="Calibri"/>
              </a:rPr>
              <a:t>Ex- event.target will give the source of the event(if we click on a button tag,button tag is the source of the event,so event.target will be that button tag).</a:t>
            </a:r>
            <a:endParaRPr sz="2200">
              <a:solidFill>
                <a:srgbClr val="292929"/>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e21efc5e39_1_19"/>
          <p:cNvSpPr txBox="1"/>
          <p:nvPr/>
        </p:nvSpPr>
        <p:spPr>
          <a:xfrm>
            <a:off x="1763625" y="463600"/>
            <a:ext cx="8492100" cy="823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lang="en-IN" sz="4400">
                <a:solidFill>
                  <a:schemeClr val="dk1"/>
                </a:solidFill>
                <a:latin typeface="Calibri"/>
                <a:ea typeface="Calibri"/>
                <a:cs typeface="Calibri"/>
                <a:sym typeface="Calibri"/>
              </a:rPr>
              <a:t>querySelector And querySelectorAll</a:t>
            </a:r>
            <a:endParaRPr b="1" i="0" sz="4400" u="none" cap="none" strike="noStrike">
              <a:solidFill>
                <a:schemeClr val="dk1"/>
              </a:solidFill>
              <a:latin typeface="Calibri"/>
              <a:ea typeface="Calibri"/>
              <a:cs typeface="Calibri"/>
              <a:sym typeface="Calibri"/>
            </a:endParaRPr>
          </a:p>
        </p:txBody>
      </p:sp>
      <p:sp>
        <p:nvSpPr>
          <p:cNvPr id="59" name="Google Shape;59;ge21efc5e39_1_19"/>
          <p:cNvSpPr txBox="1"/>
          <p:nvPr/>
        </p:nvSpPr>
        <p:spPr>
          <a:xfrm>
            <a:off x="1479775" y="1662350"/>
            <a:ext cx="9552000" cy="20811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15000"/>
              </a:lnSpc>
              <a:spcBef>
                <a:spcPts val="0"/>
              </a:spcBef>
              <a:spcAft>
                <a:spcPts val="0"/>
              </a:spcAft>
              <a:buClr>
                <a:srgbClr val="292929"/>
              </a:buClr>
              <a:buSzPts val="2200"/>
              <a:buFont typeface="Calibri"/>
              <a:buAutoNum type="arabicPeriod"/>
            </a:pPr>
            <a:r>
              <a:rPr lang="en-IN" sz="2200">
                <a:solidFill>
                  <a:srgbClr val="292929"/>
                </a:solidFill>
                <a:highlight>
                  <a:srgbClr val="FFFFFF"/>
                </a:highlight>
                <a:latin typeface="Calibri"/>
                <a:ea typeface="Calibri"/>
                <a:cs typeface="Calibri"/>
                <a:sym typeface="Calibri"/>
              </a:rPr>
              <a:t>document.querySelector(string) is used to select the first </a:t>
            </a:r>
            <a:r>
              <a:rPr lang="en-IN" sz="2200">
                <a:solidFill>
                  <a:srgbClr val="292929"/>
                </a:solidFill>
                <a:highlight>
                  <a:srgbClr val="FFFFFF"/>
                </a:highlight>
                <a:latin typeface="Calibri"/>
                <a:ea typeface="Calibri"/>
                <a:cs typeface="Calibri"/>
                <a:sym typeface="Calibri"/>
              </a:rPr>
              <a:t>element</a:t>
            </a:r>
            <a:r>
              <a:rPr lang="en-IN" sz="2200">
                <a:solidFill>
                  <a:srgbClr val="292929"/>
                </a:solidFill>
                <a:highlight>
                  <a:srgbClr val="FFFFFF"/>
                </a:highlight>
                <a:latin typeface="Calibri"/>
                <a:ea typeface="Calibri"/>
                <a:cs typeface="Calibri"/>
                <a:sym typeface="Calibri"/>
              </a:rPr>
              <a:t> from html page based on css selector either classname or id .</a:t>
            </a:r>
            <a:endParaRPr sz="2200">
              <a:solidFill>
                <a:srgbClr val="292929"/>
              </a:solidFill>
              <a:highlight>
                <a:srgbClr val="FFFFFF"/>
              </a:highlight>
              <a:latin typeface="Calibri"/>
              <a:ea typeface="Calibri"/>
              <a:cs typeface="Calibri"/>
              <a:sym typeface="Calibri"/>
            </a:endParaRPr>
          </a:p>
          <a:p>
            <a:pPr indent="-368300" lvl="0" marL="457200" rtl="0" algn="just">
              <a:lnSpc>
                <a:spcPct val="115000"/>
              </a:lnSpc>
              <a:spcBef>
                <a:spcPts val="0"/>
              </a:spcBef>
              <a:spcAft>
                <a:spcPts val="0"/>
              </a:spcAft>
              <a:buClr>
                <a:srgbClr val="292929"/>
              </a:buClr>
              <a:buSzPts val="2200"/>
              <a:buFont typeface="Calibri"/>
              <a:buAutoNum type="arabicPeriod"/>
            </a:pPr>
            <a:r>
              <a:rPr lang="en-IN" sz="2200">
                <a:solidFill>
                  <a:srgbClr val="292929"/>
                </a:solidFill>
                <a:highlight>
                  <a:schemeClr val="lt1"/>
                </a:highlight>
                <a:latin typeface="Calibri"/>
                <a:ea typeface="Calibri"/>
                <a:cs typeface="Calibri"/>
                <a:sym typeface="Calibri"/>
              </a:rPr>
              <a:t>document.querySelectorAll(string) is used to select all the element from html page based on css selector either classname or id of those elements.</a:t>
            </a:r>
            <a:endParaRPr sz="2200">
              <a:solidFill>
                <a:srgbClr val="292929"/>
              </a:solidFill>
              <a:highlight>
                <a:schemeClr val="lt1"/>
              </a:highlight>
              <a:latin typeface="Calibri"/>
              <a:ea typeface="Calibri"/>
              <a:cs typeface="Calibri"/>
              <a:sym typeface="Calibri"/>
            </a:endParaRPr>
          </a:p>
          <a:p>
            <a:pPr indent="0" lvl="0" marL="0" rtl="0" algn="just">
              <a:lnSpc>
                <a:spcPct val="115000"/>
              </a:lnSpc>
              <a:spcBef>
                <a:spcPts val="0"/>
              </a:spcBef>
              <a:spcAft>
                <a:spcPts val="0"/>
              </a:spcAft>
              <a:buNone/>
            </a:pPr>
            <a:r>
              <a:rPr lang="en-IN" sz="2200">
                <a:solidFill>
                  <a:srgbClr val="292929"/>
                </a:solidFill>
                <a:highlight>
                  <a:schemeClr val="lt1"/>
                </a:highlight>
                <a:latin typeface="Calibri"/>
                <a:ea typeface="Calibri"/>
                <a:cs typeface="Calibri"/>
                <a:sym typeface="Calibri"/>
              </a:rPr>
              <a:t>	And it returns an array of objects referencing to the html elements.</a:t>
            </a:r>
            <a:endParaRPr sz="2200">
              <a:solidFill>
                <a:srgbClr val="292929"/>
              </a:solidFill>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0e131f88db_0_6"/>
          <p:cNvSpPr txBox="1"/>
          <p:nvPr/>
        </p:nvSpPr>
        <p:spPr>
          <a:xfrm>
            <a:off x="2255731" y="463589"/>
            <a:ext cx="8000100" cy="823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lang="en-IN" sz="4400">
                <a:solidFill>
                  <a:schemeClr val="dk1"/>
                </a:solidFill>
                <a:latin typeface="Calibri"/>
                <a:ea typeface="Calibri"/>
                <a:cs typeface="Calibri"/>
                <a:sym typeface="Calibri"/>
              </a:rPr>
              <a:t>Problem Statement</a:t>
            </a:r>
            <a:endParaRPr b="1" i="0" sz="4400" u="none" cap="none" strike="noStrike">
              <a:solidFill>
                <a:schemeClr val="dk1"/>
              </a:solidFill>
              <a:latin typeface="Calibri"/>
              <a:ea typeface="Calibri"/>
              <a:cs typeface="Calibri"/>
              <a:sym typeface="Calibri"/>
            </a:endParaRPr>
          </a:p>
        </p:txBody>
      </p:sp>
      <p:sp>
        <p:nvSpPr>
          <p:cNvPr id="65" name="Google Shape;65;g10e131f88db_0_6"/>
          <p:cNvSpPr txBox="1"/>
          <p:nvPr/>
        </p:nvSpPr>
        <p:spPr>
          <a:xfrm>
            <a:off x="1479775" y="1662350"/>
            <a:ext cx="9552000" cy="32493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15000"/>
              </a:lnSpc>
              <a:spcBef>
                <a:spcPts val="0"/>
              </a:spcBef>
              <a:spcAft>
                <a:spcPts val="0"/>
              </a:spcAft>
              <a:buClr>
                <a:srgbClr val="292929"/>
              </a:buClr>
              <a:buSzPts val="2200"/>
              <a:buFont typeface="Calibri"/>
              <a:buAutoNum type="arabicPeriod"/>
            </a:pPr>
            <a:r>
              <a:rPr lang="en-IN" sz="2200">
                <a:solidFill>
                  <a:srgbClr val="292929"/>
                </a:solidFill>
                <a:highlight>
                  <a:srgbClr val="FFFFFF"/>
                </a:highlight>
                <a:latin typeface="Calibri"/>
                <a:ea typeface="Calibri"/>
                <a:cs typeface="Calibri"/>
                <a:sym typeface="Calibri"/>
              </a:rPr>
              <a:t>Create a Tic Tac Toe game using html ,css and Javascript.</a:t>
            </a:r>
            <a:endParaRPr sz="2200">
              <a:solidFill>
                <a:srgbClr val="292929"/>
              </a:solidFill>
              <a:highlight>
                <a:srgbClr val="FFFFFF"/>
              </a:highlight>
              <a:latin typeface="Calibri"/>
              <a:ea typeface="Calibri"/>
              <a:cs typeface="Calibri"/>
              <a:sym typeface="Calibri"/>
            </a:endParaRPr>
          </a:p>
          <a:p>
            <a:pPr indent="-368300" lvl="0" marL="457200" marR="0" rtl="0" algn="just">
              <a:lnSpc>
                <a:spcPct val="115000"/>
              </a:lnSpc>
              <a:spcBef>
                <a:spcPts val="0"/>
              </a:spcBef>
              <a:spcAft>
                <a:spcPts val="0"/>
              </a:spcAft>
              <a:buClr>
                <a:srgbClr val="292929"/>
              </a:buClr>
              <a:buSzPts val="2200"/>
              <a:buFont typeface="Calibri"/>
              <a:buAutoNum type="arabicPeriod"/>
            </a:pPr>
            <a:r>
              <a:rPr lang="en-IN" sz="2200">
                <a:solidFill>
                  <a:srgbClr val="292929"/>
                </a:solidFill>
                <a:highlight>
                  <a:srgbClr val="FFFFFF"/>
                </a:highlight>
                <a:latin typeface="Calibri"/>
                <a:ea typeface="Calibri"/>
                <a:cs typeface="Calibri"/>
                <a:sym typeface="Calibri"/>
              </a:rPr>
              <a:t>The game should have a 9 cells in a 3x3 grid where each player will place his symbol either X or O at their turn.</a:t>
            </a:r>
            <a:endParaRPr sz="2200">
              <a:solidFill>
                <a:srgbClr val="292929"/>
              </a:solidFill>
              <a:highlight>
                <a:srgbClr val="FFFFFF"/>
              </a:highlight>
              <a:latin typeface="Calibri"/>
              <a:ea typeface="Calibri"/>
              <a:cs typeface="Calibri"/>
              <a:sym typeface="Calibri"/>
            </a:endParaRPr>
          </a:p>
          <a:p>
            <a:pPr indent="-368300" lvl="0" marL="457200" marR="0" rtl="0" algn="just">
              <a:lnSpc>
                <a:spcPct val="115000"/>
              </a:lnSpc>
              <a:spcBef>
                <a:spcPts val="0"/>
              </a:spcBef>
              <a:spcAft>
                <a:spcPts val="0"/>
              </a:spcAft>
              <a:buClr>
                <a:srgbClr val="292929"/>
              </a:buClr>
              <a:buSzPts val="2200"/>
              <a:buFont typeface="Calibri"/>
              <a:buAutoNum type="arabicPeriod"/>
            </a:pPr>
            <a:r>
              <a:rPr lang="en-IN" sz="2200">
                <a:solidFill>
                  <a:srgbClr val="292929"/>
                </a:solidFill>
                <a:highlight>
                  <a:srgbClr val="FFFFFF"/>
                </a:highlight>
                <a:latin typeface="Calibri"/>
                <a:ea typeface="Calibri"/>
                <a:cs typeface="Calibri"/>
                <a:sym typeface="Calibri"/>
              </a:rPr>
              <a:t>The first turn will for symbol X.</a:t>
            </a:r>
            <a:endParaRPr sz="2200">
              <a:solidFill>
                <a:srgbClr val="292929"/>
              </a:solidFill>
              <a:highlight>
                <a:srgbClr val="FFFFFF"/>
              </a:highlight>
              <a:latin typeface="Calibri"/>
              <a:ea typeface="Calibri"/>
              <a:cs typeface="Calibri"/>
              <a:sym typeface="Calibri"/>
            </a:endParaRPr>
          </a:p>
          <a:p>
            <a:pPr indent="-368300" lvl="0" marL="457200" marR="0" rtl="0" algn="just">
              <a:lnSpc>
                <a:spcPct val="115000"/>
              </a:lnSpc>
              <a:spcBef>
                <a:spcPts val="0"/>
              </a:spcBef>
              <a:spcAft>
                <a:spcPts val="0"/>
              </a:spcAft>
              <a:buClr>
                <a:srgbClr val="292929"/>
              </a:buClr>
              <a:buSzPts val="2200"/>
              <a:buFont typeface="Calibri"/>
              <a:buAutoNum type="arabicPeriod"/>
            </a:pPr>
            <a:r>
              <a:rPr lang="en-IN" sz="2200">
                <a:solidFill>
                  <a:srgbClr val="292929"/>
                </a:solidFill>
                <a:highlight>
                  <a:srgbClr val="FFFFFF"/>
                </a:highlight>
                <a:latin typeface="Calibri"/>
                <a:ea typeface="Calibri"/>
                <a:cs typeface="Calibri"/>
                <a:sym typeface="Calibri"/>
              </a:rPr>
              <a:t>The player who place 3 of his symbol adjacently either horizontally or vertically or diagonally will win</a:t>
            </a:r>
            <a:endParaRPr sz="2200">
              <a:solidFill>
                <a:srgbClr val="292929"/>
              </a:solidFill>
              <a:highlight>
                <a:srgbClr val="FFFFFF"/>
              </a:highlight>
              <a:latin typeface="Calibri"/>
              <a:ea typeface="Calibri"/>
              <a:cs typeface="Calibri"/>
              <a:sym typeface="Calibri"/>
            </a:endParaRPr>
          </a:p>
          <a:p>
            <a:pPr indent="-368300" lvl="0" marL="457200" marR="0" rtl="0" algn="just">
              <a:lnSpc>
                <a:spcPct val="115000"/>
              </a:lnSpc>
              <a:spcBef>
                <a:spcPts val="0"/>
              </a:spcBef>
              <a:spcAft>
                <a:spcPts val="0"/>
              </a:spcAft>
              <a:buClr>
                <a:srgbClr val="292929"/>
              </a:buClr>
              <a:buSzPts val="2200"/>
              <a:buFont typeface="Calibri"/>
              <a:buAutoNum type="arabicPeriod"/>
            </a:pPr>
            <a:r>
              <a:rPr lang="en-IN" sz="2200">
                <a:solidFill>
                  <a:srgbClr val="292929"/>
                </a:solidFill>
                <a:highlight>
                  <a:srgbClr val="FFFFFF"/>
                </a:highlight>
                <a:latin typeface="Calibri"/>
                <a:ea typeface="Calibri"/>
                <a:cs typeface="Calibri"/>
                <a:sym typeface="Calibri"/>
              </a:rPr>
              <a:t>Game should have a restart button to clear all cells symbol and reset the game.</a:t>
            </a:r>
            <a:endParaRPr sz="2200">
              <a:solidFill>
                <a:srgbClr val="292929"/>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e21efc5e39_1_24"/>
          <p:cNvSpPr txBox="1"/>
          <p:nvPr>
            <p:ph type="ctrTitle"/>
          </p:nvPr>
        </p:nvSpPr>
        <p:spPr>
          <a:xfrm>
            <a:off x="914400" y="611876"/>
            <a:ext cx="103632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latin typeface="Calibri"/>
                <a:ea typeface="Calibri"/>
                <a:cs typeface="Calibri"/>
                <a:sym typeface="Calibri"/>
              </a:rPr>
              <a:t>Sample Output</a:t>
            </a:r>
            <a:endParaRPr>
              <a:latin typeface="Calibri"/>
              <a:ea typeface="Calibri"/>
              <a:cs typeface="Calibri"/>
              <a:sym typeface="Calibri"/>
            </a:endParaRPr>
          </a:p>
        </p:txBody>
      </p:sp>
      <p:sp>
        <p:nvSpPr>
          <p:cNvPr id="72" name="Google Shape;72;ge21efc5e39_1_24"/>
          <p:cNvSpPr txBox="1"/>
          <p:nvPr>
            <p:ph idx="1" type="subTitle"/>
          </p:nvPr>
        </p:nvSpPr>
        <p:spPr>
          <a:xfrm>
            <a:off x="1047950" y="1789175"/>
            <a:ext cx="10888500" cy="4971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640"/>
              </a:spcBef>
              <a:spcAft>
                <a:spcPts val="0"/>
              </a:spcAft>
              <a:buSzPts val="3200"/>
              <a:buNone/>
            </a:pPr>
            <a:r>
              <a:t/>
            </a:r>
            <a:endParaRPr sz="2400">
              <a:solidFill>
                <a:schemeClr val="dk1"/>
              </a:solidFill>
              <a:latin typeface="Calibri"/>
              <a:ea typeface="Calibri"/>
              <a:cs typeface="Calibri"/>
              <a:sym typeface="Calibri"/>
            </a:endParaRPr>
          </a:p>
        </p:txBody>
      </p:sp>
      <p:pic>
        <p:nvPicPr>
          <p:cNvPr id="73" name="Google Shape;73;ge21efc5e39_1_24"/>
          <p:cNvPicPr preferRelativeResize="0"/>
          <p:nvPr/>
        </p:nvPicPr>
        <p:blipFill>
          <a:blip r:embed="rId3">
            <a:alphaModFix/>
          </a:blip>
          <a:stretch>
            <a:fillRect/>
          </a:stretch>
        </p:blipFill>
        <p:spPr>
          <a:xfrm>
            <a:off x="1111850" y="1853050"/>
            <a:ext cx="3038799" cy="3633475"/>
          </a:xfrm>
          <a:prstGeom prst="rect">
            <a:avLst/>
          </a:prstGeom>
          <a:noFill/>
          <a:ln>
            <a:noFill/>
          </a:ln>
        </p:spPr>
      </p:pic>
      <p:pic>
        <p:nvPicPr>
          <p:cNvPr id="74" name="Google Shape;74;ge21efc5e39_1_24"/>
          <p:cNvPicPr preferRelativeResize="0"/>
          <p:nvPr/>
        </p:nvPicPr>
        <p:blipFill>
          <a:blip r:embed="rId4">
            <a:alphaModFix/>
          </a:blip>
          <a:stretch>
            <a:fillRect/>
          </a:stretch>
        </p:blipFill>
        <p:spPr>
          <a:xfrm>
            <a:off x="4426875" y="2019250"/>
            <a:ext cx="3723200" cy="3918125"/>
          </a:xfrm>
          <a:prstGeom prst="rect">
            <a:avLst/>
          </a:prstGeom>
          <a:noFill/>
          <a:ln>
            <a:noFill/>
          </a:ln>
        </p:spPr>
      </p:pic>
      <p:pic>
        <p:nvPicPr>
          <p:cNvPr id="75" name="Google Shape;75;ge21efc5e39_1_24"/>
          <p:cNvPicPr preferRelativeResize="0"/>
          <p:nvPr/>
        </p:nvPicPr>
        <p:blipFill>
          <a:blip r:embed="rId5">
            <a:alphaModFix/>
          </a:blip>
          <a:stretch>
            <a:fillRect/>
          </a:stretch>
        </p:blipFill>
        <p:spPr>
          <a:xfrm>
            <a:off x="8063100" y="2081875"/>
            <a:ext cx="3510375" cy="422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e21efc5e39_1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81" name="Google Shape;81;ge21efc5e39_1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