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57" r:id="rId5"/>
    <p:sldId id="258" r:id="rId6"/>
    <p:sldId id="259" r:id="rId7"/>
    <p:sldId id="282" r:id="rId8"/>
    <p:sldId id="261" r:id="rId9"/>
    <p:sldId id="262" r:id="rId10"/>
    <p:sldId id="260" r:id="rId11"/>
    <p:sldId id="264" r:id="rId12"/>
    <p:sldId id="265" r:id="rId13"/>
    <p:sldId id="266" r:id="rId14"/>
    <p:sldId id="263" r:id="rId15"/>
    <p:sldId id="283" r:id="rId16"/>
    <p:sldId id="267" r:id="rId17"/>
    <p:sldId id="268" r:id="rId18"/>
    <p:sldId id="269" r:id="rId19"/>
    <p:sldId id="270" r:id="rId20"/>
    <p:sldId id="271" r:id="rId21"/>
    <p:sldId id="284" r:id="rId22"/>
    <p:sldId id="272" r:id="rId23"/>
    <p:sldId id="285" r:id="rId24"/>
    <p:sldId id="273" r:id="rId25"/>
    <p:sldId id="275" r:id="rId26"/>
    <p:sldId id="276" r:id="rId27"/>
    <p:sldId id="28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>
        <p:scale>
          <a:sx n="131" d="100"/>
          <a:sy n="131" d="100"/>
        </p:scale>
        <p:origin x="11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hook-form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router.com/en/ma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shanth-puranik" TargetMode="External"/><Relationship Id="rId2" Type="http://schemas.openxmlformats.org/officeDocument/2006/relationships/hyperlink" Target="https://www.knowledgehu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ctiflux.com/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A518F-A560-A34F-73F5-BC3E426E5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1E18C-99F1-7458-D672-1B569815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Prashanth Puranik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Web Developer and Trainer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KnowledgeHut</a:t>
            </a:r>
          </a:p>
        </p:txBody>
      </p:sp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ADE86E13-D72A-A557-6F6C-0E9C83CDA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7245" y="2546859"/>
            <a:ext cx="2765199" cy="24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Component-based architecture is a modular approach to building the UI</a:t>
            </a:r>
          </a:p>
          <a:p>
            <a:r>
              <a:rPr lang="en-US" dirty="0"/>
              <a:t>- A component is a small part of the UI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Example</a:t>
            </a:r>
            <a:r>
              <a:rPr lang="en-US" dirty="0"/>
              <a:t>: A button, a dialog box</a:t>
            </a:r>
          </a:p>
          <a:p>
            <a:endParaRPr lang="en-US" b="1" dirty="0"/>
          </a:p>
          <a:p>
            <a:r>
              <a:rPr lang="en-US" b="1" dirty="0"/>
              <a:t>- Features</a:t>
            </a:r>
          </a:p>
          <a:p>
            <a:pPr marL="0" indent="0">
              <a:buNone/>
            </a:pPr>
            <a:r>
              <a:rPr lang="en-US" dirty="0"/>
              <a:t>	- Declarative</a:t>
            </a:r>
          </a:p>
          <a:p>
            <a:pPr marL="0" indent="0">
              <a:buNone/>
            </a:pPr>
            <a:r>
              <a:rPr lang="en-US" dirty="0"/>
              <a:t>	- Reusable</a:t>
            </a:r>
          </a:p>
          <a:p>
            <a:pPr marL="0" indent="0">
              <a:buNone/>
            </a:pPr>
            <a:r>
              <a:rPr lang="en-US" dirty="0"/>
              <a:t>	- Composable</a:t>
            </a:r>
          </a:p>
        </p:txBody>
      </p:sp>
    </p:spTree>
    <p:extLst>
      <p:ext uri="{BB962C8B-B14F-4D97-AF65-F5344CB8AC3E}">
        <p14:creationId xmlns:p14="http://schemas.microsoft.com/office/powerpoint/2010/main" val="6141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Function syntax</a:t>
            </a:r>
          </a:p>
          <a:p>
            <a:r>
              <a:rPr lang="en-US" dirty="0"/>
              <a:t>- Class syntax</a:t>
            </a:r>
          </a:p>
          <a:p>
            <a:r>
              <a:rPr lang="en-US" b="1" dirty="0"/>
              <a:t>- Which syntax to use?</a:t>
            </a:r>
          </a:p>
          <a:p>
            <a:pPr marL="0" indent="0">
              <a:buNone/>
            </a:pPr>
            <a:r>
              <a:rPr lang="en-US" dirty="0"/>
              <a:t>	- We prefer function syntax in modern React</a:t>
            </a:r>
          </a:p>
          <a:p>
            <a:pPr marL="0" indent="0">
              <a:buNone/>
            </a:pPr>
            <a:r>
              <a:rPr lang="en-US" dirty="0"/>
              <a:t>		- as capable as class components</a:t>
            </a:r>
          </a:p>
          <a:p>
            <a:pPr marL="0" indent="0">
              <a:buNone/>
            </a:pPr>
            <a:r>
              <a:rPr lang="en-US" dirty="0"/>
              <a:t>		- simpler to set up use</a:t>
            </a:r>
          </a:p>
          <a:p>
            <a:pPr marL="0" indent="0">
              <a:buNone/>
            </a:pPr>
            <a:r>
              <a:rPr lang="en-US" dirty="0"/>
              <a:t>		- most importantly, it is easy to share functionality between different 		  components ("custom hooks")</a:t>
            </a:r>
          </a:p>
        </p:txBody>
      </p:sp>
    </p:spTree>
    <p:extLst>
      <p:ext uri="{BB962C8B-B14F-4D97-AF65-F5344CB8AC3E}">
        <p14:creationId xmlns:p14="http://schemas.microsoft.com/office/powerpoint/2010/main" val="185642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Taking input from outside the component using props</a:t>
            </a:r>
          </a:p>
          <a:p>
            <a:r>
              <a:rPr lang="en-US" dirty="0"/>
              <a:t>- Used to customize an instance of a component</a:t>
            </a:r>
          </a:p>
        </p:txBody>
      </p:sp>
    </p:spTree>
    <p:extLst>
      <p:ext uri="{BB962C8B-B14F-4D97-AF65-F5344CB8AC3E}">
        <p14:creationId xmlns:p14="http://schemas.microsoft.com/office/powerpoint/2010/main" val="184850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JSX makes it easy to put together components to form larger components.</a:t>
            </a:r>
          </a:p>
          <a:p>
            <a:r>
              <a:rPr lang="en-US" dirty="0"/>
              <a:t>- This way we build the UI incrementally</a:t>
            </a:r>
          </a:p>
        </p:txBody>
      </p:sp>
    </p:spTree>
    <p:extLst>
      <p:ext uri="{BB962C8B-B14F-4D97-AF65-F5344CB8AC3E}">
        <p14:creationId xmlns:p14="http://schemas.microsoft.com/office/powerpoint/2010/main" val="32919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UI library that offers useful UI components</a:t>
            </a:r>
          </a:p>
          <a:p>
            <a:r>
              <a:rPr lang="en-US" dirty="0"/>
              <a:t>- Create good-looking and functional UI with less effort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https://getbootstrap.com/</a:t>
            </a:r>
            <a:r>
              <a:rPr lang="en-US" dirty="0"/>
              <a:t> (Underlying HTML/CSS/JS library)</a:t>
            </a:r>
          </a:p>
          <a:p>
            <a:r>
              <a:rPr lang="en-US" dirty="0">
                <a:hlinkClick r:id="rId3"/>
              </a:rPr>
              <a:t>https://react-bootstrap.github.io/</a:t>
            </a:r>
            <a:r>
              <a:rPr lang="en-US" dirty="0"/>
              <a:t> (This has the React components)</a:t>
            </a:r>
          </a:p>
        </p:txBody>
      </p:sp>
    </p:spTree>
    <p:extLst>
      <p:ext uri="{BB962C8B-B14F-4D97-AF65-F5344CB8AC3E}">
        <p14:creationId xmlns:p14="http://schemas.microsoft.com/office/powerpoint/2010/main" val="264562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EAD3A-9051-B306-AB8A-62FE00A8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STATE, EVENT HANDLING &amp; SIDE-EFFECTS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4A8A-E266-9252-31E2-7E67A4E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</a:t>
            </a:r>
          </a:p>
          <a:p>
            <a:pPr marL="0" indent="0">
              <a:buNone/>
            </a:pPr>
            <a:r>
              <a:rPr lang="en-US" dirty="0"/>
              <a:t>Hooks</a:t>
            </a:r>
          </a:p>
          <a:p>
            <a:pPr marL="0" indent="0">
              <a:buNone/>
            </a:pPr>
            <a:r>
              <a:rPr lang="en-US" dirty="0"/>
              <a:t>Side-effects</a:t>
            </a:r>
          </a:p>
          <a:p>
            <a:pPr marL="0" indent="0">
              <a:buNone/>
            </a:pPr>
            <a:r>
              <a:rPr lang="en-US" dirty="0"/>
              <a:t>Event-handling</a:t>
            </a:r>
          </a:p>
          <a:p>
            <a:pPr marL="0" indent="0">
              <a:buNone/>
            </a:pPr>
            <a:r>
              <a:rPr lang="en-US" dirty="0"/>
              <a:t>Fetching data and handling state updates</a:t>
            </a:r>
          </a:p>
          <a:p>
            <a:pPr marL="0" indent="0">
              <a:buNone/>
            </a:pPr>
            <a:r>
              <a:rPr lang="en-US" dirty="0"/>
              <a:t>Parent-child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0846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Data the component maintains</a:t>
            </a:r>
          </a:p>
          <a:p>
            <a:r>
              <a:rPr lang="en-US" dirty="0"/>
              <a:t>- Data that changes with time and affects the UI	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Example</a:t>
            </a:r>
            <a:r>
              <a:rPr lang="en-US" dirty="0"/>
              <a:t>: Page number in a list of search results, the results for the selected 	page etc. These change as the user interacts.</a:t>
            </a:r>
          </a:p>
          <a:p>
            <a:endParaRPr lang="en-US" dirty="0"/>
          </a:p>
          <a:p>
            <a:r>
              <a:rPr lang="en-US" b="1" dirty="0"/>
              <a:t>- Managing state</a:t>
            </a:r>
          </a:p>
          <a:p>
            <a:pPr marL="0" indent="0">
              <a:buNone/>
            </a:pPr>
            <a:r>
              <a:rPr lang="en-US" dirty="0"/>
              <a:t>	- Function components: The </a:t>
            </a:r>
            <a:r>
              <a:rPr lang="en-US" dirty="0" err="1"/>
              <a:t>useState</a:t>
            </a:r>
            <a:r>
              <a:rPr lang="en-US" dirty="0"/>
              <a:t> hook</a:t>
            </a:r>
          </a:p>
          <a:p>
            <a:pPr marL="0" indent="0">
              <a:buNone/>
            </a:pPr>
            <a:r>
              <a:rPr lang="en-US" dirty="0"/>
              <a:t>	- Class components: </a:t>
            </a:r>
            <a:r>
              <a:rPr lang="en-US" dirty="0" err="1"/>
              <a:t>setState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295355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Set of methods available only to function components</a:t>
            </a:r>
          </a:p>
          <a:p>
            <a:r>
              <a:rPr lang="en-US" dirty="0"/>
              <a:t>- Provide capabilities to function components, which previously (before v16.8) only class components had</a:t>
            </a:r>
          </a:p>
          <a:p>
            <a:r>
              <a:rPr lang="en-US" dirty="0"/>
              <a:t>- Throw an error if used within a class component, or outside of a function component (</a:t>
            </a:r>
            <a:r>
              <a:rPr lang="en-US" dirty="0" err="1"/>
              <a:t>i.e</a:t>
            </a:r>
            <a:r>
              <a:rPr lang="en-US" dirty="0"/>
              <a:t> not during the rendering of a function)</a:t>
            </a:r>
          </a:p>
          <a:p>
            <a:r>
              <a:rPr lang="en-US" dirty="0"/>
              <a:t>- Introduced to simplify implementing components that share common functionality</a:t>
            </a:r>
          </a:p>
          <a:p>
            <a:r>
              <a:rPr lang="en-US" dirty="0"/>
              <a:t>- </a:t>
            </a:r>
            <a:r>
              <a:rPr lang="en-US" dirty="0" err="1"/>
              <a:t>useState</a:t>
            </a:r>
            <a:r>
              <a:rPr lang="en-US" dirty="0"/>
              <a:t>(), </a:t>
            </a:r>
            <a:r>
              <a:rPr lang="en-US" dirty="0" err="1"/>
              <a:t>useEffect</a:t>
            </a:r>
            <a:r>
              <a:rPr lang="en-US" dirty="0"/>
              <a:t>(), </a:t>
            </a:r>
            <a:r>
              <a:rPr lang="en-US" dirty="0" err="1"/>
              <a:t>useRef</a:t>
            </a:r>
            <a:r>
              <a:rPr lang="en-US" dirty="0"/>
              <a:t>(), </a:t>
            </a:r>
            <a:r>
              <a:rPr lang="en-US" dirty="0" err="1"/>
              <a:t>useContext</a:t>
            </a:r>
            <a:r>
              <a:rPr lang="en-US" dirty="0"/>
              <a:t>()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5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Logic in a component apart from generating and returning the UI</a:t>
            </a:r>
          </a:p>
          <a:p>
            <a:r>
              <a:rPr lang="en-US" dirty="0"/>
              <a:t>- Handling asynchronous operations during the lifetime of a component like fetching and displaying data from the backend</a:t>
            </a:r>
          </a:p>
          <a:p>
            <a:endParaRPr lang="en-US" dirty="0"/>
          </a:p>
          <a:p>
            <a:r>
              <a:rPr lang="en-US" b="1" dirty="0"/>
              <a:t>- Managing side-effects</a:t>
            </a:r>
          </a:p>
          <a:p>
            <a:pPr marL="0" indent="0">
              <a:buNone/>
            </a:pPr>
            <a:r>
              <a:rPr lang="en-US" dirty="0"/>
              <a:t>	- Function components: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pPr marL="0" indent="0">
              <a:buNone/>
            </a:pPr>
            <a:r>
              <a:rPr lang="en-US" dirty="0"/>
              <a:t>	- Class components: lifecycle methods (</a:t>
            </a:r>
            <a:r>
              <a:rPr lang="en-US" dirty="0" err="1"/>
              <a:t>componentDidMount</a:t>
            </a:r>
            <a:r>
              <a:rPr lang="en-US" dirty="0"/>
              <a:t>, 		</a:t>
            </a:r>
            <a:r>
              <a:rPr lang="en-US" dirty="0" err="1"/>
              <a:t>componentDidUpdate</a:t>
            </a:r>
            <a:r>
              <a:rPr lang="en-US" dirty="0"/>
              <a:t> etc.)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6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A separate handler - receives event object as argument</a:t>
            </a:r>
          </a:p>
          <a:p>
            <a:r>
              <a:rPr lang="en-US" dirty="0"/>
              <a:t>- Online handler - to pass custom 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2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EAD3A-9051-B306-AB8A-62FE00A8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INSTALLATIONS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4A8A-E266-9252-31E2-7E67A4E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 JS v18: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Visual Studio Code: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84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Parent-child upstream/downstream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Shared state is maintained in the common ancestor</a:t>
            </a:r>
          </a:p>
          <a:p>
            <a:r>
              <a:rPr lang="en-US" dirty="0"/>
              <a:t>- State and callback functions are passed as required to children</a:t>
            </a:r>
          </a:p>
          <a:p>
            <a:r>
              <a:rPr lang="en-US" dirty="0"/>
              <a:t>- Communication from child to parent component using callback function passed as prop</a:t>
            </a:r>
          </a:p>
        </p:txBody>
      </p:sp>
    </p:spTree>
    <p:extLst>
      <p:ext uri="{BB962C8B-B14F-4D97-AF65-F5344CB8AC3E}">
        <p14:creationId xmlns:p14="http://schemas.microsoft.com/office/powerpoint/2010/main" val="35245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EAD3A-9051-B306-AB8A-62FE00A8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Forms and FORM VALIDATION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4A8A-E266-9252-31E2-7E67A4E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Forms</a:t>
            </a:r>
          </a:p>
          <a:p>
            <a:pPr marL="0" indent="0">
              <a:buNone/>
            </a:pPr>
            <a:r>
              <a:rPr lang="en-US" dirty="0"/>
              <a:t>Handling form validation using React Hook Form</a:t>
            </a:r>
          </a:p>
        </p:txBody>
      </p:sp>
    </p:spTree>
    <p:extLst>
      <p:ext uri="{BB962C8B-B14F-4D97-AF65-F5344CB8AC3E}">
        <p14:creationId xmlns:p14="http://schemas.microsoft.com/office/powerpoint/2010/main" val="3738217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forms and validating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Two patterns exists for working with forms</a:t>
            </a:r>
          </a:p>
          <a:p>
            <a:pPr marL="0" indent="0">
              <a:buNone/>
            </a:pPr>
            <a:r>
              <a:rPr lang="en-US" dirty="0"/>
              <a:t>	- Uncontrolled components</a:t>
            </a:r>
          </a:p>
          <a:p>
            <a:pPr marL="0" indent="0">
              <a:buNone/>
            </a:pPr>
            <a:r>
              <a:rPr lang="en-US" dirty="0"/>
              <a:t>	- Controlled components</a:t>
            </a:r>
          </a:p>
          <a:p>
            <a:endParaRPr lang="en-US" dirty="0"/>
          </a:p>
          <a:p>
            <a:r>
              <a:rPr lang="en-US" dirty="0"/>
              <a:t>- Using react-hook-form for handling forms and validations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https://react-hook-form.com/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6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EAD3A-9051-B306-AB8A-62FE00A8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ROUTING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4A8A-E266-9252-31E2-7E67A4E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Routing using React Router</a:t>
            </a:r>
          </a:p>
        </p:txBody>
      </p:sp>
    </p:spTree>
    <p:extLst>
      <p:ext uri="{BB962C8B-B14F-4D97-AF65-F5344CB8AC3E}">
        <p14:creationId xmlns:p14="http://schemas.microsoft.com/office/powerpoint/2010/main" val="366781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Handle navigation between "pages" - changes UI according to the "address" (path)</a:t>
            </a:r>
          </a:p>
          <a:p>
            <a:pPr marL="0" indent="0">
              <a:buNone/>
            </a:pPr>
            <a:r>
              <a:rPr lang="en-US" dirty="0"/>
              <a:t>	- React Router</a:t>
            </a:r>
          </a:p>
          <a:p>
            <a:pPr marL="0" indent="0">
              <a:buNone/>
            </a:pPr>
            <a:r>
              <a:rPr lang="en-US" dirty="0"/>
              <a:t>	- Popular router library</a:t>
            </a:r>
          </a:p>
          <a:p>
            <a:pPr marL="0" indent="0">
              <a:buNone/>
            </a:pPr>
            <a:r>
              <a:rPr lang="en-US" dirty="0"/>
              <a:t>	- v6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https://reactrouter.com/en/main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7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router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- </a:t>
            </a:r>
            <a:r>
              <a:rPr lang="en-US" b="1" dirty="0" err="1"/>
              <a:t>BrowserRouter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 Refreshes child (usually App) when path changes ("address")</a:t>
            </a:r>
          </a:p>
          <a:p>
            <a:r>
              <a:rPr lang="en-US" b="1" dirty="0"/>
              <a:t>- Routes, Route</a:t>
            </a:r>
          </a:p>
          <a:p>
            <a:pPr marL="0" indent="0">
              <a:buNone/>
            </a:pPr>
            <a:r>
              <a:rPr lang="en-US" dirty="0"/>
              <a:t>	- Used for conditionally rendering components based on path</a:t>
            </a:r>
          </a:p>
        </p:txBody>
      </p:sp>
    </p:spTree>
    <p:extLst>
      <p:ext uri="{BB962C8B-B14F-4D97-AF65-F5344CB8AC3E}">
        <p14:creationId xmlns:p14="http://schemas.microsoft.com/office/powerpoint/2010/main" val="324131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router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- Link</a:t>
            </a:r>
          </a:p>
          <a:p>
            <a:pPr marL="0" indent="0">
              <a:buNone/>
            </a:pPr>
            <a:r>
              <a:rPr lang="en-US" dirty="0"/>
              <a:t>	- Render links that does not cause browser to reload pages</a:t>
            </a:r>
          </a:p>
          <a:p>
            <a:r>
              <a:rPr lang="en-US" b="1" dirty="0"/>
              <a:t>- </a:t>
            </a:r>
            <a:r>
              <a:rPr lang="en-US" b="1" dirty="0" err="1"/>
              <a:t>NavLink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 Same as Link but highlights link if it matches page path ("address")</a:t>
            </a:r>
          </a:p>
          <a:p>
            <a:r>
              <a:rPr lang="en-US" b="1" dirty="0"/>
              <a:t>- Handling dynamic path params</a:t>
            </a:r>
          </a:p>
          <a:p>
            <a:pPr marL="0" indent="0">
              <a:buNone/>
            </a:pPr>
            <a:r>
              <a:rPr lang="en-US" dirty="0"/>
              <a:t>	- Parts of the path used to match a component can be dynamic</a:t>
            </a:r>
          </a:p>
          <a:p>
            <a:pPr marL="0" indent="0">
              <a:buNone/>
            </a:pPr>
            <a:r>
              <a:rPr lang="en-US" dirty="0"/>
              <a:t>	- /path/to/:dynamic/:part/in/the/route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useParams</a:t>
            </a:r>
            <a:r>
              <a:rPr lang="en-US" dirty="0"/>
              <a:t>() helps extract the dynamic parts from within the matched 	component</a:t>
            </a:r>
          </a:p>
        </p:txBody>
      </p:sp>
    </p:spTree>
    <p:extLst>
      <p:ext uri="{BB962C8B-B14F-4D97-AF65-F5344CB8AC3E}">
        <p14:creationId xmlns:p14="http://schemas.microsoft.com/office/powerpoint/2010/main" val="1796881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EAD3A-9051-B306-AB8A-62FE00A8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BUILD &amp; DEPLOY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4A8A-E266-9252-31E2-7E67A4E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Configuration management</a:t>
            </a:r>
          </a:p>
          <a:p>
            <a:pPr marL="0" indent="0">
              <a:buNone/>
            </a:pPr>
            <a:r>
              <a:rPr lang="en-US" dirty="0"/>
              <a:t>Build</a:t>
            </a:r>
          </a:p>
          <a:p>
            <a:pPr marL="0" indent="0">
              <a:buNone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30182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&amp;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Configuration management in a create-react-app application</a:t>
            </a:r>
          </a:p>
          <a:p>
            <a:r>
              <a:rPr lang="en-US" dirty="0"/>
              <a:t>- Creating a production build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run build</a:t>
            </a:r>
          </a:p>
          <a:p>
            <a:r>
              <a:rPr lang="en-US" dirty="0"/>
              <a:t>- Deployment on Netlify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https://www.netlify.com</a:t>
            </a:r>
            <a:r>
              <a:rPr lang="en-US">
                <a:hlinkClick r:id="rId2"/>
              </a:rPr>
              <a:t>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71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EAD3A-9051-B306-AB8A-62FE00A8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4A8A-E266-9252-31E2-7E67A4E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https://www.knowledgehut.com/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https://www.linkedin.com/in/prashanth-puranik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more…</a:t>
            </a:r>
          </a:p>
          <a:p>
            <a:pPr marL="0" indent="0">
              <a:buNone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https://www.reactiflux.com/learning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15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EAD3A-9051-B306-AB8A-62FE00A8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BEFORE GETTING STARTED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4A8A-E266-9252-31E2-7E67A4E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React?</a:t>
            </a:r>
          </a:p>
          <a:p>
            <a:pPr marL="0" indent="0">
              <a:buNone/>
            </a:pPr>
            <a:r>
              <a:rPr lang="en-US" dirty="0"/>
              <a:t>Single Page Application (SPA)</a:t>
            </a:r>
          </a:p>
          <a:p>
            <a:pPr marL="0" indent="0">
              <a:buNone/>
            </a:pPr>
            <a:r>
              <a:rPr lang="en-US" dirty="0"/>
              <a:t>Webpack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4206169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UI library for building frontend apps</a:t>
            </a:r>
          </a:p>
          <a:p>
            <a:r>
              <a:rPr lang="en-US" dirty="0"/>
              <a:t>- Free and open-source</a:t>
            </a:r>
          </a:p>
          <a:p>
            <a:r>
              <a:rPr lang="en-US" dirty="0"/>
              <a:t>- Handles DOM manipulations efficiently</a:t>
            </a:r>
          </a:p>
          <a:p>
            <a:r>
              <a:rPr lang="en-US" dirty="0"/>
              <a:t>- Generally used to build Single Page Applications (SPAs)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https://reactjs.org/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Single Page Application (SPA)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App includes a single web page. The content changes based on the route.</a:t>
            </a:r>
          </a:p>
          <a:p>
            <a:r>
              <a:rPr lang="en-US" dirty="0"/>
              <a:t>- All HTML, CSS, JS assets are fetched on first page load</a:t>
            </a:r>
          </a:p>
          <a:p>
            <a:r>
              <a:rPr lang="en-US" dirty="0"/>
              <a:t>- Only data is fetched on need basis</a:t>
            </a:r>
          </a:p>
          <a:p>
            <a:r>
              <a:rPr lang="en-US" b="1" dirty="0"/>
              <a:t>- Advantages</a:t>
            </a:r>
          </a:p>
          <a:p>
            <a:pPr marL="0" indent="0">
              <a:buNone/>
            </a:pPr>
            <a:r>
              <a:rPr lang="en-US" dirty="0"/>
              <a:t>	- Page navigation is faster</a:t>
            </a:r>
          </a:p>
          <a:p>
            <a:pPr marL="0" indent="0">
              <a:buNone/>
            </a:pPr>
            <a:r>
              <a:rPr lang="en-US" dirty="0"/>
              <a:t>	- Less load on the server</a:t>
            </a:r>
          </a:p>
          <a:p>
            <a:r>
              <a:rPr lang="en-US" b="1" dirty="0"/>
              <a:t>- Disadvantages</a:t>
            </a:r>
          </a:p>
          <a:p>
            <a:pPr marL="0" indent="0">
              <a:buNone/>
            </a:pPr>
            <a:r>
              <a:rPr lang="en-US" dirty="0"/>
              <a:t>	- First page load is slow</a:t>
            </a:r>
          </a:p>
        </p:txBody>
      </p:sp>
    </p:spTree>
    <p:extLst>
      <p:ext uri="{BB962C8B-B14F-4D97-AF65-F5344CB8AC3E}">
        <p14:creationId xmlns:p14="http://schemas.microsoft.com/office/powerpoint/2010/main" val="376284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Webpack in SPA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- Babel </a:t>
            </a:r>
            <a:r>
              <a:rPr lang="en-US" sz="2000" b="1" dirty="0" err="1"/>
              <a:t>transpilation</a:t>
            </a:r>
            <a:endParaRPr lang="en-US" sz="2000" b="1" dirty="0"/>
          </a:p>
          <a:p>
            <a:pPr marL="128016" lvl="1" indent="0">
              <a:buNone/>
            </a:pPr>
            <a:r>
              <a:rPr lang="en-US" sz="2000" dirty="0"/>
              <a:t>	- ES2015+ features can be used without issue</a:t>
            </a:r>
          </a:p>
          <a:p>
            <a:pPr marL="128016" lvl="1" indent="0">
              <a:buNone/>
            </a:pPr>
            <a:r>
              <a:rPr lang="en-US" sz="2000" dirty="0"/>
              <a:t>	- Supports JSX</a:t>
            </a:r>
          </a:p>
          <a:p>
            <a:r>
              <a:rPr lang="en-US" sz="2000" b="1" dirty="0"/>
              <a:t>- Bundling</a:t>
            </a:r>
          </a:p>
          <a:p>
            <a:pPr marL="128016" lvl="1" indent="0">
              <a:buNone/>
            </a:pPr>
            <a:r>
              <a:rPr lang="en-US" sz="2000" dirty="0"/>
              <a:t>	- Must for SPA. Reduces page load time.</a:t>
            </a:r>
          </a:p>
          <a:p>
            <a:r>
              <a:rPr lang="en-US" sz="2000" b="1" dirty="0"/>
              <a:t>- Hot reloading</a:t>
            </a:r>
          </a:p>
          <a:p>
            <a:pPr marL="128016" lvl="1" indent="0">
              <a:buNone/>
            </a:pPr>
            <a:r>
              <a:rPr lang="en-US" sz="2000" dirty="0"/>
              <a:t>	- Faster development</a:t>
            </a:r>
          </a:p>
          <a:p>
            <a:pPr marL="128016" lvl="1" indent="0">
              <a:buNone/>
            </a:pPr>
            <a:endParaRPr lang="en-US" sz="2000" dirty="0"/>
          </a:p>
          <a:p>
            <a:pPr marL="128016" lvl="1" indent="0">
              <a:buNone/>
            </a:pPr>
            <a:endParaRPr lang="en-US" sz="2000" dirty="0"/>
          </a:p>
          <a:p>
            <a:pPr marL="128016" lvl="1" indent="0">
              <a:buNone/>
            </a:pPr>
            <a:r>
              <a:rPr lang="en-US" sz="2000" dirty="0">
                <a:hlinkClick r:id="rId2"/>
              </a:rPr>
              <a:t>https://babeljs.io/</a:t>
            </a:r>
            <a:endParaRPr lang="en-US" sz="2000" dirty="0"/>
          </a:p>
          <a:p>
            <a:pPr marL="128016" lvl="1" indent="0">
              <a:buNone/>
            </a:pPr>
            <a:endParaRPr lang="en-US" sz="2000" dirty="0"/>
          </a:p>
          <a:p>
            <a:pPr marL="128016" lvl="1" indent="0">
              <a:buNone/>
            </a:pPr>
            <a:r>
              <a:rPr lang="en-US" sz="2000" dirty="0">
                <a:hlinkClick r:id="rId3"/>
              </a:rPr>
              <a:t>https://webpack.js.org/</a:t>
            </a:r>
            <a:endParaRPr lang="en-US" sz="2000" dirty="0"/>
          </a:p>
          <a:p>
            <a:pPr marL="128016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62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EAD3A-9051-B306-AB8A-62FE00A8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4A8A-E266-9252-31E2-7E67A4E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Scaffolding the app</a:t>
            </a:r>
          </a:p>
          <a:p>
            <a:pPr marL="0" indent="0">
              <a:buNone/>
            </a:pPr>
            <a:r>
              <a:rPr lang="en-US" dirty="0"/>
              <a:t>JSX</a:t>
            </a:r>
          </a:p>
          <a:p>
            <a:pPr marL="0" indent="0">
              <a:buNone/>
            </a:pPr>
            <a:r>
              <a:rPr lang="en-US" dirty="0"/>
              <a:t>Component-based architecture</a:t>
            </a:r>
          </a:p>
          <a:p>
            <a:pPr marL="0" indent="0">
              <a:buNone/>
            </a:pPr>
            <a:r>
              <a:rPr lang="en-US" dirty="0"/>
              <a:t>Props</a:t>
            </a:r>
          </a:p>
          <a:p>
            <a:pPr marL="0" indent="0">
              <a:buNone/>
            </a:pPr>
            <a:r>
              <a:rPr lang="en-US" dirty="0"/>
              <a:t>React Bootstrap</a:t>
            </a:r>
          </a:p>
        </p:txBody>
      </p:sp>
    </p:spTree>
    <p:extLst>
      <p:ext uri="{BB962C8B-B14F-4D97-AF65-F5344CB8AC3E}">
        <p14:creationId xmlns:p14="http://schemas.microsoft.com/office/powerpoint/2010/main" val="551061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Scaffolding a React application using boilerplate code (</a:t>
            </a:r>
            <a:r>
              <a:rPr lang="en-US" b="1" dirty="0"/>
              <a:t>create-react-app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npx</a:t>
            </a:r>
            <a:r>
              <a:rPr lang="en-US" b="1" dirty="0"/>
              <a:t> create-react-app project-name</a:t>
            </a:r>
          </a:p>
          <a:p>
            <a:endParaRPr lang="en-US" dirty="0"/>
          </a:p>
          <a:p>
            <a:r>
              <a:rPr lang="en-US" dirty="0"/>
              <a:t>- Understanding the Project Structure and build process</a:t>
            </a:r>
          </a:p>
          <a:p>
            <a:pPr marL="0" indent="0">
              <a:buNone/>
            </a:pPr>
            <a:r>
              <a:rPr lang="en-US" dirty="0"/>
              <a:t>	- Babel</a:t>
            </a:r>
          </a:p>
          <a:p>
            <a:pPr marL="0" indent="0">
              <a:buNone/>
            </a:pPr>
            <a:r>
              <a:rPr lang="en-US" dirty="0"/>
              <a:t>	- Webpack</a:t>
            </a:r>
          </a:p>
          <a:p>
            <a:pPr marL="0" indent="0">
              <a:buNone/>
            </a:pPr>
            <a:r>
              <a:rPr lang="en-US" dirty="0"/>
              <a:t>	- Webpack Dev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- Start the server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https://create-react-app.dev/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69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4D8-A25A-20D2-67D4-881E804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JAVASCIPT XML (JSX)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929-5593-3B2A-F61A-823596D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Easy way to create "React element" (UI definition)</a:t>
            </a:r>
          </a:p>
          <a:p>
            <a:r>
              <a:rPr lang="en-US" dirty="0"/>
              <a:t>- A HTML like-syntax (but is actually a non-standard extension to JavaScript)</a:t>
            </a:r>
          </a:p>
          <a:p>
            <a:r>
              <a:rPr lang="en-US" b="1" dirty="0"/>
              <a:t>- Features</a:t>
            </a:r>
          </a:p>
          <a:p>
            <a:pPr marL="0" indent="0">
              <a:buNone/>
            </a:pPr>
            <a:r>
              <a:rPr lang="en-US" dirty="0"/>
              <a:t>	- Conditional expressions and hiding and showing elements conditionally</a:t>
            </a:r>
          </a:p>
          <a:p>
            <a:pPr marL="0" indent="0">
              <a:buNone/>
            </a:pPr>
            <a:r>
              <a:rPr lang="en-US" dirty="0"/>
              <a:t>	- Rendering an array of React elements</a:t>
            </a:r>
          </a:p>
          <a:p>
            <a:pPr marL="0" indent="0">
              <a:buNone/>
            </a:pPr>
            <a:r>
              <a:rPr lang="en-US" dirty="0"/>
              <a:t>	- Setting a key for efficient DOM re-rendering</a:t>
            </a:r>
          </a:p>
          <a:p>
            <a:pPr marL="0" indent="0">
              <a:buNone/>
            </a:pPr>
            <a:r>
              <a:rPr lang="en-US" dirty="0"/>
              <a:t>	- Styling React elements</a:t>
            </a:r>
          </a:p>
        </p:txBody>
      </p:sp>
    </p:spTree>
    <p:extLst>
      <p:ext uri="{BB962C8B-B14F-4D97-AF65-F5344CB8AC3E}">
        <p14:creationId xmlns:p14="http://schemas.microsoft.com/office/powerpoint/2010/main" val="343369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{0FC5F2B5-9D9C-124A-9F35-2B6BFF6F9450}tf10001061</Template>
  <TotalTime>220</TotalTime>
  <Words>1108</Words>
  <Application>Microsoft Macintosh PowerPoint</Application>
  <PresentationFormat>Widescreen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Tw Cen MT</vt:lpstr>
      <vt:lpstr>Tw Cen MT Condensed</vt:lpstr>
      <vt:lpstr>Wingdings 3</vt:lpstr>
      <vt:lpstr>Integral</vt:lpstr>
      <vt:lpstr>React ESSENTIALS</vt:lpstr>
      <vt:lpstr>INSTALLATIONS</vt:lpstr>
      <vt:lpstr>BEFORE GETTING STARTED</vt:lpstr>
      <vt:lpstr>What is React?</vt:lpstr>
      <vt:lpstr>The Single Page Application (SPA) architecture</vt:lpstr>
      <vt:lpstr>Role of Webpack in SPA</vt:lpstr>
      <vt:lpstr>GETTING STARTED</vt:lpstr>
      <vt:lpstr>SCAFFOLDING THE APP</vt:lpstr>
      <vt:lpstr>JAVASCIPT XML (JSX)</vt:lpstr>
      <vt:lpstr>Introduction to COMPONENTS</vt:lpstr>
      <vt:lpstr>DEFINING COMPONENTS</vt:lpstr>
      <vt:lpstr>Props</vt:lpstr>
      <vt:lpstr>COMPOSING COMPONENTS</vt:lpstr>
      <vt:lpstr>REACT BOOTSTRAP</vt:lpstr>
      <vt:lpstr>STATE, EVENT HANDLING &amp; SIDE-EFFECTS</vt:lpstr>
      <vt:lpstr>STATE</vt:lpstr>
      <vt:lpstr>HOOKS</vt:lpstr>
      <vt:lpstr>SIDE-EFFECTS</vt:lpstr>
      <vt:lpstr>Basics of event handling</vt:lpstr>
      <vt:lpstr>Parent-child upstream/downstream communication</vt:lpstr>
      <vt:lpstr>Forms and FORM VALIDATION</vt:lpstr>
      <vt:lpstr>Working with forms and validating inputs</vt:lpstr>
      <vt:lpstr>ROUTING</vt:lpstr>
      <vt:lpstr>Routing</vt:lpstr>
      <vt:lpstr>Using React router (1/2)</vt:lpstr>
      <vt:lpstr>Using React router (2/2)</vt:lpstr>
      <vt:lpstr>BUILD &amp; DEPLOY</vt:lpstr>
      <vt:lpstr>BUILD &amp; DEPLOY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ESSENTIALS</dc:title>
  <dc:creator>puranik</dc:creator>
  <cp:lastModifiedBy>puranik</cp:lastModifiedBy>
  <cp:revision>79</cp:revision>
  <dcterms:created xsi:type="dcterms:W3CDTF">2022-11-03T08:16:32Z</dcterms:created>
  <dcterms:modified xsi:type="dcterms:W3CDTF">2022-11-03T11:57:15Z</dcterms:modified>
</cp:coreProperties>
</file>