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487" r:id="rId3"/>
    <p:sldId id="518" r:id="rId4"/>
    <p:sldId id="473" r:id="rId5"/>
    <p:sldId id="474" r:id="rId6"/>
    <p:sldId id="520" r:id="rId7"/>
    <p:sldId id="521" r:id="rId8"/>
    <p:sldId id="524" r:id="rId9"/>
    <p:sldId id="519" r:id="rId10"/>
    <p:sldId id="523" r:id="rId11"/>
    <p:sldId id="522" r:id="rId12"/>
    <p:sldId id="271" r:id="rId13"/>
    <p:sldId id="528" r:id="rId14"/>
    <p:sldId id="525" r:id="rId15"/>
    <p:sldId id="52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1"/>
    <p:restoredTop sz="94719"/>
  </p:normalViewPr>
  <p:slideViewPr>
    <p:cSldViewPr snapToGrid="0" snapToObjects="1">
      <p:cViewPr varScale="1">
        <p:scale>
          <a:sx n="92" d="100"/>
          <a:sy n="92" d="100"/>
        </p:scale>
        <p:origin x="2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1/13/19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1/13/19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1/13/19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5DCA-2D44-6C4D-A535-9B35B8A70EF7}"/>
              </a:ext>
            </a:extLst>
          </p:cNvPr>
          <p:cNvSpPr>
            <a:spLocks noGrp="1"/>
          </p:cNvSpPr>
          <p:nvPr>
            <p:ph type="ctrTitle"/>
          </p:nvPr>
        </p:nvSpPr>
        <p:spPr>
          <a:xfrm>
            <a:off x="1915128" y="2632364"/>
            <a:ext cx="8361229" cy="1492293"/>
          </a:xfrm>
        </p:spPr>
        <p:txBody>
          <a:bodyPr/>
          <a:lstStyle/>
          <a:p>
            <a:r>
              <a:rPr lang="en-US" sz="3600" dirty="0" err="1"/>
              <a:t>Async</a:t>
            </a:r>
            <a:r>
              <a:rPr lang="en-US" sz="3600" dirty="0"/>
              <a:t> Constructs IN JAVASCRIPT</a:t>
            </a:r>
            <a:br>
              <a:rPr lang="en-US" sz="3600" dirty="0"/>
            </a:br>
            <a:endParaRPr lang="en-US" sz="3600" dirty="0"/>
          </a:p>
        </p:txBody>
      </p:sp>
      <p:sp>
        <p:nvSpPr>
          <p:cNvPr id="3" name="Subtitle 2">
            <a:extLst>
              <a:ext uri="{FF2B5EF4-FFF2-40B4-BE49-F238E27FC236}">
                <a16:creationId xmlns:a16="http://schemas.microsoft.com/office/drawing/2014/main" id="{3A988559-7290-BB47-A29F-192DF8E9B391}"/>
              </a:ext>
            </a:extLst>
          </p:cNvPr>
          <p:cNvSpPr>
            <a:spLocks noGrp="1"/>
          </p:cNvSpPr>
          <p:nvPr>
            <p:ph type="subTitle" idx="1"/>
          </p:nvPr>
        </p:nvSpPr>
        <p:spPr>
          <a:xfrm>
            <a:off x="2679904" y="3764439"/>
            <a:ext cx="6831673" cy="1716101"/>
          </a:xfrm>
        </p:spPr>
        <p:txBody>
          <a:bodyPr>
            <a:normAutofit/>
          </a:bodyPr>
          <a:lstStyle/>
          <a:p>
            <a:r>
              <a:rPr lang="en-US" b="1" dirty="0"/>
              <a:t>Promises and </a:t>
            </a:r>
            <a:r>
              <a:rPr lang="en-US" b="1" dirty="0" err="1"/>
              <a:t>Async</a:t>
            </a:r>
            <a:r>
              <a:rPr lang="en-US" b="1" dirty="0"/>
              <a:t>-await</a:t>
            </a:r>
          </a:p>
          <a:p>
            <a:endParaRPr lang="en-US" dirty="0"/>
          </a:p>
          <a:p>
            <a:r>
              <a:rPr lang="en-US" sz="1900" dirty="0">
                <a:solidFill>
                  <a:schemeClr val="tx1">
                    <a:lumMod val="65000"/>
                    <a:lumOff val="35000"/>
                  </a:schemeClr>
                </a:solidFill>
              </a:rPr>
              <a:t>Prashanth Puranik</a:t>
            </a:r>
          </a:p>
          <a:p>
            <a:r>
              <a:rPr lang="en-US" sz="1900" dirty="0">
                <a:solidFill>
                  <a:schemeClr val="tx1">
                    <a:lumMod val="65000"/>
                    <a:lumOff val="35000"/>
                  </a:schemeClr>
                </a:solidFill>
              </a:rPr>
              <a:t>Web Developer and Trainer</a:t>
            </a:r>
          </a:p>
          <a:p>
            <a:endParaRPr lang="en-US" sz="1900" dirty="0">
              <a:solidFill>
                <a:schemeClr val="tx1"/>
              </a:solidFill>
            </a:endParaRPr>
          </a:p>
        </p:txBody>
      </p:sp>
      <p:pic>
        <p:nvPicPr>
          <p:cNvPr id="6" name="Picture 5">
            <a:extLst>
              <a:ext uri="{FF2B5EF4-FFF2-40B4-BE49-F238E27FC236}">
                <a16:creationId xmlns:a16="http://schemas.microsoft.com/office/drawing/2014/main" id="{9C500877-D604-A444-AEB4-A54AAAF74651}"/>
              </a:ext>
            </a:extLst>
          </p:cNvPr>
          <p:cNvPicPr>
            <a:picLocks noChangeAspect="1"/>
          </p:cNvPicPr>
          <p:nvPr/>
        </p:nvPicPr>
        <p:blipFill>
          <a:blip r:embed="rId2"/>
          <a:stretch>
            <a:fillRect/>
          </a:stretch>
        </p:blipFill>
        <p:spPr>
          <a:xfrm>
            <a:off x="4399040" y="1551300"/>
            <a:ext cx="3393403" cy="816135"/>
          </a:xfrm>
          <a:prstGeom prst="rect">
            <a:avLst/>
          </a:prstGeom>
        </p:spPr>
      </p:pic>
    </p:spTree>
    <p:extLst>
      <p:ext uri="{BB962C8B-B14F-4D97-AF65-F5344CB8AC3E}">
        <p14:creationId xmlns:p14="http://schemas.microsoft.com/office/powerpoint/2010/main" val="225706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10F1-4AED-264A-8754-72370C88016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89C2266-D02C-1647-BECD-EBA8AA6F97B6}"/>
              </a:ext>
            </a:extLst>
          </p:cNvPr>
          <p:cNvSpPr>
            <a:spLocks noGrp="1"/>
          </p:cNvSpPr>
          <p:nvPr>
            <p:ph idx="1"/>
          </p:nvPr>
        </p:nvSpPr>
        <p:spPr/>
        <p:txBody>
          <a:bodyPr>
            <a:normAutofit/>
          </a:bodyPr>
          <a:lstStyle/>
          <a:p>
            <a:pPr marL="0" indent="0">
              <a:buNone/>
            </a:pPr>
            <a:r>
              <a:rPr lang="en-IN" sz="1600" dirty="0">
                <a:solidFill>
                  <a:srgbClr val="0000FF"/>
                </a:solidFill>
                <a:latin typeface="Menlo" panose="020B0609030804020204" pitchFamily="49" charset="0"/>
              </a:rPr>
              <a:t>function</a:t>
            </a:r>
            <a:r>
              <a:rPr lang="en-IN" sz="1600" dirty="0">
                <a:solidFill>
                  <a:srgbClr val="000000"/>
                </a:solidFill>
                <a:latin typeface="Menlo" panose="020B0609030804020204" pitchFamily="49" charset="0"/>
              </a:rPr>
              <a:t> promisifiedAPI( a </a:t>
            </a:r>
            <a:r>
              <a:rPr lang="en-IN" sz="1600" dirty="0">
                <a:solidFill>
                  <a:srgbClr val="008000"/>
                </a:solidFill>
                <a:latin typeface="Menlo" panose="020B0609030804020204" pitchFamily="49" charset="0"/>
              </a:rPr>
              <a:t>/*, b, ... */</a:t>
            </a:r>
            <a:r>
              <a:rPr lang="en-IN" sz="1600" dirty="0">
                <a:solidFill>
                  <a:srgbClr val="000000"/>
                </a:solidFill>
                <a:latin typeface="Menlo" panose="020B0609030804020204" pitchFamily="49" charset="0"/>
              </a:rPr>
              <a:t> ) { </a:t>
            </a:r>
            <a:r>
              <a:rPr lang="en-IN" sz="1600" dirty="0">
                <a:solidFill>
                  <a:srgbClr val="008000"/>
                </a:solidFill>
                <a:latin typeface="Menlo" panose="020B0609030804020204" pitchFamily="49" charset="0"/>
              </a:rPr>
              <a:t>// no callbacks in arguments</a:t>
            </a:r>
            <a:endParaRPr lang="en-IN" sz="1600" dirty="0">
              <a:solidFill>
                <a:srgbClr val="000000"/>
              </a:solidFill>
              <a:latin typeface="Menlo" panose="020B0609030804020204" pitchFamily="49" charset="0"/>
            </a:endParaRPr>
          </a:p>
          <a:p>
            <a:pPr marL="0" indent="0">
              <a:buNone/>
            </a:pPr>
            <a:r>
              <a:rPr lang="en-IN" sz="1600" dirty="0">
                <a:solidFill>
                  <a:srgbClr val="0000FF"/>
                </a:solidFill>
                <a:latin typeface="Menlo" panose="020B0609030804020204" pitchFamily="49" charset="0"/>
              </a:rPr>
              <a:t>	return</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new</a:t>
            </a:r>
            <a:r>
              <a:rPr lang="en-IN" sz="1600" dirty="0">
                <a:solidFill>
                  <a:srgbClr val="000000"/>
                </a:solidFill>
                <a:latin typeface="Menlo" panose="020B0609030804020204" pitchFamily="49" charset="0"/>
              </a:rPr>
              <a:t> Promise(( resolve, reject ) </a:t>
            </a:r>
            <a:r>
              <a:rPr lang="en-IN" sz="1600" dirty="0">
                <a:solidFill>
                  <a:srgbClr val="0000FF"/>
                </a:solidFill>
                <a:latin typeface="Menlo" panose="020B0609030804020204" pitchFamily="49" charset="0"/>
              </a:rPr>
              <a:t>=&gt;</a:t>
            </a:r>
            <a:r>
              <a:rPr lang="en-IN" sz="1600" dirty="0">
                <a:solidFill>
                  <a:srgbClr val="000000"/>
                </a:solidFill>
                <a:latin typeface="Menlo" panose="020B0609030804020204" pitchFamily="49" charset="0"/>
              </a:rPr>
              <a:t> {</a:t>
            </a:r>
          </a:p>
          <a:p>
            <a:pPr marL="0" indent="0">
              <a:buNone/>
            </a:pPr>
            <a:r>
              <a:rPr lang="en-IN" sz="1600" dirty="0">
                <a:solidFill>
                  <a:srgbClr val="0000FF"/>
                </a:solidFill>
                <a:latin typeface="Menlo" panose="020B0609030804020204" pitchFamily="49" charset="0"/>
              </a:rPr>
              <a:t>		if</a:t>
            </a:r>
            <a:r>
              <a:rPr lang="en-IN" sz="1600" dirty="0">
                <a:solidFill>
                  <a:srgbClr val="000000"/>
                </a:solidFill>
                <a:latin typeface="Menlo" panose="020B0609030804020204" pitchFamily="49" charset="0"/>
              </a:rPr>
              <a:t>( </a:t>
            </a:r>
            <a:r>
              <a:rPr lang="en-IN" sz="1600" dirty="0">
                <a:solidFill>
                  <a:srgbClr val="008000"/>
                </a:solidFill>
                <a:latin typeface="Menlo" panose="020B0609030804020204" pitchFamily="49" charset="0"/>
              </a:rPr>
              <a:t>/* condition for errors */</a:t>
            </a:r>
            <a:r>
              <a:rPr lang="en-IN" sz="1600" dirty="0">
                <a:solidFill>
                  <a:srgbClr val="000000"/>
                </a:solidFill>
                <a:latin typeface="Menlo" panose="020B0609030804020204" pitchFamily="49" charset="0"/>
              </a:rPr>
              <a:t> ) {</a:t>
            </a:r>
          </a:p>
          <a:p>
            <a:pPr marL="0" indent="0">
              <a:buNone/>
            </a:pPr>
            <a:r>
              <a:rPr lang="en-IN" sz="1600" dirty="0">
                <a:solidFill>
                  <a:srgbClr val="0000FF"/>
                </a:solidFill>
                <a:latin typeface="Menlo" panose="020B0609030804020204" pitchFamily="49" charset="0"/>
              </a:rPr>
              <a:t>			return</a:t>
            </a:r>
            <a:r>
              <a:rPr lang="en-IN" sz="1600" dirty="0">
                <a:solidFill>
                  <a:srgbClr val="000000"/>
                </a:solidFill>
                <a:latin typeface="Menlo" panose="020B0609030804020204" pitchFamily="49" charset="0"/>
              </a:rPr>
              <a:t> reject( </a:t>
            </a:r>
            <a:r>
              <a:rPr lang="en-IN" sz="1600" dirty="0">
                <a:solidFill>
                  <a:srgbClr val="0000FF"/>
                </a:solidFill>
                <a:latin typeface="Menlo" panose="020B0609030804020204" pitchFamily="49" charset="0"/>
              </a:rPr>
              <a:t>new</a:t>
            </a:r>
            <a:r>
              <a:rPr lang="en-IN" sz="1600" dirty="0">
                <a:solidFill>
                  <a:srgbClr val="000000"/>
                </a:solidFill>
                <a:latin typeface="Menlo" panose="020B0609030804020204" pitchFamily="49" charset="0"/>
              </a:rPr>
              <a:t> Error( </a:t>
            </a:r>
            <a:r>
              <a:rPr lang="en-IN" sz="1600" dirty="0">
                <a:solidFill>
                  <a:srgbClr val="A31515"/>
                </a:solidFill>
                <a:latin typeface="Menlo" panose="020B0609030804020204" pitchFamily="49" charset="0"/>
              </a:rPr>
              <a:t>'reason for error'</a:t>
            </a:r>
            <a:r>
              <a:rPr lang="en-IN" sz="1600" dirty="0">
                <a:solidFill>
                  <a:srgbClr val="000000"/>
                </a:solidFill>
                <a:latin typeface="Menlo" panose="020B0609030804020204" pitchFamily="49" charset="0"/>
              </a:rPr>
              <a:t> ) );</a:t>
            </a:r>
          </a:p>
          <a:p>
            <a:pPr marL="0" indent="0">
              <a:buNone/>
            </a:pPr>
            <a:r>
              <a:rPr lang="en-IN" sz="1600" dirty="0">
                <a:solidFill>
                  <a:srgbClr val="000000"/>
                </a:solidFill>
                <a:latin typeface="Menlo" panose="020B0609030804020204" pitchFamily="49" charset="0"/>
              </a:rPr>
              <a:t>		}</a:t>
            </a:r>
          </a:p>
          <a:p>
            <a:pPr marL="0" indent="0">
              <a:buNone/>
            </a:pPr>
            <a:br>
              <a:rPr lang="en-IN" sz="1600" dirty="0">
                <a:solidFill>
                  <a:srgbClr val="000000"/>
                </a:solidFill>
                <a:latin typeface="Menlo" panose="020B0609030804020204" pitchFamily="49" charset="0"/>
              </a:rPr>
            </a:br>
            <a:r>
              <a:rPr lang="en-IN" sz="1600" dirty="0">
                <a:solidFill>
                  <a:srgbClr val="000000"/>
                </a:solidFill>
                <a:latin typeface="Menlo" panose="020B0609030804020204" pitchFamily="49" charset="0"/>
              </a:rPr>
              <a:t>		doSomethingAsync( result </a:t>
            </a:r>
            <a:r>
              <a:rPr lang="en-IN" sz="1600" dirty="0">
                <a:solidFill>
                  <a:srgbClr val="0000FF"/>
                </a:solidFill>
                <a:latin typeface="Menlo" panose="020B0609030804020204" pitchFamily="49" charset="0"/>
              </a:rPr>
              <a:t>=&gt;</a:t>
            </a:r>
            <a:r>
              <a:rPr lang="en-IN" sz="1600" dirty="0">
                <a:solidFill>
                  <a:srgbClr val="000000"/>
                </a:solidFill>
                <a:latin typeface="Menlo" panose="020B0609030804020204" pitchFamily="49" charset="0"/>
              </a:rPr>
              <a:t> resolve( result ) );</a:t>
            </a:r>
          </a:p>
          <a:p>
            <a:pPr marL="0" indent="0">
              <a:buNone/>
            </a:pPr>
            <a:r>
              <a:rPr lang="en-IN" sz="1600" dirty="0">
                <a:solidFill>
                  <a:srgbClr val="000000"/>
                </a:solidFill>
                <a:latin typeface="Menlo" panose="020B0609030804020204" pitchFamily="49" charset="0"/>
              </a:rPr>
              <a:t>	});</a:t>
            </a:r>
          </a:p>
          <a:p>
            <a:pPr marL="0" indent="0">
              <a:buNone/>
            </a:pPr>
            <a:r>
              <a:rPr lang="en-IN" sz="1600" dirty="0">
                <a:solidFill>
                  <a:srgbClr val="000000"/>
                </a:solidFill>
                <a:latin typeface="Menlo" panose="020B0609030804020204" pitchFamily="49" charset="0"/>
              </a:rPr>
              <a:t>}</a:t>
            </a:r>
          </a:p>
          <a:p>
            <a:pPr marL="0" indent="0">
              <a:buNone/>
            </a:pPr>
            <a:endParaRPr lang="en-US" sz="1600" dirty="0"/>
          </a:p>
        </p:txBody>
      </p:sp>
    </p:spTree>
    <p:extLst>
      <p:ext uri="{BB962C8B-B14F-4D97-AF65-F5344CB8AC3E}">
        <p14:creationId xmlns:p14="http://schemas.microsoft.com/office/powerpoint/2010/main" val="405984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9813-F869-3749-B26F-63DFAD4CA27D}"/>
              </a:ext>
            </a:extLst>
          </p:cNvPr>
          <p:cNvSpPr>
            <a:spLocks noGrp="1"/>
          </p:cNvSpPr>
          <p:nvPr>
            <p:ph type="title"/>
          </p:nvPr>
        </p:nvSpPr>
        <p:spPr/>
        <p:txBody>
          <a:bodyPr/>
          <a:lstStyle/>
          <a:p>
            <a:r>
              <a:rPr lang="en-US" dirty="0"/>
              <a:t>Using a method that returns a Promise</a:t>
            </a:r>
          </a:p>
        </p:txBody>
      </p:sp>
      <p:sp>
        <p:nvSpPr>
          <p:cNvPr id="3" name="Content Placeholder 2">
            <a:extLst>
              <a:ext uri="{FF2B5EF4-FFF2-40B4-BE49-F238E27FC236}">
                <a16:creationId xmlns:a16="http://schemas.microsoft.com/office/drawing/2014/main" id="{35B5FF52-3C17-6C41-AADA-6C382A3E72A5}"/>
              </a:ext>
            </a:extLst>
          </p:cNvPr>
          <p:cNvSpPr>
            <a:spLocks noGrp="1"/>
          </p:cNvSpPr>
          <p:nvPr>
            <p:ph idx="1"/>
          </p:nvPr>
        </p:nvSpPr>
        <p:spPr>
          <a:xfrm>
            <a:off x="1371600" y="1870364"/>
            <a:ext cx="9601200" cy="4682836"/>
          </a:xfrm>
        </p:spPr>
        <p:txBody>
          <a:bodyPr>
            <a:normAutofit fontScale="70000" lnSpcReduction="20000"/>
          </a:bodyPr>
          <a:lstStyle/>
          <a:p>
            <a:r>
              <a:rPr lang="en-IN" dirty="0"/>
              <a:t>The Promise API works like the try…catch construct, but for asynchronous code</a:t>
            </a:r>
          </a:p>
          <a:p>
            <a:r>
              <a:rPr lang="en-IN" dirty="0"/>
              <a:t>The resolve function passed to then are called when the promise is resolved</a:t>
            </a:r>
          </a:p>
          <a:p>
            <a:r>
              <a:rPr lang="en-IN" dirty="0"/>
              <a:t>The return value of a resolve handler is passed to the next resolve handler in sequence</a:t>
            </a:r>
          </a:p>
          <a:p>
            <a:r>
              <a:rPr lang="en-IN" dirty="0"/>
              <a:t>In case the promise rejects, or one of the resolve handlers throws an error, the nearest reject handler (set using catch()) is called</a:t>
            </a:r>
          </a:p>
          <a:p>
            <a:r>
              <a:rPr lang="en-IN" dirty="0"/>
              <a:t>then() and catch() are non-blocking functions</a:t>
            </a:r>
          </a:p>
          <a:p>
            <a:pPr marL="0" indent="0">
              <a:buNone/>
            </a:pPr>
            <a:endParaRPr lang="en-IN" dirty="0">
              <a:solidFill>
                <a:srgbClr val="000000"/>
              </a:solidFill>
              <a:latin typeface="Menlo" panose="020B0609030804020204" pitchFamily="49" charset="0"/>
            </a:endParaRPr>
          </a:p>
          <a:p>
            <a:pPr marL="0" indent="0">
              <a:buNone/>
            </a:pPr>
            <a:r>
              <a:rPr lang="en-IN" dirty="0" err="1">
                <a:solidFill>
                  <a:srgbClr val="000000"/>
                </a:solidFill>
                <a:latin typeface="Menlo" panose="020B0609030804020204" pitchFamily="49" charset="0"/>
              </a:rPr>
              <a:t>sumAsync</a:t>
            </a:r>
            <a:r>
              <a:rPr lang="en-IN" dirty="0">
                <a:solidFill>
                  <a:srgbClr val="000000"/>
                </a:solidFill>
                <a:latin typeface="Menlo" panose="020B0609030804020204" pitchFamily="49" charset="0"/>
              </a:rPr>
              <a:t>( </a:t>
            </a:r>
            <a:r>
              <a:rPr lang="en-IN" dirty="0">
                <a:solidFill>
                  <a:srgbClr val="09885A"/>
                </a:solidFill>
                <a:latin typeface="Menlo" panose="020B0609030804020204" pitchFamily="49" charset="0"/>
              </a:rPr>
              <a:t>1</a:t>
            </a:r>
            <a:r>
              <a:rPr lang="en-IN" dirty="0">
                <a:solidFill>
                  <a:srgbClr val="000000"/>
                </a:solidFill>
                <a:latin typeface="Menlo" panose="020B0609030804020204" pitchFamily="49" charset="0"/>
              </a:rPr>
              <a:t>, </a:t>
            </a:r>
            <a:r>
              <a:rPr lang="en-IN" dirty="0">
                <a:solidFill>
                  <a:srgbClr val="09885A"/>
                </a:solidFill>
                <a:latin typeface="Menlo" panose="020B0609030804020204" pitchFamily="49" charset="0"/>
              </a:rPr>
              <a:t>2</a:t>
            </a:r>
            <a:r>
              <a:rPr lang="en-IN" dirty="0">
                <a:solidFill>
                  <a:srgbClr val="000000"/>
                </a:solidFill>
                <a:latin typeface="Menlo" panose="020B0609030804020204" pitchFamily="49" charset="0"/>
              </a:rPr>
              <a:t> )</a:t>
            </a:r>
          </a:p>
          <a:p>
            <a:pPr marL="0" indent="0">
              <a:buNone/>
            </a:pPr>
            <a:r>
              <a:rPr lang="en-IN" dirty="0">
                <a:solidFill>
                  <a:srgbClr val="000000"/>
                </a:solidFill>
                <a:latin typeface="Menlo" panose="020B0609030804020204" pitchFamily="49" charset="0"/>
              </a:rPr>
              <a:t>	.then( </a:t>
            </a:r>
            <a:r>
              <a:rPr lang="en-IN" dirty="0" err="1">
                <a:solidFill>
                  <a:srgbClr val="000000"/>
                </a:solidFill>
                <a:latin typeface="Menlo" panose="020B0609030804020204" pitchFamily="49" charset="0"/>
              </a:rPr>
              <a:t>resolvedValue</a:t>
            </a:r>
            <a:r>
              <a:rPr lang="en-IN" dirty="0">
                <a:solidFill>
                  <a:srgbClr val="000000"/>
                </a:solidFill>
                <a:latin typeface="Menlo" panose="020B0609030804020204" pitchFamily="49" charset="0"/>
              </a:rPr>
              <a:t> =&gt; { … ; return X; } )</a:t>
            </a:r>
          </a:p>
          <a:p>
            <a:pPr marL="0" indent="0">
              <a:buNone/>
            </a:pPr>
            <a:r>
              <a:rPr lang="en-IN" dirty="0">
                <a:solidFill>
                  <a:srgbClr val="000000"/>
                </a:solidFill>
                <a:latin typeface="Menlo" panose="020B0609030804020204" pitchFamily="49" charset="0"/>
              </a:rPr>
              <a:t>	.then( X =&gt; { … } )</a:t>
            </a:r>
          </a:p>
          <a:p>
            <a:pPr marL="0" indent="0">
              <a:buNone/>
            </a:pPr>
            <a:r>
              <a:rPr lang="en-IN" dirty="0">
                <a:solidFill>
                  <a:srgbClr val="000000"/>
                </a:solidFill>
                <a:latin typeface="Menlo" panose="020B0609030804020204" pitchFamily="49" charset="0"/>
              </a:rPr>
              <a:t>	…</a:t>
            </a:r>
          </a:p>
          <a:p>
            <a:pPr marL="0" indent="0">
              <a:buNone/>
            </a:pPr>
            <a:r>
              <a:rPr lang="en-IN" dirty="0">
                <a:solidFill>
                  <a:srgbClr val="000000"/>
                </a:solidFill>
                <a:latin typeface="Menlo" panose="020B0609030804020204" pitchFamily="49" charset="0"/>
              </a:rPr>
              <a:t>	.catch( error =&gt; { … } );</a:t>
            </a:r>
          </a:p>
          <a:p>
            <a:pPr marL="0" indent="0">
              <a:buNone/>
            </a:pPr>
            <a:r>
              <a:rPr lang="en-IN" dirty="0">
                <a:solidFill>
                  <a:srgbClr val="000000"/>
                </a:solidFill>
                <a:latin typeface="Menlo" panose="020B0609030804020204" pitchFamily="49" charset="0"/>
              </a:rPr>
              <a:t>	.then( </a:t>
            </a:r>
            <a:r>
              <a:rPr lang="en-IN" dirty="0" err="1">
                <a:solidFill>
                  <a:srgbClr val="000000"/>
                </a:solidFill>
                <a:latin typeface="Menlo" panose="020B0609030804020204" pitchFamily="49" charset="0"/>
              </a:rPr>
              <a:t>previousValue</a:t>
            </a:r>
            <a:r>
              <a:rPr lang="en-IN" dirty="0">
                <a:solidFill>
                  <a:srgbClr val="000000"/>
                </a:solidFill>
                <a:latin typeface="Menlo" panose="020B0609030804020204" pitchFamily="49" charset="0"/>
              </a:rPr>
              <a:t> =&gt; { … } )</a:t>
            </a:r>
          </a:p>
          <a:p>
            <a:pPr marL="0" indent="0">
              <a:buNone/>
            </a:pPr>
            <a:endParaRPr lang="en-IN" sz="2100" b="1" dirty="0"/>
          </a:p>
          <a:p>
            <a:pPr marL="0" indent="0">
              <a:buNone/>
            </a:pPr>
            <a:r>
              <a:rPr lang="en-IN" sz="2100" b="1" dirty="0"/>
              <a:t>Note</a:t>
            </a:r>
            <a:r>
              <a:rPr lang="en-IN" sz="2100" dirty="0"/>
              <a:t>: The then() method can be passed a reject handler as 2nd argument, but using it is not a good practice</a:t>
            </a:r>
          </a:p>
        </p:txBody>
      </p:sp>
    </p:spTree>
    <p:extLst>
      <p:ext uri="{BB962C8B-B14F-4D97-AF65-F5344CB8AC3E}">
        <p14:creationId xmlns:p14="http://schemas.microsoft.com/office/powerpoint/2010/main" val="275503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ADB-7DBE-224A-ADED-0A38BA475AD9}"/>
              </a:ext>
            </a:extLst>
          </p:cNvPr>
          <p:cNvSpPr>
            <a:spLocks noGrp="1"/>
          </p:cNvSpPr>
          <p:nvPr>
            <p:ph type="ctrTitle"/>
          </p:nvPr>
        </p:nvSpPr>
        <p:spPr>
          <a:xfrm>
            <a:off x="1915121" y="1454885"/>
            <a:ext cx="8361229" cy="2098226"/>
          </a:xfrm>
        </p:spPr>
        <p:txBody>
          <a:bodyPr/>
          <a:lstStyle/>
          <a:p>
            <a:r>
              <a:rPr lang="en-US" dirty="0"/>
              <a:t>Thank You!</a:t>
            </a:r>
          </a:p>
        </p:txBody>
      </p:sp>
      <p:sp>
        <p:nvSpPr>
          <p:cNvPr id="3" name="Subtitle 2">
            <a:extLst>
              <a:ext uri="{FF2B5EF4-FFF2-40B4-BE49-F238E27FC236}">
                <a16:creationId xmlns:a16="http://schemas.microsoft.com/office/drawing/2014/main" id="{59CCEF0F-140C-374B-9668-DB6E1C2A8769}"/>
              </a:ext>
            </a:extLst>
          </p:cNvPr>
          <p:cNvSpPr>
            <a:spLocks noGrp="1"/>
          </p:cNvSpPr>
          <p:nvPr>
            <p:ph type="subTitle" idx="1"/>
          </p:nvPr>
        </p:nvSpPr>
        <p:spPr>
          <a:xfrm>
            <a:off x="2679898" y="3654711"/>
            <a:ext cx="6831673" cy="1086237"/>
          </a:xfrm>
        </p:spPr>
        <p:txBody>
          <a:bodyPr/>
          <a:lstStyle/>
          <a:p>
            <a:r>
              <a:rPr lang="en-US" dirty="0"/>
              <a:t>Questions are welcome</a:t>
            </a:r>
          </a:p>
        </p:txBody>
      </p:sp>
    </p:spTree>
    <p:extLst>
      <p:ext uri="{BB962C8B-B14F-4D97-AF65-F5344CB8AC3E}">
        <p14:creationId xmlns:p14="http://schemas.microsoft.com/office/powerpoint/2010/main" val="78266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1FF-3597-C845-9275-AFA6F3E98C78}"/>
              </a:ext>
            </a:extLst>
          </p:cNvPr>
          <p:cNvSpPr>
            <a:spLocks noGrp="1"/>
          </p:cNvSpPr>
          <p:nvPr>
            <p:ph type="title"/>
          </p:nvPr>
        </p:nvSpPr>
        <p:spPr>
          <a:xfrm>
            <a:off x="1371600" y="685799"/>
            <a:ext cx="9601200" cy="5482525"/>
          </a:xfrm>
        </p:spPr>
        <p:txBody>
          <a:bodyPr/>
          <a:lstStyle/>
          <a:p>
            <a:pPr algn="ctr"/>
            <a:br>
              <a:rPr lang="en-US" dirty="0"/>
            </a:br>
            <a:br>
              <a:rPr lang="en-US" dirty="0"/>
            </a:br>
            <a:br>
              <a:rPr lang="en-US" dirty="0"/>
            </a:br>
            <a:br>
              <a:rPr lang="en-US" dirty="0"/>
            </a:br>
            <a:r>
              <a:rPr lang="en-US" dirty="0"/>
              <a:t>More you can explore…</a:t>
            </a:r>
          </a:p>
        </p:txBody>
      </p:sp>
    </p:spTree>
    <p:extLst>
      <p:ext uri="{BB962C8B-B14F-4D97-AF65-F5344CB8AC3E}">
        <p14:creationId xmlns:p14="http://schemas.microsoft.com/office/powerpoint/2010/main" val="1995549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6026-6F5D-1A4F-A2E7-589F94B3380F}"/>
              </a:ext>
            </a:extLst>
          </p:cNvPr>
          <p:cNvSpPr>
            <a:spLocks noGrp="1"/>
          </p:cNvSpPr>
          <p:nvPr>
            <p:ph type="title"/>
          </p:nvPr>
        </p:nvSpPr>
        <p:spPr/>
        <p:txBody>
          <a:bodyPr/>
          <a:lstStyle/>
          <a:p>
            <a:r>
              <a:rPr lang="en-US" dirty="0"/>
              <a:t>When a then() handler returns a Promise…</a:t>
            </a:r>
          </a:p>
        </p:txBody>
      </p:sp>
      <p:sp>
        <p:nvSpPr>
          <p:cNvPr id="3" name="Content Placeholder 2">
            <a:extLst>
              <a:ext uri="{FF2B5EF4-FFF2-40B4-BE49-F238E27FC236}">
                <a16:creationId xmlns:a16="http://schemas.microsoft.com/office/drawing/2014/main" id="{CB5904E0-65DE-374D-8CBD-23A6AFB94146}"/>
              </a:ext>
            </a:extLst>
          </p:cNvPr>
          <p:cNvSpPr>
            <a:spLocks noGrp="1"/>
          </p:cNvSpPr>
          <p:nvPr>
            <p:ph idx="1"/>
          </p:nvPr>
        </p:nvSpPr>
        <p:spPr>
          <a:xfrm>
            <a:off x="1371599" y="2286000"/>
            <a:ext cx="10141528" cy="3581400"/>
          </a:xfrm>
        </p:spPr>
        <p:txBody>
          <a:bodyPr/>
          <a:lstStyle/>
          <a:p>
            <a:r>
              <a:rPr lang="en-US" dirty="0"/>
              <a:t>When a then() handler returns a Promise object, the next then() handler receives the resolved value of the Promise object (or next catch receives the error on rejection)</a:t>
            </a:r>
          </a:p>
          <a:p>
            <a:pPr marL="0" indent="0">
              <a:buNone/>
            </a:pP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sumAsync</a:t>
            </a:r>
            <a:r>
              <a:rPr lang="en-IN" dirty="0">
                <a:solidFill>
                  <a:srgbClr val="000000"/>
                </a:solidFill>
                <a:latin typeface="Menlo" panose="020B0609030804020204" pitchFamily="49" charset="0"/>
              </a:rPr>
              <a:t>( </a:t>
            </a:r>
            <a:r>
              <a:rPr lang="en-IN" dirty="0">
                <a:solidFill>
                  <a:srgbClr val="09885A"/>
                </a:solidFill>
                <a:latin typeface="Menlo" panose="020B0609030804020204" pitchFamily="49" charset="0"/>
              </a:rPr>
              <a:t>1</a:t>
            </a:r>
            <a:r>
              <a:rPr lang="en-IN" dirty="0">
                <a:solidFill>
                  <a:srgbClr val="000000"/>
                </a:solidFill>
                <a:latin typeface="Menlo" panose="020B0609030804020204" pitchFamily="49" charset="0"/>
              </a:rPr>
              <a:t>, </a:t>
            </a:r>
            <a:r>
              <a:rPr lang="en-IN" dirty="0">
                <a:solidFill>
                  <a:srgbClr val="09885A"/>
                </a:solidFill>
                <a:latin typeface="Menlo" panose="020B0609030804020204" pitchFamily="49" charset="0"/>
              </a:rPr>
              <a:t>2</a:t>
            </a:r>
            <a:r>
              <a:rPr lang="en-IN" dirty="0">
                <a:solidFill>
                  <a:srgbClr val="000000"/>
                </a:solidFill>
                <a:latin typeface="Menlo" panose="020B0609030804020204" pitchFamily="49" charset="0"/>
              </a:rPr>
              <a:t> )</a:t>
            </a:r>
          </a:p>
          <a:p>
            <a:pPr marL="0" indent="0">
              <a:buNone/>
            </a:pPr>
            <a:r>
              <a:rPr lang="en-IN" dirty="0">
                <a:solidFill>
                  <a:srgbClr val="000000"/>
                </a:solidFill>
                <a:latin typeface="Menlo" panose="020B0609030804020204" pitchFamily="49" charset="0"/>
              </a:rPr>
              <a:t>	.then( result1 =&gt; { … ; return </a:t>
            </a:r>
            <a:r>
              <a:rPr lang="en-IN" dirty="0" err="1">
                <a:solidFill>
                  <a:srgbClr val="000000"/>
                </a:solidFill>
                <a:latin typeface="Menlo" panose="020B0609030804020204" pitchFamily="49" charset="0"/>
              </a:rPr>
              <a:t>sumAsync</a:t>
            </a:r>
            <a:r>
              <a:rPr lang="en-IN" dirty="0">
                <a:solidFill>
                  <a:srgbClr val="000000"/>
                </a:solidFill>
                <a:latin typeface="Menlo" panose="020B0609030804020204" pitchFamily="49" charset="0"/>
              </a:rPr>
              <a:t>( result1, 3 ); } )</a:t>
            </a:r>
          </a:p>
          <a:p>
            <a:pPr marL="0" indent="0">
              <a:buNone/>
            </a:pPr>
            <a:r>
              <a:rPr lang="en-IN" dirty="0">
                <a:solidFill>
                  <a:srgbClr val="000000"/>
                </a:solidFill>
                <a:latin typeface="Menlo" panose="020B0609030804020204" pitchFamily="49" charset="0"/>
              </a:rPr>
              <a:t>	.then( result2 =&gt; { … } )</a:t>
            </a:r>
          </a:p>
          <a:p>
            <a:pPr marL="0" indent="0">
              <a:buNone/>
            </a:pPr>
            <a:r>
              <a:rPr lang="en-IN" dirty="0">
                <a:solidFill>
                  <a:srgbClr val="000000"/>
                </a:solidFill>
                <a:latin typeface="Menlo" panose="020B0609030804020204" pitchFamily="49" charset="0"/>
              </a:rPr>
              <a:t>	…</a:t>
            </a:r>
          </a:p>
          <a:p>
            <a:pPr marL="0" indent="0">
              <a:buNone/>
            </a:pPr>
            <a:r>
              <a:rPr lang="en-IN" dirty="0">
                <a:solidFill>
                  <a:srgbClr val="000000"/>
                </a:solidFill>
                <a:latin typeface="Menlo" panose="020B0609030804020204" pitchFamily="49" charset="0"/>
              </a:rPr>
              <a:t>	.catch( error =&gt; { … } );</a:t>
            </a:r>
          </a:p>
          <a:p>
            <a:r>
              <a:rPr lang="en-US" dirty="0"/>
              <a:t>This makes it easy to perform serial </a:t>
            </a:r>
            <a:r>
              <a:rPr lang="en-US" dirty="0" err="1"/>
              <a:t>async</a:t>
            </a:r>
            <a:r>
              <a:rPr lang="en-US" dirty="0"/>
              <a:t> operations</a:t>
            </a:r>
          </a:p>
        </p:txBody>
      </p:sp>
    </p:spTree>
    <p:extLst>
      <p:ext uri="{BB962C8B-B14F-4D97-AF65-F5344CB8AC3E}">
        <p14:creationId xmlns:p14="http://schemas.microsoft.com/office/powerpoint/2010/main" val="3408553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299B-8FC8-9747-AF32-97F61CF4C726}"/>
              </a:ext>
            </a:extLst>
          </p:cNvPr>
          <p:cNvSpPr>
            <a:spLocks noGrp="1"/>
          </p:cNvSpPr>
          <p:nvPr>
            <p:ph type="title"/>
          </p:nvPr>
        </p:nvSpPr>
        <p:spPr/>
        <p:txBody>
          <a:bodyPr/>
          <a:lstStyle/>
          <a:p>
            <a:r>
              <a:rPr lang="en-US" dirty="0" err="1"/>
              <a:t>Promise.all</a:t>
            </a:r>
            <a:endParaRPr lang="en-US" dirty="0"/>
          </a:p>
        </p:txBody>
      </p:sp>
      <p:sp>
        <p:nvSpPr>
          <p:cNvPr id="3" name="Content Placeholder 2">
            <a:extLst>
              <a:ext uri="{FF2B5EF4-FFF2-40B4-BE49-F238E27FC236}">
                <a16:creationId xmlns:a16="http://schemas.microsoft.com/office/drawing/2014/main" id="{43897801-E142-F944-B818-7A0726097DEB}"/>
              </a:ext>
            </a:extLst>
          </p:cNvPr>
          <p:cNvSpPr>
            <a:spLocks noGrp="1"/>
          </p:cNvSpPr>
          <p:nvPr>
            <p:ph idx="1"/>
          </p:nvPr>
        </p:nvSpPr>
        <p:spPr>
          <a:xfrm>
            <a:off x="1371600" y="2286000"/>
            <a:ext cx="10002982" cy="3581400"/>
          </a:xfrm>
        </p:spPr>
        <p:txBody>
          <a:bodyPr/>
          <a:lstStyle/>
          <a:p>
            <a:r>
              <a:rPr lang="en-US" dirty="0" err="1"/>
              <a:t>Promise.all</a:t>
            </a:r>
            <a:r>
              <a:rPr lang="en-US" dirty="0"/>
              <a:t>() allows multiple </a:t>
            </a:r>
            <a:r>
              <a:rPr lang="en-US" dirty="0" err="1"/>
              <a:t>async</a:t>
            </a:r>
            <a:r>
              <a:rPr lang="en-US" dirty="0"/>
              <a:t> operations to be executed concurrently</a:t>
            </a:r>
          </a:p>
          <a:p>
            <a:pPr marL="0" indent="0">
              <a:buNone/>
            </a:pPr>
            <a:endParaRPr lang="en-IN" dirty="0">
              <a:solidFill>
                <a:srgbClr val="000000"/>
              </a:solidFill>
              <a:latin typeface="Menlo" panose="020B0609030804020204" pitchFamily="49" charset="0"/>
            </a:endParaRPr>
          </a:p>
          <a:p>
            <a:pPr marL="0" indent="0">
              <a:buNone/>
            </a:pPr>
            <a:r>
              <a:rPr lang="en-IN" sz="1600" dirty="0" err="1">
                <a:solidFill>
                  <a:srgbClr val="000000"/>
                </a:solidFill>
                <a:latin typeface="Menlo" panose="020B0609030804020204" pitchFamily="49" charset="0"/>
              </a:rPr>
              <a:t>Promise.all</a:t>
            </a:r>
            <a:r>
              <a:rPr lang="en-IN" sz="1600" dirty="0">
                <a:solidFill>
                  <a:srgbClr val="000000"/>
                </a:solidFill>
                <a:latin typeface="Menlo" panose="020B0609030804020204" pitchFamily="49" charset="0"/>
              </a:rPr>
              <a:t>( [ </a:t>
            </a:r>
            <a:r>
              <a:rPr lang="en-IN" sz="1600" dirty="0" err="1">
                <a:solidFill>
                  <a:srgbClr val="000000"/>
                </a:solidFill>
                <a:latin typeface="Menlo" panose="020B0609030804020204" pitchFamily="49" charset="0"/>
              </a:rPr>
              <a:t>sumAsync</a:t>
            </a:r>
            <a:r>
              <a:rPr lang="en-IN" sz="1600" dirty="0">
                <a:solidFill>
                  <a:srgbClr val="000000"/>
                </a:solidFill>
                <a:latin typeface="Menlo" panose="020B0609030804020204" pitchFamily="49" charset="0"/>
              </a:rPr>
              <a:t>( </a:t>
            </a:r>
            <a:r>
              <a:rPr lang="en-IN" sz="1600" dirty="0">
                <a:solidFill>
                  <a:srgbClr val="09885A"/>
                </a:solidFill>
                <a:latin typeface="Menlo" panose="020B0609030804020204" pitchFamily="49" charset="0"/>
              </a:rPr>
              <a:t>1</a:t>
            </a:r>
            <a:r>
              <a:rPr lang="en-IN" sz="1600" dirty="0">
                <a:solidFill>
                  <a:srgbClr val="000000"/>
                </a:solidFill>
                <a:latin typeface="Menlo" panose="020B0609030804020204" pitchFamily="49" charset="0"/>
              </a:rPr>
              <a:t>, </a:t>
            </a:r>
            <a:r>
              <a:rPr lang="en-IN" sz="1600" dirty="0">
                <a:solidFill>
                  <a:srgbClr val="09885A"/>
                </a:solidFill>
                <a:latin typeface="Menlo" panose="020B0609030804020204" pitchFamily="49" charset="0"/>
              </a:rPr>
              <a:t>2</a:t>
            </a:r>
            <a:r>
              <a:rPr lang="en-IN" sz="1600" dirty="0">
                <a:solidFill>
                  <a:srgbClr val="000000"/>
                </a:solidFill>
                <a:latin typeface="Menlo" panose="020B0609030804020204" pitchFamily="49" charset="0"/>
              </a:rPr>
              <a:t> ), </a:t>
            </a:r>
            <a:r>
              <a:rPr lang="en-IN" sz="1600" dirty="0" err="1">
                <a:solidFill>
                  <a:srgbClr val="000000"/>
                </a:solidFill>
                <a:latin typeface="Menlo" panose="020B0609030804020204" pitchFamily="49" charset="0"/>
              </a:rPr>
              <a:t>sumAsync</a:t>
            </a:r>
            <a:r>
              <a:rPr lang="en-IN" sz="1600" dirty="0">
                <a:solidFill>
                  <a:srgbClr val="000000"/>
                </a:solidFill>
                <a:latin typeface="Menlo" panose="020B0609030804020204" pitchFamily="49" charset="0"/>
              </a:rPr>
              <a:t>( </a:t>
            </a:r>
            <a:r>
              <a:rPr lang="en-IN" sz="1600" dirty="0">
                <a:solidFill>
                  <a:srgbClr val="09885A"/>
                </a:solidFill>
                <a:latin typeface="Menlo" panose="020B0609030804020204" pitchFamily="49" charset="0"/>
              </a:rPr>
              <a:t>3</a:t>
            </a:r>
            <a:r>
              <a:rPr lang="en-IN" sz="1600" dirty="0">
                <a:solidFill>
                  <a:srgbClr val="000000"/>
                </a:solidFill>
                <a:latin typeface="Menlo" panose="020B0609030804020204" pitchFamily="49" charset="0"/>
              </a:rPr>
              <a:t>, </a:t>
            </a:r>
            <a:r>
              <a:rPr lang="en-IN" sz="1600" dirty="0">
                <a:solidFill>
                  <a:srgbClr val="09885A"/>
                </a:solidFill>
                <a:latin typeface="Menlo" panose="020B0609030804020204" pitchFamily="49" charset="0"/>
              </a:rPr>
              <a:t>4</a:t>
            </a:r>
            <a:r>
              <a:rPr lang="en-IN" sz="1600" dirty="0">
                <a:solidFill>
                  <a:srgbClr val="000000"/>
                </a:solidFill>
                <a:latin typeface="Menlo" panose="020B0609030804020204" pitchFamily="49" charset="0"/>
              </a:rPr>
              <a:t> ), </a:t>
            </a:r>
            <a:r>
              <a:rPr lang="en-IN" sz="1600" dirty="0" err="1">
                <a:solidFill>
                  <a:srgbClr val="000000"/>
                </a:solidFill>
                <a:latin typeface="Menlo" panose="020B0609030804020204" pitchFamily="49" charset="0"/>
              </a:rPr>
              <a:t>sumAsync</a:t>
            </a:r>
            <a:r>
              <a:rPr lang="en-IN" sz="1600" dirty="0">
                <a:solidFill>
                  <a:srgbClr val="000000"/>
                </a:solidFill>
                <a:latin typeface="Menlo" panose="020B0609030804020204" pitchFamily="49" charset="0"/>
              </a:rPr>
              <a:t>( </a:t>
            </a:r>
            <a:r>
              <a:rPr lang="en-IN" sz="1600" dirty="0">
                <a:solidFill>
                  <a:srgbClr val="09885A"/>
                </a:solidFill>
                <a:latin typeface="Menlo" panose="020B0609030804020204" pitchFamily="49" charset="0"/>
              </a:rPr>
              <a:t>5</a:t>
            </a:r>
            <a:r>
              <a:rPr lang="en-IN" sz="1600" dirty="0">
                <a:solidFill>
                  <a:srgbClr val="000000"/>
                </a:solidFill>
                <a:latin typeface="Menlo" panose="020B0609030804020204" pitchFamily="49" charset="0"/>
              </a:rPr>
              <a:t>, </a:t>
            </a:r>
            <a:r>
              <a:rPr lang="en-IN" sz="1600" dirty="0">
                <a:solidFill>
                  <a:srgbClr val="09885A"/>
                </a:solidFill>
                <a:latin typeface="Menlo" panose="020B0609030804020204" pitchFamily="49" charset="0"/>
              </a:rPr>
              <a:t>6</a:t>
            </a:r>
            <a:r>
              <a:rPr lang="en-IN" sz="1600" dirty="0">
                <a:solidFill>
                  <a:srgbClr val="000000"/>
                </a:solidFill>
                <a:latin typeface="Menlo" panose="020B0609030804020204" pitchFamily="49" charset="0"/>
              </a:rPr>
              <a:t> ) ] )</a:t>
            </a:r>
          </a:p>
          <a:p>
            <a:pPr marL="0" indent="0">
              <a:buNone/>
            </a:pPr>
            <a:r>
              <a:rPr lang="en-IN" sz="1600" dirty="0">
                <a:solidFill>
                  <a:srgbClr val="000000"/>
                </a:solidFill>
                <a:latin typeface="Menlo" panose="020B0609030804020204" pitchFamily="49" charset="0"/>
              </a:rPr>
              <a:t>	.then(</a:t>
            </a:r>
            <a:r>
              <a:rPr lang="en-IN" sz="1600" dirty="0">
                <a:solidFill>
                  <a:srgbClr val="0000FF"/>
                </a:solidFill>
                <a:latin typeface="Menlo" panose="020B0609030804020204" pitchFamily="49" charset="0"/>
              </a:rPr>
              <a:t>function</a:t>
            </a:r>
            <a:r>
              <a:rPr lang="en-IN" sz="1600" dirty="0">
                <a:solidFill>
                  <a:srgbClr val="000000"/>
                </a:solidFill>
                <a:latin typeface="Menlo" panose="020B0609030804020204" pitchFamily="49" charset="0"/>
              </a:rPr>
              <a:t>( values ) {</a:t>
            </a:r>
          </a:p>
          <a:p>
            <a:pPr marL="0" indent="0">
              <a:buNone/>
            </a:pP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console.log</a:t>
            </a:r>
            <a:r>
              <a:rPr lang="en-IN" sz="1600" dirty="0">
                <a:solidFill>
                  <a:srgbClr val="000000"/>
                </a:solidFill>
                <a:latin typeface="Menlo" panose="020B0609030804020204" pitchFamily="49" charset="0"/>
              </a:rPr>
              <a:t>( values ); </a:t>
            </a:r>
            <a:r>
              <a:rPr lang="en-IN" sz="1600" dirty="0">
                <a:solidFill>
                  <a:srgbClr val="008000"/>
                </a:solidFill>
                <a:latin typeface="Menlo" panose="020B0609030804020204" pitchFamily="49" charset="0"/>
              </a:rPr>
              <a:t>// logs [ 3, 7, 11 ]</a:t>
            </a:r>
            <a:endParaRPr lang="en-IN" sz="1600" dirty="0">
              <a:solidFill>
                <a:srgbClr val="000000"/>
              </a:solidFill>
              <a:latin typeface="Menlo" panose="020B0609030804020204" pitchFamily="49" charset="0"/>
            </a:endParaRPr>
          </a:p>
          <a:p>
            <a:pPr marL="0" indent="0">
              <a:buNone/>
            </a:pPr>
            <a:r>
              <a:rPr lang="en-IN" sz="1600" dirty="0">
                <a:solidFill>
                  <a:srgbClr val="000000"/>
                </a:solidFill>
                <a:latin typeface="Menlo" panose="020B0609030804020204" pitchFamily="49" charset="0"/>
              </a:rPr>
              <a:t>	});</a:t>
            </a:r>
          </a:p>
          <a:p>
            <a:endParaRPr lang="en-US" dirty="0"/>
          </a:p>
        </p:txBody>
      </p:sp>
    </p:spTree>
    <p:extLst>
      <p:ext uri="{BB962C8B-B14F-4D97-AF65-F5344CB8AC3E}">
        <p14:creationId xmlns:p14="http://schemas.microsoft.com/office/powerpoint/2010/main" val="89366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30E8-46FC-4147-9935-BCE514E94B54}"/>
              </a:ext>
            </a:extLst>
          </p:cNvPr>
          <p:cNvSpPr>
            <a:spLocks noGrp="1"/>
          </p:cNvSpPr>
          <p:nvPr>
            <p:ph type="title"/>
          </p:nvPr>
        </p:nvSpPr>
        <p:spPr/>
        <p:txBody>
          <a:bodyPr/>
          <a:lstStyle/>
          <a:p>
            <a:r>
              <a:rPr lang="en-US" dirty="0"/>
              <a:t>Copyright Notice</a:t>
            </a:r>
          </a:p>
        </p:txBody>
      </p:sp>
      <p:sp>
        <p:nvSpPr>
          <p:cNvPr id="3" name="Content Placeholder 2">
            <a:extLst>
              <a:ext uri="{FF2B5EF4-FFF2-40B4-BE49-F238E27FC236}">
                <a16:creationId xmlns:a16="http://schemas.microsoft.com/office/drawing/2014/main" id="{E192F9EF-CD81-C14B-807A-3E89B978826F}"/>
              </a:ext>
            </a:extLst>
          </p:cNvPr>
          <p:cNvSpPr>
            <a:spLocks noGrp="1"/>
          </p:cNvSpPr>
          <p:nvPr>
            <p:ph idx="1"/>
          </p:nvPr>
        </p:nvSpPr>
        <p:spPr/>
        <p:txBody>
          <a:bodyPr>
            <a:normAutofit/>
          </a:bodyPr>
          <a:lstStyle/>
          <a:p>
            <a:pPr marL="0" indent="0">
              <a:buNone/>
            </a:pPr>
            <a:r>
              <a:rPr lang="en-IN" dirty="0"/>
              <a:t>© </a:t>
            </a:r>
            <a:r>
              <a:rPr lang="en-IN" b="1" dirty="0"/>
              <a:t>Prashanth </a:t>
            </a:r>
            <a:r>
              <a:rPr lang="en-IN" b="1" dirty="0" err="1"/>
              <a:t>Puranik</a:t>
            </a:r>
            <a:r>
              <a:rPr lang="en-IN" dirty="0"/>
              <a:t>, 2018</a:t>
            </a:r>
          </a:p>
          <a:p>
            <a:pPr marL="0" indent="0">
              <a:buNone/>
            </a:pPr>
            <a:endParaRPr lang="en-IN" dirty="0"/>
          </a:p>
          <a:p>
            <a:pPr marL="0" indent="0" algn="just">
              <a:buNone/>
            </a:pPr>
            <a:r>
              <a:rPr lang="en-IN" dirty="0"/>
              <a:t>All rights reserved. No part of this publication may be reproduced, distributed, or transmitted in any form or by any means, including photocopying, recording, or other electronic or mechanical methods, without the prior written permission of the author, except in the case of brief quotations embodied in critical reviews and certain other non-commercial uses permitted by copyright law. For permission requests, write to the publisher, addressed "Attention: Permissions Coordinator" at the address below.</a:t>
            </a:r>
          </a:p>
        </p:txBody>
      </p:sp>
    </p:spTree>
    <p:extLst>
      <p:ext uri="{BB962C8B-B14F-4D97-AF65-F5344CB8AC3E}">
        <p14:creationId xmlns:p14="http://schemas.microsoft.com/office/powerpoint/2010/main" val="394084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1FF-3597-C845-9275-AFA6F3E98C78}"/>
              </a:ext>
            </a:extLst>
          </p:cNvPr>
          <p:cNvSpPr>
            <a:spLocks noGrp="1"/>
          </p:cNvSpPr>
          <p:nvPr>
            <p:ph type="title"/>
          </p:nvPr>
        </p:nvSpPr>
        <p:spPr>
          <a:xfrm>
            <a:off x="1371600" y="685799"/>
            <a:ext cx="9601200" cy="5482525"/>
          </a:xfrm>
        </p:spPr>
        <p:txBody>
          <a:bodyPr/>
          <a:lstStyle/>
          <a:p>
            <a:pPr algn="ctr"/>
            <a:br>
              <a:rPr lang="en-US" dirty="0"/>
            </a:br>
            <a:br>
              <a:rPr lang="en-US" dirty="0"/>
            </a:br>
            <a:br>
              <a:rPr lang="en-US" dirty="0"/>
            </a:br>
            <a:br>
              <a:rPr lang="en-US" dirty="0"/>
            </a:br>
            <a:r>
              <a:rPr lang="en-US" dirty="0"/>
              <a:t>Drawback of Callback</a:t>
            </a:r>
          </a:p>
        </p:txBody>
      </p:sp>
    </p:spTree>
    <p:extLst>
      <p:ext uri="{BB962C8B-B14F-4D97-AF65-F5344CB8AC3E}">
        <p14:creationId xmlns:p14="http://schemas.microsoft.com/office/powerpoint/2010/main" val="230638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0662-C574-F440-8109-C0719743B79E}"/>
              </a:ext>
            </a:extLst>
          </p:cNvPr>
          <p:cNvSpPr>
            <a:spLocks noGrp="1"/>
          </p:cNvSpPr>
          <p:nvPr>
            <p:ph type="title"/>
          </p:nvPr>
        </p:nvSpPr>
        <p:spPr/>
        <p:txBody>
          <a:bodyPr/>
          <a:lstStyle/>
          <a:p>
            <a:r>
              <a:rPr lang="en-US" dirty="0"/>
              <a:t>Drawback of Callback</a:t>
            </a:r>
          </a:p>
        </p:txBody>
      </p:sp>
      <p:sp>
        <p:nvSpPr>
          <p:cNvPr id="3" name="Content Placeholder 2">
            <a:extLst>
              <a:ext uri="{FF2B5EF4-FFF2-40B4-BE49-F238E27FC236}">
                <a16:creationId xmlns:a16="http://schemas.microsoft.com/office/drawing/2014/main" id="{8A615A18-32BD-9942-A43B-9AA5FC649843}"/>
              </a:ext>
            </a:extLst>
          </p:cNvPr>
          <p:cNvSpPr>
            <a:spLocks noGrp="1"/>
          </p:cNvSpPr>
          <p:nvPr>
            <p:ph idx="1"/>
          </p:nvPr>
        </p:nvSpPr>
        <p:spPr>
          <a:xfrm>
            <a:off x="1371600" y="2286000"/>
            <a:ext cx="9601200" cy="4232366"/>
          </a:xfrm>
        </p:spPr>
        <p:txBody>
          <a:bodyPr>
            <a:normAutofit/>
          </a:bodyPr>
          <a:lstStyle/>
          <a:p>
            <a:r>
              <a:rPr lang="en-IN" dirty="0"/>
              <a:t>Serial Async operations result in u</a:t>
            </a:r>
            <a:r>
              <a:rPr lang="en-IN" i="0" dirty="0"/>
              <a:t>nreadable code</a:t>
            </a:r>
          </a:p>
          <a:p>
            <a:pPr lvl="1"/>
            <a:r>
              <a:rPr lang="en-IN" i="0" dirty="0"/>
              <a:t>Called the Christmas Tree or Callback Hell</a:t>
            </a:r>
          </a:p>
          <a:p>
            <a:r>
              <a:rPr lang="en-IN" i="0" dirty="0"/>
              <a:t>Callback </a:t>
            </a:r>
            <a:r>
              <a:rPr lang="en-IN" dirty="0"/>
              <a:t>function is essentially handed over to 3</a:t>
            </a:r>
            <a:r>
              <a:rPr lang="en-IN" baseline="30000" dirty="0"/>
              <a:t>rd</a:t>
            </a:r>
            <a:r>
              <a:rPr lang="en-IN" dirty="0"/>
              <a:t> party APIs</a:t>
            </a:r>
          </a:p>
          <a:p>
            <a:pPr lvl="1"/>
            <a:r>
              <a:rPr lang="en-IN" i="0" dirty="0"/>
              <a:t>Security risk</a:t>
            </a:r>
          </a:p>
          <a:p>
            <a:r>
              <a:rPr lang="en-IN" dirty="0"/>
              <a:t>Synchronizing multiple asynchronous operations is not easy</a:t>
            </a:r>
          </a:p>
          <a:p>
            <a:pPr lvl="1"/>
            <a:r>
              <a:rPr lang="en-IN" i="0" dirty="0"/>
              <a:t>Carrying out concurrent async operations, and working with results once all of them complete</a:t>
            </a:r>
          </a:p>
          <a:p>
            <a:pPr lvl="1"/>
            <a:r>
              <a:rPr lang="en-IN" i="0" dirty="0"/>
              <a:t>Carrying out serial async operations, usually where one utilizes the result of the previous async operations</a:t>
            </a:r>
          </a:p>
          <a:p>
            <a:pPr lvl="1"/>
            <a:endParaRPr lang="en-IN" b="1" i="0" dirty="0"/>
          </a:p>
        </p:txBody>
      </p:sp>
    </p:spTree>
    <p:extLst>
      <p:ext uri="{BB962C8B-B14F-4D97-AF65-F5344CB8AC3E}">
        <p14:creationId xmlns:p14="http://schemas.microsoft.com/office/powerpoint/2010/main" val="28071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1FF-3597-C845-9275-AFA6F3E98C78}"/>
              </a:ext>
            </a:extLst>
          </p:cNvPr>
          <p:cNvSpPr>
            <a:spLocks noGrp="1"/>
          </p:cNvSpPr>
          <p:nvPr>
            <p:ph type="title"/>
          </p:nvPr>
        </p:nvSpPr>
        <p:spPr>
          <a:xfrm>
            <a:off x="1371600" y="685799"/>
            <a:ext cx="9601200" cy="5482525"/>
          </a:xfrm>
        </p:spPr>
        <p:txBody>
          <a:bodyPr/>
          <a:lstStyle/>
          <a:p>
            <a:pPr algn="ctr"/>
            <a:br>
              <a:rPr lang="en-US" dirty="0"/>
            </a:br>
            <a:br>
              <a:rPr lang="en-US" dirty="0"/>
            </a:br>
            <a:br>
              <a:rPr lang="en-US" dirty="0"/>
            </a:br>
            <a:br>
              <a:rPr lang="en-US" dirty="0"/>
            </a:br>
            <a:r>
              <a:rPr lang="en-US" dirty="0"/>
              <a:t>Promises</a:t>
            </a:r>
          </a:p>
        </p:txBody>
      </p:sp>
    </p:spTree>
    <p:extLst>
      <p:ext uri="{BB962C8B-B14F-4D97-AF65-F5344CB8AC3E}">
        <p14:creationId xmlns:p14="http://schemas.microsoft.com/office/powerpoint/2010/main" val="135507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2456-7248-494A-9C8B-A68C289AC162}"/>
              </a:ext>
            </a:extLst>
          </p:cNvPr>
          <p:cNvSpPr>
            <a:spLocks noGrp="1"/>
          </p:cNvSpPr>
          <p:nvPr>
            <p:ph type="title"/>
          </p:nvPr>
        </p:nvSpPr>
        <p:spPr/>
        <p:txBody>
          <a:bodyPr/>
          <a:lstStyle/>
          <a:p>
            <a:r>
              <a:rPr lang="en-US" dirty="0"/>
              <a:t>What is a Promise?</a:t>
            </a:r>
          </a:p>
        </p:txBody>
      </p:sp>
      <p:sp>
        <p:nvSpPr>
          <p:cNvPr id="3" name="Content Placeholder 2">
            <a:extLst>
              <a:ext uri="{FF2B5EF4-FFF2-40B4-BE49-F238E27FC236}">
                <a16:creationId xmlns:a16="http://schemas.microsoft.com/office/drawing/2014/main" id="{80B30473-6F11-5442-AC6E-0EAEFCC2F6E7}"/>
              </a:ext>
            </a:extLst>
          </p:cNvPr>
          <p:cNvSpPr>
            <a:spLocks noGrp="1"/>
          </p:cNvSpPr>
          <p:nvPr>
            <p:ph idx="1"/>
          </p:nvPr>
        </p:nvSpPr>
        <p:spPr/>
        <p:txBody>
          <a:bodyPr/>
          <a:lstStyle/>
          <a:p>
            <a:r>
              <a:rPr lang="en-US" dirty="0"/>
              <a:t>Promise is an in-built class in ES2015</a:t>
            </a:r>
          </a:p>
          <a:p>
            <a:r>
              <a:rPr lang="en-US" dirty="0"/>
              <a:t>Acts as mediator between code that requires result of an </a:t>
            </a:r>
            <a:r>
              <a:rPr lang="en-US" dirty="0" err="1"/>
              <a:t>async</a:t>
            </a:r>
            <a:r>
              <a:rPr lang="en-US" dirty="0"/>
              <a:t> operation and code that performs an </a:t>
            </a:r>
            <a:r>
              <a:rPr lang="en-US" dirty="0" err="1"/>
              <a:t>async</a:t>
            </a:r>
            <a:r>
              <a:rPr lang="en-US" dirty="0"/>
              <a:t> operation</a:t>
            </a:r>
          </a:p>
          <a:p>
            <a:r>
              <a:rPr lang="en-US" dirty="0"/>
              <a:t>Has constructs and an API that simplifies synchronization of multiple </a:t>
            </a:r>
            <a:r>
              <a:rPr lang="en-US" dirty="0" err="1"/>
              <a:t>async</a:t>
            </a:r>
            <a:r>
              <a:rPr lang="en-US" dirty="0"/>
              <a:t> tasks</a:t>
            </a:r>
          </a:p>
          <a:p>
            <a:r>
              <a:rPr lang="en-US" dirty="0"/>
              <a:t>Flow of code is clearer</a:t>
            </a:r>
          </a:p>
          <a:p>
            <a:r>
              <a:rPr lang="en-US" dirty="0"/>
              <a:t>More secure than using callbacks as your code is not passed to a 3</a:t>
            </a:r>
            <a:r>
              <a:rPr lang="en-US" baseline="30000" dirty="0"/>
              <a:t>rd</a:t>
            </a:r>
            <a:r>
              <a:rPr lang="en-US" dirty="0"/>
              <a:t> party API</a:t>
            </a:r>
          </a:p>
          <a:p>
            <a:pPr lvl="1"/>
            <a:r>
              <a:rPr lang="en-US" i="0" dirty="0"/>
              <a:t>Rather communication is via promises</a:t>
            </a:r>
          </a:p>
          <a:p>
            <a:endParaRPr lang="en-US" dirty="0"/>
          </a:p>
        </p:txBody>
      </p:sp>
    </p:spTree>
    <p:extLst>
      <p:ext uri="{BB962C8B-B14F-4D97-AF65-F5344CB8AC3E}">
        <p14:creationId xmlns:p14="http://schemas.microsoft.com/office/powerpoint/2010/main" val="29419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6CFDD-7E37-D044-A877-D828E4A2DA28}"/>
              </a:ext>
            </a:extLst>
          </p:cNvPr>
          <p:cNvSpPr>
            <a:spLocks noGrp="1"/>
          </p:cNvSpPr>
          <p:nvPr>
            <p:ph type="title"/>
          </p:nvPr>
        </p:nvSpPr>
        <p:spPr/>
        <p:txBody>
          <a:bodyPr/>
          <a:lstStyle/>
          <a:p>
            <a:r>
              <a:rPr lang="en-US" dirty="0"/>
              <a:t>Promise – An analogy</a:t>
            </a:r>
          </a:p>
        </p:txBody>
      </p:sp>
      <p:sp>
        <p:nvSpPr>
          <p:cNvPr id="3" name="Content Placeholder 2">
            <a:extLst>
              <a:ext uri="{FF2B5EF4-FFF2-40B4-BE49-F238E27FC236}">
                <a16:creationId xmlns:a16="http://schemas.microsoft.com/office/drawing/2014/main" id="{1CBC7B9F-7BC3-D148-A363-306E6EB827E3}"/>
              </a:ext>
            </a:extLst>
          </p:cNvPr>
          <p:cNvSpPr>
            <a:spLocks noGrp="1"/>
          </p:cNvSpPr>
          <p:nvPr>
            <p:ph idx="1"/>
          </p:nvPr>
        </p:nvSpPr>
        <p:spPr/>
        <p:txBody>
          <a:bodyPr/>
          <a:lstStyle/>
          <a:p>
            <a:r>
              <a:rPr lang="en-US" dirty="0"/>
              <a:t>You ask me a question and I do not know the answer</a:t>
            </a:r>
          </a:p>
          <a:p>
            <a:r>
              <a:rPr lang="en-US" dirty="0"/>
              <a:t>I give you a </a:t>
            </a:r>
            <a:r>
              <a:rPr lang="en-US" b="1" dirty="0"/>
              <a:t>promise </a:t>
            </a:r>
            <a:r>
              <a:rPr lang="en-US" dirty="0"/>
              <a:t>to give an answer. The promise is </a:t>
            </a:r>
            <a:r>
              <a:rPr lang="en-US" i="1" dirty="0"/>
              <a:t>returned</a:t>
            </a:r>
            <a:r>
              <a:rPr lang="en-US" dirty="0"/>
              <a:t> </a:t>
            </a:r>
            <a:r>
              <a:rPr lang="en-US" b="1" dirty="0"/>
              <a:t>immediately</a:t>
            </a:r>
            <a:r>
              <a:rPr lang="en-US" dirty="0"/>
              <a:t>, the answer is not.</a:t>
            </a:r>
          </a:p>
          <a:p>
            <a:r>
              <a:rPr lang="en-US" dirty="0"/>
              <a:t>I </a:t>
            </a:r>
            <a:r>
              <a:rPr lang="en-US" i="1" dirty="0"/>
              <a:t>resolve</a:t>
            </a:r>
            <a:r>
              <a:rPr lang="en-US" dirty="0"/>
              <a:t> my promise at a later point in time with a </a:t>
            </a:r>
            <a:r>
              <a:rPr lang="en-US" i="1" dirty="0"/>
              <a:t>value </a:t>
            </a:r>
            <a:r>
              <a:rPr lang="en-US" dirty="0"/>
              <a:t>(the answer)</a:t>
            </a:r>
          </a:p>
          <a:p>
            <a:r>
              <a:rPr lang="en-US" dirty="0"/>
              <a:t>If I fail to find an answer I </a:t>
            </a:r>
            <a:r>
              <a:rPr lang="en-US" i="1" dirty="0"/>
              <a:t>reject</a:t>
            </a:r>
            <a:r>
              <a:rPr lang="en-US" dirty="0"/>
              <a:t> the promise with a </a:t>
            </a:r>
            <a:r>
              <a:rPr lang="en-US" i="1" dirty="0"/>
              <a:t>reason for failure</a:t>
            </a:r>
          </a:p>
        </p:txBody>
      </p:sp>
    </p:spTree>
    <p:extLst>
      <p:ext uri="{BB962C8B-B14F-4D97-AF65-F5344CB8AC3E}">
        <p14:creationId xmlns:p14="http://schemas.microsoft.com/office/powerpoint/2010/main" val="3429213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E579-FE3B-B048-B547-08F7D6852420}"/>
              </a:ext>
            </a:extLst>
          </p:cNvPr>
          <p:cNvSpPr>
            <a:spLocks noGrp="1"/>
          </p:cNvSpPr>
          <p:nvPr>
            <p:ph type="title"/>
          </p:nvPr>
        </p:nvSpPr>
        <p:spPr/>
        <p:txBody>
          <a:bodyPr/>
          <a:lstStyle/>
          <a:p>
            <a:r>
              <a:rPr lang="en-US" dirty="0"/>
              <a:t>In other words…</a:t>
            </a:r>
          </a:p>
        </p:txBody>
      </p:sp>
      <p:sp>
        <p:nvSpPr>
          <p:cNvPr id="3" name="Content Placeholder 2">
            <a:extLst>
              <a:ext uri="{FF2B5EF4-FFF2-40B4-BE49-F238E27FC236}">
                <a16:creationId xmlns:a16="http://schemas.microsoft.com/office/drawing/2014/main" id="{15BA05D4-D166-D54E-B7BE-67405419F6C3}"/>
              </a:ext>
            </a:extLst>
          </p:cNvPr>
          <p:cNvSpPr>
            <a:spLocks noGrp="1"/>
          </p:cNvSpPr>
          <p:nvPr>
            <p:ph idx="1"/>
          </p:nvPr>
        </p:nvSpPr>
        <p:spPr/>
        <p:txBody>
          <a:bodyPr/>
          <a:lstStyle/>
          <a:p>
            <a:pPr marL="0" indent="0" algn="ctr">
              <a:buNone/>
            </a:pPr>
            <a:r>
              <a:rPr lang="en-IN" sz="2800" dirty="0"/>
              <a:t>A Promise object represents the future result of an asynchronous operation.</a:t>
            </a:r>
          </a:p>
          <a:p>
            <a:pPr marL="0" indent="0" algn="ctr">
              <a:buNone/>
            </a:pPr>
            <a:endParaRPr lang="en-IN" sz="2800" dirty="0"/>
          </a:p>
          <a:p>
            <a:pPr marL="0" indent="0" algn="ctr">
              <a:buNone/>
            </a:pPr>
            <a:r>
              <a:rPr lang="en-IN" sz="2800" dirty="0"/>
              <a:t>A promise can be in one of three states - pending, resolved or rejected. A promise is settled if it is either resolved or rejected. </a:t>
            </a:r>
            <a:endParaRPr lang="en-US" dirty="0"/>
          </a:p>
        </p:txBody>
      </p:sp>
    </p:spTree>
    <p:extLst>
      <p:ext uri="{BB962C8B-B14F-4D97-AF65-F5344CB8AC3E}">
        <p14:creationId xmlns:p14="http://schemas.microsoft.com/office/powerpoint/2010/main" val="395218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0662-C574-F440-8109-C0719743B79E}"/>
              </a:ext>
            </a:extLst>
          </p:cNvPr>
          <p:cNvSpPr>
            <a:spLocks noGrp="1"/>
          </p:cNvSpPr>
          <p:nvPr>
            <p:ph type="title"/>
          </p:nvPr>
        </p:nvSpPr>
        <p:spPr/>
        <p:txBody>
          <a:bodyPr/>
          <a:lstStyle/>
          <a:p>
            <a:r>
              <a:rPr lang="en-US" dirty="0"/>
              <a:t>Promisifying a function</a:t>
            </a:r>
          </a:p>
        </p:txBody>
      </p:sp>
      <p:sp>
        <p:nvSpPr>
          <p:cNvPr id="3" name="Content Placeholder 2">
            <a:extLst>
              <a:ext uri="{FF2B5EF4-FFF2-40B4-BE49-F238E27FC236}">
                <a16:creationId xmlns:a16="http://schemas.microsoft.com/office/drawing/2014/main" id="{8A615A18-32BD-9942-A43B-9AA5FC649843}"/>
              </a:ext>
            </a:extLst>
          </p:cNvPr>
          <p:cNvSpPr>
            <a:spLocks noGrp="1"/>
          </p:cNvSpPr>
          <p:nvPr>
            <p:ph idx="1"/>
          </p:nvPr>
        </p:nvSpPr>
        <p:spPr>
          <a:xfrm>
            <a:off x="1371600" y="2286000"/>
            <a:ext cx="9601200" cy="4232366"/>
          </a:xfrm>
        </p:spPr>
        <p:txBody>
          <a:bodyPr>
            <a:normAutofit/>
          </a:bodyPr>
          <a:lstStyle/>
          <a:p>
            <a:r>
              <a:rPr lang="en-IN" dirty="0"/>
              <a:t>Steps to convert an async function that uses callbacks to one that uses promises</a:t>
            </a:r>
          </a:p>
          <a:p>
            <a:pPr lvl="1"/>
            <a:r>
              <a:rPr lang="en-IN" i="0" dirty="0"/>
              <a:t>Remove the callback argument</a:t>
            </a:r>
          </a:p>
          <a:p>
            <a:pPr lvl="1"/>
            <a:r>
              <a:rPr lang="en-IN" i="0" dirty="0"/>
              <a:t>Create and return a Promise object</a:t>
            </a:r>
          </a:p>
          <a:p>
            <a:pPr lvl="2"/>
            <a:r>
              <a:rPr lang="en-IN" dirty="0"/>
              <a:t>Pass a function to the Promise constructor and do the async operation within</a:t>
            </a:r>
          </a:p>
          <a:p>
            <a:pPr lvl="2"/>
            <a:r>
              <a:rPr lang="en-IN" i="0" dirty="0"/>
              <a:t>The function passed is invoked by the constructor</a:t>
            </a:r>
          </a:p>
          <a:p>
            <a:pPr lvl="2"/>
            <a:r>
              <a:rPr lang="en-IN" dirty="0"/>
              <a:t>It is passed 2 functions as arguments – say, </a:t>
            </a:r>
            <a:r>
              <a:rPr lang="en-IN" i="1" dirty="0"/>
              <a:t>resolve </a:t>
            </a:r>
            <a:r>
              <a:rPr lang="en-IN" dirty="0"/>
              <a:t>and </a:t>
            </a:r>
            <a:r>
              <a:rPr lang="en-IN" i="1" dirty="0"/>
              <a:t>reject</a:t>
            </a:r>
          </a:p>
          <a:p>
            <a:pPr lvl="3"/>
            <a:r>
              <a:rPr lang="en-IN" i="0" dirty="0"/>
              <a:t>Call resolve, passing result of async operation once the operation completes</a:t>
            </a:r>
          </a:p>
          <a:p>
            <a:pPr lvl="3"/>
            <a:r>
              <a:rPr lang="en-IN" i="0" dirty="0"/>
              <a:t>Call reject, with reason for failure (an Error object), in case of failure</a:t>
            </a:r>
          </a:p>
          <a:p>
            <a:pPr lvl="1"/>
            <a:endParaRPr lang="en-IN" b="1" i="0" dirty="0"/>
          </a:p>
        </p:txBody>
      </p:sp>
    </p:spTree>
    <p:extLst>
      <p:ext uri="{BB962C8B-B14F-4D97-AF65-F5344CB8AC3E}">
        <p14:creationId xmlns:p14="http://schemas.microsoft.com/office/powerpoint/2010/main" val="394206221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10598</TotalTime>
  <Words>652</Words>
  <Application>Microsoft Macintosh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Franklin Gothic Book</vt:lpstr>
      <vt:lpstr>Menlo</vt:lpstr>
      <vt:lpstr>Crop</vt:lpstr>
      <vt:lpstr>Async Constructs IN JAVASCRIPT </vt:lpstr>
      <vt:lpstr>Copyright Notice</vt:lpstr>
      <vt:lpstr>    Drawback of Callback</vt:lpstr>
      <vt:lpstr>Drawback of Callback</vt:lpstr>
      <vt:lpstr>    Promises</vt:lpstr>
      <vt:lpstr>What is a Promise?</vt:lpstr>
      <vt:lpstr>Promise – An analogy</vt:lpstr>
      <vt:lpstr>In other words…</vt:lpstr>
      <vt:lpstr>Promisifying a function</vt:lpstr>
      <vt:lpstr>Example</vt:lpstr>
      <vt:lpstr>Using a method that returns a Promise</vt:lpstr>
      <vt:lpstr>Thank You!</vt:lpstr>
      <vt:lpstr>    More you can explore…</vt:lpstr>
      <vt:lpstr>When a then() handler returns a Promise…</vt:lpstr>
      <vt:lpstr>Promise.all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Cordova</dc:title>
  <dc:creator>Prashanth Puranik</dc:creator>
  <cp:lastModifiedBy>Prashanth Puranik</cp:lastModifiedBy>
  <cp:revision>1319</cp:revision>
  <cp:lastPrinted>2018-12-16T08:32:49Z</cp:lastPrinted>
  <dcterms:created xsi:type="dcterms:W3CDTF">2018-11-21T03:59:25Z</dcterms:created>
  <dcterms:modified xsi:type="dcterms:W3CDTF">2019-01-13T01:43:42Z</dcterms:modified>
</cp:coreProperties>
</file>