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8.xml.rels" ContentType="application/vnd.openxmlformats-package.relationships+xml"/>
  <Override PartName="/ppt/notesSlides/notesSlide18.xml" ContentType="application/vnd.openxmlformats-officedocument.presentationml.notesSlide+xml"/>
  <Override PartName="/ppt/media/image41.jpeg" ContentType="image/jpeg"/>
  <Override PartName="/ppt/media/image40.jpeg" ContentType="image/jpeg"/>
  <Override PartName="/ppt/media/image38.png" ContentType="image/png"/>
  <Override PartName="/ppt/media/image37.png" ContentType="image/png"/>
  <Override PartName="/ppt/media/image15.png" ContentType="image/png"/>
  <Override PartName="/ppt/media/image14.png" ContentType="image/png"/>
  <Override PartName="/ppt/media/image16.png" ContentType="image/png"/>
  <Override PartName="/ppt/media/image1.jpeg" ContentType="image/jpeg"/>
  <Override PartName="/ppt/media/image17.png" ContentType="image/png"/>
  <Override PartName="/ppt/media/image18.png" ContentType="image/png"/>
  <Override PartName="/ppt/media/image19.png" ContentType="image/png"/>
  <Override PartName="/ppt/media/image20.png" ContentType="image/png"/>
  <Override PartName="/ppt/media/image22.png" ContentType="image/png"/>
  <Override PartName="/ppt/media/image23.png" ContentType="image/png"/>
  <Override PartName="/ppt/media/image25.png" ContentType="image/png"/>
  <Override PartName="/ppt/media/image7.jpeg" ContentType="image/jpe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13.jpeg" ContentType="image/jpeg"/>
  <Override PartName="/ppt/media/image12.jpeg" ContentType="image/jpeg"/>
  <Override PartName="/ppt/media/image9.png" ContentType="image/png"/>
  <Override PartName="/ppt/media/image8.png" ContentType="image/png"/>
  <Override PartName="/ppt/media/image6.png" ContentType="image/png"/>
  <Override PartName="/ppt/media/image3.png" ContentType="image/png"/>
  <Override PartName="/ppt/media/image4.png" ContentType="image/png"/>
  <Override PartName="/ppt/media/image5.png" ContentType="image/png"/>
  <Override PartName="/ppt/media/image21.jpeg" ContentType="image/jpeg"/>
  <Override PartName="/ppt/media/image2.jpeg" ContentType="image/jpeg"/>
  <Override PartName="/ppt/media/image24.jpeg" ContentType="image/jpeg"/>
  <Override PartName="/ppt/media/image32.jpeg" ContentType="image/jpeg"/>
  <Override PartName="/ppt/media/image39.jpeg" ContentType="image/jpeg"/>
  <Override PartName="/ppt/media/image33.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12192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ffffff"/>
                </a:solidFill>
                <a:latin typeface="Century Gothic"/>
              </a:rPr>
              <a:t>Click to move the slide</a:t>
            </a:r>
            <a:endParaRPr b="0" lang="en-US" sz="1800" spc="-1" strike="noStrike">
              <a:solidFill>
                <a:srgbClr val="ffffff"/>
              </a:solidFill>
              <a:latin typeface="Century Gothic"/>
            </a:endParaRPr>
          </a:p>
        </p:txBody>
      </p:sp>
      <p:sp>
        <p:nvSpPr>
          <p:cNvPr id="48"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49"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50"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51"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52" name="PlaceHolder 6"/>
          <p:cNvSpPr>
            <a:spLocks noGrp="1"/>
          </p:cNvSpPr>
          <p:nvPr>
            <p:ph type="sldNum"/>
          </p:nvPr>
        </p:nvSpPr>
        <p:spPr>
          <a:xfrm>
            <a:off x="4278960" y="10157400"/>
            <a:ext cx="3280680" cy="534240"/>
          </a:xfrm>
          <a:prstGeom prst="rect">
            <a:avLst/>
          </a:prstGeom>
        </p:spPr>
        <p:txBody>
          <a:bodyPr lIns="0" rIns="0" tIns="0" bIns="0" anchor="b"/>
          <a:p>
            <a:pPr algn="r"/>
            <a:fld id="{A63E338B-53CB-4AB7-9ED3-662CE9DEE651}"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4038480" y="857160"/>
            <a:ext cx="4114440" cy="2314080"/>
          </a:xfrm>
          <a:prstGeom prst="rect">
            <a:avLst/>
          </a:prstGeom>
        </p:spPr>
      </p:sp>
      <p:sp>
        <p:nvSpPr>
          <p:cNvPr id="291" name="PlaceHolder 2"/>
          <p:cNvSpPr>
            <a:spLocks noGrp="1"/>
          </p:cNvSpPr>
          <p:nvPr>
            <p:ph type="body"/>
          </p:nvPr>
        </p:nvSpPr>
        <p:spPr>
          <a:xfrm>
            <a:off x="1219320" y="3300480"/>
            <a:ext cx="9753120" cy="2700000"/>
          </a:xfrm>
          <a:prstGeom prst="rect">
            <a:avLst/>
          </a:prstGeom>
        </p:spPr>
        <p:txBody>
          <a:bodyPr/>
          <a:p>
            <a:endParaRPr b="0" lang="en-IN" sz="2000" spc="-1" strike="noStrike">
              <a:latin typeface="Arial"/>
            </a:endParaRPr>
          </a:p>
        </p:txBody>
      </p:sp>
      <p:sp>
        <p:nvSpPr>
          <p:cNvPr id="292" name="TextShape 3"/>
          <p:cNvSpPr txBox="1"/>
          <p:nvPr/>
        </p:nvSpPr>
        <p:spPr>
          <a:xfrm>
            <a:off x="6905520" y="6513480"/>
            <a:ext cx="5283000" cy="344160"/>
          </a:xfrm>
          <a:prstGeom prst="rect">
            <a:avLst/>
          </a:prstGeom>
          <a:noFill/>
          <a:ln>
            <a:noFill/>
          </a:ln>
        </p:spPr>
        <p:txBody>
          <a:bodyPr anchor="b"/>
          <a:p>
            <a:pPr algn="r">
              <a:lnSpc>
                <a:spcPct val="100000"/>
              </a:lnSpc>
            </a:pPr>
            <a:fld id="{B94C192E-E54C-4ADC-83BD-99DDE52BD7B4}" type="slidenum">
              <a:rPr b="0" lang="en-IN"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
        <p:nvSpPr>
          <p:cNvPr id="33" name="PlaceHolder 2"/>
          <p:cNvSpPr>
            <a:spLocks noGrp="1"/>
          </p:cNvSpPr>
          <p:nvPr>
            <p:ph type="body"/>
          </p:nvPr>
        </p:nvSpPr>
        <p:spPr>
          <a:xfrm>
            <a:off x="684360" y="685800"/>
            <a:ext cx="853416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4" name="PlaceHolder 3"/>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
        <p:nvSpPr>
          <p:cNvPr id="36"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7"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8" name="PlaceHolder 4"/>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9" name="PlaceHolder 5"/>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
        <p:nvSpPr>
          <p:cNvPr id="41" name="PlaceHolder 2"/>
          <p:cNvSpPr>
            <a:spLocks noGrp="1"/>
          </p:cNvSpPr>
          <p:nvPr>
            <p:ph type="body"/>
          </p:nvPr>
        </p:nvSpPr>
        <p:spPr>
          <a:xfrm>
            <a:off x="684360" y="6858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2" name="PlaceHolder 3"/>
          <p:cNvSpPr>
            <a:spLocks noGrp="1"/>
          </p:cNvSpPr>
          <p:nvPr>
            <p:ph type="body"/>
          </p:nvPr>
        </p:nvSpPr>
        <p:spPr>
          <a:xfrm>
            <a:off x="3570120" y="6858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3" name="PlaceHolder 4"/>
          <p:cNvSpPr>
            <a:spLocks noGrp="1"/>
          </p:cNvSpPr>
          <p:nvPr>
            <p:ph type="body"/>
          </p:nvPr>
        </p:nvSpPr>
        <p:spPr>
          <a:xfrm>
            <a:off x="6455520" y="6858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4" name="PlaceHolder 5"/>
          <p:cNvSpPr>
            <a:spLocks noGrp="1"/>
          </p:cNvSpPr>
          <p:nvPr>
            <p:ph type="body"/>
          </p:nvPr>
        </p:nvSpPr>
        <p:spPr>
          <a:xfrm>
            <a:off x="684360" y="25740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5" name="PlaceHolder 6"/>
          <p:cNvSpPr>
            <a:spLocks noGrp="1"/>
          </p:cNvSpPr>
          <p:nvPr>
            <p:ph type="body"/>
          </p:nvPr>
        </p:nvSpPr>
        <p:spPr>
          <a:xfrm>
            <a:off x="3570120" y="25740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6" name="PlaceHolder 7"/>
          <p:cNvSpPr>
            <a:spLocks noGrp="1"/>
          </p:cNvSpPr>
          <p:nvPr>
            <p:ph type="body"/>
          </p:nvPr>
        </p:nvSpPr>
        <p:spPr>
          <a:xfrm>
            <a:off x="6455520" y="25740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
        <p:nvSpPr>
          <p:cNvPr id="12" name="PlaceHolder 2"/>
          <p:cNvSpPr>
            <a:spLocks noGrp="1"/>
          </p:cNvSpPr>
          <p:nvPr>
            <p:ph type="subTitle"/>
          </p:nvPr>
        </p:nvSpPr>
        <p:spPr>
          <a:xfrm>
            <a:off x="684360" y="685800"/>
            <a:ext cx="8534160" cy="3614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
        <p:nvSpPr>
          <p:cNvPr id="14" name="PlaceHolder 2"/>
          <p:cNvSpPr>
            <a:spLocks noGrp="1"/>
          </p:cNvSpPr>
          <p:nvPr>
            <p:ph type="body"/>
          </p:nvPr>
        </p:nvSpPr>
        <p:spPr>
          <a:xfrm>
            <a:off x="684360" y="685800"/>
            <a:ext cx="8534160" cy="361476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
        <p:nvSpPr>
          <p:cNvPr id="16"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17" name="PlaceHolder 3"/>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84360" y="4487400"/>
            <a:ext cx="8534160" cy="6985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
        <p:nvSpPr>
          <p:cNvPr id="21"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22" name="PlaceHolder 3"/>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23" name="PlaceHolder 4"/>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
        <p:nvSpPr>
          <p:cNvPr id="25"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26"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27" name="PlaceHolder 4"/>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latin typeface="Century Gothic"/>
            </a:endParaRPr>
          </a:p>
        </p:txBody>
      </p:sp>
      <p:sp>
        <p:nvSpPr>
          <p:cNvPr id="29"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0"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1" name="PlaceHolder 4"/>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9206640" y="2963160"/>
            <a:ext cx="2981880" cy="3209040"/>
            <a:chOff x="9206640" y="2963160"/>
            <a:chExt cx="2981880" cy="3209040"/>
          </a:xfrm>
        </p:grpSpPr>
        <p:sp>
          <p:nvSpPr>
            <p:cNvPr id="1" name="Line 2"/>
            <p:cNvSpPr/>
            <p:nvPr/>
          </p:nvSpPr>
          <p:spPr>
            <a:xfrm flipH="1">
              <a:off x="1127592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9206640" y="3190320"/>
              <a:ext cx="298188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3" name="Line 4"/>
            <p:cNvSpPr/>
            <p:nvPr/>
          </p:nvSpPr>
          <p:spPr>
            <a:xfrm flipH="1">
              <a:off x="10292040" y="3285000"/>
              <a:ext cx="189648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4" name="Line 5"/>
            <p:cNvSpPr/>
            <p:nvPr/>
          </p:nvSpPr>
          <p:spPr>
            <a:xfrm flipH="1">
              <a:off x="10442880" y="3130920"/>
              <a:ext cx="174564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5" name="Line 6"/>
            <p:cNvSpPr/>
            <p:nvPr/>
          </p:nvSpPr>
          <p:spPr>
            <a:xfrm flipH="1">
              <a:off x="10918800" y="3682800"/>
              <a:ext cx="126972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grpSp>
      <p:sp>
        <p:nvSpPr>
          <p:cNvPr id="6" name="PlaceHolder 7"/>
          <p:cNvSpPr>
            <a:spLocks noGrp="1"/>
          </p:cNvSpPr>
          <p:nvPr>
            <p:ph type="title"/>
          </p:nvPr>
        </p:nvSpPr>
        <p:spPr>
          <a:xfrm>
            <a:off x="684360" y="4487400"/>
            <a:ext cx="8534160" cy="1506600"/>
          </a:xfrm>
          <a:prstGeom prst="rect">
            <a:avLst/>
          </a:prstGeom>
        </p:spPr>
        <p:txBody>
          <a:bodyPr anchor="ctr"/>
          <a:p>
            <a:pPr>
              <a:lnSpc>
                <a:spcPct val="100000"/>
              </a:lnSpc>
            </a:pPr>
            <a:r>
              <a:rPr b="0" lang="en-US" sz="3600" spc="-1" strike="noStrike" cap="all">
                <a:solidFill>
                  <a:srgbClr val="ffffff"/>
                </a:solidFill>
                <a:latin typeface="Century Gothic"/>
              </a:rPr>
              <a:t>Title</a:t>
            </a:r>
            <a:endParaRPr b="0" lang="en-US" sz="3600" spc="-1" strike="noStrike">
              <a:solidFill>
                <a:srgbClr val="ffffff"/>
              </a:solidFill>
              <a:latin typeface="Century Gothic"/>
            </a:endParaRPr>
          </a:p>
        </p:txBody>
      </p:sp>
      <p:sp>
        <p:nvSpPr>
          <p:cNvPr id="7" name="PlaceHolder 8"/>
          <p:cNvSpPr>
            <a:spLocks noGrp="1"/>
          </p:cNvSpPr>
          <p:nvPr>
            <p:ph type="body"/>
          </p:nvPr>
        </p:nvSpPr>
        <p:spPr>
          <a:xfrm>
            <a:off x="684360" y="685800"/>
            <a:ext cx="8534160" cy="3614760"/>
          </a:xfrm>
          <a:prstGeom prst="rect">
            <a:avLst/>
          </a:prstGeom>
        </p:spPr>
        <p:txBody>
          <a:bodyPr anchor="ct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Text</a:t>
            </a:r>
            <a:endParaRPr b="0" lang="en-US" sz="2000" spc="-1" strike="noStrike">
              <a:solidFill>
                <a:srgbClr val="0f496f"/>
              </a:solidFill>
              <a:latin typeface="Century Gothic"/>
            </a:endParaRPr>
          </a:p>
          <a:p>
            <a:pPr lvl="1" marL="743040" indent="-285480">
              <a:lnSpc>
                <a:spcPct val="100000"/>
              </a:lnSpc>
              <a:spcBef>
                <a:spcPts val="360"/>
              </a:spcBef>
              <a:spcAft>
                <a:spcPts val="601"/>
              </a:spcAft>
              <a:buClr>
                <a:srgbClr val="ffffff"/>
              </a:buClr>
              <a:buSzPct val="80000"/>
              <a:buFont typeface="Wingdings 3" charset="2"/>
              <a:buChar char=""/>
            </a:pPr>
            <a:r>
              <a:rPr b="0" lang="en-US" sz="1800" spc="-1" strike="noStrike">
                <a:solidFill>
                  <a:srgbClr val="0f496f"/>
                </a:solidFill>
                <a:latin typeface="Century Gothic"/>
              </a:rPr>
              <a:t>Second level</a:t>
            </a:r>
            <a:endParaRPr b="0" lang="en-US" sz="1800" spc="-1" strike="noStrike">
              <a:solidFill>
                <a:srgbClr val="0f496f"/>
              </a:solidFill>
              <a:latin typeface="Century Gothic"/>
            </a:endParaRPr>
          </a:p>
          <a:p>
            <a:pPr lvl="2" marL="1200240" indent="-285480">
              <a:lnSpc>
                <a:spcPct val="100000"/>
              </a:lnSpc>
              <a:spcBef>
                <a:spcPts val="320"/>
              </a:spcBef>
              <a:spcAft>
                <a:spcPts val="601"/>
              </a:spcAft>
              <a:buClr>
                <a:srgbClr val="ffffff"/>
              </a:buClr>
              <a:buSzPct val="80000"/>
              <a:buFont typeface="Wingdings 3" charset="2"/>
              <a:buChar char=""/>
            </a:pPr>
            <a:r>
              <a:rPr b="0" lang="en-US" sz="1600" spc="-1" strike="noStrike">
                <a:solidFill>
                  <a:srgbClr val="0f496f"/>
                </a:solidFill>
                <a:latin typeface="Century Gothic"/>
              </a:rPr>
              <a:t>Third level</a:t>
            </a:r>
            <a:endParaRPr b="0" lang="en-US" sz="1600" spc="-1" strike="noStrike">
              <a:solidFill>
                <a:srgbClr val="0f496f"/>
              </a:solidFill>
              <a:latin typeface="Century Gothic"/>
            </a:endParaRPr>
          </a:p>
          <a:p>
            <a:pPr lvl="3" marL="1542960" indent="-171000">
              <a:lnSpc>
                <a:spcPct val="100000"/>
              </a:lnSpc>
              <a:spcBef>
                <a:spcPts val="281"/>
              </a:spcBef>
              <a:spcAft>
                <a:spcPts val="601"/>
              </a:spcAft>
              <a:buClr>
                <a:srgbClr val="ffffff"/>
              </a:buClr>
              <a:buSzPct val="80000"/>
              <a:buFont typeface="Wingdings 3" charset="2"/>
              <a:buChar char=""/>
            </a:pPr>
            <a:r>
              <a:rPr b="0" lang="en-US" sz="1400" spc="-1" strike="noStrike">
                <a:solidFill>
                  <a:srgbClr val="0f496f"/>
                </a:solidFill>
                <a:latin typeface="Century Gothic"/>
              </a:rPr>
              <a:t>Fourth level</a:t>
            </a:r>
            <a:endParaRPr b="0" lang="en-US" sz="1400" spc="-1" strike="noStrike">
              <a:solidFill>
                <a:srgbClr val="0f496f"/>
              </a:solidFill>
              <a:latin typeface="Century Gothic"/>
            </a:endParaRPr>
          </a:p>
          <a:p>
            <a:pPr lvl="4" marL="2000160" indent="-171000">
              <a:lnSpc>
                <a:spcPct val="100000"/>
              </a:lnSpc>
              <a:spcBef>
                <a:spcPts val="281"/>
              </a:spcBef>
              <a:spcAft>
                <a:spcPts val="601"/>
              </a:spcAft>
              <a:buClr>
                <a:srgbClr val="ffffff"/>
              </a:buClr>
              <a:buSzPct val="80000"/>
              <a:buFont typeface="Wingdings 3" charset="2"/>
              <a:buChar char=""/>
            </a:pPr>
            <a:r>
              <a:rPr b="0" lang="en-US" sz="1400" spc="-1" strike="noStrike">
                <a:solidFill>
                  <a:srgbClr val="0f496f"/>
                </a:solidFill>
                <a:latin typeface="Century Gothic"/>
              </a:rPr>
              <a:t>Fifth level</a:t>
            </a:r>
            <a:endParaRPr b="0" lang="en-US" sz="1400" spc="-1" strike="noStrike">
              <a:solidFill>
                <a:srgbClr val="0f496f"/>
              </a:solidFill>
              <a:latin typeface="Century Gothic"/>
            </a:endParaRPr>
          </a:p>
        </p:txBody>
      </p:sp>
      <p:sp>
        <p:nvSpPr>
          <p:cNvPr id="8" name="PlaceHolder 9"/>
          <p:cNvSpPr>
            <a:spLocks noGrp="1"/>
          </p:cNvSpPr>
          <p:nvPr>
            <p:ph type="dt"/>
          </p:nvPr>
        </p:nvSpPr>
        <p:spPr>
          <a:xfrm>
            <a:off x="9904320" y="6172200"/>
            <a:ext cx="1599840" cy="364680"/>
          </a:xfrm>
          <a:prstGeom prst="rect">
            <a:avLst/>
          </a:prstGeom>
        </p:spPr>
        <p:txBody>
          <a:bodyPr/>
          <a:p>
            <a:pPr algn="r">
              <a:lnSpc>
                <a:spcPct val="100000"/>
              </a:lnSpc>
            </a:pPr>
            <a:fld id="{D1F8F4E3-2534-47F7-BFF1-A01A21039A05}" type="datetime">
              <a:rPr b="0" lang="en-IN" sz="1000" spc="-1" strike="noStrike">
                <a:solidFill>
                  <a:srgbClr val="0a304a"/>
                </a:solidFill>
                <a:latin typeface="Century Gothic"/>
              </a:rPr>
              <a:t>25/02/21</a:t>
            </a:fld>
            <a:endParaRPr b="0" lang="en-IN" sz="1000" spc="-1" strike="noStrike">
              <a:latin typeface="Times New Roman"/>
            </a:endParaRPr>
          </a:p>
        </p:txBody>
      </p:sp>
      <p:sp>
        <p:nvSpPr>
          <p:cNvPr id="9" name="PlaceHolder 10"/>
          <p:cNvSpPr>
            <a:spLocks noGrp="1"/>
          </p:cNvSpPr>
          <p:nvPr>
            <p:ph type="ftr"/>
          </p:nvPr>
        </p:nvSpPr>
        <p:spPr>
          <a:xfrm>
            <a:off x="684360" y="6172200"/>
            <a:ext cx="7543440" cy="364680"/>
          </a:xfrm>
          <a:prstGeom prst="rect">
            <a:avLst/>
          </a:prstGeom>
        </p:spPr>
        <p:txBody>
          <a:bodyPr/>
          <a:p>
            <a:endParaRPr b="0" lang="en-IN" sz="2400" spc="-1" strike="noStrike">
              <a:latin typeface="Times New Roman"/>
            </a:endParaRPr>
          </a:p>
        </p:txBody>
      </p:sp>
      <p:sp>
        <p:nvSpPr>
          <p:cNvPr id="10" name="PlaceHolder 11"/>
          <p:cNvSpPr>
            <a:spLocks noGrp="1"/>
          </p:cNvSpPr>
          <p:nvPr>
            <p:ph type="sldNum"/>
          </p:nvPr>
        </p:nvSpPr>
        <p:spPr>
          <a:xfrm>
            <a:off x="10363320" y="5578560"/>
            <a:ext cx="1141920" cy="669600"/>
          </a:xfrm>
          <a:prstGeom prst="rect">
            <a:avLst/>
          </a:prstGeom>
        </p:spPr>
        <p:txBody>
          <a:bodyPr anchor="b"/>
          <a:p>
            <a:pPr algn="r">
              <a:lnSpc>
                <a:spcPct val="100000"/>
              </a:lnSpc>
            </a:pPr>
            <a:fld id="{152FC076-8741-4D19-8F82-8BD4D756B25E}" type="slidenum">
              <a:rPr b="0" lang="en-IN" sz="3200" spc="-1" strike="noStrike">
                <a:solidFill>
                  <a:srgbClr val="0a304a"/>
                </a:solidFill>
                <a:latin typeface="Century Gothic"/>
              </a:rPr>
              <a:t>&lt;number&gt;</a:t>
            </a:fld>
            <a:endParaRPr b="0" lang="en-IN" sz="3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87520" y="332640"/>
            <a:ext cx="11016720" cy="1151640"/>
          </a:xfrm>
          <a:prstGeom prst="roundRect">
            <a:avLst>
              <a:gd name="adj" fmla="val 16667"/>
            </a:avLst>
          </a:prstGeom>
          <a:ln>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600" spc="-1" strike="noStrike">
                <a:solidFill>
                  <a:srgbClr val="ffffff"/>
                </a:solidFill>
                <a:latin typeface="Century Gothic"/>
              </a:rPr>
              <a:t>Market Basket Project on E-Commerce Big Data</a:t>
            </a:r>
            <a:endParaRPr b="0" lang="en-IN" sz="3600" spc="-1" strike="noStrike">
              <a:latin typeface="Arial"/>
            </a:endParaRPr>
          </a:p>
        </p:txBody>
      </p:sp>
      <p:grpSp>
        <p:nvGrpSpPr>
          <p:cNvPr id="54" name="Group 2"/>
          <p:cNvGrpSpPr/>
          <p:nvPr/>
        </p:nvGrpSpPr>
        <p:grpSpPr>
          <a:xfrm>
            <a:off x="2031840" y="1628640"/>
            <a:ext cx="7664040" cy="4509360"/>
            <a:chOff x="2031840" y="1628640"/>
            <a:chExt cx="7664040" cy="4509360"/>
          </a:xfrm>
        </p:grpSpPr>
        <p:sp>
          <p:nvSpPr>
            <p:cNvPr id="55" name="CustomShape 3"/>
            <p:cNvSpPr/>
            <p:nvPr/>
          </p:nvSpPr>
          <p:spPr>
            <a:xfrm>
              <a:off x="5481000" y="1628640"/>
              <a:ext cx="76608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Team-A</a:t>
              </a:r>
              <a:endParaRPr b="0" lang="en-IN" sz="1500" spc="-1" strike="noStrike">
                <a:latin typeface="Arial"/>
              </a:endParaRPr>
            </a:p>
          </p:txBody>
        </p:sp>
        <p:sp>
          <p:nvSpPr>
            <p:cNvPr id="56" name="CustomShape 4"/>
            <p:cNvSpPr/>
            <p:nvPr/>
          </p:nvSpPr>
          <p:spPr>
            <a:xfrm>
              <a:off x="5097600" y="2079720"/>
              <a:ext cx="153252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Ayushi</a:t>
              </a:r>
              <a:endParaRPr b="0" lang="en-IN" sz="1500" spc="-1" strike="noStrike">
                <a:latin typeface="Arial"/>
              </a:endParaRPr>
            </a:p>
          </p:txBody>
        </p:sp>
        <p:sp>
          <p:nvSpPr>
            <p:cNvPr id="57" name="CustomShape 5"/>
            <p:cNvSpPr/>
            <p:nvPr/>
          </p:nvSpPr>
          <p:spPr>
            <a:xfrm>
              <a:off x="4714560" y="2530800"/>
              <a:ext cx="229896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Anirudha</a:t>
              </a:r>
              <a:endParaRPr b="0" lang="en-IN" sz="1500" spc="-1" strike="noStrike">
                <a:latin typeface="Arial"/>
              </a:endParaRPr>
            </a:p>
          </p:txBody>
        </p:sp>
        <p:sp>
          <p:nvSpPr>
            <p:cNvPr id="58" name="CustomShape 6"/>
            <p:cNvSpPr/>
            <p:nvPr/>
          </p:nvSpPr>
          <p:spPr>
            <a:xfrm>
              <a:off x="4331160" y="2981520"/>
              <a:ext cx="306540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Kislay Srivastava</a:t>
              </a:r>
              <a:endParaRPr b="0" lang="en-IN" sz="1500" spc="-1" strike="noStrike">
                <a:latin typeface="Arial"/>
              </a:endParaRPr>
            </a:p>
          </p:txBody>
        </p:sp>
        <p:sp>
          <p:nvSpPr>
            <p:cNvPr id="59" name="CustomShape 7"/>
            <p:cNvSpPr/>
            <p:nvPr/>
          </p:nvSpPr>
          <p:spPr>
            <a:xfrm>
              <a:off x="3948120" y="3432600"/>
              <a:ext cx="383184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Ashwin Jain</a:t>
              </a:r>
              <a:endParaRPr b="0" lang="en-IN" sz="1500" spc="-1" strike="noStrike">
                <a:latin typeface="Arial"/>
              </a:endParaRPr>
            </a:p>
          </p:txBody>
        </p:sp>
        <p:sp>
          <p:nvSpPr>
            <p:cNvPr id="60" name="CustomShape 8"/>
            <p:cNvSpPr/>
            <p:nvPr/>
          </p:nvSpPr>
          <p:spPr>
            <a:xfrm>
              <a:off x="3564720" y="3883680"/>
              <a:ext cx="459828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Ishitha Maty</a:t>
              </a:r>
              <a:endParaRPr b="0" lang="en-IN" sz="1500" spc="-1" strike="noStrike">
                <a:latin typeface="Arial"/>
              </a:endParaRPr>
            </a:p>
          </p:txBody>
        </p:sp>
        <p:sp>
          <p:nvSpPr>
            <p:cNvPr id="61" name="CustomShape 9"/>
            <p:cNvSpPr/>
            <p:nvPr/>
          </p:nvSpPr>
          <p:spPr>
            <a:xfrm>
              <a:off x="3181680" y="4334400"/>
              <a:ext cx="536472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Basant</a:t>
              </a:r>
              <a:endParaRPr b="0" lang="en-IN" sz="1500" spc="-1" strike="noStrike">
                <a:latin typeface="Arial"/>
              </a:endParaRPr>
            </a:p>
          </p:txBody>
        </p:sp>
        <p:sp>
          <p:nvSpPr>
            <p:cNvPr id="62" name="CustomShape 10"/>
            <p:cNvSpPr/>
            <p:nvPr/>
          </p:nvSpPr>
          <p:spPr>
            <a:xfrm>
              <a:off x="2798280" y="4785480"/>
              <a:ext cx="613116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K Manasa</a:t>
              </a:r>
              <a:endParaRPr b="0" lang="en-IN" sz="1500" spc="-1" strike="noStrike">
                <a:latin typeface="Arial"/>
              </a:endParaRPr>
            </a:p>
          </p:txBody>
        </p:sp>
        <p:sp>
          <p:nvSpPr>
            <p:cNvPr id="63" name="CustomShape 11"/>
            <p:cNvSpPr/>
            <p:nvPr/>
          </p:nvSpPr>
          <p:spPr>
            <a:xfrm>
              <a:off x="2415240" y="5236560"/>
              <a:ext cx="689760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Sudha S</a:t>
              </a:r>
              <a:endParaRPr b="0" lang="en-IN" sz="1500" spc="-1" strike="noStrike">
                <a:latin typeface="Arial"/>
              </a:endParaRPr>
            </a:p>
          </p:txBody>
        </p:sp>
        <p:sp>
          <p:nvSpPr>
            <p:cNvPr id="64" name="CustomShape 12"/>
            <p:cNvSpPr/>
            <p:nvPr/>
          </p:nvSpPr>
          <p:spPr>
            <a:xfrm>
              <a:off x="2031840" y="5687280"/>
              <a:ext cx="7664040" cy="450720"/>
            </a:xfrm>
            <a:prstGeom prst="trapezoid">
              <a:avLst>
                <a:gd name="adj" fmla="val 8498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9080" rIns="19080" tIns="19080" bIns="19080" anchor="ctr"/>
            <a:p>
              <a:pPr algn="ctr">
                <a:lnSpc>
                  <a:spcPct val="90000"/>
                </a:lnSpc>
                <a:spcAft>
                  <a:spcPts val="524"/>
                </a:spcAft>
              </a:pPr>
              <a:r>
                <a:rPr b="0" lang="en-IN" sz="1500" spc="-1" strike="noStrike">
                  <a:solidFill>
                    <a:srgbClr val="ffffff"/>
                  </a:solidFill>
                  <a:latin typeface="Century Gothic"/>
                </a:rPr>
                <a:t>Puran Prakash Sinha</a:t>
              </a:r>
              <a:endParaRPr b="0" lang="en-IN" sz="1500" spc="-1" strike="noStrike">
                <a:latin typeface="Arial"/>
              </a:endParaRPr>
            </a:p>
          </p:txBody>
        </p:sp>
      </p:grpSp>
      <p:grpSp>
        <p:nvGrpSpPr>
          <p:cNvPr id="65" name="Group 13"/>
          <p:cNvGrpSpPr/>
          <p:nvPr/>
        </p:nvGrpSpPr>
        <p:grpSpPr>
          <a:xfrm>
            <a:off x="0" y="0"/>
            <a:ext cx="36000" cy="36000"/>
            <a:chOff x="0" y="0"/>
            <a:chExt cx="36000" cy="36000"/>
          </a:xfrm>
        </p:grpSpPr>
      </p:gr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72800" y="504000"/>
            <a:ext cx="11419200" cy="5882760"/>
          </a:xfrm>
          <a:prstGeom prst="rect">
            <a:avLst/>
          </a:prstGeom>
          <a:noFill/>
          <a:ln>
            <a:noFill/>
          </a:ln>
        </p:spPr>
        <p:txBody>
          <a:bodyPr lIns="90000" rIns="90000" tIns="45000" bIns="45000"/>
          <a:p>
            <a:r>
              <a:rPr b="1" lang="en-IN" sz="1600" spc="-1" strike="noStrike">
                <a:latin typeface="Arial"/>
              </a:rPr>
              <a:t>What is Customer Lifetime Value(CLV)?</a:t>
            </a:r>
            <a:endParaRPr b="1" lang="en-IN" sz="1600" spc="-1" strike="noStrike">
              <a:latin typeface="Arial"/>
            </a:endParaRPr>
          </a:p>
          <a:p>
            <a:r>
              <a:rPr b="0" lang="en-IN" sz="1000" spc="-1" strike="noStrike">
                <a:latin typeface="Arial"/>
              </a:rPr>
              <a:t>In marketing, customer lifetime value(CLV or CLTV),lifetime customer value(LCV), or life-time value(LTV) is a prognostication of the net profit contributed to the whole future relationship with a customer. The prediction model can have verying levels of sophistication and accuracy, ranging from a crude heuristic to the use of complex predictive analytics techniques.</a:t>
            </a:r>
            <a:endParaRPr b="0" lang="en-IN" sz="1000" spc="-1" strike="noStrike">
              <a:latin typeface="Arial"/>
            </a:endParaRPr>
          </a:p>
          <a:p>
            <a:r>
              <a:rPr b="0" lang="en-IN" sz="1000" spc="-1" strike="noStrike">
                <a:latin typeface="Arial"/>
              </a:rPr>
              <a:t>Customer lifetime value can also be defined as the monetary value of a customer relationship, based on the present value of the projected future cash flows from the customer relationship. Customer lifetime value is an important concept in that it encourages firms to shift their focus from quarterly profits to the long-term health of their customer relationships. Customer lifetime value is an important metric because it represents an upper limit on spending to acquire new customers. For this reason it is an important element in calculating payback of advertising spent in marketing mix modeling.</a:t>
            </a:r>
            <a:endParaRPr b="0" lang="en-IN" sz="1000" spc="-1" strike="noStrike">
              <a:latin typeface="Arial"/>
            </a:endParaRPr>
          </a:p>
          <a:p>
            <a:r>
              <a:rPr b="1" lang="en-IN" sz="1600" spc="-1" strike="noStrike">
                <a:latin typeface="Arial"/>
              </a:rPr>
              <a:t>You can use CLV models to answer these types of questions about customers :</a:t>
            </a:r>
            <a:endParaRPr b="1" lang="en-IN" sz="1600" spc="-1" strike="noStrike">
              <a:latin typeface="Arial"/>
            </a:endParaRPr>
          </a:p>
          <a:p>
            <a:r>
              <a:rPr b="0" lang="en-IN" sz="1000" spc="-1" strike="noStrike">
                <a:latin typeface="Arial"/>
              </a:rPr>
              <a:t>Number of purchases: How many purchases will the customer make in a given future time range?</a:t>
            </a:r>
            <a:endParaRPr b="0" lang="en-IN" sz="1000" spc="-1" strike="noStrike">
              <a:latin typeface="Arial"/>
            </a:endParaRPr>
          </a:p>
          <a:p>
            <a:r>
              <a:rPr b="0" lang="en-IN" sz="1000" spc="-1" strike="noStrike">
                <a:latin typeface="Arial"/>
              </a:rPr>
              <a:t>Lifetime: How much time will pass before the customer becomes permanently inactive?</a:t>
            </a:r>
            <a:endParaRPr b="0" lang="en-IN" sz="1000" spc="-1" strike="noStrike">
              <a:latin typeface="Arial"/>
            </a:endParaRPr>
          </a:p>
          <a:p>
            <a:r>
              <a:rPr b="0" lang="en-IN" sz="1000" spc="-1" strike="noStrike">
                <a:latin typeface="Arial"/>
              </a:rPr>
              <a:t>Monetary: How much monetary value will the customer generate in a given future time range?</a:t>
            </a:r>
            <a:endParaRPr b="0" lang="en-IN" sz="1000" spc="-1" strike="noStrike">
              <a:latin typeface="Arial"/>
            </a:endParaRPr>
          </a:p>
          <a:p>
            <a:r>
              <a:rPr b="1" lang="en-IN" sz="1200" spc="-1" strike="noStrike">
                <a:latin typeface="Arial"/>
              </a:rPr>
              <a:t>CLV concepts: RFM (Customer Segmentation)</a:t>
            </a:r>
            <a:endParaRPr b="1" lang="en-IN" sz="1200" spc="-1" strike="noStrike">
              <a:latin typeface="Arial"/>
            </a:endParaRPr>
          </a:p>
          <a:p>
            <a:r>
              <a:rPr b="0" lang="en-IN" sz="1000" spc="-1" strike="noStrike">
                <a:latin typeface="Arial"/>
              </a:rPr>
              <a:t>Three important inputs into CLV models are recency, frequency, and monetary value:</a:t>
            </a:r>
            <a:endParaRPr b="0" lang="en-IN" sz="1000" spc="-1" strike="noStrike">
              <a:latin typeface="Arial"/>
            </a:endParaRPr>
          </a:p>
          <a:p>
            <a:r>
              <a:rPr b="0" lang="en-IN" sz="1000" spc="-1" strike="noStrike">
                <a:latin typeface="Arial"/>
              </a:rPr>
              <a:t>Recency: When was the customer's last order?</a:t>
            </a:r>
            <a:endParaRPr b="0" lang="en-IN" sz="1000" spc="-1" strike="noStrike">
              <a:latin typeface="Arial"/>
            </a:endParaRPr>
          </a:p>
          <a:p>
            <a:r>
              <a:rPr b="0" lang="en-IN" sz="1000" spc="-1" strike="noStrike">
                <a:latin typeface="Arial"/>
              </a:rPr>
              <a:t>Frequency: How often do they buy?</a:t>
            </a:r>
            <a:endParaRPr b="0" lang="en-IN" sz="1000" spc="-1" strike="noStrike">
              <a:latin typeface="Arial"/>
            </a:endParaRPr>
          </a:p>
          <a:p>
            <a:r>
              <a:rPr b="0" lang="en-IN" sz="1000" spc="-1" strike="noStrike">
                <a:latin typeface="Arial"/>
              </a:rPr>
              <a:t>Monetary: What amount do they spend? We will use RFM framework to build our customer segmentation model.</a:t>
            </a:r>
            <a:endParaRPr b="0" lang="en-IN" sz="1000" spc="-1" strike="noStrike">
              <a:latin typeface="Arial"/>
            </a:endParaRPr>
          </a:p>
          <a:p>
            <a:endParaRPr b="0" lang="en-IN" sz="1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1080" y="31320"/>
            <a:ext cx="6667560" cy="551880"/>
          </a:xfrm>
          <a:prstGeom prst="rect">
            <a:avLst/>
          </a:prstGeom>
          <a:noFill/>
          <a:ln>
            <a:noFill/>
          </a:ln>
        </p:spPr>
        <p:style>
          <a:lnRef idx="0"/>
          <a:fillRef idx="0"/>
          <a:effectRef idx="0"/>
          <a:fontRef idx="minor"/>
        </p:style>
        <p:txBody>
          <a:bodyPr lIns="0" rIns="0" tIns="0" bIns="0"/>
          <a:p>
            <a:pPr>
              <a:lnSpc>
                <a:spcPts val="4348"/>
              </a:lnSpc>
            </a:pPr>
            <a:r>
              <a:rPr b="0" lang="en-IN" sz="3200" spc="-1" strike="noStrike">
                <a:solidFill>
                  <a:srgbClr val="414141"/>
                </a:solidFill>
                <a:latin typeface="AGDRGH+6"/>
              </a:rPr>
              <a:t>Seller &amp; Customer Visualization</a:t>
            </a:r>
            <a:endParaRPr b="0" lang="en-IN" sz="3200" spc="-1" strike="noStrike">
              <a:latin typeface="Arial"/>
            </a:endParaRPr>
          </a:p>
        </p:txBody>
      </p:sp>
      <p:pic>
        <p:nvPicPr>
          <p:cNvPr id="135" name="" descr=""/>
          <p:cNvPicPr/>
          <p:nvPr/>
        </p:nvPicPr>
        <p:blipFill>
          <a:blip r:embed="rId1"/>
          <a:stretch/>
        </p:blipFill>
        <p:spPr>
          <a:xfrm>
            <a:off x="330480" y="792000"/>
            <a:ext cx="5285520" cy="4700160"/>
          </a:xfrm>
          <a:prstGeom prst="rect">
            <a:avLst/>
          </a:prstGeom>
          <a:ln>
            <a:noFill/>
          </a:ln>
        </p:spPr>
      </p:pic>
      <p:sp>
        <p:nvSpPr>
          <p:cNvPr id="136" name="CustomShape 2"/>
          <p:cNvSpPr/>
          <p:nvPr/>
        </p:nvSpPr>
        <p:spPr>
          <a:xfrm>
            <a:off x="936000" y="5492160"/>
            <a:ext cx="3456000" cy="1059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Customer View</a:t>
            </a:r>
            <a:endParaRPr b="0" lang="en-IN" sz="1800" spc="-1" strike="noStrike">
              <a:latin typeface="Arial"/>
            </a:endParaRPr>
          </a:p>
          <a:p>
            <a:pPr algn="ctr"/>
            <a:r>
              <a:rPr b="0" lang="en-IN" sz="1300" spc="-1" strike="noStrike">
                <a:latin typeface="Arial"/>
              </a:rPr>
              <a:t>Total Nos of Customers: 99441 </a:t>
            </a:r>
            <a:endParaRPr b="0" lang="en-IN" sz="1300" spc="-1" strike="noStrike">
              <a:latin typeface="Arial"/>
            </a:endParaRPr>
          </a:p>
          <a:p>
            <a:pPr algn="ctr"/>
            <a:r>
              <a:rPr b="0" lang="en-IN" sz="1300" spc="-1" strike="noStrike">
                <a:latin typeface="Arial"/>
              </a:rPr>
              <a:t> </a:t>
            </a:r>
            <a:r>
              <a:rPr b="0" lang="en-IN" sz="1300" spc="-1" strike="noStrike">
                <a:latin typeface="Arial"/>
              </a:rPr>
              <a:t>Total generated IDs: 99441</a:t>
            </a:r>
            <a:endParaRPr b="0" lang="en-IN" sz="1300" spc="-1" strike="noStrike">
              <a:latin typeface="Arial"/>
            </a:endParaRPr>
          </a:p>
          <a:p>
            <a:pPr algn="ctr"/>
            <a:r>
              <a:rPr b="0" lang="en-IN" sz="1300" spc="-1" strike="noStrike">
                <a:latin typeface="Arial"/>
              </a:rPr>
              <a:t>Total Nos of Customers: 96096 </a:t>
            </a:r>
            <a:endParaRPr b="0" lang="en-IN" sz="1300" spc="-1" strike="noStrike">
              <a:latin typeface="Arial"/>
            </a:endParaRPr>
          </a:p>
          <a:p>
            <a:pPr algn="ctr"/>
            <a:r>
              <a:rPr b="0" lang="en-IN" sz="1300" spc="-1" strike="noStrike">
                <a:latin typeface="Arial"/>
              </a:rPr>
              <a:t> </a:t>
            </a:r>
            <a:r>
              <a:rPr b="0" lang="en-IN" sz="1300" spc="-1" strike="noStrike">
                <a:latin typeface="Arial"/>
              </a:rPr>
              <a:t>Total generated unique IDs: 99441</a:t>
            </a:r>
            <a:endParaRPr b="0" lang="en-IN" sz="1300" spc="-1" strike="noStrike">
              <a:latin typeface="Arial"/>
            </a:endParaRPr>
          </a:p>
        </p:txBody>
      </p:sp>
      <p:pic>
        <p:nvPicPr>
          <p:cNvPr id="137" name="" descr=""/>
          <p:cNvPicPr/>
          <p:nvPr/>
        </p:nvPicPr>
        <p:blipFill>
          <a:blip r:embed="rId2"/>
          <a:stretch/>
        </p:blipFill>
        <p:spPr>
          <a:xfrm>
            <a:off x="5688000" y="1080000"/>
            <a:ext cx="5971680" cy="3884400"/>
          </a:xfrm>
          <a:prstGeom prst="rect">
            <a:avLst/>
          </a:prstGeom>
          <a:ln>
            <a:noFill/>
          </a:ln>
        </p:spPr>
      </p:pic>
      <p:sp>
        <p:nvSpPr>
          <p:cNvPr id="138" name="CustomShape 3"/>
          <p:cNvSpPr/>
          <p:nvPr/>
        </p:nvSpPr>
        <p:spPr>
          <a:xfrm>
            <a:off x="6912000" y="5420160"/>
            <a:ext cx="3456000" cy="1059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S</a:t>
            </a:r>
            <a:r>
              <a:rPr b="0" lang="en-IN" sz="1800" spc="-1" strike="noStrike">
                <a:latin typeface="Arial"/>
              </a:rPr>
              <a:t>el</a:t>
            </a:r>
            <a:r>
              <a:rPr b="0" lang="en-IN" sz="1800" spc="-1" strike="noStrike">
                <a:latin typeface="Arial"/>
              </a:rPr>
              <a:t>le</a:t>
            </a:r>
            <a:r>
              <a:rPr b="0" lang="en-IN" sz="1800" spc="-1" strike="noStrike">
                <a:latin typeface="Arial"/>
              </a:rPr>
              <a:t>r </a:t>
            </a:r>
            <a:r>
              <a:rPr b="0" lang="en-IN" sz="1800" spc="-1" strike="noStrike">
                <a:latin typeface="Arial"/>
              </a:rPr>
              <a:t>V</a:t>
            </a:r>
            <a:r>
              <a:rPr b="0" lang="en-IN" sz="1800" spc="-1" strike="noStrike">
                <a:latin typeface="Arial"/>
              </a:rPr>
              <a:t>ie</a:t>
            </a:r>
            <a:r>
              <a:rPr b="0" lang="en-IN" sz="1800" spc="-1" strike="noStrike">
                <a:latin typeface="Arial"/>
              </a:rPr>
              <a:t>w</a:t>
            </a:r>
            <a:endParaRPr b="0" lang="en-IN" sz="1800" spc="-1" strike="noStrike">
              <a:latin typeface="Arial"/>
            </a:endParaRPr>
          </a:p>
          <a:p>
            <a:pPr algn="ctr"/>
            <a:r>
              <a:rPr b="0" lang="en-IN" sz="1300" spc="-1" strike="noStrike">
                <a:latin typeface="Arial"/>
              </a:rPr>
              <a:t>To</a:t>
            </a:r>
            <a:r>
              <a:rPr b="0" lang="en-IN" sz="1300" spc="-1" strike="noStrike">
                <a:latin typeface="Arial"/>
              </a:rPr>
              <a:t>tal </a:t>
            </a:r>
            <a:r>
              <a:rPr b="0" lang="en-IN" sz="1300" spc="-1" strike="noStrike">
                <a:latin typeface="Arial"/>
              </a:rPr>
              <a:t>N</a:t>
            </a:r>
            <a:r>
              <a:rPr b="0" lang="en-IN" sz="1300" spc="-1" strike="noStrike">
                <a:latin typeface="Arial"/>
              </a:rPr>
              <a:t>os </a:t>
            </a:r>
            <a:r>
              <a:rPr b="0" lang="en-IN" sz="1300" spc="-1" strike="noStrike">
                <a:latin typeface="Arial"/>
              </a:rPr>
              <a:t>of </a:t>
            </a:r>
            <a:r>
              <a:rPr b="0" lang="en-IN" sz="1300" spc="-1" strike="noStrike">
                <a:latin typeface="Arial"/>
              </a:rPr>
              <a:t>C</a:t>
            </a:r>
            <a:r>
              <a:rPr b="0" lang="en-IN" sz="1300" spc="-1" strike="noStrike">
                <a:latin typeface="Arial"/>
              </a:rPr>
              <a:t>us</a:t>
            </a:r>
            <a:r>
              <a:rPr b="0" lang="en-IN" sz="1300" spc="-1" strike="noStrike">
                <a:latin typeface="Arial"/>
              </a:rPr>
              <a:t>to</a:t>
            </a:r>
            <a:r>
              <a:rPr b="0" lang="en-IN" sz="1300" spc="-1" strike="noStrike">
                <a:latin typeface="Arial"/>
              </a:rPr>
              <a:t>m</a:t>
            </a:r>
            <a:r>
              <a:rPr b="0" lang="en-IN" sz="1300" spc="-1" strike="noStrike">
                <a:latin typeface="Arial"/>
              </a:rPr>
              <a:t>er</a:t>
            </a:r>
            <a:r>
              <a:rPr b="0" lang="en-IN" sz="1300" spc="-1" strike="noStrike">
                <a:latin typeface="Arial"/>
              </a:rPr>
              <a:t>s: </a:t>
            </a:r>
            <a:r>
              <a:rPr b="0" lang="en-IN" sz="1300" spc="-1" strike="noStrike">
                <a:latin typeface="Arial"/>
              </a:rPr>
              <a:t>99</a:t>
            </a:r>
            <a:r>
              <a:rPr b="0" lang="en-IN" sz="1300" spc="-1" strike="noStrike">
                <a:latin typeface="Arial"/>
              </a:rPr>
              <a:t>44</a:t>
            </a:r>
            <a:r>
              <a:rPr b="0" lang="en-IN" sz="1300" spc="-1" strike="noStrike">
                <a:latin typeface="Arial"/>
              </a:rPr>
              <a:t>1 </a:t>
            </a:r>
            <a:endParaRPr b="0" lang="en-IN" sz="1300" spc="-1" strike="noStrike">
              <a:latin typeface="Arial"/>
            </a:endParaRPr>
          </a:p>
          <a:p>
            <a:pPr algn="ctr"/>
            <a:r>
              <a:rPr b="0" lang="en-IN" sz="1300" spc="-1" strike="noStrike">
                <a:latin typeface="Arial"/>
              </a:rPr>
              <a:t> </a:t>
            </a:r>
            <a:r>
              <a:rPr b="0" lang="en-IN" sz="1300" spc="-1" strike="noStrike">
                <a:latin typeface="Arial"/>
              </a:rPr>
              <a:t>To</a:t>
            </a:r>
            <a:r>
              <a:rPr b="0" lang="en-IN" sz="1300" spc="-1" strike="noStrike">
                <a:latin typeface="Arial"/>
              </a:rPr>
              <a:t>tal </a:t>
            </a:r>
            <a:r>
              <a:rPr b="0" lang="en-IN" sz="1300" spc="-1" strike="noStrike">
                <a:latin typeface="Arial"/>
              </a:rPr>
              <a:t>ge</a:t>
            </a:r>
            <a:r>
              <a:rPr b="0" lang="en-IN" sz="1300" spc="-1" strike="noStrike">
                <a:latin typeface="Arial"/>
              </a:rPr>
              <a:t>ne</a:t>
            </a:r>
            <a:r>
              <a:rPr b="0" lang="en-IN" sz="1300" spc="-1" strike="noStrike">
                <a:latin typeface="Arial"/>
              </a:rPr>
              <a:t>rat</a:t>
            </a:r>
            <a:r>
              <a:rPr b="0" lang="en-IN" sz="1300" spc="-1" strike="noStrike">
                <a:latin typeface="Arial"/>
              </a:rPr>
              <a:t>ed </a:t>
            </a:r>
            <a:r>
              <a:rPr b="0" lang="en-IN" sz="1300" spc="-1" strike="noStrike">
                <a:latin typeface="Arial"/>
              </a:rPr>
              <a:t>ID</a:t>
            </a:r>
            <a:r>
              <a:rPr b="0" lang="en-IN" sz="1300" spc="-1" strike="noStrike">
                <a:latin typeface="Arial"/>
              </a:rPr>
              <a:t>s: </a:t>
            </a:r>
            <a:r>
              <a:rPr b="0" lang="en-IN" sz="1300" spc="-1" strike="noStrike">
                <a:latin typeface="Arial"/>
              </a:rPr>
              <a:t>99</a:t>
            </a:r>
            <a:r>
              <a:rPr b="0" lang="en-IN" sz="1300" spc="-1" strike="noStrike">
                <a:latin typeface="Arial"/>
              </a:rPr>
              <a:t>44</a:t>
            </a:r>
            <a:r>
              <a:rPr b="0" lang="en-IN" sz="1300" spc="-1" strike="noStrike">
                <a:latin typeface="Arial"/>
              </a:rPr>
              <a:t>1</a:t>
            </a:r>
            <a:endParaRPr b="0" lang="en-IN" sz="1300" spc="-1" strike="noStrike">
              <a:latin typeface="Arial"/>
            </a:endParaRPr>
          </a:p>
          <a:p>
            <a:pPr algn="ctr"/>
            <a:r>
              <a:rPr b="0" lang="en-IN" sz="1300" spc="-1" strike="noStrike">
                <a:latin typeface="Arial"/>
              </a:rPr>
              <a:t>To</a:t>
            </a:r>
            <a:r>
              <a:rPr b="0" lang="en-IN" sz="1300" spc="-1" strike="noStrike">
                <a:latin typeface="Arial"/>
              </a:rPr>
              <a:t>tal </a:t>
            </a:r>
            <a:r>
              <a:rPr b="0" lang="en-IN" sz="1300" spc="-1" strike="noStrike">
                <a:latin typeface="Arial"/>
              </a:rPr>
              <a:t>N</a:t>
            </a:r>
            <a:r>
              <a:rPr b="0" lang="en-IN" sz="1300" spc="-1" strike="noStrike">
                <a:latin typeface="Arial"/>
              </a:rPr>
              <a:t>os </a:t>
            </a:r>
            <a:r>
              <a:rPr b="0" lang="en-IN" sz="1300" spc="-1" strike="noStrike">
                <a:latin typeface="Arial"/>
              </a:rPr>
              <a:t>of </a:t>
            </a:r>
            <a:r>
              <a:rPr b="0" lang="en-IN" sz="1300" spc="-1" strike="noStrike">
                <a:latin typeface="Arial"/>
              </a:rPr>
              <a:t>C</a:t>
            </a:r>
            <a:r>
              <a:rPr b="0" lang="en-IN" sz="1300" spc="-1" strike="noStrike">
                <a:latin typeface="Arial"/>
              </a:rPr>
              <a:t>us</a:t>
            </a:r>
            <a:r>
              <a:rPr b="0" lang="en-IN" sz="1300" spc="-1" strike="noStrike">
                <a:latin typeface="Arial"/>
              </a:rPr>
              <a:t>to</a:t>
            </a:r>
            <a:r>
              <a:rPr b="0" lang="en-IN" sz="1300" spc="-1" strike="noStrike">
                <a:latin typeface="Arial"/>
              </a:rPr>
              <a:t>m</a:t>
            </a:r>
            <a:r>
              <a:rPr b="0" lang="en-IN" sz="1300" spc="-1" strike="noStrike">
                <a:latin typeface="Arial"/>
              </a:rPr>
              <a:t>er</a:t>
            </a:r>
            <a:r>
              <a:rPr b="0" lang="en-IN" sz="1300" spc="-1" strike="noStrike">
                <a:latin typeface="Arial"/>
              </a:rPr>
              <a:t>s: </a:t>
            </a:r>
            <a:r>
              <a:rPr b="0" lang="en-IN" sz="1300" spc="-1" strike="noStrike">
                <a:latin typeface="Arial"/>
              </a:rPr>
              <a:t>96</a:t>
            </a:r>
            <a:r>
              <a:rPr b="0" lang="en-IN" sz="1300" spc="-1" strike="noStrike">
                <a:latin typeface="Arial"/>
              </a:rPr>
              <a:t>09</a:t>
            </a:r>
            <a:r>
              <a:rPr b="0" lang="en-IN" sz="1300" spc="-1" strike="noStrike">
                <a:latin typeface="Arial"/>
              </a:rPr>
              <a:t>6 </a:t>
            </a:r>
            <a:endParaRPr b="0" lang="en-IN" sz="1300" spc="-1" strike="noStrike">
              <a:latin typeface="Arial"/>
            </a:endParaRPr>
          </a:p>
          <a:p>
            <a:pPr algn="ctr"/>
            <a:r>
              <a:rPr b="0" lang="en-IN" sz="1300" spc="-1" strike="noStrike">
                <a:latin typeface="Arial"/>
              </a:rPr>
              <a:t> </a:t>
            </a:r>
            <a:r>
              <a:rPr b="0" lang="en-IN" sz="1300" spc="-1" strike="noStrike">
                <a:latin typeface="Arial"/>
              </a:rPr>
              <a:t>To</a:t>
            </a:r>
            <a:r>
              <a:rPr b="0" lang="en-IN" sz="1300" spc="-1" strike="noStrike">
                <a:latin typeface="Arial"/>
              </a:rPr>
              <a:t>tal </a:t>
            </a:r>
            <a:r>
              <a:rPr b="0" lang="en-IN" sz="1300" spc="-1" strike="noStrike">
                <a:latin typeface="Arial"/>
              </a:rPr>
              <a:t>ge</a:t>
            </a:r>
            <a:r>
              <a:rPr b="0" lang="en-IN" sz="1300" spc="-1" strike="noStrike">
                <a:latin typeface="Arial"/>
              </a:rPr>
              <a:t>ne</a:t>
            </a:r>
            <a:r>
              <a:rPr b="0" lang="en-IN" sz="1300" spc="-1" strike="noStrike">
                <a:latin typeface="Arial"/>
              </a:rPr>
              <a:t>rat</a:t>
            </a:r>
            <a:r>
              <a:rPr b="0" lang="en-IN" sz="1300" spc="-1" strike="noStrike">
                <a:latin typeface="Arial"/>
              </a:rPr>
              <a:t>ed </a:t>
            </a:r>
            <a:r>
              <a:rPr b="0" lang="en-IN" sz="1300" spc="-1" strike="noStrike">
                <a:latin typeface="Arial"/>
              </a:rPr>
              <a:t>un</a:t>
            </a:r>
            <a:r>
              <a:rPr b="0" lang="en-IN" sz="1300" spc="-1" strike="noStrike">
                <a:latin typeface="Arial"/>
              </a:rPr>
              <a:t>iq</a:t>
            </a:r>
            <a:r>
              <a:rPr b="0" lang="en-IN" sz="1300" spc="-1" strike="noStrike">
                <a:latin typeface="Arial"/>
              </a:rPr>
              <a:t>ue </a:t>
            </a:r>
            <a:r>
              <a:rPr b="0" lang="en-IN" sz="1300" spc="-1" strike="noStrike">
                <a:latin typeface="Arial"/>
              </a:rPr>
              <a:t>ID</a:t>
            </a:r>
            <a:r>
              <a:rPr b="0" lang="en-IN" sz="1300" spc="-1" strike="noStrike">
                <a:latin typeface="Arial"/>
              </a:rPr>
              <a:t>s: </a:t>
            </a:r>
            <a:r>
              <a:rPr b="0" lang="en-IN" sz="1300" spc="-1" strike="noStrike">
                <a:latin typeface="Arial"/>
              </a:rPr>
              <a:t>99</a:t>
            </a:r>
            <a:r>
              <a:rPr b="0" lang="en-IN" sz="1300" spc="-1" strike="noStrike">
                <a:latin typeface="Arial"/>
              </a:rPr>
              <a:t>44</a:t>
            </a:r>
            <a:r>
              <a:rPr b="0" lang="en-IN" sz="1300" spc="-1" strike="noStrike">
                <a:latin typeface="Arial"/>
              </a:rPr>
              <a:t>1</a:t>
            </a:r>
            <a:endParaRPr b="0" lang="en-IN" sz="13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9" name="Group 1"/>
          <p:cNvGrpSpPr/>
          <p:nvPr/>
        </p:nvGrpSpPr>
        <p:grpSpPr>
          <a:xfrm>
            <a:off x="335520" y="107640"/>
            <a:ext cx="10992240" cy="6390000"/>
            <a:chOff x="335520" y="107640"/>
            <a:chExt cx="10992240" cy="6390000"/>
          </a:xfrm>
        </p:grpSpPr>
        <p:sp>
          <p:nvSpPr>
            <p:cNvPr id="140" name="CustomShape 2"/>
            <p:cNvSpPr/>
            <p:nvPr/>
          </p:nvSpPr>
          <p:spPr>
            <a:xfrm>
              <a:off x="335520" y="908640"/>
              <a:ext cx="10992240" cy="5589000"/>
            </a:xfrm>
            <a:prstGeom prst="rect">
              <a:avLst/>
            </a:prstGeom>
            <a:blipFill rotWithShape="0">
              <a:blip r:embed="rId1"/>
              <a:stretch>
                <a:fillRect/>
              </a:stretch>
            </a:blipFill>
            <a:ln>
              <a:noFill/>
            </a:ln>
          </p:spPr>
          <p:style>
            <a:lnRef idx="0"/>
            <a:fillRef idx="0"/>
            <a:effectRef idx="0"/>
            <a:fontRef idx="minor"/>
          </p:style>
        </p:sp>
        <p:sp>
          <p:nvSpPr>
            <p:cNvPr id="141" name="CustomShape 3"/>
            <p:cNvSpPr/>
            <p:nvPr/>
          </p:nvSpPr>
          <p:spPr>
            <a:xfrm>
              <a:off x="404280" y="107640"/>
              <a:ext cx="2206440" cy="551880"/>
            </a:xfrm>
            <a:prstGeom prst="rect">
              <a:avLst/>
            </a:prstGeom>
            <a:noFill/>
            <a:ln>
              <a:noFill/>
            </a:ln>
          </p:spPr>
          <p:style>
            <a:lnRef idx="0"/>
            <a:fillRef idx="0"/>
            <a:effectRef idx="0"/>
            <a:fontRef idx="minor"/>
          </p:style>
          <p:txBody>
            <a:bodyPr lIns="0" rIns="0" tIns="0" bIns="0"/>
            <a:p>
              <a:pPr>
                <a:lnSpc>
                  <a:spcPts val="4348"/>
                </a:lnSpc>
              </a:pPr>
              <a:r>
                <a:rPr b="0" lang="en-IN" sz="3200" spc="-1" strike="noStrike">
                  <a:solidFill>
                    <a:srgbClr val="414141"/>
                  </a:solidFill>
                  <a:latin typeface="INIPQF+6"/>
                </a:rPr>
                <a:t>Clustering</a:t>
              </a:r>
              <a:endParaRPr b="0" lang="en-IN" sz="3200" spc="-1" strike="noStrike">
                <a:latin typeface="Arial"/>
              </a:endParaRPr>
            </a:p>
          </p:txBody>
        </p:sp>
        <p:sp>
          <p:nvSpPr>
            <p:cNvPr id="142" name="CustomShape 4"/>
            <p:cNvSpPr/>
            <p:nvPr/>
          </p:nvSpPr>
          <p:spPr>
            <a:xfrm>
              <a:off x="1316520" y="2567160"/>
              <a:ext cx="190440" cy="190080"/>
            </a:xfrm>
            <a:prstGeom prst="rect">
              <a:avLst/>
            </a:prstGeom>
            <a:noFill/>
            <a:ln>
              <a:noFill/>
            </a:ln>
          </p:spPr>
          <p:style>
            <a:lnRef idx="0"/>
            <a:fillRef idx="0"/>
            <a:effectRef idx="0"/>
            <a:fontRef idx="minor"/>
          </p:style>
          <p:txBody>
            <a:bodyPr lIns="0" rIns="0" tIns="0" bIns="0"/>
            <a:p>
              <a:pPr>
                <a:lnSpc>
                  <a:spcPts val="1500"/>
                </a:lnSpc>
              </a:pPr>
              <a:r>
                <a:rPr b="0" lang="en-IN" sz="1100" spc="-1" strike="noStrike">
                  <a:solidFill>
                    <a:srgbClr val="c0791a"/>
                  </a:solidFill>
                  <a:latin typeface="UJGSHH+1"/>
                </a:rPr>
                <a:t>-</a:t>
              </a:r>
              <a:endParaRPr b="0" lang="en-IN" sz="1100" spc="-1" strike="noStrike">
                <a:latin typeface="Arial"/>
              </a:endParaRPr>
            </a:p>
          </p:txBody>
        </p:sp>
        <p:sp>
          <p:nvSpPr>
            <p:cNvPr id="143" name="CustomShape 5"/>
            <p:cNvSpPr/>
            <p:nvPr/>
          </p:nvSpPr>
          <p:spPr>
            <a:xfrm>
              <a:off x="430920" y="965160"/>
              <a:ext cx="4512600" cy="447480"/>
            </a:xfrm>
            <a:prstGeom prst="rect">
              <a:avLst/>
            </a:prstGeom>
            <a:noFill/>
            <a:ln>
              <a:noFill/>
            </a:ln>
          </p:spPr>
          <p:style>
            <a:lnRef idx="0"/>
            <a:fillRef idx="0"/>
            <a:effectRef idx="0"/>
            <a:fontRef idx="minor"/>
          </p:style>
          <p:txBody>
            <a:bodyPr lIns="0" rIns="0" tIns="0" bIns="0"/>
            <a:p>
              <a:pPr>
                <a:lnSpc>
                  <a:spcPts val="3526"/>
                </a:lnSpc>
              </a:pPr>
              <a:r>
                <a:rPr b="0" lang="en-IN" sz="2800" spc="-1" strike="noStrike">
                  <a:solidFill>
                    <a:srgbClr val="414141"/>
                  </a:solidFill>
                  <a:latin typeface="INIPQF+6"/>
                </a:rPr>
                <a:t>Total Payments (mean)</a:t>
              </a:r>
              <a:endParaRPr b="0" lang="en-IN" sz="2800" spc="-1" strike="noStrike">
                <a:latin typeface="Arial"/>
              </a:endParaRPr>
            </a:p>
          </p:txBody>
        </p:sp>
        <p:sp>
          <p:nvSpPr>
            <p:cNvPr id="144" name="CustomShape 6"/>
            <p:cNvSpPr/>
            <p:nvPr/>
          </p:nvSpPr>
          <p:spPr>
            <a:xfrm>
              <a:off x="1688760" y="2928600"/>
              <a:ext cx="4295520" cy="2333160"/>
            </a:xfrm>
            <a:prstGeom prst="rect">
              <a:avLst/>
            </a:prstGeom>
            <a:noFill/>
            <a:ln>
              <a:noFill/>
            </a:ln>
          </p:spPr>
          <p:style>
            <a:lnRef idx="0"/>
            <a:fillRef idx="0"/>
            <a:effectRef idx="0"/>
            <a:fontRef idx="minor"/>
          </p:style>
          <p:txBody>
            <a:bodyPr lIns="0" rIns="0" tIns="0" bIns="0"/>
            <a:p>
              <a:pPr>
                <a:lnSpc>
                  <a:spcPts val="2455"/>
                </a:lnSpc>
              </a:pPr>
              <a:r>
                <a:rPr b="0" lang="en-IN" sz="1800" spc="-1" strike="noStrike">
                  <a:solidFill>
                    <a:srgbClr val="c0791a"/>
                  </a:solidFill>
                  <a:latin typeface="UJGSHH+1"/>
                </a:rPr>
                <a:t>•</a:t>
              </a:r>
              <a:r>
                <a:rPr b="0" lang="en-IN" sz="1800" spc="1291" strike="noStrike">
                  <a:solidFill>
                    <a:srgbClr val="c0791a"/>
                  </a:solidFill>
                  <a:latin typeface="UJGSHH+1"/>
                </a:rPr>
                <a:t> </a:t>
              </a:r>
              <a:r>
                <a:rPr b="0" lang="en-IN" sz="1800" spc="-1" strike="noStrike">
                  <a:solidFill>
                    <a:srgbClr val="414141"/>
                  </a:solidFill>
                  <a:latin typeface="JLOOAV+ArialMT"/>
                </a:rPr>
                <a:t>Most of the revenue came from South and</a:t>
              </a:r>
              <a:endParaRPr b="0" lang="en-IN" sz="1800" spc="-1" strike="noStrike">
                <a:latin typeface="Arial"/>
              </a:endParaRPr>
            </a:p>
            <a:p>
              <a:pPr marL="343080">
                <a:lnSpc>
                  <a:spcPts val="1993"/>
                </a:lnSpc>
              </a:pPr>
              <a:r>
                <a:rPr b="0" lang="en-IN" sz="1800" spc="-1" strike="noStrike">
                  <a:solidFill>
                    <a:srgbClr val="414141"/>
                  </a:solidFill>
                  <a:latin typeface="JLOOAV+ArialMT"/>
                </a:rPr>
                <a:t>the Southeast regions of Brazil.</a:t>
              </a:r>
              <a:endParaRPr b="0" lang="en-IN" sz="1800" spc="-1" strike="noStrike">
                <a:latin typeface="Arial"/>
              </a:endParaRPr>
            </a:p>
            <a:p>
              <a:pPr>
                <a:lnSpc>
                  <a:spcPts val="1896"/>
                </a:lnSpc>
              </a:pPr>
              <a:r>
                <a:rPr b="0" lang="en-IN" sz="1800" spc="-1" strike="noStrike">
                  <a:solidFill>
                    <a:srgbClr val="c0791a"/>
                  </a:solidFill>
                  <a:latin typeface="UJGSHH+1"/>
                </a:rPr>
                <a:t>•</a:t>
              </a:r>
              <a:r>
                <a:rPr b="0" lang="en-IN" sz="1800" spc="1291" strike="noStrike">
                  <a:solidFill>
                    <a:srgbClr val="c0791a"/>
                  </a:solidFill>
                  <a:latin typeface="UJGSHH+1"/>
                </a:rPr>
                <a:t> </a:t>
              </a:r>
              <a:r>
                <a:rPr b="0" lang="en-IN" sz="1800" spc="-1" strike="noStrike">
                  <a:solidFill>
                    <a:srgbClr val="414141"/>
                  </a:solidFill>
                  <a:latin typeface="JLOOAV+ArialMT"/>
                </a:rPr>
                <a:t>It is also possible to see that large cities</a:t>
              </a:r>
              <a:endParaRPr b="0" lang="en-IN" sz="1800" spc="-1" strike="noStrike">
                <a:latin typeface="Arial"/>
              </a:endParaRPr>
            </a:p>
            <a:p>
              <a:pPr marL="343080">
                <a:lnSpc>
                  <a:spcPts val="1919"/>
                </a:lnSpc>
                <a:spcBef>
                  <a:spcPts val="51"/>
                </a:spcBef>
              </a:pPr>
              <a:r>
                <a:rPr b="0" lang="en-IN" sz="1800" spc="-1" strike="noStrike">
                  <a:solidFill>
                    <a:srgbClr val="414141"/>
                  </a:solidFill>
                  <a:latin typeface="JLOOAV+ArialMT"/>
                </a:rPr>
                <a:t>and capitals, where population is bigger,</a:t>
              </a:r>
              <a:endParaRPr b="0" lang="en-IN" sz="1800" spc="-1" strike="noStrike">
                <a:latin typeface="Arial"/>
              </a:endParaRPr>
            </a:p>
            <a:p>
              <a:pPr marL="343080">
                <a:lnSpc>
                  <a:spcPts val="1896"/>
                </a:lnSpc>
              </a:pPr>
              <a:r>
                <a:rPr b="0" lang="en-IN" sz="1800" spc="-1" strike="noStrike">
                  <a:solidFill>
                    <a:srgbClr val="414141"/>
                  </a:solidFill>
                  <a:latin typeface="JLOOAV+ArialMT"/>
                </a:rPr>
                <a:t>have larger participation on revenue.</a:t>
              </a:r>
              <a:endParaRPr b="0" lang="en-IN" sz="1800" spc="-1" strike="noStrike">
                <a:latin typeface="Arial"/>
              </a:endParaRPr>
            </a:p>
          </p:txBody>
        </p:sp>
        <p:sp>
          <p:nvSpPr>
            <p:cNvPr id="145" name="CustomShape 7"/>
            <p:cNvSpPr/>
            <p:nvPr/>
          </p:nvSpPr>
          <p:spPr>
            <a:xfrm>
              <a:off x="9486360" y="4154040"/>
              <a:ext cx="753120" cy="207360"/>
            </a:xfrm>
            <a:prstGeom prst="rect">
              <a:avLst/>
            </a:prstGeom>
            <a:noFill/>
            <a:ln>
              <a:noFill/>
            </a:ln>
          </p:spPr>
          <p:style>
            <a:lnRef idx="0"/>
            <a:fillRef idx="0"/>
            <a:effectRef idx="0"/>
            <a:fontRef idx="minor"/>
          </p:style>
          <p:txBody>
            <a:bodyPr lIns="0" rIns="0" tIns="0" bIns="0"/>
            <a:p>
              <a:pPr>
                <a:lnSpc>
                  <a:spcPts val="1636"/>
                </a:lnSpc>
              </a:pPr>
              <a:r>
                <a:rPr b="0" lang="en-IN" sz="1200" spc="-1" strike="noStrike">
                  <a:solidFill>
                    <a:srgbClr val="000000"/>
                  </a:solidFill>
                  <a:latin typeface="UJGSHH+1"/>
                </a:rPr>
                <a:t>Sao Paulo</a:t>
              </a:r>
              <a:endParaRPr b="0" lang="en-IN" sz="1200" spc="-1" strike="noStrike">
                <a:latin typeface="Arial"/>
              </a:endParaRPr>
            </a:p>
          </p:txBody>
        </p:sp>
        <p:sp>
          <p:nvSpPr>
            <p:cNvPr id="146" name="CustomShape 8"/>
            <p:cNvSpPr/>
            <p:nvPr/>
          </p:nvSpPr>
          <p:spPr>
            <a:xfrm>
              <a:off x="10224360" y="4422240"/>
              <a:ext cx="339480" cy="207360"/>
            </a:xfrm>
            <a:prstGeom prst="rect">
              <a:avLst/>
            </a:prstGeom>
            <a:noFill/>
            <a:ln>
              <a:noFill/>
            </a:ln>
          </p:spPr>
          <p:style>
            <a:lnRef idx="0"/>
            <a:fillRef idx="0"/>
            <a:effectRef idx="0"/>
            <a:fontRef idx="minor"/>
          </p:style>
          <p:txBody>
            <a:bodyPr lIns="0" rIns="0" tIns="0" bIns="0"/>
            <a:p>
              <a:pPr>
                <a:lnSpc>
                  <a:spcPts val="1636"/>
                </a:lnSpc>
              </a:pPr>
              <a:r>
                <a:rPr b="0" lang="en-IN" sz="1200" spc="-1" strike="noStrike">
                  <a:solidFill>
                    <a:srgbClr val="000000"/>
                  </a:solidFill>
                  <a:latin typeface="UJGSHH+1"/>
                </a:rPr>
                <a:t>Rio</a:t>
              </a:r>
              <a:endParaRPr b="0" lang="en-IN" sz="1200" spc="-1" strike="noStrike">
                <a:latin typeface="Arial"/>
              </a:endParaRPr>
            </a:p>
          </p:txBody>
        </p:sp>
        <p:sp>
          <p:nvSpPr>
            <p:cNvPr id="147" name="CustomShape 9"/>
            <p:cNvSpPr/>
            <p:nvPr/>
          </p:nvSpPr>
          <p:spPr>
            <a:xfrm>
              <a:off x="9244440" y="4500720"/>
              <a:ext cx="594720" cy="294120"/>
            </a:xfrm>
            <a:prstGeom prst="rect">
              <a:avLst/>
            </a:prstGeom>
            <a:noFill/>
            <a:ln>
              <a:noFill/>
            </a:ln>
          </p:spPr>
          <p:style>
            <a:lnRef idx="0"/>
            <a:fillRef idx="0"/>
            <a:effectRef idx="0"/>
            <a:fontRef idx="minor"/>
          </p:style>
          <p:txBody>
            <a:bodyPr lIns="0" rIns="0" tIns="0" bIns="0"/>
            <a:p>
              <a:pPr>
                <a:lnSpc>
                  <a:spcPts val="2319"/>
                </a:lnSpc>
              </a:pPr>
              <a:r>
                <a:rPr b="0" lang="en-IN" sz="1700" spc="-1" strike="noStrike">
                  <a:solidFill>
                    <a:srgbClr val="414141"/>
                  </a:solidFill>
                  <a:latin typeface="IHVWPN+2"/>
                </a:rPr>
                <a:t>Total</a:t>
              </a:r>
              <a:endParaRPr b="0" lang="en-IN" sz="1700" spc="-1" strike="noStrike">
                <a:latin typeface="Arial"/>
              </a:endParaRPr>
            </a:p>
          </p:txBody>
        </p:sp>
        <p:sp>
          <p:nvSpPr>
            <p:cNvPr id="148" name="CustomShape 10"/>
            <p:cNvSpPr/>
            <p:nvPr/>
          </p:nvSpPr>
          <p:spPr>
            <a:xfrm>
              <a:off x="9282240" y="4682880"/>
              <a:ext cx="1027440" cy="588240"/>
            </a:xfrm>
            <a:prstGeom prst="rect">
              <a:avLst/>
            </a:prstGeom>
            <a:noFill/>
            <a:ln>
              <a:noFill/>
            </a:ln>
          </p:spPr>
          <p:style>
            <a:lnRef idx="0"/>
            <a:fillRef idx="0"/>
            <a:effectRef idx="0"/>
            <a:fontRef idx="minor"/>
          </p:style>
          <p:txBody>
            <a:bodyPr lIns="0" rIns="0" tIns="0" bIns="0"/>
            <a:p>
              <a:pPr>
                <a:lnSpc>
                  <a:spcPts val="2319"/>
                </a:lnSpc>
              </a:pPr>
              <a:r>
                <a:rPr b="0" lang="en-IN" sz="1700" spc="-1" strike="noStrike">
                  <a:solidFill>
                    <a:srgbClr val="414141"/>
                  </a:solidFill>
                  <a:latin typeface="IHVWPN+2"/>
                </a:rPr>
                <a:t>Payments</a:t>
              </a:r>
              <a:endParaRPr b="0" lang="en-IN" sz="1700" spc="-1" strike="noStrike">
                <a:latin typeface="Arial"/>
              </a:endParaRPr>
            </a:p>
          </p:txBody>
        </p:sp>
        <p:sp>
          <p:nvSpPr>
            <p:cNvPr id="149" name="CustomShape 11"/>
            <p:cNvSpPr/>
            <p:nvPr/>
          </p:nvSpPr>
          <p:spPr>
            <a:xfrm>
              <a:off x="9282240" y="4917960"/>
              <a:ext cx="1161360" cy="764280"/>
            </a:xfrm>
            <a:prstGeom prst="rect">
              <a:avLst/>
            </a:prstGeom>
            <a:noFill/>
            <a:ln>
              <a:noFill/>
            </a:ln>
          </p:spPr>
          <p:style>
            <a:lnRef idx="0"/>
            <a:fillRef idx="0"/>
            <a:effectRef idx="0"/>
            <a:fontRef idx="minor"/>
          </p:style>
          <p:txBody>
            <a:bodyPr lIns="0" rIns="0" tIns="0" bIns="0"/>
            <a:p>
              <a:pPr>
                <a:lnSpc>
                  <a:spcPts val="2319"/>
                </a:lnSpc>
              </a:pPr>
              <a:r>
                <a:rPr b="0" lang="en-IN" sz="1200" spc="-1" strike="noStrike">
                  <a:solidFill>
                    <a:srgbClr val="414141"/>
                  </a:solidFill>
                  <a:latin typeface="UJGSHH+1"/>
                </a:rPr>
                <a:t>:$13664.08</a:t>
              </a:r>
              <a:endParaRPr b="0" lang="en-IN" sz="1200" spc="-1" strike="noStrike">
                <a:latin typeface="Arial"/>
              </a:endParaRPr>
            </a:p>
            <a:p>
              <a:pPr>
                <a:lnSpc>
                  <a:spcPts val="1896"/>
                </a:lnSpc>
              </a:pPr>
              <a:r>
                <a:rPr b="0" lang="en-IN" sz="1200" spc="-1" strike="noStrike">
                  <a:solidFill>
                    <a:srgbClr val="414141"/>
                  </a:solidFill>
                  <a:latin typeface="UJGSHH+1"/>
                </a:rPr>
                <a:t>:$1934.48</a:t>
              </a:r>
              <a:endParaRPr b="0" lang="en-IN" sz="1200" spc="-1" strike="noStrike">
                <a:latin typeface="Arial"/>
              </a:endParaRPr>
            </a:p>
            <a:p>
              <a:pPr>
                <a:lnSpc>
                  <a:spcPts val="1800"/>
                </a:lnSpc>
              </a:pPr>
              <a:r>
                <a:rPr b="0" lang="en-IN" sz="1200" spc="-1" strike="noStrike">
                  <a:solidFill>
                    <a:srgbClr val="414141"/>
                  </a:solidFill>
                  <a:latin typeface="UJGSHH+1"/>
                </a:rPr>
                <a:t>:$586.60</a:t>
              </a:r>
              <a:endParaRPr b="0" lang="en-IN" sz="1200" spc="-1" strike="noStrike">
                <a:latin typeface="Arial"/>
              </a:endParaRPr>
            </a:p>
          </p:txBody>
        </p:sp>
        <p:sp>
          <p:nvSpPr>
            <p:cNvPr id="150" name="CustomShape 12"/>
            <p:cNvSpPr/>
            <p:nvPr/>
          </p:nvSpPr>
          <p:spPr>
            <a:xfrm>
              <a:off x="9273240" y="5626800"/>
              <a:ext cx="929520" cy="294120"/>
            </a:xfrm>
            <a:prstGeom prst="rect">
              <a:avLst/>
            </a:prstGeom>
            <a:noFill/>
            <a:ln>
              <a:noFill/>
            </a:ln>
          </p:spPr>
          <p:style>
            <a:lnRef idx="0"/>
            <a:fillRef idx="0"/>
            <a:effectRef idx="0"/>
            <a:fontRef idx="minor"/>
          </p:style>
          <p:txBody>
            <a:bodyPr lIns="0" rIns="0" tIns="0" bIns="0"/>
            <a:p>
              <a:pPr>
                <a:lnSpc>
                  <a:spcPts val="2319"/>
                </a:lnSpc>
              </a:pPr>
              <a:r>
                <a:rPr b="0" lang="en-IN" sz="1200" spc="-1" strike="noStrike">
                  <a:solidFill>
                    <a:srgbClr val="414141"/>
                  </a:solidFill>
                  <a:latin typeface="UJGSHH+1"/>
                </a:rPr>
                <a:t>:$121.79</a:t>
              </a:r>
              <a:endParaRPr b="0" lang="en-IN" sz="1200" spc="-1" strike="noStrike">
                <a:latin typeface="Arial"/>
              </a:endParaRPr>
            </a:p>
          </p:txBody>
        </p:sp>
      </p:gr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20000" y="288000"/>
            <a:ext cx="3168000" cy="57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Gross Profit on Top 5 Products</a:t>
            </a:r>
            <a:endParaRPr b="0" lang="en-IN" sz="1800" spc="-1" strike="noStrike">
              <a:latin typeface="Arial"/>
            </a:endParaRPr>
          </a:p>
        </p:txBody>
      </p:sp>
      <p:pic>
        <p:nvPicPr>
          <p:cNvPr id="152" name="" descr=""/>
          <p:cNvPicPr/>
          <p:nvPr/>
        </p:nvPicPr>
        <p:blipFill>
          <a:blip r:embed="rId1"/>
          <a:stretch/>
        </p:blipFill>
        <p:spPr>
          <a:xfrm>
            <a:off x="451800" y="854280"/>
            <a:ext cx="9556200" cy="57733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 descr=""/>
          <p:cNvPicPr/>
          <p:nvPr/>
        </p:nvPicPr>
        <p:blipFill>
          <a:blip r:embed="rId1"/>
          <a:stretch/>
        </p:blipFill>
        <p:spPr>
          <a:xfrm>
            <a:off x="543600" y="992880"/>
            <a:ext cx="5000400" cy="5343120"/>
          </a:xfrm>
          <a:prstGeom prst="rect">
            <a:avLst/>
          </a:prstGeom>
          <a:ln>
            <a:noFill/>
          </a:ln>
        </p:spPr>
      </p:pic>
      <p:sp>
        <p:nvSpPr>
          <p:cNvPr id="154" name="TextShape 1"/>
          <p:cNvSpPr txBox="1"/>
          <p:nvPr/>
        </p:nvSpPr>
        <p:spPr>
          <a:xfrm>
            <a:off x="5691240" y="1080000"/>
            <a:ext cx="4676760" cy="3099600"/>
          </a:xfrm>
          <a:prstGeom prst="rect">
            <a:avLst/>
          </a:prstGeom>
          <a:noFill/>
          <a:ln>
            <a:noFill/>
          </a:ln>
        </p:spPr>
        <p:txBody>
          <a:bodyPr lIns="90000" rIns="90000" tIns="45000" bIns="45000"/>
          <a:p>
            <a:r>
              <a:rPr b="0" lang="en-IN" sz="1000" spc="-1" strike="noStrike">
                <a:latin typeface="Courier New"/>
              </a:rPr>
              <a:t>&lt;class 'pandas.core.frame.DataFrame'&gt;</a:t>
            </a:r>
            <a:endParaRPr b="0" lang="en-IN" sz="1000" spc="-1" strike="noStrike">
              <a:latin typeface="Courier New"/>
              <a:ea typeface="Courier New"/>
            </a:endParaRPr>
          </a:p>
          <a:p>
            <a:r>
              <a:rPr b="0" lang="en-IN" sz="1000" spc="-1" strike="noStrike">
                <a:latin typeface="Courier New"/>
              </a:rPr>
              <a:t>Int64Index: 1000163 entries, 0 to </a:t>
            </a:r>
            <a:r>
              <a:rPr b="0" lang="en-IN" sz="1000" spc="-1" strike="noStrike">
                <a:latin typeface="Courier New"/>
              </a:rPr>
              <a:t>1000162</a:t>
            </a:r>
            <a:endParaRPr b="0" lang="en-IN" sz="1000" spc="-1" strike="noStrike">
              <a:latin typeface="Courier New"/>
              <a:ea typeface="Courier New"/>
            </a:endParaRPr>
          </a:p>
          <a:p>
            <a:r>
              <a:rPr b="0" lang="en-IN" sz="1000" spc="-1" strike="noStrike">
                <a:latin typeface="Courier New"/>
              </a:rPr>
              <a:t>Data columns (total 14 columns):</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   Column                       Non-</a:t>
            </a:r>
            <a:r>
              <a:rPr b="0" lang="en-IN" sz="1000" spc="-1" strike="noStrike">
                <a:latin typeface="Courier New"/>
              </a:rPr>
              <a:t>Null Count    Dtype  </a:t>
            </a:r>
            <a:endParaRPr b="0" lang="en-IN" sz="1000" spc="-1" strike="noStrike">
              <a:latin typeface="Courier New"/>
              <a:ea typeface="Courier New"/>
            </a:endParaRPr>
          </a:p>
          <a:p>
            <a:r>
              <a:rPr b="0" lang="en-IN" sz="1000" spc="-1" strike="noStrike">
                <a:latin typeface="Courier New"/>
              </a:rPr>
              <a:t>---  ------                       </a:t>
            </a:r>
            <a:r>
              <a:rPr b="0" lang="en-IN" sz="1000" spc="-1" strike="noStrike">
                <a:latin typeface="Courier New"/>
              </a:rPr>
              <a:t>--------------    -----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0   geolocation_zip_code_prefix  </a:t>
            </a:r>
            <a:r>
              <a:rPr b="0" lang="en-IN" sz="1000" spc="-1" strike="noStrike">
                <a:latin typeface="Courier New"/>
              </a:rPr>
              <a:t>1000163 non-null  int64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   geolocation_lat              </a:t>
            </a:r>
            <a:r>
              <a:rPr b="0" lang="en-IN" sz="1000" spc="-1" strike="noStrike">
                <a:latin typeface="Courier New"/>
              </a:rPr>
              <a:t>1000163 non-null  float64</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2   geolocation_lng              </a:t>
            </a:r>
            <a:r>
              <a:rPr b="0" lang="en-IN" sz="1000" spc="-1" strike="noStrike">
                <a:latin typeface="Courier New"/>
              </a:rPr>
              <a:t>1000163 non-null  float64</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3   geolocation_city             </a:t>
            </a:r>
            <a:r>
              <a:rPr b="0" lang="en-IN" sz="1000" spc="-1" strike="noStrike">
                <a:latin typeface="Courier New"/>
              </a:rPr>
              <a:t>1000163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4   geolocation_state            </a:t>
            </a:r>
            <a:r>
              <a:rPr b="0" lang="en-IN" sz="1000" spc="-1" strike="noStrike">
                <a:latin typeface="Courier New"/>
              </a:rPr>
              <a:t>1000163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5   seller_id                    3095 </a:t>
            </a:r>
            <a:r>
              <a:rPr b="0" lang="en-IN" sz="1000" spc="-1" strike="noStrike">
                <a:latin typeface="Courier New"/>
              </a:rPr>
              <a:t>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6   seller_zip_code_prefix       3095 </a:t>
            </a:r>
            <a:r>
              <a:rPr b="0" lang="en-IN" sz="1000" spc="-1" strike="noStrike">
                <a:latin typeface="Courier New"/>
              </a:rPr>
              <a:t>non-null     float64</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7   seller_city                  3095 </a:t>
            </a:r>
            <a:r>
              <a:rPr b="0" lang="en-IN" sz="1000" spc="-1" strike="noStrike">
                <a:latin typeface="Courier New"/>
              </a:rPr>
              <a:t>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8   seller_state                 3095 </a:t>
            </a:r>
            <a:r>
              <a:rPr b="0" lang="en-IN" sz="1000" spc="-1" strike="noStrike">
                <a:latin typeface="Courier New"/>
              </a:rPr>
              <a:t>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9   customer_id                  </a:t>
            </a:r>
            <a:r>
              <a:rPr b="0" lang="en-IN" sz="1000" spc="-1" strike="noStrike">
                <a:latin typeface="Courier New"/>
              </a:rPr>
              <a:t>93099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10  customer_unique_id           </a:t>
            </a:r>
            <a:r>
              <a:rPr b="0" lang="en-IN" sz="1000" spc="-1" strike="noStrike">
                <a:latin typeface="Courier New"/>
              </a:rPr>
              <a:t>93099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11  customer_zip_code_prefix     </a:t>
            </a:r>
            <a:r>
              <a:rPr b="0" lang="en-IN" sz="1000" spc="-1" strike="noStrike">
                <a:latin typeface="Courier New"/>
              </a:rPr>
              <a:t>93099 non-null    float64</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12  customer_city                </a:t>
            </a:r>
            <a:r>
              <a:rPr b="0" lang="en-IN" sz="1000" spc="-1" strike="noStrike">
                <a:latin typeface="Courier New"/>
              </a:rPr>
              <a:t>93099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13  customer_state               </a:t>
            </a:r>
            <a:r>
              <a:rPr b="0" lang="en-IN" sz="1000" spc="-1" strike="noStrike">
                <a:latin typeface="Courier New"/>
              </a:rPr>
              <a:t>93099 non-null    object </a:t>
            </a:r>
            <a:endParaRPr b="0" lang="en-IN" sz="1000" spc="-1" strike="noStrike">
              <a:latin typeface="Courier New"/>
              <a:ea typeface="Courier New"/>
            </a:endParaRPr>
          </a:p>
          <a:p>
            <a:r>
              <a:rPr b="0" lang="en-IN" sz="1000" spc="-1" strike="noStrike">
                <a:latin typeface="Courier New"/>
              </a:rPr>
              <a:t>dtypes: float64(4), int64(1), </a:t>
            </a:r>
            <a:r>
              <a:rPr b="0" lang="en-IN" sz="1000" spc="-1" strike="noStrike">
                <a:latin typeface="Courier New"/>
              </a:rPr>
              <a:t>object(9)</a:t>
            </a:r>
            <a:endParaRPr b="0" lang="en-IN" sz="1000" spc="-1" strike="noStrike">
              <a:latin typeface="Courier New"/>
              <a:ea typeface="Courier New"/>
            </a:endParaRPr>
          </a:p>
          <a:p>
            <a:r>
              <a:rPr b="0" lang="en-IN" sz="1000" spc="-1" strike="noStrike">
                <a:latin typeface="Courier New"/>
              </a:rPr>
              <a:t>memory usage: 114.5+ MB</a:t>
            </a:r>
            <a:endParaRPr b="0" lang="en-IN" sz="1000" spc="-1" strike="noStrike">
              <a:latin typeface="Courier New"/>
              <a:ea typeface="Courier New"/>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6483240" y="936000"/>
            <a:ext cx="4676760" cy="3099600"/>
          </a:xfrm>
          <a:prstGeom prst="rect">
            <a:avLst/>
          </a:prstGeom>
          <a:noFill/>
          <a:ln>
            <a:noFill/>
          </a:ln>
        </p:spPr>
        <p:txBody>
          <a:bodyPr lIns="90000" rIns="90000" tIns="45000" bIns="45000"/>
          <a:p>
            <a:r>
              <a:rPr b="0" lang="en-IN" sz="1000" spc="-1" strike="noStrike">
                <a:latin typeface="Courier New"/>
              </a:rPr>
              <a:t>&lt;class 'pandas.core.frame.DataFrame'&gt;</a:t>
            </a:r>
            <a:endParaRPr b="0" lang="en-IN" sz="1000" spc="-1" strike="noStrike">
              <a:latin typeface="Courier New"/>
              <a:ea typeface="Courier New"/>
            </a:endParaRPr>
          </a:p>
          <a:p>
            <a:r>
              <a:rPr b="0" lang="en-IN" sz="1000" spc="-1" strike="noStrike">
                <a:latin typeface="Courier New"/>
              </a:rPr>
              <a:t>Int64Index: 1000163 entries, 0 to </a:t>
            </a:r>
            <a:r>
              <a:rPr b="0" lang="en-IN" sz="1000" spc="-1" strike="noStrike">
                <a:latin typeface="Courier New"/>
              </a:rPr>
              <a:t>1000162</a:t>
            </a:r>
            <a:endParaRPr b="0" lang="en-IN" sz="1000" spc="-1" strike="noStrike">
              <a:latin typeface="Courier New"/>
              <a:ea typeface="Courier New"/>
            </a:endParaRPr>
          </a:p>
          <a:p>
            <a:r>
              <a:rPr b="0" lang="en-IN" sz="1000" spc="-1" strike="noStrike">
                <a:latin typeface="Courier New"/>
              </a:rPr>
              <a:t>Data columns (total 14 columns):</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   Column                       Non-</a:t>
            </a:r>
            <a:r>
              <a:rPr b="0" lang="en-IN" sz="1000" spc="-1" strike="noStrike">
                <a:latin typeface="Courier New"/>
              </a:rPr>
              <a:t>Null Count    Dtype  </a:t>
            </a:r>
            <a:endParaRPr b="0" lang="en-IN" sz="1000" spc="-1" strike="noStrike">
              <a:latin typeface="Courier New"/>
              <a:ea typeface="Courier New"/>
            </a:endParaRPr>
          </a:p>
          <a:p>
            <a:r>
              <a:rPr b="0" lang="en-IN" sz="1000" spc="-1" strike="noStrike">
                <a:latin typeface="Courier New"/>
              </a:rPr>
              <a:t>---  ------                       </a:t>
            </a:r>
            <a:r>
              <a:rPr b="0" lang="en-IN" sz="1000" spc="-1" strike="noStrike">
                <a:latin typeface="Courier New"/>
              </a:rPr>
              <a:t>--------------    -----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0   geolocation_zip_code_prefix  </a:t>
            </a:r>
            <a:r>
              <a:rPr b="0" lang="en-IN" sz="1000" spc="-1" strike="noStrike">
                <a:latin typeface="Courier New"/>
              </a:rPr>
              <a:t>1000163 non-null  int64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   geolocation_lat              </a:t>
            </a:r>
            <a:r>
              <a:rPr b="0" lang="en-IN" sz="1000" spc="-1" strike="noStrike">
                <a:latin typeface="Courier New"/>
              </a:rPr>
              <a:t>1000163 non-null  float64</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2   geolocation_lng              </a:t>
            </a:r>
            <a:r>
              <a:rPr b="0" lang="en-IN" sz="1000" spc="-1" strike="noStrike">
                <a:latin typeface="Courier New"/>
              </a:rPr>
              <a:t>1000163 non-null  float64</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3   geolocation_city             </a:t>
            </a:r>
            <a:r>
              <a:rPr b="0" lang="en-IN" sz="1000" spc="-1" strike="noStrike">
                <a:latin typeface="Courier New"/>
              </a:rPr>
              <a:t>1000163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4   geolocation_state            </a:t>
            </a:r>
            <a:r>
              <a:rPr b="0" lang="en-IN" sz="1000" spc="-1" strike="noStrike">
                <a:latin typeface="Courier New"/>
              </a:rPr>
              <a:t>1000163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5   seller_id                    3095 </a:t>
            </a:r>
            <a:r>
              <a:rPr b="0" lang="en-IN" sz="1000" spc="-1" strike="noStrike">
                <a:latin typeface="Courier New"/>
              </a:rPr>
              <a:t>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6   seller_zip_code_prefix       3095 </a:t>
            </a:r>
            <a:r>
              <a:rPr b="0" lang="en-IN" sz="1000" spc="-1" strike="noStrike">
                <a:latin typeface="Courier New"/>
              </a:rPr>
              <a:t>non-null     float64</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7   seller_city                  3095 </a:t>
            </a:r>
            <a:r>
              <a:rPr b="0" lang="en-IN" sz="1000" spc="-1" strike="noStrike">
                <a:latin typeface="Courier New"/>
              </a:rPr>
              <a:t>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8   seller_state                 3095 </a:t>
            </a:r>
            <a:r>
              <a:rPr b="0" lang="en-IN" sz="1000" spc="-1" strike="noStrike">
                <a:latin typeface="Courier New"/>
              </a:rPr>
              <a:t>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9   customer_id                  </a:t>
            </a:r>
            <a:r>
              <a:rPr b="0" lang="en-IN" sz="1000" spc="-1" strike="noStrike">
                <a:latin typeface="Courier New"/>
              </a:rPr>
              <a:t>93099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10  customer_unique_id           </a:t>
            </a:r>
            <a:r>
              <a:rPr b="0" lang="en-IN" sz="1000" spc="-1" strike="noStrike">
                <a:latin typeface="Courier New"/>
              </a:rPr>
              <a:t>93099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11  customer_zip_code_prefix     </a:t>
            </a:r>
            <a:r>
              <a:rPr b="0" lang="en-IN" sz="1000" spc="-1" strike="noStrike">
                <a:latin typeface="Courier New"/>
              </a:rPr>
              <a:t>93099 non-null    float64</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12  customer_city                </a:t>
            </a:r>
            <a:r>
              <a:rPr b="0" lang="en-IN" sz="1000" spc="-1" strike="noStrike">
                <a:latin typeface="Courier New"/>
              </a:rPr>
              <a:t>93099 non-null    object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13  customer_state               </a:t>
            </a:r>
            <a:r>
              <a:rPr b="0" lang="en-IN" sz="1000" spc="-1" strike="noStrike">
                <a:latin typeface="Courier New"/>
              </a:rPr>
              <a:t>93099 non-null    object </a:t>
            </a:r>
            <a:endParaRPr b="0" lang="en-IN" sz="1000" spc="-1" strike="noStrike">
              <a:latin typeface="Courier New"/>
              <a:ea typeface="Courier New"/>
            </a:endParaRPr>
          </a:p>
          <a:p>
            <a:r>
              <a:rPr b="0" lang="en-IN" sz="1000" spc="-1" strike="noStrike">
                <a:latin typeface="Courier New"/>
              </a:rPr>
              <a:t>dtypes: float64(4), int64(1), </a:t>
            </a:r>
            <a:r>
              <a:rPr b="0" lang="en-IN" sz="1000" spc="-1" strike="noStrike">
                <a:latin typeface="Courier New"/>
              </a:rPr>
              <a:t>object(9)</a:t>
            </a:r>
            <a:endParaRPr b="0" lang="en-IN" sz="1000" spc="-1" strike="noStrike">
              <a:latin typeface="Courier New"/>
              <a:ea typeface="Courier New"/>
            </a:endParaRPr>
          </a:p>
          <a:p>
            <a:r>
              <a:rPr b="0" lang="en-IN" sz="1000" spc="-1" strike="noStrike">
                <a:latin typeface="Courier New"/>
              </a:rPr>
              <a:t>memory usage: 114.5+ MB</a:t>
            </a:r>
            <a:endParaRPr b="0" lang="en-IN" sz="1000" spc="-1" strike="noStrike">
              <a:latin typeface="Courier New"/>
              <a:ea typeface="Courier New"/>
            </a:endParaRPr>
          </a:p>
        </p:txBody>
      </p:sp>
      <p:pic>
        <p:nvPicPr>
          <p:cNvPr id="156" name="" descr=""/>
          <p:cNvPicPr/>
          <p:nvPr/>
        </p:nvPicPr>
        <p:blipFill>
          <a:blip r:embed="rId1"/>
          <a:stretch/>
        </p:blipFill>
        <p:spPr>
          <a:xfrm>
            <a:off x="144000" y="870120"/>
            <a:ext cx="6009840" cy="56098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35760" y="176040"/>
            <a:ext cx="3600000" cy="895320"/>
          </a:xfrm>
          <a:prstGeom prst="rect">
            <a:avLst/>
          </a:prstGeom>
          <a:noFill/>
          <a:ln>
            <a:noFill/>
          </a:ln>
        </p:spPr>
        <p:style>
          <a:lnRef idx="0"/>
          <a:fillRef idx="0"/>
          <a:effectRef idx="0"/>
          <a:fontRef idx="minor"/>
        </p:style>
        <p:txBody>
          <a:bodyPr lIns="0" rIns="0" tIns="0" bIns="0"/>
          <a:p>
            <a:pPr>
              <a:lnSpc>
                <a:spcPts val="3526"/>
              </a:lnSpc>
            </a:pPr>
            <a:r>
              <a:rPr b="0" lang="en-IN" sz="1800" spc="-1" strike="noStrike">
                <a:solidFill>
                  <a:srgbClr val="c0791a"/>
                </a:solidFill>
                <a:latin typeface="UJGSHH+1"/>
              </a:rPr>
              <a:t>-</a:t>
            </a:r>
            <a:r>
              <a:rPr b="0" lang="en-IN" sz="3000" spc="-1" strike="noStrike">
                <a:solidFill>
                  <a:srgbClr val="414141"/>
                </a:solidFill>
                <a:latin typeface="GNQRCA+6"/>
              </a:rPr>
              <a:t>Order Delivery Status</a:t>
            </a:r>
            <a:endParaRPr b="0" lang="en-IN" sz="3000" spc="-1" strike="noStrike">
              <a:latin typeface="Arial"/>
            </a:endParaRPr>
          </a:p>
        </p:txBody>
      </p:sp>
      <p:pic>
        <p:nvPicPr>
          <p:cNvPr id="158" name="" descr=""/>
          <p:cNvPicPr/>
          <p:nvPr/>
        </p:nvPicPr>
        <p:blipFill>
          <a:blip r:embed="rId1"/>
          <a:stretch/>
        </p:blipFill>
        <p:spPr>
          <a:xfrm>
            <a:off x="1527120" y="1151280"/>
            <a:ext cx="9200880" cy="50004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707760" y="988560"/>
            <a:ext cx="10776240" cy="4868640"/>
          </a:xfrm>
          <a:prstGeom prst="rect">
            <a:avLst/>
          </a:prstGeom>
          <a:blipFill rotWithShape="0">
            <a:blip r:embed="rId1"/>
            <a:stretch>
              <a:fillRect/>
            </a:stretch>
          </a:blipFill>
          <a:ln>
            <a:noFill/>
          </a:ln>
        </p:spPr>
        <p:style>
          <a:lnRef idx="0"/>
          <a:fillRef idx="0"/>
          <a:effectRef idx="0"/>
          <a:fontRef idx="minor"/>
        </p:style>
      </p:sp>
      <p:sp>
        <p:nvSpPr>
          <p:cNvPr id="160" name="CustomShape 2"/>
          <p:cNvSpPr/>
          <p:nvPr/>
        </p:nvSpPr>
        <p:spPr>
          <a:xfrm>
            <a:off x="4625280" y="3128040"/>
            <a:ext cx="3322800" cy="110412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ICKFRF+6"/>
              </a:rPr>
              <a:t>Sales Analysis</a:t>
            </a:r>
            <a:endParaRPr b="0" lang="en-IN" sz="37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1" name="Group 1"/>
          <p:cNvGrpSpPr/>
          <p:nvPr/>
        </p:nvGrpSpPr>
        <p:grpSpPr>
          <a:xfrm>
            <a:off x="311760" y="34200"/>
            <a:ext cx="11568240" cy="6535440"/>
            <a:chOff x="311760" y="34200"/>
            <a:chExt cx="11568240" cy="6535440"/>
          </a:xfrm>
        </p:grpSpPr>
        <p:sp>
          <p:nvSpPr>
            <p:cNvPr id="162" name="CustomShape 2"/>
            <p:cNvSpPr/>
            <p:nvPr/>
          </p:nvSpPr>
          <p:spPr>
            <a:xfrm>
              <a:off x="311760" y="548640"/>
              <a:ext cx="11568240" cy="6021000"/>
            </a:xfrm>
            <a:prstGeom prst="rect">
              <a:avLst/>
            </a:prstGeom>
            <a:blipFill rotWithShape="0">
              <a:blip r:embed="rId1"/>
              <a:stretch>
                <a:fillRect/>
              </a:stretch>
            </a:blipFill>
            <a:ln>
              <a:noFill/>
            </a:ln>
          </p:spPr>
          <p:style>
            <a:lnRef idx="0"/>
            <a:fillRef idx="0"/>
            <a:effectRef idx="0"/>
            <a:fontRef idx="minor"/>
          </p:style>
        </p:sp>
        <p:sp>
          <p:nvSpPr>
            <p:cNvPr id="163" name="CustomShape 3"/>
            <p:cNvSpPr/>
            <p:nvPr/>
          </p:nvSpPr>
          <p:spPr>
            <a:xfrm>
              <a:off x="311760" y="34200"/>
              <a:ext cx="6288120" cy="55188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QQFSJA+6"/>
                </a:rPr>
                <a:t>Based on Sales Volume</a:t>
              </a:r>
              <a:endParaRPr b="0" lang="en-IN" sz="3700" spc="-1" strike="noStrike">
                <a:latin typeface="Arial"/>
              </a:endParaRPr>
            </a:p>
          </p:txBody>
        </p:sp>
        <p:sp>
          <p:nvSpPr>
            <p:cNvPr id="164" name="CustomShape 4"/>
            <p:cNvSpPr/>
            <p:nvPr/>
          </p:nvSpPr>
          <p:spPr>
            <a:xfrm>
              <a:off x="1302120" y="1881720"/>
              <a:ext cx="3142800" cy="997200"/>
            </a:xfrm>
            <a:prstGeom prst="rect">
              <a:avLst/>
            </a:prstGeom>
            <a:noFill/>
            <a:ln>
              <a:noFill/>
            </a:ln>
          </p:spPr>
          <p:style>
            <a:lnRef idx="0"/>
            <a:fillRef idx="0"/>
            <a:effectRef idx="0"/>
            <a:fontRef idx="minor"/>
          </p:style>
          <p:txBody>
            <a:bodyPr lIns="0" rIns="0" tIns="0" bIns="0"/>
            <a:p>
              <a:pPr>
                <a:lnSpc>
                  <a:spcPts val="2455"/>
                </a:lnSpc>
              </a:pPr>
              <a:r>
                <a:rPr b="0" lang="en-IN" sz="1800" spc="-1" strike="noStrike">
                  <a:solidFill>
                    <a:srgbClr val="c0791a"/>
                  </a:solidFill>
                  <a:latin typeface="FDDFPK+1"/>
                </a:rPr>
                <a:t>-</a:t>
              </a:r>
              <a:r>
                <a:rPr b="0" lang="en-IN" sz="1800" spc="1469" strike="noStrike">
                  <a:solidFill>
                    <a:srgbClr val="c0791a"/>
                  </a:solidFill>
                  <a:latin typeface="FDDFPK+1"/>
                </a:rPr>
                <a:t> </a:t>
              </a:r>
              <a:r>
                <a:rPr b="0" lang="en-IN" sz="1700" spc="-1" strike="noStrike">
                  <a:solidFill>
                    <a:srgbClr val="414141"/>
                  </a:solidFill>
                  <a:latin typeface="FDDFPK+1"/>
                </a:rPr>
                <a:t>Sales volume increased</a:t>
              </a:r>
              <a:endParaRPr b="0" lang="en-IN" sz="1700" spc="-1" strike="noStrike">
                <a:latin typeface="Arial"/>
              </a:endParaRPr>
            </a:p>
            <a:p>
              <a:pPr marL="343080">
                <a:lnSpc>
                  <a:spcPts val="1800"/>
                </a:lnSpc>
              </a:pPr>
              <a:r>
                <a:rPr b="0" lang="en-IN" sz="1700" spc="-1" strike="noStrike">
                  <a:solidFill>
                    <a:srgbClr val="414141"/>
                  </a:solidFill>
                  <a:latin typeface="FDDFPK+1"/>
                </a:rPr>
                <a:t>before Oct, 2017, while went</a:t>
              </a:r>
              <a:endParaRPr b="0" lang="en-IN" sz="1700" spc="-1" strike="noStrike">
                <a:latin typeface="Arial"/>
              </a:endParaRPr>
            </a:p>
            <a:p>
              <a:pPr marL="343080">
                <a:lnSpc>
                  <a:spcPts val="1800"/>
                </a:lnSpc>
              </a:pPr>
              <a:r>
                <a:rPr b="0" lang="en-IN" sz="1700" spc="-1" strike="noStrike">
                  <a:solidFill>
                    <a:srgbClr val="414141"/>
                  </a:solidFill>
                  <a:latin typeface="FDDFPK+1"/>
                </a:rPr>
                <a:t>steady after that.</a:t>
              </a:r>
              <a:endParaRPr b="0" lang="en-IN" sz="1700" spc="-1" strike="noStrike">
                <a:latin typeface="Arial"/>
              </a:endParaRPr>
            </a:p>
          </p:txBody>
        </p:sp>
        <p:sp>
          <p:nvSpPr>
            <p:cNvPr id="165" name="CustomShape 5"/>
            <p:cNvSpPr/>
            <p:nvPr/>
          </p:nvSpPr>
          <p:spPr>
            <a:xfrm>
              <a:off x="628920" y="3584160"/>
              <a:ext cx="4098600" cy="55188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QQFSJA+6"/>
                </a:rPr>
                <a:t>Based on Sellers</a:t>
              </a:r>
              <a:endParaRPr b="0" lang="en-IN" sz="3700" spc="-1" strike="noStrike">
                <a:latin typeface="Arial"/>
              </a:endParaRPr>
            </a:p>
          </p:txBody>
        </p:sp>
        <p:sp>
          <p:nvSpPr>
            <p:cNvPr id="166" name="CustomShape 6"/>
            <p:cNvSpPr/>
            <p:nvPr/>
          </p:nvSpPr>
          <p:spPr>
            <a:xfrm>
              <a:off x="1437120" y="4745520"/>
              <a:ext cx="3007800" cy="1217520"/>
            </a:xfrm>
            <a:prstGeom prst="rect">
              <a:avLst/>
            </a:prstGeom>
            <a:noFill/>
            <a:ln>
              <a:noFill/>
            </a:ln>
          </p:spPr>
          <p:style>
            <a:lnRef idx="0"/>
            <a:fillRef idx="0"/>
            <a:effectRef idx="0"/>
            <a:fontRef idx="minor"/>
          </p:style>
          <p:txBody>
            <a:bodyPr lIns="0" rIns="0" tIns="0" bIns="0"/>
            <a:p>
              <a:pPr>
                <a:lnSpc>
                  <a:spcPts val="2455"/>
                </a:lnSpc>
              </a:pPr>
              <a:r>
                <a:rPr b="0" lang="en-IN" sz="1800" spc="-1" strike="noStrike">
                  <a:solidFill>
                    <a:srgbClr val="c0791a"/>
                  </a:solidFill>
                  <a:latin typeface="FDDFPK+1"/>
                </a:rPr>
                <a:t>-</a:t>
              </a:r>
              <a:r>
                <a:rPr b="0" lang="en-IN" sz="1700" spc="-1" strike="noStrike">
                  <a:solidFill>
                    <a:srgbClr val="414141"/>
                  </a:solidFill>
                  <a:latin typeface="FDDFPK+1"/>
                </a:rPr>
                <a:t>Number of</a:t>
              </a:r>
              <a:r>
                <a:rPr b="0" lang="en-IN" sz="1700" spc="9" strike="noStrike">
                  <a:solidFill>
                    <a:srgbClr val="414141"/>
                  </a:solidFill>
                  <a:latin typeface="FDDFPK+1"/>
                </a:rPr>
                <a:t> </a:t>
              </a:r>
              <a:r>
                <a:rPr b="0" lang="en-IN" sz="1700" spc="-1" strike="noStrike">
                  <a:solidFill>
                    <a:srgbClr val="414141"/>
                  </a:solidFill>
                  <a:latin typeface="FDDFPK+1"/>
                </a:rPr>
                <a:t>sellers increased</a:t>
              </a:r>
              <a:endParaRPr b="0" lang="en-IN" sz="1700" spc="-1" strike="noStrike">
                <a:latin typeface="Arial"/>
              </a:endParaRPr>
            </a:p>
            <a:p>
              <a:pPr marL="343080">
                <a:lnSpc>
                  <a:spcPts val="2319"/>
                </a:lnSpc>
                <a:spcBef>
                  <a:spcPts val="45"/>
                </a:spcBef>
              </a:pPr>
              <a:r>
                <a:rPr b="0" lang="en-IN" sz="1700" spc="-1" strike="noStrike">
                  <a:solidFill>
                    <a:srgbClr val="414141"/>
                  </a:solidFill>
                  <a:latin typeface="FDDFPK+1"/>
                </a:rPr>
                <a:t>steadily during 2016-2018.</a:t>
              </a:r>
              <a:endParaRPr b="0" lang="en-IN" sz="1700" spc="-1" strike="noStrike">
                <a:latin typeface="Arial"/>
              </a:endParaRPr>
            </a:p>
          </p:txBody>
        </p:sp>
        <p:sp>
          <p:nvSpPr>
            <p:cNvPr id="167" name="CustomShape 7"/>
            <p:cNvSpPr/>
            <p:nvPr/>
          </p:nvSpPr>
          <p:spPr>
            <a:xfrm>
              <a:off x="6095880" y="6151320"/>
              <a:ext cx="2481120" cy="371880"/>
            </a:xfrm>
            <a:prstGeom prst="rect">
              <a:avLst/>
            </a:prstGeom>
            <a:noFill/>
            <a:ln>
              <a:noFill/>
            </a:ln>
          </p:spPr>
          <p:style>
            <a:lnRef idx="0"/>
            <a:fillRef idx="0"/>
            <a:effectRef idx="0"/>
            <a:fontRef idx="minor"/>
          </p:style>
          <p:txBody>
            <a:bodyPr lIns="0" rIns="0" tIns="0" bIns="0"/>
            <a:p>
              <a:pPr>
                <a:lnSpc>
                  <a:spcPts val="975"/>
                </a:lnSpc>
              </a:pPr>
              <a:r>
                <a:rPr b="0" i="1" lang="en-IN" sz="800" spc="-1" strike="noStrike">
                  <a:solidFill>
                    <a:srgbClr val="000000"/>
                  </a:solidFill>
                  <a:latin typeface="Calibri"/>
                </a:rPr>
                <a:t>The Data for the month of Nov 2016</a:t>
              </a:r>
              <a:r>
                <a:rPr b="0" i="1" lang="en-IN" sz="800" spc="168" strike="noStrike">
                  <a:solidFill>
                    <a:srgbClr val="000000"/>
                  </a:solidFill>
                  <a:latin typeface="Calibri"/>
                </a:rPr>
                <a:t> </a:t>
              </a:r>
              <a:r>
                <a:rPr b="0" i="1" lang="en-IN" sz="800" spc="-1" strike="noStrike">
                  <a:solidFill>
                    <a:srgbClr val="000000"/>
                  </a:solidFill>
                  <a:latin typeface="Calibri"/>
                </a:rPr>
                <a:t>and Dec 2016 had very</a:t>
              </a:r>
              <a:endParaRPr b="0" lang="en-IN" sz="800" spc="-1" strike="noStrike">
                <a:latin typeface="Arial"/>
              </a:endParaRPr>
            </a:p>
            <a:p>
              <a:pPr>
                <a:lnSpc>
                  <a:spcPts val="975"/>
                </a:lnSpc>
                <a:spcBef>
                  <a:spcPts val="6"/>
                </a:spcBef>
              </a:pPr>
              <a:r>
                <a:rPr b="0" i="1" lang="en-IN" sz="800" spc="-1" strike="noStrike">
                  <a:solidFill>
                    <a:srgbClr val="000000"/>
                  </a:solidFill>
                  <a:latin typeface="Calibri"/>
                </a:rPr>
                <a:t>less Records</a:t>
              </a:r>
              <a:endParaRPr b="0" lang="en-IN" sz="800" spc="-1" strike="noStrike">
                <a:latin typeface="Arial"/>
              </a:endParaRPr>
            </a:p>
          </p:txBody>
        </p:sp>
      </p:gr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635760" y="176040"/>
            <a:ext cx="3600000" cy="448200"/>
          </a:xfrm>
          <a:prstGeom prst="rect">
            <a:avLst/>
          </a:prstGeom>
          <a:noFill/>
          <a:ln>
            <a:noFill/>
          </a:ln>
        </p:spPr>
        <p:style>
          <a:lnRef idx="0"/>
          <a:fillRef idx="0"/>
          <a:effectRef idx="0"/>
          <a:fontRef idx="minor"/>
        </p:style>
        <p:txBody>
          <a:bodyPr lIns="0" rIns="0" tIns="0" bIns="0"/>
          <a:p>
            <a:pPr>
              <a:lnSpc>
                <a:spcPts val="3526"/>
              </a:lnSpc>
            </a:pPr>
            <a:r>
              <a:rPr b="0" lang="en-IN" sz="1800" spc="-1" strike="noStrike">
                <a:latin typeface="Arial"/>
              </a:rPr>
              <a:t>Sales </a:t>
            </a:r>
            <a:r>
              <a:rPr b="0" lang="en-IN" sz="1800" spc="-1" strike="noStrike">
                <a:latin typeface="Arial"/>
              </a:rPr>
              <a:t>Informati</a:t>
            </a:r>
            <a:r>
              <a:rPr b="0" lang="en-IN" sz="1800" spc="-1" strike="noStrike">
                <a:latin typeface="Arial"/>
              </a:rPr>
              <a:t>on</a:t>
            </a:r>
            <a:endParaRPr b="0" lang="en-IN" sz="1800" spc="-1" strike="noStrike">
              <a:latin typeface="Arial"/>
            </a:endParaRPr>
          </a:p>
        </p:txBody>
      </p:sp>
      <p:pic>
        <p:nvPicPr>
          <p:cNvPr id="169" name="" descr=""/>
          <p:cNvPicPr/>
          <p:nvPr/>
        </p:nvPicPr>
        <p:blipFill>
          <a:blip r:embed="rId1"/>
          <a:stretch/>
        </p:blipFill>
        <p:spPr>
          <a:xfrm>
            <a:off x="288000" y="745560"/>
            <a:ext cx="5079240" cy="2710440"/>
          </a:xfrm>
          <a:prstGeom prst="rect">
            <a:avLst/>
          </a:prstGeom>
          <a:ln>
            <a:noFill/>
          </a:ln>
        </p:spPr>
      </p:pic>
      <p:pic>
        <p:nvPicPr>
          <p:cNvPr id="170" name="" descr=""/>
          <p:cNvPicPr/>
          <p:nvPr/>
        </p:nvPicPr>
        <p:blipFill>
          <a:blip r:embed="rId2"/>
          <a:stretch/>
        </p:blipFill>
        <p:spPr>
          <a:xfrm>
            <a:off x="5832000" y="792000"/>
            <a:ext cx="5184000" cy="2774520"/>
          </a:xfrm>
          <a:prstGeom prst="rect">
            <a:avLst/>
          </a:prstGeom>
          <a:ln>
            <a:noFill/>
          </a:ln>
        </p:spPr>
      </p:pic>
      <p:pic>
        <p:nvPicPr>
          <p:cNvPr id="171" name="" descr=""/>
          <p:cNvPicPr/>
          <p:nvPr/>
        </p:nvPicPr>
        <p:blipFill>
          <a:blip r:embed="rId3"/>
          <a:stretch/>
        </p:blipFill>
        <p:spPr>
          <a:xfrm>
            <a:off x="607680" y="3456000"/>
            <a:ext cx="11056320" cy="346104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144000" y="648000"/>
            <a:ext cx="11707920" cy="5083200"/>
          </a:xfrm>
          <a:prstGeom prst="rect">
            <a:avLst/>
          </a:prstGeom>
          <a:noFill/>
          <a:ln>
            <a:noFill/>
          </a:ln>
        </p:spPr>
        <p:txBody>
          <a:bodyPr lIns="90000" rIns="90000" tIns="45000" bIns="45000"/>
          <a:p>
            <a:r>
              <a:rPr b="1" lang="en-IN" sz="2200" spc="-1" strike="noStrike">
                <a:latin typeface="Arial"/>
              </a:rPr>
              <a:t>Brazilian E-Commerce Public Dataset by Olist</a:t>
            </a:r>
            <a:endParaRPr b="1" lang="en-IN" sz="2200" spc="-1" strike="noStrike">
              <a:latin typeface="Arial"/>
            </a:endParaRPr>
          </a:p>
          <a:p>
            <a:r>
              <a:rPr b="1" lang="en-IN" sz="2200" spc="-1" strike="noStrike">
                <a:latin typeface="Arial"/>
              </a:rPr>
              <a:t>Problem statement</a:t>
            </a:r>
            <a:endParaRPr b="1" lang="en-IN" sz="2200" spc="-1" strike="noStrike">
              <a:latin typeface="Arial"/>
            </a:endParaRPr>
          </a:p>
          <a:p>
            <a:r>
              <a:rPr b="0" lang="en-IN" sz="1000" spc="-1" strike="noStrike">
                <a:latin typeface="Arial"/>
              </a:rPr>
              <a:t>Most customers do not post a review rating or any comment after purchasing a product which is a challenge for any ecommerce platform to perform If a company predicts whether a customer liked/disliked a product so that they can recommend more similar and related products as well as they can decide whether or not a product should be sold at their end. This is crucial for ecommerce based company because they need to keep track of each product of each seller , so that none of products discourage their customers to come shop with them again. Moreover, if a specific product has very few rating and that too negetive, a company must not drop the product straight away, may be many customers who found the product to be useful haven't actually rated it.</a:t>
            </a:r>
            <a:endParaRPr b="0" lang="en-IN" sz="1000" spc="-1" strike="noStrike">
              <a:latin typeface="Arial"/>
            </a:endParaRPr>
          </a:p>
          <a:p>
            <a:r>
              <a:rPr b="0" lang="en-IN" sz="1000" spc="-1" strike="noStrike">
                <a:latin typeface="Arial"/>
              </a:rPr>
              <a:t>Some reasons could possibly be comparing your product review with those of your competitors beforehand,gaining lots of insight about the product and saving a lot of manual data pre-processin,maintain good customer relationship with company,lend gifts, offers and deals if the company feels the customer is going to break the relation.</a:t>
            </a:r>
            <a:endParaRPr b="0" lang="en-IN" sz="1000" spc="-1" strike="noStrike">
              <a:latin typeface="Arial"/>
            </a:endParaRPr>
          </a:p>
          <a:p>
            <a:r>
              <a:rPr b="0" lang="en-IN" sz="1000" spc="-1" strike="noStrike">
                <a:latin typeface="Arial"/>
              </a:rPr>
              <a:t>Objective of this case study is centered around predicting customer satisfaction with a product which can be deduced after predicting the product rating a user would rate after he makes a purchase.</a:t>
            </a:r>
            <a:endParaRPr b="0" lang="en-IN" sz="1000" spc="-1" strike="noStrike">
              <a:latin typeface="Arial"/>
            </a:endParaRPr>
          </a:p>
          <a:p>
            <a:r>
              <a:rPr b="1" lang="en-IN" sz="2200" spc="-1" strike="noStrike">
                <a:latin typeface="Arial"/>
              </a:rPr>
              <a:t>Constraints</a:t>
            </a:r>
            <a:endParaRPr b="1" lang="en-IN" sz="2200" spc="-1" strike="noStrike">
              <a:latin typeface="Arial"/>
            </a:endParaRPr>
          </a:p>
          <a:p>
            <a:r>
              <a:rPr b="0" lang="en-IN" sz="1000" spc="-1" strike="noStrike">
                <a:latin typeface="Arial"/>
              </a:rPr>
              <a:t>High Accuracy</a:t>
            </a:r>
            <a:endParaRPr b="0" lang="en-IN" sz="1000" spc="-1" strike="noStrike">
              <a:latin typeface="Arial"/>
            </a:endParaRPr>
          </a:p>
          <a:p>
            <a:r>
              <a:rPr b="0" lang="en-IN" sz="1000" spc="-1" strike="noStrike">
                <a:latin typeface="Arial"/>
              </a:rPr>
              <a:t>Low latency (Rating should be known within the completion of the order)</a:t>
            </a:r>
            <a:endParaRPr b="0" lang="en-IN" sz="1000" spc="-1" strike="noStrike">
              <a:latin typeface="Arial"/>
            </a:endParaRPr>
          </a:p>
          <a:p>
            <a:r>
              <a:rPr b="0" lang="en-IN" sz="1000" spc="-1" strike="noStrike">
                <a:latin typeface="Arial"/>
              </a:rPr>
              <a:t>Prone to outliers</a:t>
            </a:r>
            <a:endParaRPr b="0" lang="en-IN" sz="1000" spc="-1" strike="noStrike">
              <a:latin typeface="Arial"/>
            </a:endParaRPr>
          </a:p>
          <a:p>
            <a:endParaRPr b="0" lang="en-IN" sz="1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35760" y="176040"/>
            <a:ext cx="3600000" cy="448200"/>
          </a:xfrm>
          <a:prstGeom prst="rect">
            <a:avLst/>
          </a:prstGeom>
          <a:noFill/>
          <a:ln>
            <a:noFill/>
          </a:ln>
        </p:spPr>
        <p:style>
          <a:lnRef idx="0"/>
          <a:fillRef idx="0"/>
          <a:effectRef idx="0"/>
          <a:fontRef idx="minor"/>
        </p:style>
        <p:txBody>
          <a:bodyPr lIns="0" rIns="0" tIns="0" bIns="0"/>
          <a:p>
            <a:pPr>
              <a:lnSpc>
                <a:spcPts val="3526"/>
              </a:lnSpc>
            </a:pPr>
            <a:r>
              <a:rPr b="0" lang="en-IN" sz="1800" spc="-1" strike="noStrike">
                <a:solidFill>
                  <a:srgbClr val="c0791a"/>
                </a:solidFill>
                <a:latin typeface="UJGSHH+1"/>
              </a:rPr>
              <a:t>-</a:t>
            </a:r>
            <a:r>
              <a:rPr b="0" lang="en-IN" sz="3000" spc="-1" strike="noStrike">
                <a:solidFill>
                  <a:srgbClr val="414141"/>
                </a:solidFill>
                <a:latin typeface="GNQRCA+6"/>
              </a:rPr>
              <a:t>Frei</a:t>
            </a:r>
            <a:r>
              <a:rPr b="0" lang="en-IN" sz="3000" spc="-1" strike="noStrike">
                <a:solidFill>
                  <a:srgbClr val="414141"/>
                </a:solidFill>
                <a:latin typeface="GNQRCA+6"/>
              </a:rPr>
              <a:t>ght </a:t>
            </a:r>
            <a:r>
              <a:rPr b="0" lang="en-IN" sz="3000" spc="-1" strike="noStrike">
                <a:solidFill>
                  <a:srgbClr val="414141"/>
                </a:solidFill>
                <a:latin typeface="GNQRCA+6"/>
              </a:rPr>
              <a:t>Rat</a:t>
            </a:r>
            <a:r>
              <a:rPr b="0" lang="en-IN" sz="3000" spc="-1" strike="noStrike">
                <a:solidFill>
                  <a:srgbClr val="414141"/>
                </a:solidFill>
                <a:latin typeface="GNQRCA+6"/>
              </a:rPr>
              <a:t>io</a:t>
            </a:r>
            <a:endParaRPr b="0" lang="en-IN" sz="3000" spc="-1" strike="noStrike">
              <a:latin typeface="Arial"/>
            </a:endParaRPr>
          </a:p>
        </p:txBody>
      </p:sp>
      <p:pic>
        <p:nvPicPr>
          <p:cNvPr id="173" name="" descr=""/>
          <p:cNvPicPr/>
          <p:nvPr/>
        </p:nvPicPr>
        <p:blipFill>
          <a:blip r:embed="rId1"/>
          <a:stretch/>
        </p:blipFill>
        <p:spPr>
          <a:xfrm>
            <a:off x="432000" y="779040"/>
            <a:ext cx="5886000" cy="3180960"/>
          </a:xfrm>
          <a:prstGeom prst="rect">
            <a:avLst/>
          </a:prstGeom>
          <a:ln>
            <a:noFill/>
          </a:ln>
        </p:spPr>
      </p:pic>
      <p:pic>
        <p:nvPicPr>
          <p:cNvPr id="174" name="" descr=""/>
          <p:cNvPicPr/>
          <p:nvPr/>
        </p:nvPicPr>
        <p:blipFill>
          <a:blip r:embed="rId2"/>
          <a:stretch/>
        </p:blipFill>
        <p:spPr>
          <a:xfrm>
            <a:off x="6248880" y="792000"/>
            <a:ext cx="5943240" cy="31716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35760" y="176040"/>
            <a:ext cx="3600000" cy="448200"/>
          </a:xfrm>
          <a:prstGeom prst="rect">
            <a:avLst/>
          </a:prstGeom>
          <a:noFill/>
          <a:ln>
            <a:noFill/>
          </a:ln>
        </p:spPr>
        <p:style>
          <a:lnRef idx="0"/>
          <a:fillRef idx="0"/>
          <a:effectRef idx="0"/>
          <a:fontRef idx="minor"/>
        </p:style>
        <p:txBody>
          <a:bodyPr lIns="0" rIns="0" tIns="0" bIns="0"/>
          <a:p>
            <a:pPr>
              <a:lnSpc>
                <a:spcPts val="3526"/>
              </a:lnSpc>
            </a:pPr>
            <a:r>
              <a:rPr b="0" lang="en-IN" sz="1800" spc="-1" strike="noStrike">
                <a:solidFill>
                  <a:srgbClr val="c0791a"/>
                </a:solidFill>
                <a:latin typeface="UJGSHH+1"/>
              </a:rPr>
              <a:t>-</a:t>
            </a:r>
            <a:r>
              <a:rPr b="0" lang="en-IN" sz="3000" spc="-1" strike="noStrike">
                <a:solidFill>
                  <a:srgbClr val="414141"/>
                </a:solidFill>
                <a:latin typeface="GNQRCA+6"/>
              </a:rPr>
              <a:t>Freight </a:t>
            </a:r>
            <a:r>
              <a:rPr b="0" lang="en-IN" sz="3000" spc="-1" strike="noStrike">
                <a:solidFill>
                  <a:srgbClr val="414141"/>
                </a:solidFill>
                <a:latin typeface="GNQRCA+6"/>
              </a:rPr>
              <a:t>Ratio</a:t>
            </a:r>
            <a:endParaRPr b="0" lang="en-IN" sz="3000" spc="-1" strike="noStrike">
              <a:latin typeface="Arial"/>
            </a:endParaRPr>
          </a:p>
        </p:txBody>
      </p:sp>
      <p:pic>
        <p:nvPicPr>
          <p:cNvPr id="176" name="" descr=""/>
          <p:cNvPicPr/>
          <p:nvPr/>
        </p:nvPicPr>
        <p:blipFill>
          <a:blip r:embed="rId1"/>
          <a:stretch/>
        </p:blipFill>
        <p:spPr>
          <a:xfrm>
            <a:off x="648000" y="716400"/>
            <a:ext cx="5403600" cy="2883600"/>
          </a:xfrm>
          <a:prstGeom prst="rect">
            <a:avLst/>
          </a:prstGeom>
          <a:ln>
            <a:noFill/>
          </a:ln>
        </p:spPr>
      </p:pic>
      <p:pic>
        <p:nvPicPr>
          <p:cNvPr id="177" name="" descr=""/>
          <p:cNvPicPr/>
          <p:nvPr/>
        </p:nvPicPr>
        <p:blipFill>
          <a:blip r:embed="rId2"/>
          <a:stretch/>
        </p:blipFill>
        <p:spPr>
          <a:xfrm>
            <a:off x="6264000" y="355320"/>
            <a:ext cx="5943240" cy="54766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8" name="Group 1"/>
          <p:cNvGrpSpPr/>
          <p:nvPr/>
        </p:nvGrpSpPr>
        <p:grpSpPr>
          <a:xfrm>
            <a:off x="766080" y="44640"/>
            <a:ext cx="10992240" cy="6370920"/>
            <a:chOff x="766080" y="44640"/>
            <a:chExt cx="10992240" cy="6370920"/>
          </a:xfrm>
        </p:grpSpPr>
        <p:sp>
          <p:nvSpPr>
            <p:cNvPr id="179" name="CustomShape 2"/>
            <p:cNvSpPr/>
            <p:nvPr/>
          </p:nvSpPr>
          <p:spPr>
            <a:xfrm>
              <a:off x="766080" y="652680"/>
              <a:ext cx="10992240" cy="5762880"/>
            </a:xfrm>
            <a:prstGeom prst="rect">
              <a:avLst/>
            </a:prstGeom>
            <a:blipFill rotWithShape="0">
              <a:blip r:embed="rId1"/>
              <a:stretch>
                <a:fillRect/>
              </a:stretch>
            </a:blipFill>
            <a:ln>
              <a:noFill/>
            </a:ln>
          </p:spPr>
          <p:style>
            <a:lnRef idx="0"/>
            <a:fillRef idx="0"/>
            <a:effectRef idx="0"/>
            <a:fontRef idx="minor"/>
          </p:style>
        </p:sp>
        <p:sp>
          <p:nvSpPr>
            <p:cNvPr id="180" name="CustomShape 3"/>
            <p:cNvSpPr/>
            <p:nvPr/>
          </p:nvSpPr>
          <p:spPr>
            <a:xfrm>
              <a:off x="767520" y="44640"/>
              <a:ext cx="7080120" cy="55260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NQLRNU+6"/>
                </a:rPr>
                <a:t>Based on Product Categories</a:t>
              </a:r>
              <a:endParaRPr b="0" lang="en-IN" sz="3700" spc="-1" strike="noStrike">
                <a:latin typeface="Arial"/>
              </a:endParaRPr>
            </a:p>
          </p:txBody>
        </p:sp>
        <p:sp>
          <p:nvSpPr>
            <p:cNvPr id="181" name="CustomShape 4"/>
            <p:cNvSpPr/>
            <p:nvPr/>
          </p:nvSpPr>
          <p:spPr>
            <a:xfrm>
              <a:off x="7590240" y="1623240"/>
              <a:ext cx="1588680" cy="448200"/>
            </a:xfrm>
            <a:prstGeom prst="rect">
              <a:avLst/>
            </a:prstGeom>
            <a:noFill/>
            <a:ln>
              <a:noFill/>
            </a:ln>
          </p:spPr>
          <p:style>
            <a:lnRef idx="0"/>
            <a:fillRef idx="0"/>
            <a:effectRef idx="0"/>
            <a:fontRef idx="minor"/>
          </p:style>
          <p:txBody>
            <a:bodyPr lIns="0" rIns="0" tIns="0" bIns="0"/>
            <a:p>
              <a:pPr marL="845280">
                <a:lnSpc>
                  <a:spcPts val="975"/>
                </a:lnSpc>
              </a:pPr>
              <a:r>
                <a:rPr b="0" lang="en-IN" sz="800" spc="-1" strike="noStrike">
                  <a:solidFill>
                    <a:srgbClr val="c0791a"/>
                  </a:solidFill>
                  <a:latin typeface="Calibri"/>
                </a:rPr>
                <a:t>Health and Beauty</a:t>
              </a:r>
              <a:endParaRPr b="0" lang="en-IN" sz="800" spc="-1" strike="noStrike">
                <a:latin typeface="Arial"/>
              </a:endParaRPr>
            </a:p>
            <a:p>
              <a:pPr>
                <a:lnSpc>
                  <a:spcPts val="975"/>
                </a:lnSpc>
                <a:spcBef>
                  <a:spcPts val="607"/>
                </a:spcBef>
              </a:pPr>
              <a:r>
                <a:rPr b="0" lang="en-IN" sz="800" spc="-1" strike="noStrike">
                  <a:solidFill>
                    <a:srgbClr val="c0791a"/>
                  </a:solidFill>
                  <a:latin typeface="Calibri"/>
                </a:rPr>
                <a:t>Furniture Decoration</a:t>
              </a:r>
              <a:endParaRPr b="0" lang="en-IN" sz="800" spc="-1" strike="noStrike">
                <a:latin typeface="Arial"/>
              </a:endParaRPr>
            </a:p>
          </p:txBody>
        </p:sp>
        <p:sp>
          <p:nvSpPr>
            <p:cNvPr id="182" name="CustomShape 5"/>
            <p:cNvSpPr/>
            <p:nvPr/>
          </p:nvSpPr>
          <p:spPr>
            <a:xfrm>
              <a:off x="5298120" y="1792440"/>
              <a:ext cx="699480" cy="247320"/>
            </a:xfrm>
            <a:prstGeom prst="rect">
              <a:avLst/>
            </a:prstGeom>
            <a:noFill/>
            <a:ln>
              <a:noFill/>
            </a:ln>
          </p:spPr>
          <p:style>
            <a:lnRef idx="0"/>
            <a:fillRef idx="0"/>
            <a:effectRef idx="0"/>
            <a:fontRef idx="minor"/>
          </p:style>
          <p:txBody>
            <a:bodyPr lIns="0" rIns="0" tIns="0" bIns="0"/>
            <a:p>
              <a:pPr>
                <a:lnSpc>
                  <a:spcPts val="975"/>
                </a:lnSpc>
              </a:pPr>
              <a:r>
                <a:rPr b="0" lang="en-IN" sz="800" spc="-1" strike="noStrike">
                  <a:solidFill>
                    <a:srgbClr val="c0791a"/>
                  </a:solidFill>
                  <a:latin typeface="Calibri"/>
                </a:rPr>
                <a:t>Bed Bath Table</a:t>
              </a:r>
              <a:endParaRPr b="0" lang="en-IN" sz="800" spc="-1" strike="noStrike">
                <a:latin typeface="Arial"/>
              </a:endParaRPr>
            </a:p>
          </p:txBody>
        </p:sp>
        <p:sp>
          <p:nvSpPr>
            <p:cNvPr id="183" name="CustomShape 6"/>
            <p:cNvSpPr/>
            <p:nvPr/>
          </p:nvSpPr>
          <p:spPr>
            <a:xfrm>
              <a:off x="6115680" y="1789920"/>
              <a:ext cx="999000" cy="247320"/>
            </a:xfrm>
            <a:prstGeom prst="rect">
              <a:avLst/>
            </a:prstGeom>
            <a:noFill/>
            <a:ln>
              <a:noFill/>
            </a:ln>
          </p:spPr>
          <p:style>
            <a:lnRef idx="0"/>
            <a:fillRef idx="0"/>
            <a:effectRef idx="0"/>
            <a:fontRef idx="minor"/>
          </p:style>
          <p:txBody>
            <a:bodyPr lIns="0" rIns="0" tIns="0" bIns="0"/>
            <a:p>
              <a:pPr>
                <a:lnSpc>
                  <a:spcPts val="975"/>
                </a:lnSpc>
              </a:pPr>
              <a:r>
                <a:rPr b="0" lang="en-IN" sz="800" spc="-1" strike="noStrike">
                  <a:solidFill>
                    <a:srgbClr val="c0791a"/>
                  </a:solidFill>
                  <a:latin typeface="Calibri"/>
                </a:rPr>
                <a:t>Computers Accessories</a:t>
              </a:r>
              <a:endParaRPr b="0" lang="en-IN" sz="800" spc="-1" strike="noStrike">
                <a:latin typeface="Arial"/>
              </a:endParaRPr>
            </a:p>
          </p:txBody>
        </p:sp>
        <p:sp>
          <p:nvSpPr>
            <p:cNvPr id="184" name="CustomShape 7"/>
            <p:cNvSpPr/>
            <p:nvPr/>
          </p:nvSpPr>
          <p:spPr>
            <a:xfrm>
              <a:off x="9042120" y="1787040"/>
              <a:ext cx="596520" cy="247320"/>
            </a:xfrm>
            <a:prstGeom prst="rect">
              <a:avLst/>
            </a:prstGeom>
            <a:noFill/>
            <a:ln>
              <a:noFill/>
            </a:ln>
          </p:spPr>
          <p:style>
            <a:lnRef idx="0"/>
            <a:fillRef idx="0"/>
            <a:effectRef idx="0"/>
            <a:fontRef idx="minor"/>
          </p:style>
          <p:txBody>
            <a:bodyPr lIns="0" rIns="0" tIns="0" bIns="0"/>
            <a:p>
              <a:pPr>
                <a:lnSpc>
                  <a:spcPts val="975"/>
                </a:lnSpc>
              </a:pPr>
              <a:r>
                <a:rPr b="0" lang="en-IN" sz="800" spc="-1" strike="noStrike">
                  <a:solidFill>
                    <a:srgbClr val="c0791a"/>
                  </a:solidFill>
                  <a:latin typeface="Calibri"/>
                </a:rPr>
                <a:t>Housewares</a:t>
              </a:r>
              <a:endParaRPr b="0" lang="en-IN" sz="800" spc="-1" strike="noStrike">
                <a:latin typeface="Arial"/>
              </a:endParaRPr>
            </a:p>
          </p:txBody>
        </p:sp>
        <p:sp>
          <p:nvSpPr>
            <p:cNvPr id="185" name="CustomShape 8"/>
            <p:cNvSpPr/>
            <p:nvPr/>
          </p:nvSpPr>
          <p:spPr>
            <a:xfrm>
              <a:off x="10632960" y="1792440"/>
              <a:ext cx="655200" cy="247320"/>
            </a:xfrm>
            <a:prstGeom prst="rect">
              <a:avLst/>
            </a:prstGeom>
            <a:noFill/>
            <a:ln>
              <a:noFill/>
            </a:ln>
          </p:spPr>
          <p:style>
            <a:lnRef idx="0"/>
            <a:fillRef idx="0"/>
            <a:effectRef idx="0"/>
            <a:fontRef idx="minor"/>
          </p:style>
          <p:txBody>
            <a:bodyPr lIns="0" rIns="0" tIns="0" bIns="0"/>
            <a:p>
              <a:pPr>
                <a:lnSpc>
                  <a:spcPts val="975"/>
                </a:lnSpc>
              </a:pPr>
              <a:r>
                <a:rPr b="0" lang="en-IN" sz="800" spc="-1" strike="noStrike">
                  <a:solidFill>
                    <a:srgbClr val="c0791a"/>
                  </a:solidFill>
                  <a:latin typeface="Calibri"/>
                </a:rPr>
                <a:t>Watches Gifts</a:t>
              </a:r>
              <a:endParaRPr b="0" lang="en-IN" sz="800" spc="-1" strike="noStrike">
                <a:latin typeface="Arial"/>
              </a:endParaRPr>
            </a:p>
          </p:txBody>
        </p:sp>
        <p:sp>
          <p:nvSpPr>
            <p:cNvPr id="186" name="CustomShape 9"/>
            <p:cNvSpPr/>
            <p:nvPr/>
          </p:nvSpPr>
          <p:spPr>
            <a:xfrm>
              <a:off x="9851040" y="1856520"/>
              <a:ext cx="660960" cy="247320"/>
            </a:xfrm>
            <a:prstGeom prst="rect">
              <a:avLst/>
            </a:prstGeom>
            <a:noFill/>
            <a:ln>
              <a:noFill/>
            </a:ln>
          </p:spPr>
          <p:style>
            <a:lnRef idx="0"/>
            <a:fillRef idx="0"/>
            <a:effectRef idx="0"/>
            <a:fontRef idx="minor"/>
          </p:style>
          <p:txBody>
            <a:bodyPr lIns="0" rIns="0" tIns="0" bIns="0"/>
            <a:p>
              <a:pPr>
                <a:lnSpc>
                  <a:spcPts val="975"/>
                </a:lnSpc>
              </a:pPr>
              <a:r>
                <a:rPr b="0" lang="en-IN" sz="800" spc="-1" strike="noStrike">
                  <a:solidFill>
                    <a:srgbClr val="c0791a"/>
                  </a:solidFill>
                  <a:latin typeface="Calibri"/>
                </a:rPr>
                <a:t>Sports Leisure</a:t>
              </a:r>
              <a:endParaRPr b="0" lang="en-IN" sz="800" spc="-1" strike="noStrike">
                <a:latin typeface="Arial"/>
              </a:endParaRPr>
            </a:p>
          </p:txBody>
        </p:sp>
        <p:sp>
          <p:nvSpPr>
            <p:cNvPr id="187" name="CustomShape 10"/>
            <p:cNvSpPr/>
            <p:nvPr/>
          </p:nvSpPr>
          <p:spPr>
            <a:xfrm>
              <a:off x="5681160" y="5964120"/>
              <a:ext cx="2862720" cy="371880"/>
            </a:xfrm>
            <a:prstGeom prst="rect">
              <a:avLst/>
            </a:prstGeom>
            <a:noFill/>
            <a:ln>
              <a:noFill/>
            </a:ln>
          </p:spPr>
          <p:style>
            <a:lnRef idx="0"/>
            <a:fillRef idx="0"/>
            <a:effectRef idx="0"/>
            <a:fontRef idx="minor"/>
          </p:style>
          <p:txBody>
            <a:bodyPr lIns="0" rIns="0" tIns="0" bIns="0"/>
            <a:p>
              <a:pPr>
                <a:lnSpc>
                  <a:spcPts val="975"/>
                </a:lnSpc>
              </a:pPr>
              <a:r>
                <a:rPr b="0" lang="en-IN" sz="800" spc="-1" strike="noStrike">
                  <a:solidFill>
                    <a:srgbClr val="000000"/>
                  </a:solidFill>
                  <a:latin typeface="Calibri"/>
                </a:rPr>
                <a:t>The Data for the month of Nov 2016</a:t>
              </a:r>
              <a:r>
                <a:rPr b="0" lang="en-IN" sz="800" spc="168" strike="noStrike">
                  <a:solidFill>
                    <a:srgbClr val="000000"/>
                  </a:solidFill>
                  <a:latin typeface="Calibri"/>
                </a:rPr>
                <a:t> </a:t>
              </a:r>
              <a:r>
                <a:rPr b="0" lang="en-IN" sz="800" spc="-1" strike="noStrike">
                  <a:solidFill>
                    <a:srgbClr val="000000"/>
                  </a:solidFill>
                  <a:latin typeface="Calibri"/>
                </a:rPr>
                <a:t>and Dec 2016 had very</a:t>
              </a:r>
              <a:endParaRPr b="0" lang="en-IN" sz="800" spc="-1" strike="noStrike">
                <a:latin typeface="Arial"/>
              </a:endParaRPr>
            </a:p>
            <a:p>
              <a:pPr>
                <a:lnSpc>
                  <a:spcPts val="975"/>
                </a:lnSpc>
                <a:spcBef>
                  <a:spcPts val="6"/>
                </a:spcBef>
              </a:pPr>
              <a:r>
                <a:rPr b="0" lang="en-IN" sz="800" spc="-1" strike="noStrike">
                  <a:solidFill>
                    <a:srgbClr val="000000"/>
                  </a:solidFill>
                  <a:latin typeface="Calibri"/>
                </a:rPr>
                <a:t>less Records</a:t>
              </a:r>
              <a:endParaRPr b="0" lang="en-IN" sz="800" spc="-1" strike="noStrike">
                <a:latin typeface="Arial"/>
              </a:endParaRPr>
            </a:p>
          </p:txBody>
        </p:sp>
      </p:grpSp>
      <p:pic>
        <p:nvPicPr>
          <p:cNvPr id="188" name="" descr=""/>
          <p:cNvPicPr/>
          <p:nvPr/>
        </p:nvPicPr>
        <p:blipFill>
          <a:blip r:embed="rId2"/>
          <a:stretch/>
        </p:blipFill>
        <p:spPr>
          <a:xfrm>
            <a:off x="1008000" y="1112040"/>
            <a:ext cx="3733560" cy="219996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07520" y="188640"/>
            <a:ext cx="6362280" cy="55188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BGHTDO+6"/>
              </a:rPr>
              <a:t>Payment Method</a:t>
            </a:r>
            <a:endParaRPr b="0" lang="en-IN" sz="3700" spc="-1" strike="noStrike">
              <a:latin typeface="Arial"/>
            </a:endParaRPr>
          </a:p>
        </p:txBody>
      </p:sp>
      <p:pic>
        <p:nvPicPr>
          <p:cNvPr id="190" name="" descr=""/>
          <p:cNvPicPr/>
          <p:nvPr/>
        </p:nvPicPr>
        <p:blipFill>
          <a:blip r:embed="rId1"/>
          <a:stretch/>
        </p:blipFill>
        <p:spPr>
          <a:xfrm>
            <a:off x="792000" y="823320"/>
            <a:ext cx="6143400" cy="515268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1" name="Group 1"/>
          <p:cNvGrpSpPr/>
          <p:nvPr/>
        </p:nvGrpSpPr>
        <p:grpSpPr>
          <a:xfrm>
            <a:off x="929520" y="470160"/>
            <a:ext cx="10422720" cy="6432480"/>
            <a:chOff x="929520" y="470160"/>
            <a:chExt cx="10422720" cy="6432480"/>
          </a:xfrm>
        </p:grpSpPr>
        <p:sp>
          <p:nvSpPr>
            <p:cNvPr id="192" name="CustomShape 2"/>
            <p:cNvSpPr/>
            <p:nvPr/>
          </p:nvSpPr>
          <p:spPr>
            <a:xfrm>
              <a:off x="929520" y="1340640"/>
              <a:ext cx="10422720" cy="5452560"/>
            </a:xfrm>
            <a:prstGeom prst="rect">
              <a:avLst/>
            </a:prstGeom>
            <a:blipFill rotWithShape="0">
              <a:blip r:embed="rId1"/>
              <a:stretch>
                <a:fillRect/>
              </a:stretch>
            </a:blipFill>
            <a:ln>
              <a:noFill/>
            </a:ln>
          </p:spPr>
          <p:style>
            <a:lnRef idx="0"/>
            <a:fillRef idx="0"/>
            <a:effectRef idx="0"/>
            <a:fontRef idx="minor"/>
          </p:style>
        </p:sp>
        <p:sp>
          <p:nvSpPr>
            <p:cNvPr id="193" name="CustomShape 3"/>
            <p:cNvSpPr/>
            <p:nvPr/>
          </p:nvSpPr>
          <p:spPr>
            <a:xfrm>
              <a:off x="929520" y="470160"/>
              <a:ext cx="8890920" cy="110412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UUHMVF+6"/>
                </a:rPr>
                <a:t>Binary classification: On-time delivery</a:t>
              </a:r>
              <a:endParaRPr b="0" lang="en-IN" sz="3700" spc="-1" strike="noStrike">
                <a:latin typeface="Arial"/>
              </a:endParaRPr>
            </a:p>
          </p:txBody>
        </p:sp>
        <p:sp>
          <p:nvSpPr>
            <p:cNvPr id="194" name="CustomShape 4"/>
            <p:cNvSpPr/>
            <p:nvPr/>
          </p:nvSpPr>
          <p:spPr>
            <a:xfrm>
              <a:off x="929520" y="1791000"/>
              <a:ext cx="9733320" cy="1443960"/>
            </a:xfrm>
            <a:prstGeom prst="rect">
              <a:avLst/>
            </a:prstGeom>
            <a:noFill/>
            <a:ln>
              <a:noFill/>
            </a:ln>
          </p:spPr>
          <p:style>
            <a:lnRef idx="0"/>
            <a:fillRef idx="0"/>
            <a:effectRef idx="0"/>
            <a:fontRef idx="minor"/>
          </p:style>
          <p:txBody>
            <a:bodyPr lIns="0" rIns="0" tIns="0" bIns="0"/>
            <a:p>
              <a:pPr>
                <a:lnSpc>
                  <a:spcPts val="4090"/>
                </a:lnSpc>
              </a:pPr>
              <a:r>
                <a:rPr b="0" lang="en-IN" sz="3000" spc="-1" strike="noStrike">
                  <a:solidFill>
                    <a:srgbClr val="414141"/>
                  </a:solidFill>
                  <a:latin typeface="BAMSEW+1"/>
                </a:rPr>
                <a:t>Binary classification models: Predict the on-time delivery</a:t>
              </a:r>
              <a:endParaRPr b="0" lang="en-IN" sz="3000" spc="-1" strike="noStrike">
                <a:latin typeface="Arial"/>
              </a:endParaRPr>
            </a:p>
            <a:p>
              <a:pPr>
                <a:lnSpc>
                  <a:spcPts val="3192"/>
                </a:lnSpc>
              </a:pPr>
              <a:r>
                <a:rPr b="0" lang="en-IN" sz="3000" spc="-1" strike="noStrike">
                  <a:solidFill>
                    <a:srgbClr val="414141"/>
                  </a:solidFill>
                  <a:latin typeface="BAMSEW+1"/>
                </a:rPr>
                <a:t>with binary classification models</a:t>
              </a:r>
              <a:endParaRPr b="0" lang="en-IN" sz="3000" spc="-1" strike="noStrike">
                <a:latin typeface="Arial"/>
              </a:endParaRPr>
            </a:p>
          </p:txBody>
        </p:sp>
        <p:sp>
          <p:nvSpPr>
            <p:cNvPr id="195" name="CustomShape 5"/>
            <p:cNvSpPr/>
            <p:nvPr/>
          </p:nvSpPr>
          <p:spPr>
            <a:xfrm>
              <a:off x="1005840" y="2858760"/>
              <a:ext cx="8879400" cy="1622160"/>
            </a:xfrm>
            <a:prstGeom prst="rect">
              <a:avLst/>
            </a:prstGeom>
            <a:noFill/>
            <a:ln>
              <a:noFill/>
            </a:ln>
          </p:spPr>
          <p:style>
            <a:lnRef idx="0"/>
            <a:fillRef idx="0"/>
            <a:effectRef idx="0"/>
            <a:fontRef idx="minor"/>
          </p:style>
          <p:txBody>
            <a:bodyPr lIns="0" rIns="0" tIns="0" bIns="0"/>
            <a:p>
              <a:pPr>
                <a:lnSpc>
                  <a:spcPts val="3274"/>
                </a:lnSpc>
              </a:pPr>
              <a:r>
                <a:rPr b="0" lang="en-IN" sz="2400" spc="-1" strike="noStrike">
                  <a:solidFill>
                    <a:srgbClr val="c0791a"/>
                  </a:solidFill>
                  <a:latin typeface="BAMSEW+1"/>
                </a:rPr>
                <a:t>-</a:t>
              </a:r>
              <a:r>
                <a:rPr b="0" lang="en-IN" sz="2400" spc="1359" strike="noStrike">
                  <a:solidFill>
                    <a:srgbClr val="c0791a"/>
                  </a:solidFill>
                  <a:latin typeface="BAMSEW+1"/>
                </a:rPr>
                <a:t> </a:t>
              </a:r>
              <a:r>
                <a:rPr b="0" lang="en-IN" sz="2400" spc="-1" strike="noStrike">
                  <a:solidFill>
                    <a:srgbClr val="414141"/>
                  </a:solidFill>
                  <a:latin typeface="QJCDWJ+2"/>
                </a:rPr>
                <a:t>Input variables: </a:t>
              </a:r>
              <a:r>
                <a:rPr b="0" lang="en-IN" sz="2200" spc="-1" strike="noStrike">
                  <a:solidFill>
                    <a:srgbClr val="414141"/>
                  </a:solidFill>
                  <a:latin typeface="BAMSEW+1"/>
                </a:rPr>
                <a:t>'Carrier_Late/on-time',</a:t>
              </a:r>
              <a:r>
                <a:rPr b="0" lang="en-IN" sz="2200" spc="-9" strike="noStrike">
                  <a:solidFill>
                    <a:srgbClr val="414141"/>
                  </a:solidFill>
                  <a:latin typeface="BAMSEW+1"/>
                </a:rPr>
                <a:t> </a:t>
              </a:r>
              <a:r>
                <a:rPr b="0" lang="en-IN" sz="2200" spc="-1" strike="noStrike">
                  <a:solidFill>
                    <a:srgbClr val="414141"/>
                  </a:solidFill>
                  <a:latin typeface="BAMSEW+1"/>
                </a:rPr>
                <a:t>'Weight/volume',</a:t>
              </a:r>
              <a:endParaRPr b="0" lang="en-IN" sz="2200" spc="-1" strike="noStrike">
                <a:latin typeface="Arial"/>
              </a:endParaRPr>
            </a:p>
            <a:p>
              <a:pPr marL="380880">
                <a:lnSpc>
                  <a:spcPts val="2497"/>
                </a:lnSpc>
              </a:pPr>
              <a:r>
                <a:rPr b="0" lang="en-IN" sz="2200" spc="-1" strike="noStrike">
                  <a:solidFill>
                    <a:srgbClr val="414141"/>
                  </a:solidFill>
                  <a:latin typeface="BAMSEW+1"/>
                </a:rPr>
                <a:t>'Customer_zip_code', 'Freight_value', 'Seller_zip_code',</a:t>
              </a:r>
              <a:endParaRPr b="0" lang="en-IN" sz="2200" spc="-1" strike="noStrike">
                <a:latin typeface="Arial"/>
              </a:endParaRPr>
            </a:p>
            <a:p>
              <a:pPr marL="380880">
                <a:lnSpc>
                  <a:spcPts val="2302"/>
                </a:lnSpc>
              </a:pPr>
              <a:r>
                <a:rPr b="0" lang="en-IN" sz="2200" spc="-1" strike="noStrike">
                  <a:solidFill>
                    <a:srgbClr val="414141"/>
                  </a:solidFill>
                  <a:latin typeface="BAMSEW+1"/>
                </a:rPr>
                <a:t>'Distance_seller_customer', 'Order_approved_year/month/day/hour'</a:t>
              </a:r>
              <a:endParaRPr b="0" lang="en-IN" sz="2200" spc="-1" strike="noStrike">
                <a:latin typeface="Arial"/>
              </a:endParaRPr>
            </a:p>
            <a:p>
              <a:pPr marL="380880">
                <a:lnSpc>
                  <a:spcPts val="2401"/>
                </a:lnSpc>
              </a:pPr>
              <a:r>
                <a:rPr b="0" lang="en-IN" sz="2200" spc="-1" strike="noStrike">
                  <a:solidFill>
                    <a:srgbClr val="414141"/>
                  </a:solidFill>
                  <a:latin typeface="BAMSEW+1"/>
                </a:rPr>
                <a:t>,'Order_approval_diffDays'</a:t>
              </a:r>
              <a:endParaRPr b="0" lang="en-IN" sz="2200" spc="-1" strike="noStrike">
                <a:latin typeface="Arial"/>
              </a:endParaRPr>
            </a:p>
          </p:txBody>
        </p:sp>
        <p:sp>
          <p:nvSpPr>
            <p:cNvPr id="196" name="CustomShape 6"/>
            <p:cNvSpPr/>
            <p:nvPr/>
          </p:nvSpPr>
          <p:spPr>
            <a:xfrm>
              <a:off x="1005840" y="4102200"/>
              <a:ext cx="5357160" cy="831240"/>
            </a:xfrm>
            <a:prstGeom prst="rect">
              <a:avLst/>
            </a:prstGeom>
            <a:noFill/>
            <a:ln>
              <a:noFill/>
            </a:ln>
          </p:spPr>
          <p:style>
            <a:lnRef idx="0"/>
            <a:fillRef idx="0"/>
            <a:effectRef idx="0"/>
            <a:fontRef idx="minor"/>
          </p:style>
          <p:txBody>
            <a:bodyPr lIns="0" rIns="0" tIns="0" bIns="0"/>
            <a:p>
              <a:pPr>
                <a:lnSpc>
                  <a:spcPts val="3274"/>
                </a:lnSpc>
              </a:pPr>
              <a:r>
                <a:rPr b="0" lang="en-IN" sz="2400" spc="-1" strike="noStrike">
                  <a:solidFill>
                    <a:srgbClr val="c0791a"/>
                  </a:solidFill>
                  <a:latin typeface="BAMSEW+1"/>
                </a:rPr>
                <a:t>-</a:t>
              </a:r>
              <a:r>
                <a:rPr b="0" lang="en-IN" sz="2400" spc="1359" strike="noStrike">
                  <a:solidFill>
                    <a:srgbClr val="c0791a"/>
                  </a:solidFill>
                  <a:latin typeface="BAMSEW+1"/>
                </a:rPr>
                <a:t> </a:t>
              </a:r>
              <a:r>
                <a:rPr b="0" lang="en-IN" sz="2400" spc="-1" strike="noStrike">
                  <a:solidFill>
                    <a:srgbClr val="414141"/>
                  </a:solidFill>
                  <a:latin typeface="QJCDWJ+2"/>
                </a:rPr>
                <a:t>Target variables:</a:t>
              </a:r>
              <a:r>
                <a:rPr b="0" lang="en-IN" sz="2400" spc="9" strike="noStrike">
                  <a:solidFill>
                    <a:srgbClr val="414141"/>
                  </a:solidFill>
                  <a:latin typeface="QJCDWJ+2"/>
                </a:rPr>
                <a:t> </a:t>
              </a:r>
              <a:r>
                <a:rPr b="0" lang="en-IN" sz="2200" spc="-1" strike="noStrike">
                  <a:solidFill>
                    <a:srgbClr val="414141"/>
                  </a:solidFill>
                  <a:latin typeface="BAMSEW+1"/>
                </a:rPr>
                <a:t>'</a:t>
              </a:r>
              <a:r>
                <a:rPr b="0" lang="en-IN" sz="2400" spc="-1" strike="noStrike">
                  <a:solidFill>
                    <a:srgbClr val="414141"/>
                  </a:solidFill>
                  <a:latin typeface="BAMSEW+1"/>
                </a:rPr>
                <a:t>On-time delivery</a:t>
              </a:r>
              <a:r>
                <a:rPr b="0" lang="en-IN" sz="2200" spc="-1" strike="noStrike">
                  <a:solidFill>
                    <a:srgbClr val="414141"/>
                  </a:solidFill>
                  <a:latin typeface="BAMSEW+1"/>
                </a:rPr>
                <a:t>'</a:t>
              </a:r>
              <a:endParaRPr b="0" lang="en-IN" sz="2200" spc="-1" strike="noStrike">
                <a:latin typeface="Arial"/>
              </a:endParaRPr>
            </a:p>
          </p:txBody>
        </p:sp>
        <p:sp>
          <p:nvSpPr>
            <p:cNvPr id="197" name="CustomShape 7"/>
            <p:cNvSpPr/>
            <p:nvPr/>
          </p:nvSpPr>
          <p:spPr>
            <a:xfrm>
              <a:off x="1005840" y="4419360"/>
              <a:ext cx="10207800" cy="1821600"/>
            </a:xfrm>
            <a:prstGeom prst="rect">
              <a:avLst/>
            </a:prstGeom>
            <a:noFill/>
            <a:ln>
              <a:noFill/>
            </a:ln>
          </p:spPr>
          <p:style>
            <a:lnRef idx="0"/>
            <a:fillRef idx="0"/>
            <a:effectRef idx="0"/>
            <a:fontRef idx="minor"/>
          </p:style>
          <p:txBody>
            <a:bodyPr lIns="0" rIns="0" tIns="0" bIns="0"/>
            <a:p>
              <a:pPr>
                <a:lnSpc>
                  <a:spcPts val="3274"/>
                </a:lnSpc>
              </a:pPr>
              <a:r>
                <a:rPr b="0" lang="en-IN" sz="2400" spc="-1" strike="noStrike">
                  <a:solidFill>
                    <a:srgbClr val="c0791a"/>
                  </a:solidFill>
                  <a:latin typeface="BAMSEW+1"/>
                </a:rPr>
                <a:t>-</a:t>
              </a:r>
              <a:r>
                <a:rPr b="0" lang="en-IN" sz="2400" spc="1359" strike="noStrike">
                  <a:solidFill>
                    <a:srgbClr val="c0791a"/>
                  </a:solidFill>
                  <a:latin typeface="BAMSEW+1"/>
                </a:rPr>
                <a:t> </a:t>
              </a:r>
              <a:r>
                <a:rPr b="0" lang="en-IN" sz="2400" spc="-1" strike="noStrike">
                  <a:solidFill>
                    <a:srgbClr val="414141"/>
                  </a:solidFill>
                  <a:latin typeface="QJCDWJ+2"/>
                </a:rPr>
                <a:t>ML</a:t>
              </a:r>
              <a:r>
                <a:rPr b="0" lang="en-IN" sz="2400" spc="9" strike="noStrike">
                  <a:solidFill>
                    <a:srgbClr val="414141"/>
                  </a:solidFill>
                  <a:latin typeface="QJCDWJ+2"/>
                </a:rPr>
                <a:t> </a:t>
              </a:r>
              <a:r>
                <a:rPr b="0" lang="en-IN" sz="2400" spc="-1" strike="noStrike">
                  <a:solidFill>
                    <a:srgbClr val="414141"/>
                  </a:solidFill>
                  <a:latin typeface="QJCDWJ+2"/>
                </a:rPr>
                <a:t>models: </a:t>
              </a:r>
              <a:r>
                <a:rPr b="0" lang="en-IN" sz="2400" spc="-1" strike="noStrike">
                  <a:solidFill>
                    <a:srgbClr val="414141"/>
                  </a:solidFill>
                  <a:latin typeface="BAMSEW+1"/>
                </a:rPr>
                <a:t>Logistic regression, Decision tree (Random forest, Gradient</a:t>
              </a:r>
              <a:endParaRPr b="0" lang="en-IN" sz="2400" spc="-1" strike="noStrike">
                <a:latin typeface="Arial"/>
              </a:endParaRPr>
            </a:p>
            <a:p>
              <a:pPr marL="380880">
                <a:lnSpc>
                  <a:spcPts val="2616"/>
                </a:lnSpc>
              </a:pPr>
              <a:r>
                <a:rPr b="0" lang="en-IN" sz="2400" spc="-1" strike="noStrike">
                  <a:solidFill>
                    <a:srgbClr val="414141"/>
                  </a:solidFill>
                  <a:latin typeface="BAMSEW+1"/>
                </a:rPr>
                <a:t>Boosting</a:t>
              </a:r>
              <a:r>
                <a:rPr b="0" lang="en-IN" sz="2400" spc="9" strike="noStrike">
                  <a:solidFill>
                    <a:srgbClr val="414141"/>
                  </a:solidFill>
                  <a:latin typeface="BAMSEW+1"/>
                </a:rPr>
                <a:t> </a:t>
              </a:r>
              <a:r>
                <a:rPr b="0" lang="en-IN" sz="2400" spc="-1" strike="noStrike">
                  <a:solidFill>
                    <a:srgbClr val="414141"/>
                  </a:solidFill>
                  <a:latin typeface="BAMSEW+1"/>
                </a:rPr>
                <a:t>tree), Naive Bayes, Linear SVM, Neural</a:t>
              </a:r>
              <a:r>
                <a:rPr b="0" lang="en-IN" sz="2400" spc="9" strike="noStrike">
                  <a:solidFill>
                    <a:srgbClr val="414141"/>
                  </a:solidFill>
                  <a:latin typeface="BAMSEW+1"/>
                </a:rPr>
                <a:t> </a:t>
              </a:r>
              <a:r>
                <a:rPr b="0" lang="en-IN" sz="2400" spc="-1" strike="noStrike">
                  <a:solidFill>
                    <a:srgbClr val="414141"/>
                  </a:solidFill>
                  <a:latin typeface="BAMSEW+1"/>
                </a:rPr>
                <a:t>Network</a:t>
              </a:r>
              <a:endParaRPr b="0" lang="en-IN" sz="2400" spc="-1" strike="noStrike">
                <a:latin typeface="Arial"/>
              </a:endParaRPr>
            </a:p>
            <a:p>
              <a:pPr>
                <a:lnSpc>
                  <a:spcPts val="2591"/>
                </a:lnSpc>
              </a:pPr>
              <a:r>
                <a:rPr b="0" lang="en-IN" sz="2400" spc="-1" strike="noStrike">
                  <a:solidFill>
                    <a:srgbClr val="c0791a"/>
                  </a:solidFill>
                  <a:latin typeface="BAMSEW+1"/>
                </a:rPr>
                <a:t>-</a:t>
              </a:r>
              <a:r>
                <a:rPr b="0" lang="en-IN" sz="2400" spc="1359" strike="noStrike">
                  <a:solidFill>
                    <a:srgbClr val="c0791a"/>
                  </a:solidFill>
                  <a:latin typeface="BAMSEW+1"/>
                </a:rPr>
                <a:t> </a:t>
              </a:r>
              <a:r>
                <a:rPr b="0" lang="en-IN" sz="2400" spc="-1" strike="noStrike">
                  <a:solidFill>
                    <a:srgbClr val="414141"/>
                  </a:solidFill>
                  <a:latin typeface="QJCDWJ+2"/>
                </a:rPr>
                <a:t>Best model:</a:t>
              </a:r>
              <a:r>
                <a:rPr b="0" lang="en-IN" sz="2400" spc="-21" strike="noStrike">
                  <a:solidFill>
                    <a:srgbClr val="414141"/>
                  </a:solidFill>
                  <a:latin typeface="QJCDWJ+2"/>
                </a:rPr>
                <a:t> </a:t>
              </a:r>
              <a:r>
                <a:rPr b="0" lang="en-IN" sz="2400" spc="-1" strike="noStrike">
                  <a:solidFill>
                    <a:srgbClr val="414141"/>
                  </a:solidFill>
                  <a:latin typeface="BAMSEW+1"/>
                </a:rPr>
                <a:t>Gradient Boosting tree (80%</a:t>
              </a:r>
              <a:r>
                <a:rPr b="0" lang="en-IN" sz="2400" spc="9" strike="noStrike">
                  <a:solidFill>
                    <a:srgbClr val="414141"/>
                  </a:solidFill>
                  <a:latin typeface="BAMSEW+1"/>
                </a:rPr>
                <a:t> </a:t>
              </a:r>
              <a:r>
                <a:rPr b="0" lang="en-IN" sz="2400" spc="-1" strike="noStrike">
                  <a:solidFill>
                    <a:srgbClr val="414141"/>
                  </a:solidFill>
                  <a:latin typeface="BAMSEW+1"/>
                </a:rPr>
                <a:t>accuracy)</a:t>
              </a:r>
              <a:endParaRPr b="0" lang="en-IN" sz="2400" spc="-1" strike="noStrike">
                <a:latin typeface="Arial"/>
              </a:endParaRPr>
            </a:p>
            <a:p>
              <a:pPr>
                <a:lnSpc>
                  <a:spcPts val="2591"/>
                </a:lnSpc>
              </a:pPr>
              <a:r>
                <a:rPr b="0" lang="en-IN" sz="2400" spc="-1" strike="noStrike">
                  <a:solidFill>
                    <a:srgbClr val="c0791a"/>
                  </a:solidFill>
                  <a:latin typeface="BAMSEW+1"/>
                </a:rPr>
                <a:t>-</a:t>
              </a:r>
              <a:r>
                <a:rPr b="0" lang="en-IN" sz="2400" spc="1359" strike="noStrike">
                  <a:solidFill>
                    <a:srgbClr val="c0791a"/>
                  </a:solidFill>
                  <a:latin typeface="BAMSEW+1"/>
                </a:rPr>
                <a:t> </a:t>
              </a:r>
              <a:r>
                <a:rPr b="0" lang="en-IN" sz="2400" spc="-1" strike="noStrike">
                  <a:solidFill>
                    <a:srgbClr val="414141"/>
                  </a:solidFill>
                  <a:latin typeface="QJCDWJ+2"/>
                </a:rPr>
                <a:t>Hyperparameter Tuning:</a:t>
              </a:r>
              <a:endParaRPr b="0" lang="en-IN" sz="2400" spc="-1" strike="noStrike">
                <a:latin typeface="Arial"/>
              </a:endParaRPr>
            </a:p>
          </p:txBody>
        </p:sp>
        <p:sp>
          <p:nvSpPr>
            <p:cNvPr id="198" name="CustomShape 8"/>
            <p:cNvSpPr/>
            <p:nvPr/>
          </p:nvSpPr>
          <p:spPr>
            <a:xfrm>
              <a:off x="1463040" y="5742000"/>
              <a:ext cx="4699800" cy="831240"/>
            </a:xfrm>
            <a:prstGeom prst="rect">
              <a:avLst/>
            </a:prstGeom>
            <a:noFill/>
            <a:ln>
              <a:noFill/>
            </a:ln>
          </p:spPr>
          <p:style>
            <a:lnRef idx="0"/>
            <a:fillRef idx="0"/>
            <a:effectRef idx="0"/>
            <a:fontRef idx="minor"/>
          </p:style>
          <p:txBody>
            <a:bodyPr lIns="0" rIns="0" tIns="0" bIns="0"/>
            <a:p>
              <a:pPr>
                <a:lnSpc>
                  <a:spcPts val="3274"/>
                </a:lnSpc>
              </a:pPr>
              <a:r>
                <a:rPr b="0" lang="en-IN" sz="2400" spc="-1" strike="noStrike">
                  <a:solidFill>
                    <a:srgbClr val="c0791a"/>
                  </a:solidFill>
                  <a:latin typeface="BAMSEW+1"/>
                </a:rPr>
                <a:t>•</a:t>
              </a:r>
              <a:r>
                <a:rPr b="0" lang="en-IN" sz="2400" spc="1121" strike="noStrike">
                  <a:solidFill>
                    <a:srgbClr val="c0791a"/>
                  </a:solidFill>
                  <a:latin typeface="BAMSEW+1"/>
                </a:rPr>
                <a:t> </a:t>
              </a:r>
              <a:r>
                <a:rPr b="0" lang="en-IN" sz="2400" spc="-1" strike="noStrike">
                  <a:solidFill>
                    <a:srgbClr val="414141"/>
                  </a:solidFill>
                  <a:latin typeface="BAMSEW+1"/>
                </a:rPr>
                <a:t>Identifying</a:t>
              </a:r>
              <a:r>
                <a:rPr b="0" lang="en-IN" sz="2400" spc="9" strike="noStrike">
                  <a:solidFill>
                    <a:srgbClr val="414141"/>
                  </a:solidFill>
                  <a:latin typeface="BAMSEW+1"/>
                </a:rPr>
                <a:t> </a:t>
              </a:r>
              <a:r>
                <a:rPr b="0" lang="en-IN" sz="2400" spc="-1" strike="noStrike">
                  <a:solidFill>
                    <a:srgbClr val="414141"/>
                  </a:solidFill>
                  <a:latin typeface="BAMSEW+1"/>
                </a:rPr>
                <a:t>optimal parameters</a:t>
              </a:r>
              <a:endParaRPr b="0" lang="en-IN" sz="2400" spc="-1" strike="noStrike">
                <a:latin typeface="Arial"/>
              </a:endParaRPr>
            </a:p>
          </p:txBody>
        </p:sp>
        <p:sp>
          <p:nvSpPr>
            <p:cNvPr id="199" name="CustomShape 9"/>
            <p:cNvSpPr/>
            <p:nvPr/>
          </p:nvSpPr>
          <p:spPr>
            <a:xfrm>
              <a:off x="1463040" y="6071400"/>
              <a:ext cx="6627960" cy="831240"/>
            </a:xfrm>
            <a:prstGeom prst="rect">
              <a:avLst/>
            </a:prstGeom>
            <a:noFill/>
            <a:ln>
              <a:noFill/>
            </a:ln>
          </p:spPr>
          <p:style>
            <a:lnRef idx="0"/>
            <a:fillRef idx="0"/>
            <a:effectRef idx="0"/>
            <a:fontRef idx="minor"/>
          </p:style>
          <p:txBody>
            <a:bodyPr lIns="0" rIns="0" tIns="0" bIns="0"/>
            <a:p>
              <a:pPr>
                <a:lnSpc>
                  <a:spcPts val="3274"/>
                </a:lnSpc>
              </a:pPr>
              <a:r>
                <a:rPr b="0" lang="en-IN" sz="2400" spc="-1" strike="noStrike">
                  <a:solidFill>
                    <a:srgbClr val="c0791a"/>
                  </a:solidFill>
                  <a:latin typeface="BAMSEW+1"/>
                </a:rPr>
                <a:t>•</a:t>
              </a:r>
              <a:r>
                <a:rPr b="0" lang="en-IN" sz="2400" spc="1121" strike="noStrike">
                  <a:solidFill>
                    <a:srgbClr val="c0791a"/>
                  </a:solidFill>
                  <a:latin typeface="BAMSEW+1"/>
                </a:rPr>
                <a:t> </a:t>
              </a:r>
              <a:r>
                <a:rPr b="0" lang="en-IN" sz="2400" spc="-1" strike="noStrike">
                  <a:solidFill>
                    <a:srgbClr val="414141"/>
                  </a:solidFill>
                  <a:latin typeface="BAMSEW+1"/>
                </a:rPr>
                <a:t>handling</a:t>
              </a:r>
              <a:r>
                <a:rPr b="0" lang="en-IN" sz="2400" spc="9" strike="noStrike">
                  <a:solidFill>
                    <a:srgbClr val="414141"/>
                  </a:solidFill>
                  <a:latin typeface="BAMSEW+1"/>
                </a:rPr>
                <a:t> </a:t>
              </a:r>
              <a:r>
                <a:rPr b="0" lang="en-IN" sz="2400" spc="-1" strike="noStrike">
                  <a:solidFill>
                    <a:srgbClr val="414141"/>
                  </a:solidFill>
                  <a:latin typeface="BAMSEW+1"/>
                </a:rPr>
                <a:t>imbalanced datasets(classWeights)</a:t>
              </a:r>
              <a:endParaRPr b="0" lang="en-IN" sz="2400" spc="-1" strike="noStrike">
                <a:latin typeface="Arial"/>
              </a:endParaRPr>
            </a:p>
          </p:txBody>
        </p:sp>
      </p:gr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929520" y="470160"/>
            <a:ext cx="9023400" cy="110412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VPFPFT+6"/>
              </a:rPr>
              <a:t>Multiclass classification: Customer Review scores</a:t>
            </a:r>
            <a:endParaRPr b="0" lang="en-IN" sz="3700" spc="-1" strike="noStrike">
              <a:latin typeface="Arial"/>
            </a:endParaRPr>
          </a:p>
        </p:txBody>
      </p:sp>
      <p:pic>
        <p:nvPicPr>
          <p:cNvPr id="201" name="" descr=""/>
          <p:cNvPicPr/>
          <p:nvPr/>
        </p:nvPicPr>
        <p:blipFill>
          <a:blip r:embed="rId1"/>
          <a:stretch/>
        </p:blipFill>
        <p:spPr>
          <a:xfrm>
            <a:off x="653400" y="1545840"/>
            <a:ext cx="3666600" cy="3638160"/>
          </a:xfrm>
          <a:prstGeom prst="rect">
            <a:avLst/>
          </a:prstGeom>
          <a:ln>
            <a:noFill/>
          </a:ln>
        </p:spPr>
      </p:pic>
      <p:pic>
        <p:nvPicPr>
          <p:cNvPr id="202" name="" descr=""/>
          <p:cNvPicPr/>
          <p:nvPr/>
        </p:nvPicPr>
        <p:blipFill>
          <a:blip r:embed="rId2"/>
          <a:stretch/>
        </p:blipFill>
        <p:spPr>
          <a:xfrm>
            <a:off x="5314320" y="1800000"/>
            <a:ext cx="3685680" cy="236196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 descr=""/>
          <p:cNvPicPr/>
          <p:nvPr/>
        </p:nvPicPr>
        <p:blipFill>
          <a:blip r:embed="rId1"/>
          <a:stretch/>
        </p:blipFill>
        <p:spPr>
          <a:xfrm>
            <a:off x="432720" y="240840"/>
            <a:ext cx="3095280" cy="2495160"/>
          </a:xfrm>
          <a:prstGeom prst="rect">
            <a:avLst/>
          </a:prstGeom>
          <a:ln>
            <a:noFill/>
          </a:ln>
        </p:spPr>
      </p:pic>
      <p:sp>
        <p:nvSpPr>
          <p:cNvPr id="204" name="CustomShape 1"/>
          <p:cNvSpPr/>
          <p:nvPr/>
        </p:nvSpPr>
        <p:spPr>
          <a:xfrm>
            <a:off x="576000" y="2772000"/>
            <a:ext cx="2448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Linear Regression</a:t>
            </a:r>
            <a:endParaRPr b="0" lang="en-IN" sz="1800" spc="-1" strike="noStrike">
              <a:latin typeface="Arial"/>
            </a:endParaRPr>
          </a:p>
        </p:txBody>
      </p:sp>
      <p:pic>
        <p:nvPicPr>
          <p:cNvPr id="205" name="" descr=""/>
          <p:cNvPicPr/>
          <p:nvPr/>
        </p:nvPicPr>
        <p:blipFill>
          <a:blip r:embed="rId2"/>
          <a:stretch/>
        </p:blipFill>
        <p:spPr>
          <a:xfrm>
            <a:off x="4032720" y="168840"/>
            <a:ext cx="3095280" cy="2495160"/>
          </a:xfrm>
          <a:prstGeom prst="rect">
            <a:avLst/>
          </a:prstGeom>
          <a:ln>
            <a:noFill/>
          </a:ln>
        </p:spPr>
      </p:pic>
      <p:sp>
        <p:nvSpPr>
          <p:cNvPr id="206" name="CustomShape 2"/>
          <p:cNvSpPr/>
          <p:nvPr/>
        </p:nvSpPr>
        <p:spPr>
          <a:xfrm>
            <a:off x="4176000" y="2772000"/>
            <a:ext cx="2448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Decision Tree Classifier</a:t>
            </a:r>
            <a:endParaRPr b="0" lang="en-IN" sz="1800" spc="-1" strike="noStrike">
              <a:latin typeface="Arial"/>
            </a:endParaRPr>
          </a:p>
        </p:txBody>
      </p:sp>
      <p:pic>
        <p:nvPicPr>
          <p:cNvPr id="207" name="" descr=""/>
          <p:cNvPicPr/>
          <p:nvPr/>
        </p:nvPicPr>
        <p:blipFill>
          <a:blip r:embed="rId3"/>
          <a:stretch/>
        </p:blipFill>
        <p:spPr>
          <a:xfrm>
            <a:off x="7632720" y="168840"/>
            <a:ext cx="3095280" cy="2495160"/>
          </a:xfrm>
          <a:prstGeom prst="rect">
            <a:avLst/>
          </a:prstGeom>
          <a:ln>
            <a:noFill/>
          </a:ln>
        </p:spPr>
      </p:pic>
      <p:sp>
        <p:nvSpPr>
          <p:cNvPr id="208" name="CustomShape 3"/>
          <p:cNvSpPr/>
          <p:nvPr/>
        </p:nvSpPr>
        <p:spPr>
          <a:xfrm>
            <a:off x="7848000" y="2772000"/>
            <a:ext cx="2448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Random Forest Classifier</a:t>
            </a:r>
            <a:endParaRPr b="0" lang="en-IN" sz="1800" spc="-1" strike="noStrike">
              <a:latin typeface="Arial"/>
            </a:endParaRPr>
          </a:p>
        </p:txBody>
      </p:sp>
      <p:pic>
        <p:nvPicPr>
          <p:cNvPr id="209" name="" descr=""/>
          <p:cNvPicPr/>
          <p:nvPr/>
        </p:nvPicPr>
        <p:blipFill>
          <a:blip r:embed="rId4"/>
          <a:stretch/>
        </p:blipFill>
        <p:spPr>
          <a:xfrm>
            <a:off x="288720" y="3480840"/>
            <a:ext cx="3095280" cy="2495160"/>
          </a:xfrm>
          <a:prstGeom prst="rect">
            <a:avLst/>
          </a:prstGeom>
          <a:ln>
            <a:noFill/>
          </a:ln>
        </p:spPr>
      </p:pic>
      <p:sp>
        <p:nvSpPr>
          <p:cNvPr id="210" name="CustomShape 4"/>
          <p:cNvSpPr/>
          <p:nvPr/>
        </p:nvSpPr>
        <p:spPr>
          <a:xfrm>
            <a:off x="504000" y="6048000"/>
            <a:ext cx="2448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SVM</a:t>
            </a:r>
            <a:endParaRPr b="0" lang="en-IN"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929520" y="470160"/>
            <a:ext cx="9023400" cy="55260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VPFPFT+6"/>
              </a:rPr>
              <a:t>Model Summary</a:t>
            </a:r>
            <a:endParaRPr b="0" lang="en-IN" sz="3700" spc="-1" strike="noStrike">
              <a:latin typeface="Arial"/>
            </a:endParaRPr>
          </a:p>
        </p:txBody>
      </p:sp>
      <p:sp>
        <p:nvSpPr>
          <p:cNvPr id="212" name="TextShape 2"/>
          <p:cNvSpPr txBox="1"/>
          <p:nvPr/>
        </p:nvSpPr>
        <p:spPr>
          <a:xfrm>
            <a:off x="936000" y="1080000"/>
            <a:ext cx="4829040" cy="1380240"/>
          </a:xfrm>
          <a:prstGeom prst="rect">
            <a:avLst/>
          </a:prstGeom>
          <a:noFill/>
          <a:ln>
            <a:noFill/>
          </a:ln>
        </p:spPr>
        <p:txBody>
          <a:bodyPr lIns="90000" rIns="90000" tIns="45000" bIns="45000"/>
          <a:p>
            <a:r>
              <a:rPr b="0" lang="en-IN" sz="1000" spc="-1" strike="noStrike">
                <a:latin typeface="Courier New"/>
              </a:rPr>
              <a:t>+---------------------+----------</a:t>
            </a:r>
            <a:r>
              <a:rPr b="0" lang="en-IN" sz="1000" spc="-1" strike="noStrike">
                <a:latin typeface="Courier New"/>
              </a:rPr>
              <a:t>+-------------+------------+</a:t>
            </a:r>
            <a:endParaRPr b="0" lang="en-IN" sz="1000" spc="-1" strike="noStrike">
              <a:latin typeface="Courier New"/>
              <a:ea typeface="Courier New"/>
            </a:endParaRPr>
          </a:p>
          <a:p>
            <a:r>
              <a:rPr b="0" lang="en-IN" sz="1000" spc="-1" strike="noStrike">
                <a:latin typeface="Courier New"/>
              </a:rPr>
              <a:t>|        Model        | F1_score |  </a:t>
            </a:r>
            <a:r>
              <a:rPr b="0" lang="en-IN" sz="1000" spc="-1" strike="noStrike">
                <a:latin typeface="Courier New"/>
              </a:rPr>
              <a:t>AUC_score  |  Accuracy  |</a:t>
            </a:r>
            <a:endParaRPr b="0" lang="en-IN" sz="1000" spc="-1" strike="noStrike">
              <a:latin typeface="Courier New"/>
              <a:ea typeface="Courier New"/>
            </a:endParaRPr>
          </a:p>
          <a:p>
            <a:r>
              <a:rPr b="0" lang="en-IN" sz="1000" spc="-1" strike="noStrike">
                <a:latin typeface="Courier New"/>
              </a:rPr>
              <a:t>+---------------------+----------</a:t>
            </a:r>
            <a:r>
              <a:rPr b="0" lang="en-IN" sz="1000" spc="-1" strike="noStrike">
                <a:latin typeface="Courier New"/>
              </a:rPr>
              <a:t>+-------------+------------+</a:t>
            </a:r>
            <a:endParaRPr b="0" lang="en-IN" sz="1000" spc="-1" strike="noStrike">
              <a:latin typeface="Courier New"/>
              <a:ea typeface="Courier New"/>
            </a:endParaRPr>
          </a:p>
          <a:p>
            <a:r>
              <a:rPr b="0" lang="en-IN" sz="1000" spc="-1" strike="noStrike">
                <a:latin typeface="Courier New"/>
              </a:rPr>
              <a:t>|     Naive Bayes     |  0.8575  |   </a:t>
            </a:r>
            <a:r>
              <a:rPr b="0" lang="en-IN" sz="1000" spc="-1" strike="noStrike">
                <a:latin typeface="Courier New"/>
              </a:rPr>
              <a:t> 0.694    |   0.7689   |</a:t>
            </a:r>
            <a:endParaRPr b="0" lang="en-IN" sz="1000" spc="-1" strike="noStrike">
              <a:latin typeface="Courier New"/>
              <a:ea typeface="Courier New"/>
            </a:endParaRPr>
          </a:p>
          <a:p>
            <a:r>
              <a:rPr b="0" lang="en-IN" sz="1000" spc="-1" strike="noStrike">
                <a:latin typeface="Courier New"/>
              </a:rPr>
              <a:t>| Logistic Regression |  0.9217  |   </a:t>
            </a:r>
            <a:r>
              <a:rPr b="0" lang="en-IN" sz="1000" spc="-1" strike="noStrike">
                <a:latin typeface="Courier New"/>
              </a:rPr>
              <a:t> 0.699    |   0.8605   |</a:t>
            </a:r>
            <a:endParaRPr b="0" lang="en-IN" sz="1000" spc="-1" strike="noStrike">
              <a:latin typeface="Courier New"/>
              <a:ea typeface="Courier New"/>
            </a:endParaRPr>
          </a:p>
          <a:p>
            <a:r>
              <a:rPr b="0" lang="en-IN" sz="1000" spc="-1" strike="noStrike">
                <a:latin typeface="Courier New"/>
              </a:rPr>
              <a:t>|    Decision Tree    |  0.8031  |   </a:t>
            </a:r>
            <a:r>
              <a:rPr b="0" lang="en-IN" sz="1000" spc="-1" strike="noStrike">
                <a:latin typeface="Courier New"/>
              </a:rPr>
              <a:t> 0.713    |   0.7021   |</a:t>
            </a:r>
            <a:endParaRPr b="0" lang="en-IN" sz="1000" spc="-1" strike="noStrike">
              <a:latin typeface="Courier New"/>
              <a:ea typeface="Courier New"/>
            </a:endParaRPr>
          </a:p>
          <a:p>
            <a:r>
              <a:rPr b="0" lang="en-IN" sz="1000" spc="-1" strike="noStrike">
                <a:latin typeface="Courier New"/>
              </a:rPr>
              <a:t>|    Random Forest    |  0.9013  |   </a:t>
            </a:r>
            <a:r>
              <a:rPr b="0" lang="en-IN" sz="1000" spc="-1" strike="noStrike">
                <a:latin typeface="Courier New"/>
              </a:rPr>
              <a:t> 0.718    |   0.8315   |</a:t>
            </a:r>
            <a:endParaRPr b="0" lang="en-IN" sz="1000" spc="-1" strike="noStrike">
              <a:latin typeface="Courier New"/>
              <a:ea typeface="Courier New"/>
            </a:endParaRPr>
          </a:p>
          <a:p>
            <a:r>
              <a:rPr b="0" lang="en-IN" sz="1000" spc="-1" strike="noStrike">
                <a:latin typeface="Courier New"/>
              </a:rPr>
              <a:t>|     GBDT**(BEST)    |  0.9243  |   </a:t>
            </a:r>
            <a:r>
              <a:rPr b="0" lang="en-IN" sz="1000" spc="-1" strike="noStrike">
                <a:latin typeface="Courier New"/>
              </a:rPr>
              <a:t> 0.745    |   0.8651   |</a:t>
            </a:r>
            <a:endParaRPr b="0" lang="en-IN" sz="1000" spc="-1" strike="noStrike">
              <a:latin typeface="Courier New"/>
              <a:ea typeface="Courier New"/>
            </a:endParaRPr>
          </a:p>
          <a:p>
            <a:r>
              <a:rPr b="0" lang="en-IN" sz="1000" spc="-1" strike="noStrike">
                <a:latin typeface="Courier New"/>
              </a:rPr>
              <a:t>+---------------------+----------</a:t>
            </a:r>
            <a:r>
              <a:rPr b="0" lang="en-IN" sz="1000" spc="-1" strike="noStrike">
                <a:latin typeface="Courier New"/>
              </a:rPr>
              <a:t>+-------------+------------+</a:t>
            </a:r>
            <a:endParaRPr b="0" lang="en-IN" sz="1000" spc="-1" strike="noStrike">
              <a:latin typeface="Courier New"/>
              <a:ea typeface="Courier New"/>
            </a:endParaRPr>
          </a:p>
        </p:txBody>
      </p:sp>
      <p:sp>
        <p:nvSpPr>
          <p:cNvPr id="213" name="TextShape 3"/>
          <p:cNvSpPr txBox="1"/>
          <p:nvPr/>
        </p:nvSpPr>
        <p:spPr>
          <a:xfrm>
            <a:off x="753480" y="2639520"/>
            <a:ext cx="6302520" cy="3336480"/>
          </a:xfrm>
          <a:prstGeom prst="rect">
            <a:avLst/>
          </a:prstGeom>
          <a:noFill/>
          <a:ln>
            <a:noFill/>
          </a:ln>
        </p:spPr>
        <p:txBody>
          <a:bodyPr lIns="90000" rIns="90000" tIns="45000" bIns="45000"/>
          <a:p>
            <a:r>
              <a:rPr b="1" lang="en-IN" sz="2200" spc="-1" strike="noStrike">
                <a:latin typeface="Arial"/>
              </a:rPr>
              <a:t>Summary</a:t>
            </a:r>
            <a:endParaRPr b="1" lang="en-IN" sz="2200" spc="-1" strike="noStrike">
              <a:latin typeface="Arial"/>
            </a:endParaRPr>
          </a:p>
          <a:p>
            <a:r>
              <a:rPr b="0" lang="en-IN" sz="1000" spc="-1" strike="noStrike">
                <a:latin typeface="Arial"/>
              </a:rPr>
              <a:t>GBDT performs better in comparision to rest of the model in terms of all the performance metric.</a:t>
            </a:r>
            <a:endParaRPr b="0" lang="en-IN" sz="1000" spc="-1" strike="noStrike">
              <a:latin typeface="Arial"/>
            </a:endParaRPr>
          </a:p>
          <a:p>
            <a:r>
              <a:rPr b="0" lang="en-IN" sz="1000" spc="-1" strike="noStrike">
                <a:latin typeface="Arial"/>
              </a:rPr>
              <a:t>Logistic regression performs fairly similar to GBDT, but GBDT is more robust to outliers.</a:t>
            </a:r>
            <a:endParaRPr b="0" lang="en-IN" sz="1000" spc="-1" strike="noStrike">
              <a:latin typeface="Arial"/>
            </a:endParaRPr>
          </a:p>
          <a:p>
            <a:r>
              <a:rPr b="0" lang="en-IN" sz="1000" spc="-1" strike="noStrike">
                <a:latin typeface="Arial"/>
              </a:rPr>
              <a:t>Rating prediction is not fairly dependent directly on most of the features, so the performance is not at its peak.</a:t>
            </a:r>
            <a:endParaRPr b="0" lang="en-IN" sz="1000" spc="-1" strike="noStrike">
              <a:latin typeface="Arial"/>
            </a:endParaRPr>
          </a:p>
          <a:p>
            <a:r>
              <a:rPr b="0" lang="en-IN" sz="1000" spc="-1" strike="noStrike">
                <a:latin typeface="Arial"/>
              </a:rPr>
              <a:t>We have used f1 score as our primary performance metric.</a:t>
            </a:r>
            <a:endParaRPr b="0" lang="en-IN" sz="1000" spc="-1" strike="noStrike">
              <a:latin typeface="Arial"/>
            </a:endParaRPr>
          </a:p>
          <a:p>
            <a:r>
              <a:rPr b="0" lang="en-IN" sz="1000" spc="-1" strike="noStrike">
                <a:latin typeface="Arial"/>
              </a:rPr>
              <a:t>We have taken care of overfitting in each model.</a:t>
            </a:r>
            <a:endParaRPr b="0" lang="en-IN" sz="1000" spc="-1" strike="noStrike">
              <a:latin typeface="Arial"/>
            </a:endParaRPr>
          </a:p>
          <a:p>
            <a:r>
              <a:rPr b="0" lang="en-IN" sz="1000" spc="-1" strike="noStrike">
                <a:latin typeface="Arial"/>
              </a:rPr>
              <a:t>Each model performed better after we removed neutral review score from the data.</a:t>
            </a:r>
            <a:endParaRPr b="0" lang="en-IN" sz="1000" spc="-1" strike="noStrike">
              <a:latin typeface="Arial"/>
            </a:endParaRPr>
          </a:p>
          <a:p>
            <a:endParaRPr b="0" lang="en-IN" sz="1000" spc="-1" strike="noStrike">
              <a:latin typeface="Arial"/>
            </a:endParaRPr>
          </a:p>
        </p:txBody>
      </p:sp>
      <p:pic>
        <p:nvPicPr>
          <p:cNvPr id="214" name="" descr=""/>
          <p:cNvPicPr/>
          <p:nvPr/>
        </p:nvPicPr>
        <p:blipFill>
          <a:blip r:embed="rId1"/>
          <a:stretch/>
        </p:blipFill>
        <p:spPr>
          <a:xfrm>
            <a:off x="5769000" y="864000"/>
            <a:ext cx="6111000" cy="207144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5" name="Group 1"/>
          <p:cNvGrpSpPr/>
          <p:nvPr/>
        </p:nvGrpSpPr>
        <p:grpSpPr>
          <a:xfrm>
            <a:off x="131760" y="55440"/>
            <a:ext cx="11528640" cy="6589440"/>
            <a:chOff x="131760" y="55440"/>
            <a:chExt cx="11528640" cy="6589440"/>
          </a:xfrm>
        </p:grpSpPr>
        <p:sp>
          <p:nvSpPr>
            <p:cNvPr id="216" name="CustomShape 2"/>
            <p:cNvSpPr/>
            <p:nvPr/>
          </p:nvSpPr>
          <p:spPr>
            <a:xfrm>
              <a:off x="131760" y="623880"/>
              <a:ext cx="11528640" cy="6021000"/>
            </a:xfrm>
            <a:prstGeom prst="rect">
              <a:avLst/>
            </a:prstGeom>
            <a:blipFill rotWithShape="0">
              <a:blip r:embed="rId1"/>
              <a:stretch>
                <a:fillRect/>
              </a:stretch>
            </a:blipFill>
            <a:ln>
              <a:noFill/>
            </a:ln>
          </p:spPr>
          <p:style>
            <a:lnRef idx="0"/>
            <a:fillRef idx="0"/>
            <a:effectRef idx="0"/>
            <a:fontRef idx="minor"/>
          </p:style>
        </p:sp>
        <p:sp>
          <p:nvSpPr>
            <p:cNvPr id="217" name="CustomShape 3"/>
            <p:cNvSpPr/>
            <p:nvPr/>
          </p:nvSpPr>
          <p:spPr>
            <a:xfrm>
              <a:off x="131760" y="55440"/>
              <a:ext cx="6459840" cy="110376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EHWSCP+6"/>
                </a:rPr>
                <a:t>Natural language Processing</a:t>
              </a:r>
              <a:endParaRPr b="0" lang="en-IN" sz="3700" spc="-1" strike="noStrike">
                <a:latin typeface="Arial"/>
              </a:endParaRPr>
            </a:p>
          </p:txBody>
        </p:sp>
        <p:sp>
          <p:nvSpPr>
            <p:cNvPr id="218" name="CustomShape 4"/>
            <p:cNvSpPr/>
            <p:nvPr/>
          </p:nvSpPr>
          <p:spPr>
            <a:xfrm>
              <a:off x="531360" y="1531080"/>
              <a:ext cx="819720" cy="25488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00af4f"/>
                  </a:solidFill>
                  <a:latin typeface="STUFQH+Arial-BoldMT"/>
                </a:rPr>
                <a:t>Step</a:t>
              </a:r>
              <a:r>
                <a:rPr b="0" lang="en-IN" sz="1800" spc="49" strike="noStrike">
                  <a:solidFill>
                    <a:srgbClr val="00af4f"/>
                  </a:solidFill>
                  <a:latin typeface="STUFQH+Arial-BoldMT"/>
                </a:rPr>
                <a:t> </a:t>
              </a:r>
              <a:r>
                <a:rPr b="0" lang="en-IN" sz="1800" spc="-1" strike="noStrike">
                  <a:solidFill>
                    <a:srgbClr val="00af4f"/>
                  </a:solidFill>
                  <a:latin typeface="STUFQH+Arial-BoldMT"/>
                </a:rPr>
                <a:t>5</a:t>
              </a:r>
              <a:endParaRPr b="0" lang="en-IN" sz="1800" spc="-1" strike="noStrike">
                <a:latin typeface="Arial"/>
              </a:endParaRPr>
            </a:p>
          </p:txBody>
        </p:sp>
        <p:sp>
          <p:nvSpPr>
            <p:cNvPr id="219" name="CustomShape 5"/>
            <p:cNvSpPr/>
            <p:nvPr/>
          </p:nvSpPr>
          <p:spPr>
            <a:xfrm>
              <a:off x="671040" y="1784880"/>
              <a:ext cx="3069720" cy="588240"/>
            </a:xfrm>
            <a:prstGeom prst="rect">
              <a:avLst/>
            </a:prstGeom>
            <a:noFill/>
            <a:ln>
              <a:noFill/>
            </a:ln>
          </p:spPr>
          <p:style>
            <a:lnRef idx="0"/>
            <a:fillRef idx="0"/>
            <a:effectRef idx="0"/>
            <a:fontRef idx="minor"/>
          </p:style>
          <p:txBody>
            <a:bodyPr lIns="0" rIns="0" tIns="0" bIns="0"/>
            <a:p>
              <a:pPr>
                <a:lnSpc>
                  <a:spcPts val="2319"/>
                </a:lnSpc>
              </a:pPr>
              <a:r>
                <a:rPr b="0" lang="en-IN" sz="1700" spc="-1" strike="noStrike">
                  <a:solidFill>
                    <a:srgbClr val="414141"/>
                  </a:solidFill>
                  <a:latin typeface="WNMSFF+2"/>
                </a:rPr>
                <a:t>Stemming and Lemmatization</a:t>
              </a:r>
              <a:endParaRPr b="0" lang="en-IN" sz="1700" spc="-1" strike="noStrike">
                <a:latin typeface="Arial"/>
              </a:endParaRPr>
            </a:p>
          </p:txBody>
        </p:sp>
        <p:sp>
          <p:nvSpPr>
            <p:cNvPr id="220" name="CustomShape 6"/>
            <p:cNvSpPr/>
            <p:nvPr/>
          </p:nvSpPr>
          <p:spPr>
            <a:xfrm>
              <a:off x="8419680" y="2341800"/>
              <a:ext cx="1436040" cy="1206720"/>
            </a:xfrm>
            <a:prstGeom prst="rect">
              <a:avLst/>
            </a:prstGeom>
            <a:noFill/>
            <a:ln>
              <a:noFill/>
            </a:ln>
          </p:spPr>
          <p:style>
            <a:lnRef idx="0"/>
            <a:fillRef idx="0"/>
            <a:effectRef idx="0"/>
            <a:fontRef idx="minor"/>
          </p:style>
          <p:txBody>
            <a:bodyPr lIns="0" rIns="0" tIns="0" bIns="0"/>
            <a:p>
              <a:pPr marL="3240">
                <a:lnSpc>
                  <a:spcPts val="2010"/>
                </a:lnSpc>
              </a:pPr>
              <a:r>
                <a:rPr b="0" lang="en-IN" sz="1800" spc="-1" strike="noStrike">
                  <a:solidFill>
                    <a:srgbClr val="087979"/>
                  </a:solidFill>
                  <a:latin typeface="STUFQH+Arial-BoldMT"/>
                </a:rPr>
                <a:t>Step</a:t>
              </a:r>
              <a:r>
                <a:rPr b="0" lang="en-IN" sz="1800" spc="49" strike="noStrike">
                  <a:solidFill>
                    <a:srgbClr val="087979"/>
                  </a:solidFill>
                  <a:latin typeface="STUFQH+Arial-BoldMT"/>
                </a:rPr>
                <a:t> </a:t>
              </a:r>
              <a:r>
                <a:rPr b="0" lang="en-IN" sz="1800" spc="-1" strike="noStrike">
                  <a:solidFill>
                    <a:srgbClr val="087979"/>
                  </a:solidFill>
                  <a:latin typeface="STUFQH+Arial-BoldMT"/>
                </a:rPr>
                <a:t>6</a:t>
              </a:r>
              <a:endParaRPr b="0" lang="en-IN" sz="1800" spc="-1" strike="noStrike">
                <a:latin typeface="Arial"/>
              </a:endParaRPr>
            </a:p>
            <a:p>
              <a:pPr>
                <a:lnSpc>
                  <a:spcPts val="2319"/>
                </a:lnSpc>
                <a:spcBef>
                  <a:spcPts val="374"/>
                </a:spcBef>
              </a:pPr>
              <a:r>
                <a:rPr b="0" lang="en-IN" sz="1700" spc="-1" strike="noStrike">
                  <a:solidFill>
                    <a:srgbClr val="414141"/>
                  </a:solidFill>
                  <a:latin typeface="WNMSFF+2"/>
                </a:rPr>
                <a:t>Chunking,</a:t>
              </a:r>
              <a:endParaRPr b="0" lang="en-IN" sz="1700" spc="-1" strike="noStrike">
                <a:latin typeface="Arial"/>
              </a:endParaRPr>
            </a:p>
            <a:p>
              <a:pPr>
                <a:lnSpc>
                  <a:spcPts val="2319"/>
                </a:lnSpc>
                <a:spcBef>
                  <a:spcPts val="82"/>
                </a:spcBef>
              </a:pPr>
              <a:r>
                <a:rPr b="0" lang="en-IN" sz="1700" spc="-1" strike="noStrike">
                  <a:solidFill>
                    <a:srgbClr val="414141"/>
                  </a:solidFill>
                  <a:latin typeface="WNMSFF+2"/>
                </a:rPr>
                <a:t>Chinking and</a:t>
              </a:r>
              <a:endParaRPr b="0" lang="en-IN" sz="1700" spc="-1" strike="noStrike">
                <a:latin typeface="Arial"/>
              </a:endParaRPr>
            </a:p>
            <a:p>
              <a:pPr>
                <a:lnSpc>
                  <a:spcPts val="2319"/>
                </a:lnSpc>
                <a:spcBef>
                  <a:spcPts val="82"/>
                </a:spcBef>
              </a:pPr>
              <a:r>
                <a:rPr b="0" lang="en-IN" sz="1700" spc="-1" strike="noStrike">
                  <a:solidFill>
                    <a:srgbClr val="414141"/>
                  </a:solidFill>
                  <a:latin typeface="WNMSFF+2"/>
                </a:rPr>
                <a:t>POS tagging</a:t>
              </a:r>
              <a:endParaRPr b="0" lang="en-IN" sz="1700" spc="-1" strike="noStrike">
                <a:latin typeface="Arial"/>
              </a:endParaRPr>
            </a:p>
          </p:txBody>
        </p:sp>
        <p:sp>
          <p:nvSpPr>
            <p:cNvPr id="221" name="CustomShape 7"/>
            <p:cNvSpPr/>
            <p:nvPr/>
          </p:nvSpPr>
          <p:spPr>
            <a:xfrm>
              <a:off x="690120" y="2402280"/>
              <a:ext cx="1969920" cy="602640"/>
            </a:xfrm>
            <a:prstGeom prst="rect">
              <a:avLst/>
            </a:prstGeom>
            <a:noFill/>
            <a:ln>
              <a:noFill/>
            </a:ln>
          </p:spPr>
          <p:style>
            <a:lnRef idx="0"/>
            <a:fillRef idx="0"/>
            <a:effectRef idx="0"/>
            <a:fontRef idx="minor"/>
          </p:style>
          <p:txBody>
            <a:bodyPr lIns="0" rIns="0" tIns="0" bIns="0"/>
            <a:p>
              <a:pPr marL="7200">
                <a:lnSpc>
                  <a:spcPts val="2010"/>
                </a:lnSpc>
              </a:pPr>
              <a:r>
                <a:rPr b="0" lang="en-IN" sz="1800" spc="-1" strike="noStrike">
                  <a:solidFill>
                    <a:srgbClr val="cb2363"/>
                  </a:solidFill>
                  <a:latin typeface="STUFQH+Arial-BoldMT"/>
                </a:rPr>
                <a:t>Step</a:t>
              </a:r>
              <a:r>
                <a:rPr b="0" lang="en-IN" sz="1800" spc="49" strike="noStrike">
                  <a:solidFill>
                    <a:srgbClr val="cb2363"/>
                  </a:solidFill>
                  <a:latin typeface="STUFQH+Arial-BoldMT"/>
                </a:rPr>
                <a:t> </a:t>
              </a:r>
              <a:r>
                <a:rPr b="0" lang="en-IN" sz="1800" spc="-1" strike="noStrike">
                  <a:solidFill>
                    <a:srgbClr val="cb2363"/>
                  </a:solidFill>
                  <a:latin typeface="STUFQH+Arial-BoldMT"/>
                </a:rPr>
                <a:t>3</a:t>
              </a:r>
              <a:endParaRPr b="0" lang="en-IN" sz="1800" spc="-1" strike="noStrike">
                <a:latin typeface="Arial"/>
              </a:endParaRPr>
            </a:p>
            <a:p>
              <a:pPr>
                <a:lnSpc>
                  <a:spcPts val="2319"/>
                </a:lnSpc>
                <a:spcBef>
                  <a:spcPts val="420"/>
                </a:spcBef>
              </a:pPr>
              <a:r>
                <a:rPr b="0" lang="en-IN" sz="1700" spc="-1" strike="noStrike">
                  <a:solidFill>
                    <a:srgbClr val="414141"/>
                  </a:solidFill>
                  <a:latin typeface="WNMSFF+2"/>
                </a:rPr>
                <a:t>Word tokenization</a:t>
              </a:r>
              <a:endParaRPr b="0" lang="en-IN" sz="1700" spc="-1" strike="noStrike">
                <a:latin typeface="Arial"/>
              </a:endParaRPr>
            </a:p>
          </p:txBody>
        </p:sp>
        <p:sp>
          <p:nvSpPr>
            <p:cNvPr id="222" name="CustomShape 8"/>
            <p:cNvSpPr/>
            <p:nvPr/>
          </p:nvSpPr>
          <p:spPr>
            <a:xfrm>
              <a:off x="9950040" y="2437200"/>
              <a:ext cx="956520" cy="25488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ff0000"/>
                  </a:solidFill>
                  <a:latin typeface="STUFQH+Arial-BoldMT"/>
                </a:rPr>
                <a:t>Results</a:t>
              </a:r>
              <a:endParaRPr b="0" lang="en-IN" sz="1800" spc="-1" strike="noStrike">
                <a:latin typeface="Arial"/>
              </a:endParaRPr>
            </a:p>
          </p:txBody>
        </p:sp>
        <p:sp>
          <p:nvSpPr>
            <p:cNvPr id="223" name="CustomShape 9"/>
            <p:cNvSpPr/>
            <p:nvPr/>
          </p:nvSpPr>
          <p:spPr>
            <a:xfrm>
              <a:off x="7021440" y="2978280"/>
              <a:ext cx="1274760" cy="496080"/>
            </a:xfrm>
            <a:prstGeom prst="rect">
              <a:avLst/>
            </a:prstGeom>
            <a:noFill/>
            <a:ln>
              <a:noFill/>
            </a:ln>
          </p:spPr>
          <p:style>
            <a:lnRef idx="0"/>
            <a:fillRef idx="0"/>
            <a:effectRef idx="0"/>
            <a:fontRef idx="minor"/>
          </p:style>
          <p:txBody>
            <a:bodyPr lIns="0" rIns="0" tIns="0" bIns="0"/>
            <a:p>
              <a:pPr marL="4320">
                <a:lnSpc>
                  <a:spcPts val="2010"/>
                </a:lnSpc>
              </a:pPr>
              <a:r>
                <a:rPr b="0" lang="en-IN" sz="1800" spc="-1" strike="noStrike">
                  <a:solidFill>
                    <a:srgbClr val="bf9000"/>
                  </a:solidFill>
                  <a:latin typeface="STUFQH+Arial-BoldMT"/>
                </a:rPr>
                <a:t>Step</a:t>
              </a:r>
              <a:r>
                <a:rPr b="0" lang="en-IN" sz="1800" spc="49" strike="noStrike">
                  <a:solidFill>
                    <a:srgbClr val="bf9000"/>
                  </a:solidFill>
                  <a:latin typeface="STUFQH+Arial-BoldMT"/>
                </a:rPr>
                <a:t> </a:t>
              </a:r>
              <a:r>
                <a:rPr b="0" lang="en-IN" sz="1800" spc="-1" strike="noStrike">
                  <a:solidFill>
                    <a:srgbClr val="bf9000"/>
                  </a:solidFill>
                  <a:latin typeface="STUFQH+Arial-BoldMT"/>
                </a:rPr>
                <a:t>4</a:t>
              </a:r>
              <a:endParaRPr b="0" lang="en-IN" sz="1800" spc="-1" strike="noStrike">
                <a:latin typeface="Arial"/>
              </a:endParaRPr>
            </a:p>
            <a:p>
              <a:pPr>
                <a:lnSpc>
                  <a:spcPts val="1848"/>
                </a:lnSpc>
                <a:spcBef>
                  <a:spcPts val="51"/>
                </a:spcBef>
              </a:pPr>
              <a:r>
                <a:rPr b="0" lang="en-IN" sz="1700" spc="-1" strike="noStrike">
                  <a:solidFill>
                    <a:srgbClr val="414141"/>
                  </a:solidFill>
                  <a:latin typeface="WNMSFF+2"/>
                </a:rPr>
                <a:t>Stopwords,</a:t>
              </a:r>
              <a:endParaRPr b="0" lang="en-IN" sz="1700" spc="-1" strike="noStrike">
                <a:latin typeface="Arial"/>
              </a:endParaRPr>
            </a:p>
          </p:txBody>
        </p:sp>
        <p:sp>
          <p:nvSpPr>
            <p:cNvPr id="224" name="CustomShape 10"/>
            <p:cNvSpPr/>
            <p:nvPr/>
          </p:nvSpPr>
          <p:spPr>
            <a:xfrm>
              <a:off x="7021440" y="3381120"/>
              <a:ext cx="1328400" cy="294120"/>
            </a:xfrm>
            <a:prstGeom prst="rect">
              <a:avLst/>
            </a:prstGeom>
            <a:noFill/>
            <a:ln>
              <a:noFill/>
            </a:ln>
          </p:spPr>
          <p:style>
            <a:lnRef idx="0"/>
            <a:fillRef idx="0"/>
            <a:effectRef idx="0"/>
            <a:fontRef idx="minor"/>
          </p:style>
          <p:txBody>
            <a:bodyPr lIns="0" rIns="0" tIns="0" bIns="0"/>
            <a:p>
              <a:pPr>
                <a:lnSpc>
                  <a:spcPts val="2319"/>
                </a:lnSpc>
              </a:pPr>
              <a:r>
                <a:rPr b="0" lang="en-IN" sz="1700" spc="-1" strike="noStrike">
                  <a:solidFill>
                    <a:srgbClr val="414141"/>
                  </a:solidFill>
                  <a:latin typeface="WNMSFF+2"/>
                </a:rPr>
                <a:t>Punctuation</a:t>
              </a:r>
              <a:endParaRPr b="0" lang="en-IN" sz="1700" spc="-1" strike="noStrike">
                <a:latin typeface="Arial"/>
              </a:endParaRPr>
            </a:p>
          </p:txBody>
        </p:sp>
        <p:sp>
          <p:nvSpPr>
            <p:cNvPr id="225" name="CustomShape 11"/>
            <p:cNvSpPr/>
            <p:nvPr/>
          </p:nvSpPr>
          <p:spPr>
            <a:xfrm>
              <a:off x="178920" y="4567680"/>
              <a:ext cx="819720" cy="25488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0070c0"/>
                  </a:solidFill>
                  <a:latin typeface="STUFQH+Arial-BoldMT"/>
                </a:rPr>
                <a:t>Step</a:t>
              </a:r>
              <a:r>
                <a:rPr b="0" lang="en-IN" sz="1800" spc="49" strike="noStrike">
                  <a:solidFill>
                    <a:srgbClr val="0070c0"/>
                  </a:solidFill>
                  <a:latin typeface="STUFQH+Arial-BoldMT"/>
                </a:rPr>
                <a:t> </a:t>
              </a:r>
              <a:r>
                <a:rPr b="0" lang="en-IN" sz="1800" spc="-1" strike="noStrike">
                  <a:solidFill>
                    <a:srgbClr val="0070c0"/>
                  </a:solidFill>
                  <a:latin typeface="STUFQH+Arial-BoldMT"/>
                </a:rPr>
                <a:t>1</a:t>
              </a:r>
              <a:endParaRPr b="0" lang="en-IN" sz="1800" spc="-1" strike="noStrike">
                <a:latin typeface="Arial"/>
              </a:endParaRPr>
            </a:p>
          </p:txBody>
        </p:sp>
        <p:sp>
          <p:nvSpPr>
            <p:cNvPr id="226" name="CustomShape 12"/>
            <p:cNvSpPr/>
            <p:nvPr/>
          </p:nvSpPr>
          <p:spPr>
            <a:xfrm>
              <a:off x="174960" y="4960800"/>
              <a:ext cx="1871640" cy="893520"/>
            </a:xfrm>
            <a:prstGeom prst="rect">
              <a:avLst/>
            </a:prstGeom>
            <a:noFill/>
            <a:ln>
              <a:noFill/>
            </a:ln>
          </p:spPr>
          <p:style>
            <a:lnRef idx="0"/>
            <a:fillRef idx="0"/>
            <a:effectRef idx="0"/>
            <a:fontRef idx="minor"/>
          </p:style>
          <p:txBody>
            <a:bodyPr lIns="0" rIns="0" tIns="0" bIns="0"/>
            <a:p>
              <a:pPr>
                <a:lnSpc>
                  <a:spcPts val="2319"/>
                </a:lnSpc>
              </a:pPr>
              <a:r>
                <a:rPr b="0" lang="en-IN" sz="1700" spc="-1" strike="noStrike">
                  <a:solidFill>
                    <a:srgbClr val="414141"/>
                  </a:solidFill>
                  <a:latin typeface="WNMSFF+2"/>
                </a:rPr>
                <a:t>Review Comment</a:t>
              </a:r>
              <a:endParaRPr b="0" lang="en-IN" sz="1700" spc="-1" strike="noStrike">
                <a:latin typeface="Arial"/>
              </a:endParaRPr>
            </a:p>
            <a:p>
              <a:pPr>
                <a:lnSpc>
                  <a:spcPts val="2319"/>
                </a:lnSpc>
                <a:spcBef>
                  <a:spcPts val="82"/>
                </a:spcBef>
              </a:pPr>
              <a:r>
                <a:rPr b="0" lang="en-IN" sz="1700" spc="-1" strike="noStrike">
                  <a:solidFill>
                    <a:srgbClr val="414141"/>
                  </a:solidFill>
                  <a:latin typeface="WNMSFF+2"/>
                </a:rPr>
                <a:t>Messages</a:t>
              </a:r>
              <a:endParaRPr b="0" lang="en-IN" sz="1700" spc="-1" strike="noStrike">
                <a:latin typeface="Arial"/>
              </a:endParaRPr>
            </a:p>
          </p:txBody>
        </p:sp>
        <p:sp>
          <p:nvSpPr>
            <p:cNvPr id="227" name="CustomShape 13"/>
            <p:cNvSpPr/>
            <p:nvPr/>
          </p:nvSpPr>
          <p:spPr>
            <a:xfrm>
              <a:off x="10734480" y="5111280"/>
              <a:ext cx="819720" cy="25488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c45910"/>
                  </a:solidFill>
                  <a:latin typeface="STUFQH+Arial-BoldMT"/>
                </a:rPr>
                <a:t>Step</a:t>
              </a:r>
              <a:r>
                <a:rPr b="0" lang="en-IN" sz="1800" spc="49" strike="noStrike">
                  <a:solidFill>
                    <a:srgbClr val="c45910"/>
                  </a:solidFill>
                  <a:latin typeface="STUFQH+Arial-BoldMT"/>
                </a:rPr>
                <a:t> </a:t>
              </a:r>
              <a:r>
                <a:rPr b="0" lang="en-IN" sz="1800" spc="-1" strike="noStrike">
                  <a:solidFill>
                    <a:srgbClr val="c45910"/>
                  </a:solidFill>
                  <a:latin typeface="STUFQH+Arial-BoldMT"/>
                </a:rPr>
                <a:t>2</a:t>
              </a:r>
              <a:endParaRPr b="0" lang="en-IN" sz="1800" spc="-1" strike="noStrike">
                <a:latin typeface="Arial"/>
              </a:endParaRPr>
            </a:p>
          </p:txBody>
        </p:sp>
        <p:sp>
          <p:nvSpPr>
            <p:cNvPr id="228" name="CustomShape 14"/>
            <p:cNvSpPr/>
            <p:nvPr/>
          </p:nvSpPr>
          <p:spPr>
            <a:xfrm>
              <a:off x="174960" y="5425560"/>
              <a:ext cx="1613160" cy="588240"/>
            </a:xfrm>
            <a:prstGeom prst="rect">
              <a:avLst/>
            </a:prstGeom>
            <a:noFill/>
            <a:ln>
              <a:noFill/>
            </a:ln>
          </p:spPr>
          <p:style>
            <a:lnRef idx="0"/>
            <a:fillRef idx="0"/>
            <a:effectRef idx="0"/>
            <a:fontRef idx="minor"/>
          </p:style>
          <p:txBody>
            <a:bodyPr lIns="0" rIns="0" tIns="0" bIns="0"/>
            <a:p>
              <a:pPr>
                <a:lnSpc>
                  <a:spcPts val="2319"/>
                </a:lnSpc>
              </a:pPr>
              <a:r>
                <a:rPr b="0" lang="en-IN" sz="1700" spc="-1" strike="noStrike">
                  <a:solidFill>
                    <a:srgbClr val="414141"/>
                  </a:solidFill>
                  <a:latin typeface="WNMSFF+2"/>
                </a:rPr>
                <a:t>(all lower case)</a:t>
              </a:r>
              <a:endParaRPr b="0" lang="en-IN" sz="1700" spc="-1" strike="noStrike">
                <a:latin typeface="Arial"/>
              </a:endParaRPr>
            </a:p>
          </p:txBody>
        </p:sp>
        <p:sp>
          <p:nvSpPr>
            <p:cNvPr id="229" name="CustomShape 15"/>
            <p:cNvSpPr/>
            <p:nvPr/>
          </p:nvSpPr>
          <p:spPr>
            <a:xfrm>
              <a:off x="8570160" y="5272560"/>
              <a:ext cx="2306160" cy="588240"/>
            </a:xfrm>
            <a:prstGeom prst="rect">
              <a:avLst/>
            </a:prstGeom>
            <a:noFill/>
            <a:ln>
              <a:noFill/>
            </a:ln>
          </p:spPr>
          <p:style>
            <a:lnRef idx="0"/>
            <a:fillRef idx="0"/>
            <a:effectRef idx="0"/>
            <a:fontRef idx="minor"/>
          </p:style>
          <p:txBody>
            <a:bodyPr lIns="0" rIns="0" tIns="0" bIns="0"/>
            <a:p>
              <a:pPr>
                <a:lnSpc>
                  <a:spcPts val="2319"/>
                </a:lnSpc>
              </a:pPr>
              <a:r>
                <a:rPr b="0" lang="en-IN" sz="1700" spc="-1" strike="noStrike">
                  <a:solidFill>
                    <a:srgbClr val="414141"/>
                  </a:solidFill>
                  <a:latin typeface="WNMSFF+2"/>
                </a:rPr>
                <a:t>Sentence tokenization</a:t>
              </a:r>
              <a:endParaRPr b="0" lang="en-IN" sz="1700" spc="-1" strike="noStrike">
                <a:latin typeface="Arial"/>
              </a:endParaRPr>
            </a:p>
          </p:txBody>
        </p:sp>
        <p:sp>
          <p:nvSpPr>
            <p:cNvPr id="230" name="CustomShape 16"/>
            <p:cNvSpPr/>
            <p:nvPr/>
          </p:nvSpPr>
          <p:spPr>
            <a:xfrm>
              <a:off x="8729280" y="5714280"/>
              <a:ext cx="190080" cy="169920"/>
            </a:xfrm>
            <a:prstGeom prst="rect">
              <a:avLst/>
            </a:prstGeom>
            <a:noFill/>
            <a:ln>
              <a:noFill/>
            </a:ln>
          </p:spPr>
          <p:style>
            <a:lnRef idx="0"/>
            <a:fillRef idx="0"/>
            <a:effectRef idx="0"/>
            <a:fontRef idx="minor"/>
          </p:style>
          <p:txBody>
            <a:bodyPr lIns="0" rIns="0" tIns="0" bIns="0"/>
            <a:p>
              <a:pPr>
                <a:lnSpc>
                  <a:spcPts val="1341"/>
                </a:lnSpc>
              </a:pPr>
              <a:r>
                <a:rPr b="0" lang="en-IN" sz="1200" spc="-1" strike="noStrike">
                  <a:solidFill>
                    <a:srgbClr val="000000"/>
                  </a:solidFill>
                  <a:latin typeface="JLOOAV+ArialMT"/>
                </a:rPr>
                <a:t>.</a:t>
              </a:r>
              <a:endParaRPr b="0" lang="en-IN" sz="1200" spc="-1" strike="noStrike">
                <a:latin typeface="Arial"/>
              </a:endParaRPr>
            </a:p>
          </p:txBody>
        </p:sp>
      </p:gr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1" name="Group 1"/>
          <p:cNvGrpSpPr/>
          <p:nvPr/>
        </p:nvGrpSpPr>
        <p:grpSpPr>
          <a:xfrm>
            <a:off x="803520" y="68400"/>
            <a:ext cx="10584720" cy="6401880"/>
            <a:chOff x="803520" y="68400"/>
            <a:chExt cx="10584720" cy="6401880"/>
          </a:xfrm>
        </p:grpSpPr>
        <p:sp>
          <p:nvSpPr>
            <p:cNvPr id="232" name="CustomShape 2"/>
            <p:cNvSpPr/>
            <p:nvPr/>
          </p:nvSpPr>
          <p:spPr>
            <a:xfrm>
              <a:off x="803520" y="620640"/>
              <a:ext cx="10584720" cy="5849640"/>
            </a:xfrm>
            <a:prstGeom prst="rect">
              <a:avLst/>
            </a:prstGeom>
            <a:blipFill rotWithShape="0">
              <a:blip r:embed="rId1"/>
              <a:stretch>
                <a:fillRect/>
              </a:stretch>
            </a:blipFill>
            <a:ln>
              <a:noFill/>
            </a:ln>
          </p:spPr>
          <p:style>
            <a:lnRef idx="0"/>
            <a:fillRef idx="0"/>
            <a:effectRef idx="0"/>
            <a:fontRef idx="minor"/>
          </p:style>
        </p:sp>
        <p:sp>
          <p:nvSpPr>
            <p:cNvPr id="233" name="CustomShape 3"/>
            <p:cNvSpPr/>
            <p:nvPr/>
          </p:nvSpPr>
          <p:spPr>
            <a:xfrm>
              <a:off x="803520" y="68400"/>
              <a:ext cx="7524360" cy="55188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EHWSCP+6"/>
                </a:rPr>
                <a:t>Natural language Processing</a:t>
              </a:r>
              <a:endParaRPr b="0" lang="en-IN" sz="3700" spc="-1" strike="noStrike">
                <a:latin typeface="Arial"/>
              </a:endParaRPr>
            </a:p>
          </p:txBody>
        </p:sp>
        <p:sp>
          <p:nvSpPr>
            <p:cNvPr id="234" name="CustomShape 4"/>
            <p:cNvSpPr/>
            <p:nvPr/>
          </p:nvSpPr>
          <p:spPr>
            <a:xfrm>
              <a:off x="911520" y="2010600"/>
              <a:ext cx="6246720" cy="294120"/>
            </a:xfrm>
            <a:prstGeom prst="rect">
              <a:avLst/>
            </a:prstGeom>
            <a:noFill/>
            <a:ln>
              <a:noFill/>
            </a:ln>
          </p:spPr>
          <p:style>
            <a:lnRef idx="0"/>
            <a:fillRef idx="0"/>
            <a:effectRef idx="0"/>
            <a:fontRef idx="minor"/>
          </p:style>
          <p:txBody>
            <a:bodyPr lIns="0" rIns="0" tIns="0" bIns="0"/>
            <a:p>
              <a:pPr>
                <a:lnSpc>
                  <a:spcPts val="2319"/>
                </a:lnSpc>
              </a:pPr>
              <a:r>
                <a:rPr b="0" lang="en-IN" sz="1700" spc="-1" strike="noStrike">
                  <a:solidFill>
                    <a:srgbClr val="414141"/>
                  </a:solidFill>
                  <a:latin typeface="NITGVS+1"/>
                </a:rPr>
                <a:t>20 keywords and Visualizing the output</a:t>
              </a:r>
              <a:endParaRPr b="0" lang="en-IN" sz="1700" spc="-1" strike="noStrike">
                <a:latin typeface="Arial"/>
              </a:endParaRPr>
            </a:p>
          </p:txBody>
        </p:sp>
        <p:sp>
          <p:nvSpPr>
            <p:cNvPr id="235" name="CustomShape 5"/>
            <p:cNvSpPr/>
            <p:nvPr/>
          </p:nvSpPr>
          <p:spPr>
            <a:xfrm>
              <a:off x="3974400" y="2202840"/>
              <a:ext cx="1467720" cy="495360"/>
            </a:xfrm>
            <a:prstGeom prst="rect">
              <a:avLst/>
            </a:prstGeom>
            <a:noFill/>
            <a:ln>
              <a:noFill/>
            </a:ln>
          </p:spPr>
          <p:style>
            <a:lnRef idx="0"/>
            <a:fillRef idx="0"/>
            <a:effectRef idx="0"/>
            <a:fontRef idx="minor"/>
          </p:style>
          <p:txBody>
            <a:bodyPr lIns="0" rIns="0" tIns="0" bIns="0"/>
            <a:p>
              <a:pPr>
                <a:lnSpc>
                  <a:spcPts val="1953"/>
                </a:lnSpc>
              </a:pPr>
              <a:r>
                <a:rPr b="1" lang="en-IN" sz="1600" spc="-1" strike="noStrike">
                  <a:solidFill>
                    <a:srgbClr val="000000"/>
                  </a:solidFill>
                  <a:latin typeface="Calibri"/>
                </a:rPr>
                <a:t>Word Frequencies</a:t>
              </a:r>
              <a:endParaRPr b="0" lang="en-IN" sz="1600" spc="-1" strike="noStrike">
                <a:latin typeface="Arial"/>
              </a:endParaRPr>
            </a:p>
          </p:txBody>
        </p:sp>
        <p:sp>
          <p:nvSpPr>
            <p:cNvPr id="236" name="CustomShape 6"/>
            <p:cNvSpPr/>
            <p:nvPr/>
          </p:nvSpPr>
          <p:spPr>
            <a:xfrm>
              <a:off x="1054800" y="2495880"/>
              <a:ext cx="464040" cy="24732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excellent</a:t>
              </a:r>
              <a:endParaRPr b="0" lang="en-IN" sz="800" spc="-1" strike="noStrike">
                <a:latin typeface="Arial"/>
              </a:endParaRPr>
            </a:p>
          </p:txBody>
        </p:sp>
        <p:sp>
          <p:nvSpPr>
            <p:cNvPr id="237" name="CustomShape 7"/>
            <p:cNvSpPr/>
            <p:nvPr/>
          </p:nvSpPr>
          <p:spPr>
            <a:xfrm>
              <a:off x="1054800" y="2683080"/>
              <a:ext cx="635400" cy="24732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Good product</a:t>
              </a:r>
              <a:endParaRPr b="0" lang="en-IN" sz="800" spc="-1" strike="noStrike">
                <a:latin typeface="Arial"/>
              </a:endParaRPr>
            </a:p>
          </p:txBody>
        </p:sp>
        <p:sp>
          <p:nvSpPr>
            <p:cNvPr id="238" name="CustomShape 8"/>
            <p:cNvSpPr/>
            <p:nvPr/>
          </p:nvSpPr>
          <p:spPr>
            <a:xfrm>
              <a:off x="1054800" y="2849400"/>
              <a:ext cx="706320" cy="24732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Everything is ok</a:t>
              </a:r>
              <a:endParaRPr b="0" lang="en-IN" sz="800" spc="-1" strike="noStrike">
                <a:latin typeface="Arial"/>
              </a:endParaRPr>
            </a:p>
          </p:txBody>
        </p:sp>
        <p:sp>
          <p:nvSpPr>
            <p:cNvPr id="239" name="CustomShape 9"/>
            <p:cNvSpPr/>
            <p:nvPr/>
          </p:nvSpPr>
          <p:spPr>
            <a:xfrm>
              <a:off x="3777840" y="2931120"/>
              <a:ext cx="1192320" cy="557280"/>
            </a:xfrm>
            <a:prstGeom prst="rect">
              <a:avLst/>
            </a:prstGeom>
            <a:noFill/>
            <a:ln>
              <a:noFill/>
            </a:ln>
          </p:spPr>
          <p:style>
            <a:lnRef idx="0"/>
            <a:fillRef idx="0"/>
            <a:effectRef idx="0"/>
            <a:fontRef idx="minor"/>
          </p:style>
          <p:txBody>
            <a:bodyPr lIns="0" rIns="0" tIns="0" bIns="0"/>
            <a:p>
              <a:pPr>
                <a:lnSpc>
                  <a:spcPts val="2197"/>
                </a:lnSpc>
              </a:pPr>
              <a:r>
                <a:rPr b="1" lang="en-IN" sz="1800" spc="-1" strike="noStrike">
                  <a:solidFill>
                    <a:srgbClr val="000000"/>
                  </a:solidFill>
                  <a:latin typeface="Calibri"/>
                </a:rPr>
                <a:t>Fast</a:t>
              </a:r>
              <a:r>
                <a:rPr b="1" lang="en-IN" sz="1800" spc="9" strike="noStrike">
                  <a:solidFill>
                    <a:srgbClr val="000000"/>
                  </a:solidFill>
                  <a:latin typeface="Calibri"/>
                </a:rPr>
                <a:t> </a:t>
              </a:r>
              <a:r>
                <a:rPr b="1" lang="en-IN" sz="1800" spc="-1" strike="noStrike">
                  <a:solidFill>
                    <a:srgbClr val="000000"/>
                  </a:solidFill>
                  <a:latin typeface="Calibri"/>
                </a:rPr>
                <a:t>Delivery</a:t>
              </a:r>
              <a:endParaRPr b="0" lang="en-IN" sz="1800" spc="-1" strike="noStrike">
                <a:latin typeface="Arial"/>
              </a:endParaRPr>
            </a:p>
          </p:txBody>
        </p:sp>
        <p:sp>
          <p:nvSpPr>
            <p:cNvPr id="240" name="CustomShape 10"/>
            <p:cNvSpPr/>
            <p:nvPr/>
          </p:nvSpPr>
          <p:spPr>
            <a:xfrm>
              <a:off x="1054800" y="3018600"/>
              <a:ext cx="282600" cy="12420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Fast</a:t>
              </a:r>
              <a:endParaRPr b="0" lang="en-IN" sz="800" spc="-1" strike="noStrike">
                <a:latin typeface="Arial"/>
              </a:endParaRPr>
            </a:p>
          </p:txBody>
        </p:sp>
        <p:sp>
          <p:nvSpPr>
            <p:cNvPr id="241" name="CustomShape 11"/>
            <p:cNvSpPr/>
            <p:nvPr/>
          </p:nvSpPr>
          <p:spPr>
            <a:xfrm>
              <a:off x="1054800" y="3166560"/>
              <a:ext cx="330480" cy="12420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Good</a:t>
              </a:r>
              <a:endParaRPr b="0" lang="en-IN" sz="800" spc="-1" strike="noStrike">
                <a:latin typeface="Arial"/>
              </a:endParaRPr>
            </a:p>
          </p:txBody>
        </p:sp>
        <p:sp>
          <p:nvSpPr>
            <p:cNvPr id="242" name="CustomShape 12"/>
            <p:cNvSpPr/>
            <p:nvPr/>
          </p:nvSpPr>
          <p:spPr>
            <a:xfrm>
              <a:off x="1054800" y="3351240"/>
              <a:ext cx="330480" cy="29988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Good</a:t>
              </a:r>
              <a:endParaRPr b="0" lang="en-IN" sz="800" spc="-1" strike="noStrike">
                <a:latin typeface="Arial"/>
              </a:endParaRPr>
            </a:p>
            <a:p>
              <a:pPr>
                <a:lnSpc>
                  <a:spcPts val="975"/>
                </a:lnSpc>
                <a:spcBef>
                  <a:spcPts val="414"/>
                </a:spcBef>
              </a:pPr>
              <a:r>
                <a:rPr b="1" lang="en-IN" sz="800" spc="-1" strike="noStrike">
                  <a:solidFill>
                    <a:srgbClr val="000000"/>
                  </a:solidFill>
                  <a:latin typeface="Calibri"/>
                </a:rPr>
                <a:t>Day</a:t>
              </a:r>
              <a:endParaRPr b="0" lang="en-IN" sz="800" spc="-1" strike="noStrike">
                <a:latin typeface="Arial"/>
              </a:endParaRPr>
            </a:p>
          </p:txBody>
        </p:sp>
        <p:sp>
          <p:nvSpPr>
            <p:cNvPr id="243" name="CustomShape 13"/>
            <p:cNvSpPr/>
            <p:nvPr/>
          </p:nvSpPr>
          <p:spPr>
            <a:xfrm>
              <a:off x="1054800" y="3671280"/>
              <a:ext cx="645120" cy="43884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Great</a:t>
              </a:r>
              <a:r>
                <a:rPr b="1" lang="en-IN" sz="800" spc="-9" strike="noStrike">
                  <a:solidFill>
                    <a:srgbClr val="000000"/>
                  </a:solidFill>
                  <a:latin typeface="Calibri"/>
                </a:rPr>
                <a:t> </a:t>
              </a:r>
              <a:r>
                <a:rPr b="1" lang="en-IN" sz="800" spc="-1" strike="noStrike">
                  <a:solidFill>
                    <a:srgbClr val="000000"/>
                  </a:solidFill>
                  <a:latin typeface="Calibri"/>
                </a:rPr>
                <a:t>product</a:t>
              </a:r>
              <a:endParaRPr b="0" lang="en-IN" sz="800" spc="-1" strike="noStrike">
                <a:latin typeface="Arial"/>
              </a:endParaRPr>
            </a:p>
            <a:p>
              <a:pPr>
                <a:lnSpc>
                  <a:spcPts val="975"/>
                </a:lnSpc>
                <a:spcBef>
                  <a:spcPts val="533"/>
                </a:spcBef>
              </a:pPr>
              <a:r>
                <a:rPr b="1" lang="en-IN" sz="800" spc="-1" strike="noStrike">
                  <a:solidFill>
                    <a:srgbClr val="000000"/>
                  </a:solidFill>
                  <a:latin typeface="Calibri"/>
                </a:rPr>
                <a:t>Okay</a:t>
              </a:r>
              <a:endParaRPr b="0" lang="en-IN" sz="800" spc="-1" strike="noStrike">
                <a:latin typeface="Arial"/>
              </a:endParaRPr>
            </a:p>
          </p:txBody>
        </p:sp>
        <p:sp>
          <p:nvSpPr>
            <p:cNvPr id="244" name="CustomShape 14"/>
            <p:cNvSpPr/>
            <p:nvPr/>
          </p:nvSpPr>
          <p:spPr>
            <a:xfrm>
              <a:off x="3917160" y="3887640"/>
              <a:ext cx="1563480" cy="557280"/>
            </a:xfrm>
            <a:prstGeom prst="rect">
              <a:avLst/>
            </a:prstGeom>
            <a:noFill/>
            <a:ln>
              <a:noFill/>
            </a:ln>
          </p:spPr>
          <p:style>
            <a:lnRef idx="0"/>
            <a:fillRef idx="0"/>
            <a:effectRef idx="0"/>
            <a:fontRef idx="minor"/>
          </p:style>
          <p:txBody>
            <a:bodyPr lIns="0" rIns="0" tIns="0" bIns="0"/>
            <a:p>
              <a:pPr>
                <a:lnSpc>
                  <a:spcPts val="2197"/>
                </a:lnSpc>
              </a:pPr>
              <a:r>
                <a:rPr b="1" lang="en-IN" sz="1800" spc="-1" strike="noStrike">
                  <a:solidFill>
                    <a:srgbClr val="000000"/>
                  </a:solidFill>
                  <a:latin typeface="Calibri"/>
                </a:rPr>
                <a:t>Received product</a:t>
              </a:r>
              <a:endParaRPr b="0" lang="en-IN" sz="1800" spc="-1" strike="noStrike">
                <a:latin typeface="Arial"/>
              </a:endParaRPr>
            </a:p>
          </p:txBody>
        </p:sp>
        <p:sp>
          <p:nvSpPr>
            <p:cNvPr id="245" name="CustomShape 15"/>
            <p:cNvSpPr/>
            <p:nvPr/>
          </p:nvSpPr>
          <p:spPr>
            <a:xfrm>
              <a:off x="1054800" y="3996000"/>
              <a:ext cx="415080" cy="24732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Receive</a:t>
              </a:r>
              <a:endParaRPr b="0" lang="en-IN" sz="800" spc="-1" strike="noStrike">
                <a:latin typeface="Arial"/>
              </a:endParaRPr>
            </a:p>
          </p:txBody>
        </p:sp>
        <p:sp>
          <p:nvSpPr>
            <p:cNvPr id="246" name="CustomShape 16"/>
            <p:cNvSpPr/>
            <p:nvPr/>
          </p:nvSpPr>
          <p:spPr>
            <a:xfrm>
              <a:off x="1054800" y="4170240"/>
              <a:ext cx="462600" cy="56304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Products</a:t>
              </a:r>
              <a:endParaRPr b="0" lang="en-IN" sz="800" spc="-1" strike="noStrike">
                <a:latin typeface="Arial"/>
              </a:endParaRPr>
            </a:p>
            <a:p>
              <a:pPr>
                <a:lnSpc>
                  <a:spcPts val="975"/>
                </a:lnSpc>
                <a:spcBef>
                  <a:spcPts val="536"/>
                </a:spcBef>
              </a:pPr>
              <a:r>
                <a:rPr b="1" lang="en-IN" sz="800" spc="-1" strike="noStrike">
                  <a:solidFill>
                    <a:srgbClr val="000000"/>
                  </a:solidFill>
                  <a:latin typeface="Calibri"/>
                </a:rPr>
                <a:t>Received</a:t>
              </a:r>
              <a:endParaRPr b="0" lang="en-IN" sz="800" spc="-1" strike="noStrike">
                <a:latin typeface="Arial"/>
              </a:endParaRPr>
            </a:p>
          </p:txBody>
        </p:sp>
        <p:sp>
          <p:nvSpPr>
            <p:cNvPr id="247" name="CustomShape 17"/>
            <p:cNvSpPr/>
            <p:nvPr/>
          </p:nvSpPr>
          <p:spPr>
            <a:xfrm>
              <a:off x="1054800" y="4503240"/>
              <a:ext cx="278280" cy="12420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Like</a:t>
              </a:r>
              <a:endParaRPr b="0" lang="en-IN" sz="800" spc="-1" strike="noStrike">
                <a:latin typeface="Arial"/>
              </a:endParaRPr>
            </a:p>
          </p:txBody>
        </p:sp>
        <p:sp>
          <p:nvSpPr>
            <p:cNvPr id="248" name="CustomShape 18"/>
            <p:cNvSpPr/>
            <p:nvPr/>
          </p:nvSpPr>
          <p:spPr>
            <a:xfrm>
              <a:off x="1054800" y="4651200"/>
              <a:ext cx="338760" cy="30312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Great</a:t>
              </a:r>
              <a:endParaRPr b="0" lang="en-IN" sz="800" spc="-1" strike="noStrike">
                <a:latin typeface="Arial"/>
              </a:endParaRPr>
            </a:p>
            <a:p>
              <a:pPr>
                <a:lnSpc>
                  <a:spcPts val="975"/>
                </a:lnSpc>
                <a:spcBef>
                  <a:spcPts val="439"/>
                </a:spcBef>
              </a:pPr>
              <a:r>
                <a:rPr b="1" lang="en-IN" sz="800" spc="-1" strike="noStrike">
                  <a:solidFill>
                    <a:srgbClr val="000000"/>
                  </a:solidFill>
                  <a:latin typeface="Calibri"/>
                </a:rPr>
                <a:t>Great</a:t>
              </a:r>
              <a:endParaRPr b="0" lang="en-IN" sz="800" spc="-1" strike="noStrike">
                <a:latin typeface="Arial"/>
              </a:endParaRPr>
            </a:p>
          </p:txBody>
        </p:sp>
        <p:sp>
          <p:nvSpPr>
            <p:cNvPr id="249" name="CustomShape 19"/>
            <p:cNvSpPr/>
            <p:nvPr/>
          </p:nvSpPr>
          <p:spPr>
            <a:xfrm>
              <a:off x="1054800" y="4971240"/>
              <a:ext cx="465840" cy="76356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Excellent</a:t>
              </a:r>
              <a:endParaRPr b="0" lang="en-IN" sz="800" spc="-1" strike="noStrike">
                <a:latin typeface="Arial"/>
              </a:endParaRPr>
            </a:p>
            <a:p>
              <a:pPr>
                <a:lnSpc>
                  <a:spcPts val="975"/>
                </a:lnSpc>
                <a:spcBef>
                  <a:spcPts val="607"/>
                </a:spcBef>
              </a:pPr>
              <a:r>
                <a:rPr b="1" lang="en-IN" sz="800" spc="-1" strike="noStrike">
                  <a:solidFill>
                    <a:srgbClr val="000000"/>
                  </a:solidFill>
                  <a:latin typeface="Calibri"/>
                </a:rPr>
                <a:t>Purchase</a:t>
              </a:r>
              <a:endParaRPr b="0" lang="en-IN" sz="800" spc="-1" strike="noStrike">
                <a:latin typeface="Arial"/>
              </a:endParaRPr>
            </a:p>
            <a:p>
              <a:pPr>
                <a:lnSpc>
                  <a:spcPts val="975"/>
                </a:lnSpc>
                <a:spcBef>
                  <a:spcPts val="533"/>
                </a:spcBef>
              </a:pPr>
              <a:r>
                <a:rPr b="1" lang="en-IN" sz="800" spc="-1" strike="noStrike">
                  <a:solidFill>
                    <a:srgbClr val="000000"/>
                  </a:solidFill>
                  <a:latin typeface="Calibri"/>
                </a:rPr>
                <a:t>Product</a:t>
              </a:r>
              <a:endParaRPr b="0" lang="en-IN" sz="800" spc="-1" strike="noStrike">
                <a:latin typeface="Arial"/>
              </a:endParaRPr>
            </a:p>
          </p:txBody>
        </p:sp>
        <p:sp>
          <p:nvSpPr>
            <p:cNvPr id="250" name="CustomShape 20"/>
            <p:cNvSpPr/>
            <p:nvPr/>
          </p:nvSpPr>
          <p:spPr>
            <a:xfrm>
              <a:off x="4916160" y="5164200"/>
              <a:ext cx="779760" cy="557280"/>
            </a:xfrm>
            <a:prstGeom prst="rect">
              <a:avLst/>
            </a:prstGeom>
            <a:noFill/>
            <a:ln>
              <a:noFill/>
            </a:ln>
          </p:spPr>
          <p:style>
            <a:lnRef idx="0"/>
            <a:fillRef idx="0"/>
            <a:effectRef idx="0"/>
            <a:fontRef idx="minor"/>
          </p:style>
          <p:txBody>
            <a:bodyPr lIns="0" rIns="0" tIns="0" bIns="0"/>
            <a:p>
              <a:pPr>
                <a:lnSpc>
                  <a:spcPts val="2197"/>
                </a:lnSpc>
              </a:pPr>
              <a:r>
                <a:rPr b="1" lang="en-IN" sz="1800" spc="-1" strike="noStrike">
                  <a:solidFill>
                    <a:srgbClr val="000000"/>
                  </a:solidFill>
                  <a:latin typeface="Calibri"/>
                </a:rPr>
                <a:t>Product</a:t>
              </a:r>
              <a:endParaRPr b="0" lang="en-IN" sz="1800" spc="-1" strike="noStrike">
                <a:latin typeface="Arial"/>
              </a:endParaRPr>
            </a:p>
          </p:txBody>
        </p:sp>
        <p:sp>
          <p:nvSpPr>
            <p:cNvPr id="251" name="CustomShape 21"/>
            <p:cNvSpPr/>
            <p:nvPr/>
          </p:nvSpPr>
          <p:spPr>
            <a:xfrm>
              <a:off x="1054800" y="5480640"/>
              <a:ext cx="592920" cy="438840"/>
            </a:xfrm>
            <a:prstGeom prst="rect">
              <a:avLst/>
            </a:prstGeom>
            <a:noFill/>
            <a:ln>
              <a:noFill/>
            </a:ln>
          </p:spPr>
          <p:style>
            <a:lnRef idx="0"/>
            <a:fillRef idx="0"/>
            <a:effectRef idx="0"/>
            <a:fontRef idx="minor"/>
          </p:style>
          <p:txBody>
            <a:bodyPr lIns="0" rIns="0" tIns="0" bIns="0"/>
            <a:p>
              <a:pPr>
                <a:lnSpc>
                  <a:spcPts val="975"/>
                </a:lnSpc>
              </a:pPr>
              <a:r>
                <a:rPr b="1" lang="en-IN" sz="800" spc="-1" strike="noStrike">
                  <a:solidFill>
                    <a:srgbClr val="000000"/>
                  </a:solidFill>
                  <a:latin typeface="Calibri"/>
                </a:rPr>
                <a:t>Recommend</a:t>
              </a:r>
              <a:endParaRPr b="0" lang="en-IN" sz="800" spc="-1" strike="noStrike">
                <a:latin typeface="Arial"/>
              </a:endParaRPr>
            </a:p>
            <a:p>
              <a:pPr>
                <a:lnSpc>
                  <a:spcPts val="975"/>
                </a:lnSpc>
                <a:spcBef>
                  <a:spcPts val="533"/>
                </a:spcBef>
              </a:pPr>
              <a:r>
                <a:rPr b="1" lang="en-IN" sz="800" spc="-1" strike="noStrike">
                  <a:solidFill>
                    <a:srgbClr val="000000"/>
                  </a:solidFill>
                  <a:latin typeface="Calibri"/>
                </a:rPr>
                <a:t>Good</a:t>
              </a:r>
              <a:endParaRPr b="0" lang="en-IN" sz="800" spc="-1" strike="noStrike">
                <a:latin typeface="Arial"/>
              </a:endParaRPr>
            </a:p>
          </p:txBody>
        </p:sp>
      </p:gr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144000" y="504000"/>
            <a:ext cx="10152000" cy="6048000"/>
          </a:xfrm>
          <a:prstGeom prst="rect">
            <a:avLst/>
          </a:prstGeom>
          <a:noFill/>
          <a:ln>
            <a:noFill/>
          </a:ln>
        </p:spPr>
        <p:txBody>
          <a:bodyPr lIns="90000" rIns="90000" tIns="45000" bIns="45000"/>
          <a:p>
            <a:r>
              <a:rPr b="1" lang="en-IN" sz="2000" spc="-1" strike="noStrike">
                <a:latin typeface="Arial"/>
              </a:rPr>
              <a:t>In this project, we analyzed a Brazilian e-commerce public dataset of orders made at Olist Store, the largest department store in Brazilian marketplaces. The dataset has orders from Oct 2016 to Nov 2018 made at multiple marketplaces in Brazil. Its features allows viewing an order from multiple dimensions: from order status, price, payment and freight performance to customer location, product attributes and finally reviews written by customers. There was also a geolocation dataset that includes Brazilian zip codes with latitude and longitude.This dataset gave us an insight into the dynamics of an e-commerce industry. We used multiple methods to explore the data since we have different kinds of data sources. We also used the classification models to predict customer ratings (Low, Medium &amp; High) and On-time Delivery Binary Classification. We also performed market segmentation based on the geolocation dataset through using k-means clustering and identified the different customer bases or possible market penetration locations. We also performed NLP and Sentimental Analysis on Comments/Reviews of Customers and identified the major features affecting the customer satisfaction. We believe our recommendations will enable Olist Store’s Operational Improvement and ultimately enable higher profits for the organisation.</a:t>
            </a:r>
            <a:endParaRPr b="1"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2" name="" descr=""/>
          <p:cNvPicPr/>
          <p:nvPr/>
        </p:nvPicPr>
        <p:blipFill>
          <a:blip r:embed="rId1"/>
          <a:stretch/>
        </p:blipFill>
        <p:spPr>
          <a:xfrm>
            <a:off x="648000" y="504000"/>
            <a:ext cx="10762920" cy="544788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 descr=""/>
          <p:cNvPicPr/>
          <p:nvPr/>
        </p:nvPicPr>
        <p:blipFill>
          <a:blip r:embed="rId1"/>
          <a:stretch/>
        </p:blipFill>
        <p:spPr>
          <a:xfrm>
            <a:off x="515880" y="344520"/>
            <a:ext cx="10762920" cy="677196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 descr=""/>
          <p:cNvPicPr/>
          <p:nvPr/>
        </p:nvPicPr>
        <p:blipFill>
          <a:blip r:embed="rId1"/>
          <a:stretch/>
        </p:blipFill>
        <p:spPr>
          <a:xfrm>
            <a:off x="6567480" y="288000"/>
            <a:ext cx="4808520" cy="4609080"/>
          </a:xfrm>
          <a:prstGeom prst="rect">
            <a:avLst/>
          </a:prstGeom>
          <a:ln>
            <a:noFill/>
          </a:ln>
        </p:spPr>
      </p:pic>
      <p:sp>
        <p:nvSpPr>
          <p:cNvPr id="255" name="TextShape 1"/>
          <p:cNvSpPr txBox="1"/>
          <p:nvPr/>
        </p:nvSpPr>
        <p:spPr>
          <a:xfrm>
            <a:off x="576000" y="4824000"/>
            <a:ext cx="7992000" cy="1070640"/>
          </a:xfrm>
          <a:prstGeom prst="rect">
            <a:avLst/>
          </a:prstGeom>
          <a:noFill/>
          <a:ln>
            <a:noFill/>
          </a:ln>
        </p:spPr>
        <p:txBody>
          <a:bodyPr lIns="90000" rIns="90000" tIns="45000" bIns="45000"/>
          <a:p>
            <a:r>
              <a:rPr b="0" lang="en-IN" sz="1000" spc="-1" strike="noStrike">
                <a:latin typeface="Arial"/>
              </a:rPr>
              <a:t>close to 60,000 people gave 5 star ratings and little above 10,000 people gave 1 star ratings(before removing nan values)</a:t>
            </a:r>
            <a:endParaRPr b="0" lang="en-IN" sz="1000" spc="-1" strike="noStrike">
              <a:latin typeface="Arial"/>
            </a:endParaRPr>
          </a:p>
          <a:p>
            <a:r>
              <a:rPr b="0" lang="en-IN" sz="1000" spc="-1" strike="noStrike">
                <a:latin typeface="Arial"/>
              </a:rPr>
              <a:t>little above 20,000 people gave 5 star ratings and close to 10,000 people gave 1 star rating (after removing nan values)</a:t>
            </a:r>
            <a:endParaRPr b="0" lang="en-IN" sz="1000" spc="-1" strike="noStrike">
              <a:latin typeface="Arial"/>
            </a:endParaRPr>
          </a:p>
          <a:p>
            <a:endParaRPr b="0" lang="en-IN" sz="1000" spc="-1" strike="noStrike">
              <a:latin typeface="Arial"/>
            </a:endParaRPr>
          </a:p>
        </p:txBody>
      </p:sp>
      <p:sp>
        <p:nvSpPr>
          <p:cNvPr id="256" name="CustomShape 2"/>
          <p:cNvSpPr/>
          <p:nvPr/>
        </p:nvSpPr>
        <p:spPr>
          <a:xfrm>
            <a:off x="576000" y="648000"/>
            <a:ext cx="4968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Customer Review Status</a:t>
            </a:r>
            <a:endParaRPr b="0" lang="en-IN" sz="1800" spc="-1" strike="noStrike">
              <a:latin typeface="Arial"/>
            </a:endParaRPr>
          </a:p>
        </p:txBody>
      </p:sp>
      <p:pic>
        <p:nvPicPr>
          <p:cNvPr id="257" name="" descr=""/>
          <p:cNvPicPr/>
          <p:nvPr/>
        </p:nvPicPr>
        <p:blipFill>
          <a:blip r:embed="rId2"/>
          <a:stretch/>
        </p:blipFill>
        <p:spPr>
          <a:xfrm>
            <a:off x="144000" y="1239120"/>
            <a:ext cx="3819240" cy="2504880"/>
          </a:xfrm>
          <a:prstGeom prst="rect">
            <a:avLst/>
          </a:prstGeom>
          <a:ln>
            <a:noFill/>
          </a:ln>
        </p:spPr>
      </p:pic>
      <p:pic>
        <p:nvPicPr>
          <p:cNvPr id="258" name="" descr=""/>
          <p:cNvPicPr/>
          <p:nvPr/>
        </p:nvPicPr>
        <p:blipFill>
          <a:blip r:embed="rId3"/>
          <a:stretch/>
        </p:blipFill>
        <p:spPr>
          <a:xfrm>
            <a:off x="4014000" y="1296000"/>
            <a:ext cx="3762000" cy="250488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9" name="Group 1"/>
          <p:cNvGrpSpPr/>
          <p:nvPr/>
        </p:nvGrpSpPr>
        <p:grpSpPr>
          <a:xfrm>
            <a:off x="191520" y="260640"/>
            <a:ext cx="11809080" cy="6607800"/>
            <a:chOff x="191520" y="260640"/>
            <a:chExt cx="11809080" cy="6607800"/>
          </a:xfrm>
        </p:grpSpPr>
        <p:sp>
          <p:nvSpPr>
            <p:cNvPr id="260" name="CustomShape 2"/>
            <p:cNvSpPr/>
            <p:nvPr/>
          </p:nvSpPr>
          <p:spPr>
            <a:xfrm>
              <a:off x="191520" y="260640"/>
              <a:ext cx="11809080" cy="6408360"/>
            </a:xfrm>
            <a:prstGeom prst="rect">
              <a:avLst/>
            </a:prstGeom>
            <a:blipFill rotWithShape="0">
              <a:blip r:embed="rId1"/>
              <a:stretch>
                <a:fillRect/>
              </a:stretch>
            </a:blipFill>
            <a:ln>
              <a:noFill/>
            </a:ln>
          </p:spPr>
          <p:style>
            <a:lnRef idx="0"/>
            <a:fillRef idx="0"/>
            <a:effectRef idx="0"/>
            <a:fontRef idx="minor"/>
          </p:style>
        </p:sp>
        <p:sp>
          <p:nvSpPr>
            <p:cNvPr id="261" name="CustomShape 3"/>
            <p:cNvSpPr/>
            <p:nvPr/>
          </p:nvSpPr>
          <p:spPr>
            <a:xfrm>
              <a:off x="8895240" y="614160"/>
              <a:ext cx="2772360" cy="1134000"/>
            </a:xfrm>
            <a:prstGeom prst="rect">
              <a:avLst/>
            </a:prstGeom>
            <a:noFill/>
            <a:ln>
              <a:noFill/>
            </a:ln>
          </p:spPr>
          <p:style>
            <a:lnRef idx="0"/>
            <a:fillRef idx="0"/>
            <a:effectRef idx="0"/>
            <a:fontRef idx="minor"/>
          </p:style>
          <p:txBody>
            <a:bodyPr lIns="0" rIns="0" tIns="0" bIns="0"/>
            <a:p>
              <a:pPr>
                <a:lnSpc>
                  <a:spcPts val="4467"/>
                </a:lnSpc>
              </a:pPr>
              <a:r>
                <a:rPr b="0" lang="en-IN" sz="4000" spc="-1" strike="noStrike">
                  <a:solidFill>
                    <a:srgbClr val="c0791b"/>
                  </a:solidFill>
                  <a:latin typeface="DGUUPB+Arial-BoldMT"/>
                </a:rPr>
                <a:t>Challenges</a:t>
              </a:r>
              <a:endParaRPr b="0" lang="en-IN" sz="4000" spc="-1" strike="noStrike">
                <a:latin typeface="Arial"/>
              </a:endParaRPr>
            </a:p>
          </p:txBody>
        </p:sp>
        <p:sp>
          <p:nvSpPr>
            <p:cNvPr id="262" name="CustomShape 4"/>
            <p:cNvSpPr/>
            <p:nvPr/>
          </p:nvSpPr>
          <p:spPr>
            <a:xfrm>
              <a:off x="7033320" y="1105200"/>
              <a:ext cx="994320" cy="284040"/>
            </a:xfrm>
            <a:prstGeom prst="rect">
              <a:avLst/>
            </a:prstGeom>
            <a:noFill/>
            <a:ln>
              <a:noFill/>
            </a:ln>
          </p:spPr>
          <p:style>
            <a:lnRef idx="0"/>
            <a:fillRef idx="0"/>
            <a:effectRef idx="0"/>
            <a:fontRef idx="minor"/>
          </p:style>
          <p:txBody>
            <a:bodyPr lIns="0" rIns="0" tIns="0" bIns="0"/>
            <a:p>
              <a:pPr>
                <a:lnSpc>
                  <a:spcPts val="2234"/>
                </a:lnSpc>
              </a:pPr>
              <a:r>
                <a:rPr b="0" lang="en-IN" sz="2000" spc="-1" strike="noStrike">
                  <a:solidFill>
                    <a:srgbClr val="c0791a"/>
                  </a:solidFill>
                  <a:latin typeface="DGUUPB+Arial-BoldMT"/>
                </a:rPr>
                <a:t>A.</a:t>
              </a:r>
              <a:r>
                <a:rPr b="0" lang="en-IN" sz="2000" spc="35" strike="noStrike">
                  <a:solidFill>
                    <a:srgbClr val="c0791a"/>
                  </a:solidFill>
                  <a:latin typeface="DGUUPB+Arial-BoldMT"/>
                </a:rPr>
                <a:t> </a:t>
              </a:r>
              <a:r>
                <a:rPr b="0" lang="en-IN" sz="2000" spc="-1" strike="noStrike">
                  <a:solidFill>
                    <a:srgbClr val="c0791a"/>
                  </a:solidFill>
                  <a:latin typeface="DGUUPB+Arial-BoldMT"/>
                </a:rPr>
                <a:t>Data</a:t>
              </a:r>
              <a:endParaRPr b="0" lang="en-IN" sz="2000" spc="-1" strike="noStrike">
                <a:latin typeface="Arial"/>
              </a:endParaRPr>
            </a:p>
          </p:txBody>
        </p:sp>
        <p:sp>
          <p:nvSpPr>
            <p:cNvPr id="263" name="CustomShape 5"/>
            <p:cNvSpPr/>
            <p:nvPr/>
          </p:nvSpPr>
          <p:spPr>
            <a:xfrm>
              <a:off x="5585040" y="1511640"/>
              <a:ext cx="3004560" cy="816840"/>
            </a:xfrm>
            <a:prstGeom prst="rect">
              <a:avLst/>
            </a:prstGeom>
            <a:noFill/>
            <a:ln>
              <a:noFill/>
            </a:ln>
          </p:spPr>
          <p:style>
            <a:lnRef idx="0"/>
            <a:fillRef idx="0"/>
            <a:effectRef idx="0"/>
            <a:fontRef idx="minor"/>
          </p:style>
          <p:txBody>
            <a:bodyPr lIns="0" rIns="0" tIns="0" bIns="0"/>
            <a:p>
              <a:pPr>
                <a:lnSpc>
                  <a:spcPts val="1565"/>
                </a:lnSpc>
              </a:pPr>
              <a:r>
                <a:rPr b="0" lang="en-IN" sz="1400" spc="-1" strike="noStrike">
                  <a:solidFill>
                    <a:srgbClr val="000000"/>
                  </a:solidFill>
                  <a:latin typeface="PBFTQI+TimesNewRomanPSMT"/>
                </a:rPr>
                <a:t>●</a:t>
              </a:r>
              <a:r>
                <a:rPr b="0" lang="en-IN" sz="1400" spc="1302" strike="noStrike">
                  <a:solidFill>
                    <a:srgbClr val="000000"/>
                  </a:solidFill>
                  <a:latin typeface="Times New Roman"/>
                </a:rPr>
                <a:t> </a:t>
              </a:r>
              <a:r>
                <a:rPr b="0" lang="en-IN" sz="1400" spc="-1" strike="noStrike">
                  <a:solidFill>
                    <a:srgbClr val="595959"/>
                  </a:solidFill>
                  <a:latin typeface="TCKRIV+ArialMT"/>
                </a:rPr>
                <a:t>Massive amounts of data, Joining</a:t>
              </a:r>
              <a:endParaRPr b="0" lang="en-IN" sz="1400" spc="-1" strike="noStrike">
                <a:latin typeface="Arial"/>
              </a:endParaRPr>
            </a:p>
            <a:p>
              <a:pPr marL="317520">
                <a:lnSpc>
                  <a:spcPts val="1565"/>
                </a:lnSpc>
                <a:spcBef>
                  <a:spcPts val="37"/>
                </a:spcBef>
              </a:pPr>
              <a:r>
                <a:rPr b="0" lang="en-IN" sz="1400" spc="-1" strike="noStrike">
                  <a:solidFill>
                    <a:srgbClr val="595959"/>
                  </a:solidFill>
                  <a:latin typeface="TCKRIV+ArialMT"/>
                </a:rPr>
                <a:t>datasets, Missing values ,</a:t>
              </a:r>
              <a:endParaRPr b="0" lang="en-IN" sz="1400" spc="-1" strike="noStrike">
                <a:latin typeface="Arial"/>
              </a:endParaRPr>
            </a:p>
            <a:p>
              <a:pPr marL="317520">
                <a:lnSpc>
                  <a:spcPts val="1565"/>
                </a:lnSpc>
                <a:spcBef>
                  <a:spcPts val="139"/>
                </a:spcBef>
              </a:pPr>
              <a:r>
                <a:rPr b="0" lang="en-IN" sz="1400" spc="-1" strike="noStrike">
                  <a:solidFill>
                    <a:srgbClr val="595959"/>
                  </a:solidFill>
                  <a:latin typeface="TCKRIV+ArialMT"/>
                </a:rPr>
                <a:t>Intuitive trends.</a:t>
              </a:r>
              <a:endParaRPr b="0" lang="en-IN" sz="1400" spc="-1" strike="noStrike">
                <a:latin typeface="Arial"/>
              </a:endParaRPr>
            </a:p>
          </p:txBody>
        </p:sp>
        <p:sp>
          <p:nvSpPr>
            <p:cNvPr id="264" name="CustomShape 6"/>
            <p:cNvSpPr/>
            <p:nvPr/>
          </p:nvSpPr>
          <p:spPr>
            <a:xfrm>
              <a:off x="5585040" y="2107080"/>
              <a:ext cx="2850840" cy="820440"/>
            </a:xfrm>
            <a:prstGeom prst="rect">
              <a:avLst/>
            </a:prstGeom>
            <a:noFill/>
            <a:ln>
              <a:noFill/>
            </a:ln>
          </p:spPr>
          <p:style>
            <a:lnRef idx="0"/>
            <a:fillRef idx="0"/>
            <a:effectRef idx="0"/>
            <a:fontRef idx="minor"/>
          </p:style>
          <p:txBody>
            <a:bodyPr lIns="0" rIns="0" tIns="0" bIns="0"/>
            <a:p>
              <a:pPr>
                <a:lnSpc>
                  <a:spcPts val="1565"/>
                </a:lnSpc>
              </a:pPr>
              <a:r>
                <a:rPr b="0" lang="en-IN" sz="1400" spc="-1" strike="noStrike">
                  <a:solidFill>
                    <a:srgbClr val="595959"/>
                  </a:solidFill>
                  <a:latin typeface="TCKRIV+ArialMT"/>
                </a:rPr>
                <a:t>●</a:t>
              </a:r>
              <a:r>
                <a:rPr b="0" lang="en-IN" sz="1400" spc="1262" strike="noStrike">
                  <a:solidFill>
                    <a:srgbClr val="595959"/>
                  </a:solidFill>
                  <a:latin typeface="TCKRIV+ArialMT"/>
                </a:rPr>
                <a:t> </a:t>
              </a:r>
              <a:r>
                <a:rPr b="0" lang="en-IN" sz="1400" spc="-1" strike="noStrike">
                  <a:solidFill>
                    <a:srgbClr val="595959"/>
                  </a:solidFill>
                  <a:latin typeface="TCKRIV+ArialMT"/>
                </a:rPr>
                <a:t>Null values, different</a:t>
              </a:r>
              <a:endParaRPr b="0" lang="en-IN" sz="1400" spc="-1" strike="noStrike">
                <a:latin typeface="Arial"/>
              </a:endParaRPr>
            </a:p>
            <a:p>
              <a:pPr marL="317520">
                <a:lnSpc>
                  <a:spcPts val="1565"/>
                </a:lnSpc>
                <a:spcBef>
                  <a:spcPts val="65"/>
                </a:spcBef>
              </a:pPr>
              <a:r>
                <a:rPr b="0" lang="en-IN" sz="1400" spc="-1" strike="noStrike">
                  <a:solidFill>
                    <a:srgbClr val="595959"/>
                  </a:solidFill>
                  <a:latin typeface="TCKRIV+ArialMT"/>
                </a:rPr>
                <a:t>dates,different sources, parsing</a:t>
              </a:r>
              <a:endParaRPr b="0" lang="en-IN" sz="1400" spc="-1" strike="noStrike">
                <a:latin typeface="Arial"/>
              </a:endParaRPr>
            </a:p>
            <a:p>
              <a:pPr marL="317520">
                <a:lnSpc>
                  <a:spcPts val="1565"/>
                </a:lnSpc>
                <a:spcBef>
                  <a:spcPts val="139"/>
                </a:spcBef>
              </a:pPr>
              <a:r>
                <a:rPr b="0" lang="en-IN" sz="1400" spc="-1" strike="noStrike">
                  <a:solidFill>
                    <a:srgbClr val="595959"/>
                  </a:solidFill>
                  <a:latin typeface="TCKRIV+ArialMT"/>
                </a:rPr>
                <a:t>the data</a:t>
              </a:r>
              <a:endParaRPr b="0" lang="en-IN" sz="1400" spc="-1" strike="noStrike">
                <a:latin typeface="Arial"/>
              </a:endParaRPr>
            </a:p>
          </p:txBody>
        </p:sp>
        <p:sp>
          <p:nvSpPr>
            <p:cNvPr id="265" name="CustomShape 7"/>
            <p:cNvSpPr/>
            <p:nvPr/>
          </p:nvSpPr>
          <p:spPr>
            <a:xfrm>
              <a:off x="7891200" y="2600640"/>
              <a:ext cx="2046600" cy="284040"/>
            </a:xfrm>
            <a:prstGeom prst="rect">
              <a:avLst/>
            </a:prstGeom>
            <a:noFill/>
            <a:ln>
              <a:noFill/>
            </a:ln>
          </p:spPr>
          <p:style>
            <a:lnRef idx="0"/>
            <a:fillRef idx="0"/>
            <a:effectRef idx="0"/>
            <a:fontRef idx="minor"/>
          </p:style>
          <p:txBody>
            <a:bodyPr lIns="0" rIns="0" tIns="0" bIns="0"/>
            <a:p>
              <a:pPr>
                <a:lnSpc>
                  <a:spcPts val="2234"/>
                </a:lnSpc>
              </a:pPr>
              <a:r>
                <a:rPr b="0" lang="en-IN" sz="2000" spc="-1" strike="noStrike">
                  <a:solidFill>
                    <a:srgbClr val="c0791a"/>
                  </a:solidFill>
                  <a:latin typeface="DGUUPB+Arial-BoldMT"/>
                </a:rPr>
                <a:t>B.</a:t>
              </a:r>
              <a:r>
                <a:rPr b="0" lang="en-IN" sz="2000" spc="35" strike="noStrike">
                  <a:solidFill>
                    <a:srgbClr val="c0791a"/>
                  </a:solidFill>
                  <a:latin typeface="DGUUPB+Arial-BoldMT"/>
                </a:rPr>
                <a:t> </a:t>
              </a:r>
              <a:r>
                <a:rPr b="0" lang="en-IN" sz="2000" spc="-1" strike="noStrike">
                  <a:solidFill>
                    <a:srgbClr val="c0791a"/>
                  </a:solidFill>
                  <a:latin typeface="DGUUPB+Arial-BoldMT"/>
                </a:rPr>
                <a:t>ARIMA</a:t>
              </a:r>
              <a:r>
                <a:rPr b="0" lang="en-IN" sz="2000" spc="52" strike="noStrike">
                  <a:solidFill>
                    <a:srgbClr val="c0791a"/>
                  </a:solidFill>
                  <a:latin typeface="DGUUPB+Arial-BoldMT"/>
                </a:rPr>
                <a:t> </a:t>
              </a:r>
              <a:r>
                <a:rPr b="0" lang="en-IN" sz="2000" spc="-1" strike="noStrike">
                  <a:solidFill>
                    <a:srgbClr val="c0791a"/>
                  </a:solidFill>
                  <a:latin typeface="DGUUPB+Arial-BoldMT"/>
                </a:rPr>
                <a:t>Model</a:t>
              </a:r>
              <a:endParaRPr b="0" lang="en-IN" sz="2000" spc="-1" strike="noStrike">
                <a:latin typeface="Arial"/>
              </a:endParaRPr>
            </a:p>
          </p:txBody>
        </p:sp>
        <p:sp>
          <p:nvSpPr>
            <p:cNvPr id="266" name="CustomShape 8"/>
            <p:cNvSpPr/>
            <p:nvPr/>
          </p:nvSpPr>
          <p:spPr>
            <a:xfrm>
              <a:off x="5718240" y="3081600"/>
              <a:ext cx="2750040" cy="425160"/>
            </a:xfrm>
            <a:prstGeom prst="rect">
              <a:avLst/>
            </a:prstGeom>
            <a:noFill/>
            <a:ln>
              <a:noFill/>
            </a:ln>
          </p:spPr>
          <p:style>
            <a:lnRef idx="0"/>
            <a:fillRef idx="0"/>
            <a:effectRef idx="0"/>
            <a:fontRef idx="minor"/>
          </p:style>
          <p:txBody>
            <a:bodyPr lIns="0" rIns="0" tIns="0" bIns="0"/>
            <a:p>
              <a:pPr>
                <a:lnSpc>
                  <a:spcPts val="1675"/>
                </a:lnSpc>
              </a:pPr>
              <a:r>
                <a:rPr b="0" lang="en-IN" sz="1500" spc="-1" strike="noStrike">
                  <a:solidFill>
                    <a:srgbClr val="595959"/>
                  </a:solidFill>
                  <a:latin typeface="TCKRIV+ArialMT"/>
                </a:rPr>
                <a:t>●</a:t>
              </a:r>
              <a:r>
                <a:rPr b="0" lang="en-IN" sz="1500" spc="1225" strike="noStrike">
                  <a:solidFill>
                    <a:srgbClr val="595959"/>
                  </a:solidFill>
                  <a:latin typeface="TCKRIV+ArialMT"/>
                </a:rPr>
                <a:t> </a:t>
              </a:r>
              <a:r>
                <a:rPr b="0" lang="en-IN" sz="1500" spc="-1" strike="noStrike">
                  <a:solidFill>
                    <a:srgbClr val="595959"/>
                  </a:solidFill>
                  <a:latin typeface="TCKRIV+ArialMT"/>
                </a:rPr>
                <a:t>Low time series Data Points</a:t>
              </a:r>
              <a:endParaRPr b="0" lang="en-IN" sz="1500" spc="-1" strike="noStrike">
                <a:latin typeface="Arial"/>
              </a:endParaRPr>
            </a:p>
          </p:txBody>
        </p:sp>
        <p:sp>
          <p:nvSpPr>
            <p:cNvPr id="267" name="CustomShape 9"/>
            <p:cNvSpPr/>
            <p:nvPr/>
          </p:nvSpPr>
          <p:spPr>
            <a:xfrm>
              <a:off x="8765640" y="4098960"/>
              <a:ext cx="1319760" cy="284040"/>
            </a:xfrm>
            <a:prstGeom prst="rect">
              <a:avLst/>
            </a:prstGeom>
            <a:noFill/>
            <a:ln>
              <a:noFill/>
            </a:ln>
          </p:spPr>
          <p:style>
            <a:lnRef idx="0"/>
            <a:fillRef idx="0"/>
            <a:effectRef idx="0"/>
            <a:fontRef idx="minor"/>
          </p:style>
          <p:txBody>
            <a:bodyPr lIns="0" rIns="0" tIns="0" bIns="0"/>
            <a:p>
              <a:pPr>
                <a:lnSpc>
                  <a:spcPts val="2234"/>
                </a:lnSpc>
              </a:pPr>
              <a:r>
                <a:rPr b="0" lang="en-IN" sz="2000" spc="-1" strike="noStrike">
                  <a:solidFill>
                    <a:srgbClr val="c0791a"/>
                  </a:solidFill>
                  <a:latin typeface="DGUUPB+Arial-BoldMT"/>
                </a:rPr>
                <a:t>C.</a:t>
              </a:r>
              <a:r>
                <a:rPr b="0" lang="en-IN" sz="2000" spc="35" strike="noStrike">
                  <a:solidFill>
                    <a:srgbClr val="c0791a"/>
                  </a:solidFill>
                  <a:latin typeface="DGUUPB+Arial-BoldMT"/>
                </a:rPr>
                <a:t> </a:t>
              </a:r>
              <a:r>
                <a:rPr b="0" lang="en-IN" sz="2000" spc="-1" strike="noStrike">
                  <a:solidFill>
                    <a:srgbClr val="c0791a"/>
                  </a:solidFill>
                  <a:latin typeface="DGUUPB+Arial-BoldMT"/>
                </a:rPr>
                <a:t>Only</a:t>
              </a:r>
              <a:r>
                <a:rPr b="0" lang="en-IN" sz="2000" spc="49" strike="noStrike">
                  <a:solidFill>
                    <a:srgbClr val="c0791a"/>
                  </a:solidFill>
                  <a:latin typeface="DGUUPB+Arial-BoldMT"/>
                </a:rPr>
                <a:t> </a:t>
              </a:r>
              <a:r>
                <a:rPr b="0" lang="en-IN" sz="2000" spc="-1" strike="noStrike">
                  <a:solidFill>
                    <a:srgbClr val="c0791a"/>
                  </a:solidFill>
                  <a:latin typeface="DGUUPB+Arial-BoldMT"/>
                </a:rPr>
                <a:t>ID</a:t>
              </a:r>
              <a:endParaRPr b="0" lang="en-IN" sz="2000" spc="-1" strike="noStrike">
                <a:latin typeface="Arial"/>
              </a:endParaRPr>
            </a:p>
          </p:txBody>
        </p:sp>
        <p:sp>
          <p:nvSpPr>
            <p:cNvPr id="268" name="CustomShape 10"/>
            <p:cNvSpPr/>
            <p:nvPr/>
          </p:nvSpPr>
          <p:spPr>
            <a:xfrm>
              <a:off x="6595560" y="4574160"/>
              <a:ext cx="2472120" cy="882360"/>
            </a:xfrm>
            <a:prstGeom prst="rect">
              <a:avLst/>
            </a:prstGeom>
            <a:noFill/>
            <a:ln>
              <a:noFill/>
            </a:ln>
          </p:spPr>
          <p:style>
            <a:lnRef idx="0"/>
            <a:fillRef idx="0"/>
            <a:effectRef idx="0"/>
            <a:fontRef idx="minor"/>
          </p:style>
          <p:txBody>
            <a:bodyPr lIns="0" rIns="0" tIns="0" bIns="0"/>
            <a:p>
              <a:pPr>
                <a:lnSpc>
                  <a:spcPts val="1675"/>
                </a:lnSpc>
              </a:pPr>
              <a:r>
                <a:rPr b="0" lang="en-IN" sz="1500" spc="-1" strike="noStrike">
                  <a:solidFill>
                    <a:srgbClr val="000000"/>
                  </a:solidFill>
                  <a:latin typeface="TCKRIV+ArialMT"/>
                </a:rPr>
                <a:t>●</a:t>
              </a:r>
              <a:r>
                <a:rPr b="0" lang="en-IN" sz="1500" spc="1225" strike="noStrike">
                  <a:solidFill>
                    <a:srgbClr val="000000"/>
                  </a:solidFill>
                  <a:latin typeface="TCKRIV+ArialMT"/>
                </a:rPr>
                <a:t> </a:t>
              </a:r>
              <a:r>
                <a:rPr b="0" lang="en-IN" sz="1500" spc="-1" strike="noStrike">
                  <a:solidFill>
                    <a:srgbClr val="595959"/>
                  </a:solidFill>
                  <a:latin typeface="TCKRIV+ArialMT"/>
                </a:rPr>
                <a:t>No Product</a:t>
              </a:r>
              <a:r>
                <a:rPr b="0" lang="en-IN" sz="1500" spc="-9" strike="noStrike">
                  <a:solidFill>
                    <a:srgbClr val="595959"/>
                  </a:solidFill>
                  <a:latin typeface="TCKRIV+ArialMT"/>
                </a:rPr>
                <a:t> </a:t>
              </a:r>
              <a:r>
                <a:rPr b="0" lang="en-IN" sz="1500" spc="-1" strike="noStrike">
                  <a:solidFill>
                    <a:srgbClr val="595959"/>
                  </a:solidFill>
                  <a:latin typeface="TCKRIV+ArialMT"/>
                </a:rPr>
                <a:t>name</a:t>
              </a:r>
              <a:endParaRPr b="0" lang="en-IN" sz="1500" spc="-1" strike="noStrike">
                <a:latin typeface="Arial"/>
              </a:endParaRPr>
            </a:p>
            <a:p>
              <a:pPr>
                <a:lnSpc>
                  <a:spcPts val="1675"/>
                </a:lnSpc>
                <a:spcBef>
                  <a:spcPts val="125"/>
                </a:spcBef>
              </a:pPr>
              <a:r>
                <a:rPr b="0" lang="en-IN" sz="1500" spc="-1" strike="noStrike">
                  <a:solidFill>
                    <a:srgbClr val="000000"/>
                  </a:solidFill>
                  <a:latin typeface="TCKRIV+ArialMT"/>
                </a:rPr>
                <a:t>●</a:t>
              </a:r>
              <a:r>
                <a:rPr b="0" lang="en-IN" sz="1500" spc="1225" strike="noStrike">
                  <a:solidFill>
                    <a:srgbClr val="000000"/>
                  </a:solidFill>
                  <a:latin typeface="TCKRIV+ArialMT"/>
                </a:rPr>
                <a:t> </a:t>
              </a:r>
              <a:r>
                <a:rPr b="0" lang="en-IN" sz="1500" spc="-1" strike="noStrike">
                  <a:solidFill>
                    <a:srgbClr val="595959"/>
                  </a:solidFill>
                  <a:latin typeface="TCKRIV+ArialMT"/>
                </a:rPr>
                <a:t>No actual Market</a:t>
              </a:r>
              <a:r>
                <a:rPr b="0" lang="en-IN" sz="1500" spc="-9" strike="noStrike">
                  <a:solidFill>
                    <a:srgbClr val="595959"/>
                  </a:solidFill>
                  <a:latin typeface="TCKRIV+ArialMT"/>
                </a:rPr>
                <a:t> </a:t>
              </a:r>
              <a:r>
                <a:rPr b="0" lang="en-IN" sz="1500" spc="-1" strike="noStrike">
                  <a:solidFill>
                    <a:srgbClr val="595959"/>
                  </a:solidFill>
                  <a:latin typeface="TCKRIV+ArialMT"/>
                </a:rPr>
                <a:t>Basket</a:t>
              </a:r>
              <a:endParaRPr b="0" lang="en-IN" sz="1500" spc="-1" strike="noStrike">
                <a:latin typeface="Arial"/>
              </a:endParaRPr>
            </a:p>
            <a:p>
              <a:pPr marL="324000">
                <a:lnSpc>
                  <a:spcPts val="1675"/>
                </a:lnSpc>
                <a:spcBef>
                  <a:spcPts val="125"/>
                </a:spcBef>
              </a:pPr>
              <a:r>
                <a:rPr b="0" lang="en-IN" sz="1500" spc="-1" strike="noStrike">
                  <a:solidFill>
                    <a:srgbClr val="595959"/>
                  </a:solidFill>
                  <a:latin typeface="TCKRIV+ArialMT"/>
                </a:rPr>
                <a:t>Analysis possible.</a:t>
              </a:r>
              <a:endParaRPr b="0" lang="en-IN" sz="1500" spc="-1" strike="noStrike">
                <a:latin typeface="Arial"/>
              </a:endParaRPr>
            </a:p>
          </p:txBody>
        </p:sp>
        <p:sp>
          <p:nvSpPr>
            <p:cNvPr id="269" name="CustomShape 11"/>
            <p:cNvSpPr/>
            <p:nvPr/>
          </p:nvSpPr>
          <p:spPr>
            <a:xfrm>
              <a:off x="9759960" y="5597280"/>
              <a:ext cx="1814760" cy="284040"/>
            </a:xfrm>
            <a:prstGeom prst="rect">
              <a:avLst/>
            </a:prstGeom>
            <a:noFill/>
            <a:ln>
              <a:noFill/>
            </a:ln>
          </p:spPr>
          <p:style>
            <a:lnRef idx="0"/>
            <a:fillRef idx="0"/>
            <a:effectRef idx="0"/>
            <a:fontRef idx="minor"/>
          </p:style>
          <p:txBody>
            <a:bodyPr lIns="0" rIns="0" tIns="0" bIns="0"/>
            <a:p>
              <a:pPr>
                <a:lnSpc>
                  <a:spcPts val="2234"/>
                </a:lnSpc>
              </a:pPr>
              <a:r>
                <a:rPr b="0" lang="en-IN" sz="2000" spc="-1" strike="noStrike">
                  <a:solidFill>
                    <a:srgbClr val="c0791a"/>
                  </a:solidFill>
                  <a:latin typeface="DGUUPB+Arial-BoldMT"/>
                </a:rPr>
                <a:t>D.</a:t>
              </a:r>
              <a:r>
                <a:rPr b="0" lang="en-IN" sz="2000" spc="35" strike="noStrike">
                  <a:solidFill>
                    <a:srgbClr val="c0791a"/>
                  </a:solidFill>
                  <a:latin typeface="DGUUPB+Arial-BoldMT"/>
                </a:rPr>
                <a:t> </a:t>
              </a:r>
              <a:r>
                <a:rPr b="0" lang="en-IN" sz="2000" spc="-1" strike="noStrike">
                  <a:solidFill>
                    <a:srgbClr val="c0791a"/>
                  </a:solidFill>
                  <a:latin typeface="DGUUPB+Arial-BoldMT"/>
                </a:rPr>
                <a:t>Portuguese</a:t>
              </a:r>
              <a:endParaRPr b="0" lang="en-IN" sz="2000" spc="-1" strike="noStrike">
                <a:latin typeface="Arial"/>
              </a:endParaRPr>
            </a:p>
          </p:txBody>
        </p:sp>
        <p:sp>
          <p:nvSpPr>
            <p:cNvPr id="270" name="CustomShape 12"/>
            <p:cNvSpPr/>
            <p:nvPr/>
          </p:nvSpPr>
          <p:spPr>
            <a:xfrm>
              <a:off x="7708320" y="6001200"/>
              <a:ext cx="2267640" cy="425160"/>
            </a:xfrm>
            <a:prstGeom prst="rect">
              <a:avLst/>
            </a:prstGeom>
            <a:noFill/>
            <a:ln>
              <a:noFill/>
            </a:ln>
          </p:spPr>
          <p:style>
            <a:lnRef idx="0"/>
            <a:fillRef idx="0"/>
            <a:effectRef idx="0"/>
            <a:fontRef idx="minor"/>
          </p:style>
          <p:txBody>
            <a:bodyPr lIns="0" rIns="0" tIns="0" bIns="0"/>
            <a:p>
              <a:pPr>
                <a:lnSpc>
                  <a:spcPts val="1675"/>
                </a:lnSpc>
              </a:pPr>
              <a:r>
                <a:rPr b="0" lang="en-IN" sz="1500" spc="-1" strike="noStrike">
                  <a:solidFill>
                    <a:srgbClr val="595959"/>
                  </a:solidFill>
                  <a:latin typeface="TCKRIV+ArialMT"/>
                </a:rPr>
                <a:t>●</a:t>
              </a:r>
              <a:r>
                <a:rPr b="0" lang="en-IN" sz="1500" spc="1225" strike="noStrike">
                  <a:solidFill>
                    <a:srgbClr val="595959"/>
                  </a:solidFill>
                  <a:latin typeface="TCKRIV+ArialMT"/>
                </a:rPr>
                <a:t> </a:t>
              </a:r>
              <a:r>
                <a:rPr b="0" lang="en-IN" sz="1500" spc="-1" strike="noStrike">
                  <a:solidFill>
                    <a:srgbClr val="595959"/>
                  </a:solidFill>
                  <a:latin typeface="TCKRIV+ArialMT"/>
                </a:rPr>
                <a:t>Comments in different</a:t>
              </a:r>
              <a:endParaRPr b="0" lang="en-IN" sz="1500" spc="-1" strike="noStrike">
                <a:latin typeface="Arial"/>
              </a:endParaRPr>
            </a:p>
          </p:txBody>
        </p:sp>
        <p:sp>
          <p:nvSpPr>
            <p:cNvPr id="271" name="CustomShape 13"/>
            <p:cNvSpPr/>
            <p:nvPr/>
          </p:nvSpPr>
          <p:spPr>
            <a:xfrm>
              <a:off x="8021880" y="6214680"/>
              <a:ext cx="2713680" cy="653760"/>
            </a:xfrm>
            <a:prstGeom prst="rect">
              <a:avLst/>
            </a:prstGeom>
            <a:noFill/>
            <a:ln>
              <a:noFill/>
            </a:ln>
          </p:spPr>
          <p:style>
            <a:lnRef idx="0"/>
            <a:fillRef idx="0"/>
            <a:effectRef idx="0"/>
            <a:fontRef idx="minor"/>
          </p:style>
          <p:txBody>
            <a:bodyPr lIns="0" rIns="0" tIns="0" bIns="0"/>
            <a:p>
              <a:pPr>
                <a:lnSpc>
                  <a:spcPts val="1675"/>
                </a:lnSpc>
              </a:pPr>
              <a:r>
                <a:rPr b="0" lang="en-IN" sz="1500" spc="-1" strike="noStrike">
                  <a:solidFill>
                    <a:srgbClr val="595959"/>
                  </a:solidFill>
                  <a:latin typeface="TCKRIV+ArialMT"/>
                </a:rPr>
                <a:t>language for NLP : Sentimental</a:t>
              </a:r>
              <a:endParaRPr b="0" lang="en-IN" sz="1500" spc="-1" strike="noStrike">
                <a:latin typeface="Arial"/>
              </a:endParaRPr>
            </a:p>
            <a:p>
              <a:pPr>
                <a:lnSpc>
                  <a:spcPts val="1675"/>
                </a:lnSpc>
                <a:spcBef>
                  <a:spcPts val="125"/>
                </a:spcBef>
              </a:pPr>
              <a:r>
                <a:rPr b="0" lang="en-IN" sz="1500" spc="-1" strike="noStrike">
                  <a:solidFill>
                    <a:srgbClr val="595959"/>
                  </a:solidFill>
                  <a:latin typeface="TCKRIV+ArialMT"/>
                </a:rPr>
                <a:t>Analysis</a:t>
              </a:r>
              <a:endParaRPr b="0" lang="en-IN" sz="1500" spc="-1" strike="noStrike">
                <a:latin typeface="Arial"/>
              </a:endParaRPr>
            </a:p>
          </p:txBody>
        </p:sp>
      </p:gr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2" name="Group 1"/>
          <p:cNvGrpSpPr/>
          <p:nvPr/>
        </p:nvGrpSpPr>
        <p:grpSpPr>
          <a:xfrm>
            <a:off x="275760" y="260640"/>
            <a:ext cx="11640240" cy="6165000"/>
            <a:chOff x="275760" y="260640"/>
            <a:chExt cx="11640240" cy="6165000"/>
          </a:xfrm>
        </p:grpSpPr>
        <p:sp>
          <p:nvSpPr>
            <p:cNvPr id="273" name="CustomShape 2"/>
            <p:cNvSpPr/>
            <p:nvPr/>
          </p:nvSpPr>
          <p:spPr>
            <a:xfrm>
              <a:off x="275760" y="260640"/>
              <a:ext cx="11640240" cy="6165000"/>
            </a:xfrm>
            <a:prstGeom prst="rect">
              <a:avLst/>
            </a:prstGeom>
            <a:blipFill rotWithShape="0">
              <a:blip r:embed="rId1"/>
              <a:stretch>
                <a:fillRect/>
              </a:stretch>
            </a:blipFill>
            <a:ln>
              <a:noFill/>
            </a:ln>
          </p:spPr>
          <p:style>
            <a:lnRef idx="0"/>
            <a:fillRef idx="0"/>
            <a:effectRef idx="0"/>
            <a:fontRef idx="minor"/>
          </p:style>
        </p:sp>
        <p:sp>
          <p:nvSpPr>
            <p:cNvPr id="274" name="CustomShape 3"/>
            <p:cNvSpPr/>
            <p:nvPr/>
          </p:nvSpPr>
          <p:spPr>
            <a:xfrm>
              <a:off x="1912320" y="595440"/>
              <a:ext cx="4585320" cy="55188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414141"/>
                  </a:solidFill>
                  <a:latin typeface="JGACAF+6"/>
                </a:rPr>
                <a:t>Recommendations</a:t>
              </a:r>
              <a:endParaRPr b="0" lang="en-IN" sz="3700" spc="-1" strike="noStrike">
                <a:latin typeface="Arial"/>
              </a:endParaRPr>
            </a:p>
          </p:txBody>
        </p:sp>
        <p:sp>
          <p:nvSpPr>
            <p:cNvPr id="275" name="CustomShape 4"/>
            <p:cNvSpPr/>
            <p:nvPr/>
          </p:nvSpPr>
          <p:spPr>
            <a:xfrm>
              <a:off x="7201080" y="1582920"/>
              <a:ext cx="4146840" cy="794880"/>
            </a:xfrm>
            <a:prstGeom prst="rect">
              <a:avLst/>
            </a:prstGeom>
            <a:noFill/>
            <a:ln>
              <a:noFill/>
            </a:ln>
          </p:spPr>
          <p:style>
            <a:lnRef idx="0"/>
            <a:fillRef idx="0"/>
            <a:effectRef idx="0"/>
            <a:fontRef idx="minor"/>
          </p:style>
          <p:txBody>
            <a:bodyPr lIns="0" rIns="0" tIns="0" bIns="0"/>
            <a:p>
              <a:pPr>
                <a:lnSpc>
                  <a:spcPts val="2183"/>
                </a:lnSpc>
              </a:pPr>
              <a:r>
                <a:rPr b="0" lang="en-IN" sz="1600" spc="-1" strike="noStrike">
                  <a:solidFill>
                    <a:srgbClr val="000000"/>
                  </a:solidFill>
                  <a:latin typeface="VEPKEI+2"/>
                </a:rPr>
                <a:t>More concentration in North &amp; North Eastern</a:t>
              </a:r>
              <a:endParaRPr b="0" lang="en-IN" sz="1600" spc="-1" strike="noStrike">
                <a:latin typeface="Arial"/>
              </a:endParaRPr>
            </a:p>
            <a:p>
              <a:pPr>
                <a:lnSpc>
                  <a:spcPts val="1896"/>
                </a:lnSpc>
              </a:pPr>
              <a:r>
                <a:rPr b="0" lang="en-IN" sz="1600" spc="-1" strike="noStrike">
                  <a:solidFill>
                    <a:srgbClr val="000000"/>
                  </a:solidFill>
                  <a:latin typeface="VEPKEI+2"/>
                </a:rPr>
                <a:t>(Good Population density): ZIP 71- ZIP92</a:t>
              </a:r>
              <a:endParaRPr b="0" lang="en-IN" sz="1600" spc="-1" strike="noStrike">
                <a:latin typeface="Arial"/>
              </a:endParaRPr>
            </a:p>
          </p:txBody>
        </p:sp>
        <p:sp>
          <p:nvSpPr>
            <p:cNvPr id="276" name="CustomShape 5"/>
            <p:cNvSpPr/>
            <p:nvPr/>
          </p:nvSpPr>
          <p:spPr>
            <a:xfrm>
              <a:off x="4217040" y="1869480"/>
              <a:ext cx="861120" cy="25560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ffffff"/>
                  </a:solidFill>
                  <a:latin typeface="BGVEGN+Arial-BoldMT"/>
                </a:rPr>
                <a:t>Sellers</a:t>
              </a:r>
              <a:endParaRPr b="0" lang="en-IN" sz="1800" spc="-1" strike="noStrike">
                <a:latin typeface="Arial"/>
              </a:endParaRPr>
            </a:p>
          </p:txBody>
        </p:sp>
        <p:sp>
          <p:nvSpPr>
            <p:cNvPr id="277" name="CustomShape 6"/>
            <p:cNvSpPr/>
            <p:nvPr/>
          </p:nvSpPr>
          <p:spPr>
            <a:xfrm>
              <a:off x="3639960" y="1909440"/>
              <a:ext cx="307080" cy="170640"/>
            </a:xfrm>
            <a:prstGeom prst="rect">
              <a:avLst/>
            </a:prstGeom>
            <a:noFill/>
            <a:ln>
              <a:noFill/>
            </a:ln>
          </p:spPr>
          <p:style>
            <a:lnRef idx="0"/>
            <a:fillRef idx="0"/>
            <a:effectRef idx="0"/>
            <a:fontRef idx="minor"/>
          </p:style>
          <p:txBody>
            <a:bodyPr lIns="0" rIns="0" tIns="0" bIns="0"/>
            <a:p>
              <a:pPr>
                <a:lnSpc>
                  <a:spcPts val="1341"/>
                </a:lnSpc>
              </a:pPr>
              <a:r>
                <a:rPr b="0" lang="en-IN" sz="1200" spc="-1" strike="noStrike">
                  <a:solidFill>
                    <a:srgbClr val="000000"/>
                  </a:solidFill>
                  <a:latin typeface="BGVEGN+Arial-BoldMT"/>
                </a:rPr>
                <a:t>01</a:t>
              </a:r>
              <a:endParaRPr b="0" lang="en-IN" sz="1200" spc="-1" strike="noStrike">
                <a:latin typeface="Arial"/>
              </a:endParaRPr>
            </a:p>
          </p:txBody>
        </p:sp>
        <p:sp>
          <p:nvSpPr>
            <p:cNvPr id="278" name="CustomShape 7"/>
            <p:cNvSpPr/>
            <p:nvPr/>
          </p:nvSpPr>
          <p:spPr>
            <a:xfrm>
              <a:off x="7389360" y="2413440"/>
              <a:ext cx="2496240" cy="794880"/>
            </a:xfrm>
            <a:prstGeom prst="rect">
              <a:avLst/>
            </a:prstGeom>
            <a:noFill/>
            <a:ln>
              <a:noFill/>
            </a:ln>
          </p:spPr>
          <p:style>
            <a:lnRef idx="0"/>
            <a:fillRef idx="0"/>
            <a:effectRef idx="0"/>
            <a:fontRef idx="minor"/>
          </p:style>
          <p:txBody>
            <a:bodyPr lIns="0" rIns="0" tIns="0" bIns="0"/>
            <a:p>
              <a:pPr>
                <a:lnSpc>
                  <a:spcPts val="2183"/>
                </a:lnSpc>
              </a:pPr>
              <a:r>
                <a:rPr b="0" lang="en-IN" sz="1600" spc="-1" strike="noStrike">
                  <a:solidFill>
                    <a:srgbClr val="000000"/>
                  </a:solidFill>
                  <a:latin typeface="VEPKEI+2"/>
                </a:rPr>
                <a:t>North &amp; North Eastern ZIP</a:t>
              </a:r>
              <a:endParaRPr b="0" lang="en-IN" sz="1600" spc="-1" strike="noStrike">
                <a:latin typeface="Arial"/>
              </a:endParaRPr>
            </a:p>
            <a:p>
              <a:pPr>
                <a:lnSpc>
                  <a:spcPts val="1896"/>
                </a:lnSpc>
              </a:pPr>
              <a:r>
                <a:rPr b="0" lang="en-IN" sz="1600" spc="-1" strike="noStrike">
                  <a:solidFill>
                    <a:srgbClr val="000000"/>
                  </a:solidFill>
                  <a:latin typeface="VEPKEI+2"/>
                </a:rPr>
                <a:t>71- ZIP92</a:t>
              </a:r>
              <a:endParaRPr b="0" lang="en-IN" sz="1600" spc="-1" strike="noStrike">
                <a:latin typeface="Arial"/>
              </a:endParaRPr>
            </a:p>
          </p:txBody>
        </p:sp>
        <p:sp>
          <p:nvSpPr>
            <p:cNvPr id="279" name="CustomShape 8"/>
            <p:cNvSpPr/>
            <p:nvPr/>
          </p:nvSpPr>
          <p:spPr>
            <a:xfrm>
              <a:off x="4612680" y="2548800"/>
              <a:ext cx="2157480" cy="77832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ffffff"/>
                  </a:solidFill>
                  <a:latin typeface="BGVEGN+Arial-BoldMT"/>
                </a:rPr>
                <a:t>Targeted</a:t>
              </a:r>
              <a:r>
                <a:rPr b="0" lang="en-IN" sz="1800" spc="49" strike="noStrike">
                  <a:solidFill>
                    <a:srgbClr val="ffffff"/>
                  </a:solidFill>
                  <a:latin typeface="BGVEGN+Arial-BoldMT"/>
                </a:rPr>
                <a:t> </a:t>
              </a:r>
              <a:r>
                <a:rPr b="0" lang="en-IN" sz="1800" spc="-1" strike="noStrike">
                  <a:solidFill>
                    <a:srgbClr val="ffffff"/>
                  </a:solidFill>
                  <a:latin typeface="BGVEGN+Arial-BoldMT"/>
                </a:rPr>
                <a:t>Marketing</a:t>
              </a:r>
              <a:endParaRPr b="0" lang="en-IN" sz="1800" spc="-1" strike="noStrike">
                <a:latin typeface="Arial"/>
              </a:endParaRPr>
            </a:p>
            <a:p>
              <a:pPr>
                <a:lnSpc>
                  <a:spcPts val="2010"/>
                </a:lnSpc>
                <a:spcBef>
                  <a:spcPts val="102"/>
                </a:spcBef>
              </a:pPr>
              <a:r>
                <a:rPr b="0" lang="en-IN" sz="1800" spc="-1" strike="noStrike">
                  <a:solidFill>
                    <a:srgbClr val="ffffff"/>
                  </a:solidFill>
                  <a:latin typeface="BGVEGN+Arial-BoldMT"/>
                </a:rPr>
                <a:t>Coupons</a:t>
              </a:r>
              <a:endParaRPr b="0" lang="en-IN" sz="1800" spc="-1" strike="noStrike">
                <a:latin typeface="Arial"/>
              </a:endParaRPr>
            </a:p>
          </p:txBody>
        </p:sp>
        <p:sp>
          <p:nvSpPr>
            <p:cNvPr id="280" name="CustomShape 9"/>
            <p:cNvSpPr/>
            <p:nvPr/>
          </p:nvSpPr>
          <p:spPr>
            <a:xfrm>
              <a:off x="4174200" y="2709720"/>
              <a:ext cx="307080" cy="170640"/>
            </a:xfrm>
            <a:prstGeom prst="rect">
              <a:avLst/>
            </a:prstGeom>
            <a:noFill/>
            <a:ln>
              <a:noFill/>
            </a:ln>
          </p:spPr>
          <p:style>
            <a:lnRef idx="0"/>
            <a:fillRef idx="0"/>
            <a:effectRef idx="0"/>
            <a:fontRef idx="minor"/>
          </p:style>
          <p:txBody>
            <a:bodyPr lIns="0" rIns="0" tIns="0" bIns="0"/>
            <a:p>
              <a:pPr>
                <a:lnSpc>
                  <a:spcPts val="1341"/>
                </a:lnSpc>
              </a:pPr>
              <a:r>
                <a:rPr b="0" lang="en-IN" sz="1200" spc="-1" strike="noStrike">
                  <a:solidFill>
                    <a:srgbClr val="000000"/>
                  </a:solidFill>
                  <a:latin typeface="BGVEGN+Arial-BoldMT"/>
                </a:rPr>
                <a:t>02</a:t>
              </a:r>
              <a:endParaRPr b="0" lang="en-IN" sz="1200" spc="-1" strike="noStrike">
                <a:latin typeface="Arial"/>
              </a:endParaRPr>
            </a:p>
          </p:txBody>
        </p:sp>
        <p:sp>
          <p:nvSpPr>
            <p:cNvPr id="281" name="CustomShape 10"/>
            <p:cNvSpPr/>
            <p:nvPr/>
          </p:nvSpPr>
          <p:spPr>
            <a:xfrm>
              <a:off x="4993920" y="3453120"/>
              <a:ext cx="1503360" cy="51012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ffffff"/>
                  </a:solidFill>
                  <a:latin typeface="BGVEGN+Arial-BoldMT"/>
                </a:rPr>
                <a:t>Carrier</a:t>
              </a:r>
              <a:r>
                <a:rPr b="0" lang="en-IN" sz="1800" spc="49" strike="noStrike">
                  <a:solidFill>
                    <a:srgbClr val="ffffff"/>
                  </a:solidFill>
                  <a:latin typeface="BGVEGN+Arial-BoldMT"/>
                </a:rPr>
                <a:t> </a:t>
              </a:r>
              <a:r>
                <a:rPr b="0" lang="en-IN" sz="1800" spc="-1" strike="noStrike">
                  <a:solidFill>
                    <a:srgbClr val="ffffff"/>
                  </a:solidFill>
                  <a:latin typeface="BGVEGN+Arial-BoldMT"/>
                </a:rPr>
                <a:t>Delay</a:t>
              </a:r>
              <a:endParaRPr b="0" lang="en-IN" sz="1800" spc="-1" strike="noStrike">
                <a:latin typeface="Arial"/>
              </a:endParaRPr>
            </a:p>
          </p:txBody>
        </p:sp>
        <p:sp>
          <p:nvSpPr>
            <p:cNvPr id="282" name="CustomShape 11"/>
            <p:cNvSpPr/>
            <p:nvPr/>
          </p:nvSpPr>
          <p:spPr>
            <a:xfrm>
              <a:off x="4471920" y="3523320"/>
              <a:ext cx="307080" cy="170640"/>
            </a:xfrm>
            <a:prstGeom prst="rect">
              <a:avLst/>
            </a:prstGeom>
            <a:noFill/>
            <a:ln>
              <a:noFill/>
            </a:ln>
          </p:spPr>
          <p:style>
            <a:lnRef idx="0"/>
            <a:fillRef idx="0"/>
            <a:effectRef idx="0"/>
            <a:fontRef idx="minor"/>
          </p:style>
          <p:txBody>
            <a:bodyPr lIns="0" rIns="0" tIns="0" bIns="0"/>
            <a:p>
              <a:pPr>
                <a:lnSpc>
                  <a:spcPts val="1341"/>
                </a:lnSpc>
              </a:pPr>
              <a:r>
                <a:rPr b="0" lang="en-IN" sz="1200" spc="-1" strike="noStrike">
                  <a:solidFill>
                    <a:srgbClr val="000000"/>
                  </a:solidFill>
                  <a:latin typeface="BGVEGN+Arial-BoldMT"/>
                </a:rPr>
                <a:t>03</a:t>
              </a:r>
              <a:endParaRPr b="0" lang="en-IN" sz="1200" spc="-1" strike="noStrike">
                <a:latin typeface="Arial"/>
              </a:endParaRPr>
            </a:p>
          </p:txBody>
        </p:sp>
        <p:sp>
          <p:nvSpPr>
            <p:cNvPr id="283" name="CustomShape 12"/>
            <p:cNvSpPr/>
            <p:nvPr/>
          </p:nvSpPr>
          <p:spPr>
            <a:xfrm>
              <a:off x="4648680" y="4154760"/>
              <a:ext cx="2085120" cy="77832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ffffff"/>
                  </a:solidFill>
                  <a:latin typeface="BGVEGN+Arial-BoldMT"/>
                </a:rPr>
                <a:t>Frequently</a:t>
              </a:r>
              <a:r>
                <a:rPr b="0" lang="en-IN" sz="1800" spc="46" strike="noStrike">
                  <a:solidFill>
                    <a:srgbClr val="ffffff"/>
                  </a:solidFill>
                  <a:latin typeface="BGVEGN+Arial-BoldMT"/>
                </a:rPr>
                <a:t> </a:t>
              </a:r>
              <a:r>
                <a:rPr b="0" lang="en-IN" sz="1800" spc="-1" strike="noStrike">
                  <a:solidFill>
                    <a:srgbClr val="ffffff"/>
                  </a:solidFill>
                  <a:latin typeface="BGVEGN+Arial-BoldMT"/>
                </a:rPr>
                <a:t>Bought</a:t>
              </a:r>
              <a:endParaRPr b="0" lang="en-IN" sz="1800" spc="-1" strike="noStrike">
                <a:latin typeface="Arial"/>
              </a:endParaRPr>
            </a:p>
            <a:p>
              <a:pPr>
                <a:lnSpc>
                  <a:spcPts val="2010"/>
                </a:lnSpc>
                <a:spcBef>
                  <a:spcPts val="102"/>
                </a:spcBef>
              </a:pPr>
              <a:r>
                <a:rPr b="0" lang="en-IN" sz="1800" spc="-1" strike="noStrike">
                  <a:solidFill>
                    <a:srgbClr val="ffffff"/>
                  </a:solidFill>
                  <a:latin typeface="BGVEGN+Arial-BoldMT"/>
                </a:rPr>
                <a:t>Together</a:t>
              </a:r>
              <a:endParaRPr b="0" lang="en-IN" sz="1800" spc="-1" strike="noStrike">
                <a:latin typeface="Arial"/>
              </a:endParaRPr>
            </a:p>
          </p:txBody>
        </p:sp>
        <p:sp>
          <p:nvSpPr>
            <p:cNvPr id="284" name="CustomShape 13"/>
            <p:cNvSpPr/>
            <p:nvPr/>
          </p:nvSpPr>
          <p:spPr>
            <a:xfrm>
              <a:off x="1379520" y="4258800"/>
              <a:ext cx="1103400" cy="51012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000000"/>
                  </a:solidFill>
                  <a:latin typeface="UEQPMB+ArialMT"/>
                </a:rPr>
                <a:t>Highlights</a:t>
              </a:r>
              <a:endParaRPr b="0" lang="en-IN" sz="1800" spc="-1" strike="noStrike">
                <a:latin typeface="Arial"/>
              </a:endParaRPr>
            </a:p>
          </p:txBody>
        </p:sp>
        <p:sp>
          <p:nvSpPr>
            <p:cNvPr id="285" name="CustomShape 14"/>
            <p:cNvSpPr/>
            <p:nvPr/>
          </p:nvSpPr>
          <p:spPr>
            <a:xfrm>
              <a:off x="4176720" y="4304520"/>
              <a:ext cx="307080" cy="170640"/>
            </a:xfrm>
            <a:prstGeom prst="rect">
              <a:avLst/>
            </a:prstGeom>
            <a:noFill/>
            <a:ln>
              <a:noFill/>
            </a:ln>
          </p:spPr>
          <p:style>
            <a:lnRef idx="0"/>
            <a:fillRef idx="0"/>
            <a:effectRef idx="0"/>
            <a:fontRef idx="minor"/>
          </p:style>
          <p:txBody>
            <a:bodyPr lIns="0" rIns="0" tIns="0" bIns="0"/>
            <a:p>
              <a:pPr>
                <a:lnSpc>
                  <a:spcPts val="1341"/>
                </a:lnSpc>
              </a:pPr>
              <a:r>
                <a:rPr b="0" lang="en-IN" sz="1200" spc="-1" strike="noStrike">
                  <a:solidFill>
                    <a:srgbClr val="000000"/>
                  </a:solidFill>
                  <a:latin typeface="BGVEGN+Arial-BoldMT"/>
                </a:rPr>
                <a:t>04</a:t>
              </a:r>
              <a:endParaRPr b="0" lang="en-IN" sz="1200" spc="-1" strike="noStrike">
                <a:latin typeface="Arial"/>
              </a:endParaRPr>
            </a:p>
          </p:txBody>
        </p:sp>
        <p:sp>
          <p:nvSpPr>
            <p:cNvPr id="286" name="CustomShape 15"/>
            <p:cNvSpPr/>
            <p:nvPr/>
          </p:nvSpPr>
          <p:spPr>
            <a:xfrm>
              <a:off x="4118760" y="4957560"/>
              <a:ext cx="1030680" cy="523080"/>
            </a:xfrm>
            <a:prstGeom prst="rect">
              <a:avLst/>
            </a:prstGeom>
            <a:noFill/>
            <a:ln>
              <a:noFill/>
            </a:ln>
          </p:spPr>
          <p:style>
            <a:lnRef idx="0"/>
            <a:fillRef idx="0"/>
            <a:effectRef idx="0"/>
            <a:fontRef idx="minor"/>
          </p:style>
          <p:txBody>
            <a:bodyPr lIns="0" rIns="0" tIns="0" bIns="0"/>
            <a:p>
              <a:pPr>
                <a:lnSpc>
                  <a:spcPts val="2010"/>
                </a:lnSpc>
              </a:pPr>
              <a:r>
                <a:rPr b="0" lang="en-IN" sz="1800" spc="-1" strike="noStrike">
                  <a:solidFill>
                    <a:srgbClr val="ffffff"/>
                  </a:solidFill>
                  <a:latin typeface="BGVEGN+Arial-BoldMT"/>
                </a:rPr>
                <a:t>On-Time</a:t>
              </a:r>
              <a:endParaRPr b="0" lang="en-IN" sz="1800" spc="-1" strike="noStrike">
                <a:latin typeface="Arial"/>
              </a:endParaRPr>
            </a:p>
            <a:p>
              <a:pPr>
                <a:lnSpc>
                  <a:spcPts val="2010"/>
                </a:lnSpc>
                <a:spcBef>
                  <a:spcPts val="102"/>
                </a:spcBef>
              </a:pPr>
              <a:r>
                <a:rPr b="0" lang="en-IN" sz="1800" spc="-1" strike="noStrike">
                  <a:solidFill>
                    <a:srgbClr val="ffffff"/>
                  </a:solidFill>
                  <a:latin typeface="BGVEGN+Arial-BoldMT"/>
                </a:rPr>
                <a:t>Delivery</a:t>
              </a:r>
              <a:endParaRPr b="0" lang="en-IN" sz="1800" spc="-1" strike="noStrike">
                <a:latin typeface="Arial"/>
              </a:endParaRPr>
            </a:p>
          </p:txBody>
        </p:sp>
        <p:sp>
          <p:nvSpPr>
            <p:cNvPr id="287" name="CustomShape 16"/>
            <p:cNvSpPr/>
            <p:nvPr/>
          </p:nvSpPr>
          <p:spPr>
            <a:xfrm>
              <a:off x="6764760" y="5087520"/>
              <a:ext cx="2351880" cy="554040"/>
            </a:xfrm>
            <a:prstGeom prst="rect">
              <a:avLst/>
            </a:prstGeom>
            <a:noFill/>
            <a:ln>
              <a:noFill/>
            </a:ln>
          </p:spPr>
          <p:style>
            <a:lnRef idx="0"/>
            <a:fillRef idx="0"/>
            <a:effectRef idx="0"/>
            <a:fontRef idx="minor"/>
          </p:style>
          <p:txBody>
            <a:bodyPr lIns="0" rIns="0" tIns="0" bIns="0"/>
            <a:p>
              <a:pPr>
                <a:lnSpc>
                  <a:spcPts val="2183"/>
                </a:lnSpc>
              </a:pPr>
              <a:r>
                <a:rPr b="0" lang="en-IN" sz="1600" spc="-1" strike="noStrike">
                  <a:solidFill>
                    <a:srgbClr val="000000"/>
                  </a:solidFill>
                  <a:latin typeface="VEPKEI+2"/>
                </a:rPr>
                <a:t>Most significant features</a:t>
              </a:r>
              <a:endParaRPr b="0" lang="en-IN" sz="1600" spc="-1" strike="noStrike">
                <a:latin typeface="Arial"/>
              </a:endParaRPr>
            </a:p>
          </p:txBody>
        </p:sp>
        <p:sp>
          <p:nvSpPr>
            <p:cNvPr id="288" name="CustomShape 17"/>
            <p:cNvSpPr/>
            <p:nvPr/>
          </p:nvSpPr>
          <p:spPr>
            <a:xfrm>
              <a:off x="3651480" y="5129280"/>
              <a:ext cx="307080" cy="170640"/>
            </a:xfrm>
            <a:prstGeom prst="rect">
              <a:avLst/>
            </a:prstGeom>
            <a:noFill/>
            <a:ln>
              <a:noFill/>
            </a:ln>
          </p:spPr>
          <p:style>
            <a:lnRef idx="0"/>
            <a:fillRef idx="0"/>
            <a:effectRef idx="0"/>
            <a:fontRef idx="minor"/>
          </p:style>
          <p:txBody>
            <a:bodyPr lIns="0" rIns="0" tIns="0" bIns="0"/>
            <a:p>
              <a:pPr>
                <a:lnSpc>
                  <a:spcPts val="1341"/>
                </a:lnSpc>
              </a:pPr>
              <a:r>
                <a:rPr b="0" lang="en-IN" sz="1200" spc="-1" strike="noStrike">
                  <a:solidFill>
                    <a:srgbClr val="000000"/>
                  </a:solidFill>
                  <a:latin typeface="BGVEGN+Arial-BoldMT"/>
                </a:rPr>
                <a:t>05</a:t>
              </a:r>
              <a:endParaRPr b="0" lang="en-IN" sz="1200" spc="-1" strike="noStrike">
                <a:latin typeface="Arial"/>
              </a:endParaRPr>
            </a:p>
          </p:txBody>
        </p:sp>
      </p:gr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91520" y="260640"/>
            <a:ext cx="11881080" cy="6408360"/>
          </a:xfrm>
          <a:prstGeom prst="rect">
            <a:avLst/>
          </a:prstGeom>
          <a:blipFill rotWithShape="0">
            <a:blip r:embed="rId1"/>
            <a:stretch>
              <a:fillRect/>
            </a:stretch>
          </a:blipFill>
          <a:ln>
            <a:noFill/>
          </a:ln>
        </p:spPr>
        <p:style>
          <a:lnRef idx="0"/>
          <a:fillRef idx="0"/>
          <a:effectRef idx="0"/>
          <a:fontRef idx="minor"/>
        </p:style>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216000" y="-3519360"/>
            <a:ext cx="9936000" cy="10647000"/>
          </a:xfrm>
          <a:prstGeom prst="rect">
            <a:avLst/>
          </a:prstGeom>
          <a:noFill/>
          <a:ln>
            <a:noFill/>
          </a:ln>
        </p:spPr>
        <p:txBody>
          <a:bodyPr lIns="90000" rIns="90000" tIns="45000" bIns="45000"/>
          <a:p>
            <a:r>
              <a:rPr b="1" lang="en-IN" sz="2200" spc="-1" strike="noStrike">
                <a:latin typeface="Arial"/>
              </a:rPr>
              <a:t>Tasks:</a:t>
            </a:r>
            <a:endParaRPr b="1" lang="en-IN" sz="2200" spc="-1" strike="noStrike">
              <a:latin typeface="Arial"/>
            </a:endParaRPr>
          </a:p>
          <a:p>
            <a:r>
              <a:rPr b="0" lang="en-IN" sz="1000" spc="-1" strike="noStrike">
                <a:latin typeface="Arial"/>
              </a:rPr>
              <a:t>Some of the information or analysis that we extracted from this dataset include:</a:t>
            </a:r>
            <a:endParaRPr b="0" lang="en-IN" sz="1000" spc="-1" strike="noStrike">
              <a:latin typeface="Arial"/>
            </a:endParaRPr>
          </a:p>
          <a:p>
            <a:r>
              <a:rPr b="0" lang="en-IN" sz="1000" spc="-1" strike="noStrike">
                <a:latin typeface="Arial"/>
              </a:rPr>
              <a:t>Clustering: We performed several Clustering on the location of the customers based on various features such as Revenue earned, Freight Ratio and Carrier Delays.</a:t>
            </a:r>
            <a:endParaRPr b="0" lang="en-IN" sz="1000" spc="-1" strike="noStrike">
              <a:latin typeface="Arial"/>
            </a:endParaRPr>
          </a:p>
          <a:p>
            <a:r>
              <a:rPr b="0" lang="en-IN" sz="1000" spc="-1" strike="noStrike">
                <a:latin typeface="Arial"/>
              </a:rPr>
              <a:t>Revenue: We noticed that majority of the revenue came from the metropolitan developed areas of Brazil (such as Rio, São Paulo) and there was an equitable distribution in the North &amp; North-eastern areas. We analysed that there is very good possible market in these areas as the population density in these regions and the economic conditions of these regions were developing at a very fast pace.</a:t>
            </a:r>
            <a:endParaRPr b="0" lang="en-IN" sz="1000" spc="-1" strike="noStrike">
              <a:latin typeface="Arial"/>
            </a:endParaRPr>
          </a:p>
          <a:p>
            <a:r>
              <a:rPr b="0" lang="en-IN" sz="1000" spc="-1" strike="noStrike">
                <a:latin typeface="Arial"/>
              </a:rPr>
              <a:t>Freight Ratio: Here , we noticed two interesting observations. First, maximum percent of Freight ratios were seen in northern areas, this was because the sellers are mostly located in southern areas and they charge more for the delivery to the Northern customers. Second, the higher ratio in the metro areas were seen to be because of the expedited shipments, which was observed as the products were delivered to the customer much earlier as compared to the expected delivery date.</a:t>
            </a:r>
            <a:endParaRPr b="0" lang="en-IN" sz="1000" spc="-1" strike="noStrike">
              <a:latin typeface="Arial"/>
            </a:endParaRPr>
          </a:p>
          <a:p>
            <a:r>
              <a:rPr b="0" lang="en-IN" sz="1000" spc="-1" strike="noStrike">
                <a:latin typeface="Arial"/>
              </a:rPr>
              <a:t>Carrier Delays: We observed a major hits of delays because of carriers in the developed metropolitan regions with better infrastructure. These issues need to be addressed by the 3PL companies because the on-time delivery plays an important role in customer satisfaction (as seen from NLP &amp; Classification analysis).</a:t>
            </a:r>
            <a:endParaRPr b="0" lang="en-IN" sz="1000" spc="-1" strike="noStrike">
              <a:latin typeface="Arial"/>
            </a:endParaRPr>
          </a:p>
          <a:p>
            <a:r>
              <a:rPr b="0" lang="en-IN" sz="1000" spc="-1" strike="noStrike">
                <a:latin typeface="Arial"/>
              </a:rPr>
              <a:t>Sales Analysis: We analysed the performance of Olist platform from both customer side and seller side using Map-Reduce and tried to give some suggestions to the platform. In this part, we analysed:</a:t>
            </a:r>
            <a:endParaRPr b="0" lang="en-IN" sz="1000" spc="-1" strike="noStrike">
              <a:latin typeface="Arial"/>
            </a:endParaRPr>
          </a:p>
          <a:p>
            <a:r>
              <a:rPr b="0" lang="en-IN" sz="1000" spc="-1" strike="noStrike">
                <a:latin typeface="Arial"/>
              </a:rPr>
              <a:t>The trend of the total sales volume in each month The total sales volume in each month kept increasing before Oct, 2017 while started to stagnate after that.</a:t>
            </a:r>
            <a:endParaRPr b="0" lang="en-IN" sz="1000" spc="-1" strike="noStrike">
              <a:latin typeface="Arial"/>
            </a:endParaRPr>
          </a:p>
          <a:p>
            <a:r>
              <a:rPr b="0" lang="en-IN" sz="1000" spc="-1" strike="noStrike">
                <a:latin typeface="Arial"/>
              </a:rPr>
              <a:t>The number of the seller in each month The number of the seller kept increasing from 2016 to 2018.</a:t>
            </a:r>
            <a:endParaRPr b="0" lang="en-IN" sz="1000" spc="-1" strike="noStrike">
              <a:latin typeface="Arial"/>
            </a:endParaRPr>
          </a:p>
          <a:p>
            <a:r>
              <a:rPr b="0" lang="en-IN" sz="1000" spc="-1" strike="noStrike">
                <a:latin typeface="Arial"/>
              </a:rPr>
              <a:t>New product categories put on the platform in each month There was a boost in 2016, and then the increasing went stable.</a:t>
            </a:r>
            <a:endParaRPr b="0" lang="en-IN" sz="1000" spc="-1" strike="noStrike">
              <a:latin typeface="Arial"/>
            </a:endParaRPr>
          </a:p>
          <a:p>
            <a:r>
              <a:rPr b="0" lang="en-IN" sz="1000" spc="-1" strike="noStrike">
                <a:latin typeface="Arial"/>
              </a:rPr>
              <a:t>The most popular product categories in each year The results show that the most popular product categories were Health &amp; Beauty, Bed Bath Table, Computers Accessories, etc.</a:t>
            </a:r>
            <a:endParaRPr b="0" lang="en-IN" sz="1000" spc="-1" strike="noStrike">
              <a:latin typeface="Arial"/>
            </a:endParaRPr>
          </a:p>
          <a:p>
            <a:r>
              <a:rPr b="0" lang="en-IN" sz="1000" spc="-1" strike="noStrike">
                <a:latin typeface="Arial"/>
              </a:rPr>
              <a:t>Frequent items bought together Because of data safety, although we found the frequent items, we just analysed the product id and their categories but could not analyse their product names.</a:t>
            </a:r>
            <a:endParaRPr b="0" lang="en-IN" sz="1000" spc="-1" strike="noStrike">
              <a:latin typeface="Arial"/>
            </a:endParaRPr>
          </a:p>
          <a:p>
            <a:r>
              <a:rPr b="0" lang="en-IN" sz="1000" spc="-1" strike="noStrike">
                <a:latin typeface="Arial"/>
              </a:rPr>
              <a:t>The tendency of the payment method We analysed both payment count (because people sometimes pay by instalments) and payment value show that credit card was used mostly in each month.</a:t>
            </a:r>
            <a:endParaRPr b="0" lang="en-IN" sz="1000" spc="-1" strike="noStrike">
              <a:latin typeface="Arial"/>
            </a:endParaRPr>
          </a:p>
          <a:p>
            <a:r>
              <a:rPr b="0" lang="en-IN" sz="1000" spc="-1" strike="noStrike">
                <a:latin typeface="Arial"/>
              </a:rPr>
              <a:t>Dominant payment method used by the customers We also created a new variable, dominant payment method, based on the payment value and we found that credit card was still the most commonly used dominant payment method. Besides, we also tried to analyse the product sales based on time-series data (e.g. predict the sales volume of the most popular category in the future). However, since the whole timeline was too short -- we just had data in less than two years -- it was quite hard to find the seasonal factor or even use ARIMA to predict the sales in the future.</a:t>
            </a:r>
            <a:endParaRPr b="0" lang="en-IN" sz="1000" spc="-1" strike="noStrike">
              <a:latin typeface="Arial"/>
            </a:endParaRPr>
          </a:p>
          <a:p>
            <a:r>
              <a:rPr b="0" lang="en-IN" sz="1000" spc="-1" strike="noStrike">
                <a:latin typeface="Arial"/>
              </a:rPr>
              <a:t>Delivery Performance Classification (Binary): We worked through on-time delivery and find significant features that can affect delivery times. And, we identified that customer zip codes (customer area), carrier delay, and order approval month are most significant features contributing to delivery times. Customer zip codes can affect the delivery time because most seller locations are concentrated in metropolitan areas. Out of these areas, customer cannot access the product easily. And, carrier delay is related with courier companies such as Fedex, USPS after shipping. If there are some issues in delivery services, the delivery can be delayed. And, order approval month can affect the delivery time because there is a rainy season from October to March in Brazil, it can influence the delivery.</a:t>
            </a:r>
            <a:endParaRPr b="0" lang="en-IN" sz="1000" spc="-1" strike="noStrike">
              <a:latin typeface="Arial"/>
            </a:endParaRPr>
          </a:p>
          <a:p>
            <a:r>
              <a:rPr b="0" lang="en-IN" sz="1000" spc="-1" strike="noStrike">
                <a:latin typeface="Arial"/>
              </a:rPr>
              <a:t>Review Scores Classification (Multi-class): We built the multi-class classification models to predict the review scores from customers, which means the customer satisfaction and found out that on-time delivery can contribute to the satisfaction of the customer. If customers get their product on-time, they will be happy and satisfied.</a:t>
            </a:r>
            <a:endParaRPr b="0" lang="en-IN" sz="1000" spc="-1" strike="noStrike">
              <a:latin typeface="Arial"/>
            </a:endParaRPr>
          </a:p>
          <a:p>
            <a:r>
              <a:rPr b="0" lang="en-IN" sz="1000" spc="-1" strike="noStrike">
                <a:latin typeface="Arial"/>
              </a:rPr>
              <a:t>Feature Engineering: We derived new variables from original data set. New features such as “year”, “month”, “day(weekday)”, “hour” can be derived from “date” variable and we identified that order approval month can be important ones. When we built the classification models, the accuracy is not high in the beginning so we created the significant variables and it works well.</a:t>
            </a:r>
            <a:endParaRPr b="0" lang="en-IN" sz="1000" spc="-1" strike="noStrike">
              <a:latin typeface="Arial"/>
            </a:endParaRPr>
          </a:p>
          <a:p>
            <a:r>
              <a:rPr b="0" lang="en-IN" sz="1000" spc="-1" strike="noStrike">
                <a:latin typeface="Arial"/>
              </a:rPr>
              <a:t>Natural Language Processing: We performed natural language processing for review dataset. First, we read the review dataset. We split the multiple sentences into a sentence and then changed a sentence into a single word. We removed stop-words such as “a”, “the” and punctuations. After that, we did lemmatization, which unite the verbs into one verb (e.g “is”, “was”, “were” -&gt; “be”). We used chinking, chunking, POS tagging to sort the verb from the sentence. After finishing cleaning the review data, we started NLP works. We extracted top 20 words and identified the important words from the customer review.</a:t>
            </a:r>
            <a:endParaRPr b="0" lang="en-IN" sz="1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1512000" y="576000"/>
            <a:ext cx="10368000" cy="5544000"/>
          </a:xfrm>
          <a:prstGeom prst="rect">
            <a:avLst/>
          </a:prstGeom>
          <a:noFill/>
          <a:ln>
            <a:noFill/>
          </a:ln>
        </p:spPr>
        <p:txBody>
          <a:bodyPr lIns="90000" rIns="90000" tIns="45000" bIns="45000"/>
          <a:p>
            <a:r>
              <a:rPr b="1" lang="en-IN" sz="2200" spc="-1" strike="noStrike">
                <a:latin typeface="Arial"/>
              </a:rPr>
              <a:t>Challenges:</a:t>
            </a:r>
            <a:endParaRPr b="1" lang="en-IN" sz="2200" spc="-1" strike="noStrike">
              <a:latin typeface="Arial"/>
            </a:endParaRPr>
          </a:p>
          <a:p>
            <a:r>
              <a:rPr b="0" lang="en-IN" sz="1000" spc="-1" strike="noStrike">
                <a:latin typeface="Arial"/>
              </a:rPr>
              <a:t>Data: The dataset was huge and merging 9 datasets to one single master dataset served lots of issues.</a:t>
            </a:r>
            <a:endParaRPr b="0" lang="en-IN" sz="1000" spc="-1" strike="noStrike">
              <a:latin typeface="Arial"/>
            </a:endParaRPr>
          </a:p>
          <a:p>
            <a:r>
              <a:rPr b="0" lang="en-IN" sz="1000" spc="-1" strike="noStrike">
                <a:latin typeface="Arial"/>
              </a:rPr>
              <a:t>ARIMA Model: Despite having a good amount of data , we had very limited time-series related data points which gave us an Arima model which did not make much importance.</a:t>
            </a:r>
            <a:endParaRPr b="0" lang="en-IN" sz="1000" spc="-1" strike="noStrike">
              <a:latin typeface="Arial"/>
            </a:endParaRPr>
          </a:p>
          <a:p>
            <a:r>
              <a:rPr b="0" lang="en-IN" sz="1000" spc="-1" strike="noStrike">
                <a:latin typeface="Arial"/>
              </a:rPr>
              <a:t>Only ID: Due to the data security issues, we had the seller/customer related data only in the form of ID. Hence, our market basket analysis didn't have much impact when observed in the form of ID.</a:t>
            </a:r>
            <a:endParaRPr b="0" lang="en-IN" sz="1000" spc="-1" strike="noStrike">
              <a:latin typeface="Arial"/>
            </a:endParaRPr>
          </a:p>
          <a:p>
            <a:r>
              <a:rPr b="0" lang="en-IN" sz="1000" spc="-1" strike="noStrike">
                <a:latin typeface="Arial"/>
              </a:rPr>
              <a:t>Portuguese Dataset: The whole dataset was in a different language which was hard. We had to download another dataset to translate all of the text data(Headers, Product Categories) to English.</a:t>
            </a:r>
            <a:endParaRPr b="0" lang="en-IN" sz="1000" spc="-1" strike="noStrike">
              <a:latin typeface="Arial"/>
            </a:endParaRPr>
          </a:p>
          <a:p>
            <a:r>
              <a:rPr b="1" lang="en-IN" sz="1600" spc="-1" strike="noStrike">
                <a:latin typeface="Arial"/>
              </a:rPr>
              <a:t>Recommendations:</a:t>
            </a:r>
            <a:endParaRPr b="1" lang="en-IN" sz="1600" spc="-1" strike="noStrike">
              <a:latin typeface="Arial"/>
            </a:endParaRPr>
          </a:p>
          <a:p>
            <a:r>
              <a:rPr b="0" lang="en-IN" sz="1000" spc="-1" strike="noStrike">
                <a:latin typeface="Arial"/>
              </a:rPr>
              <a:t>Sellers: Good market exists in North &amp; North Eastern regions and sellers should make more DCs or presence there for next further market penetration, preferably in ZIP starting with 71-92.</a:t>
            </a:r>
            <a:endParaRPr b="0" lang="en-IN" sz="1000" spc="-1" strike="noStrike">
              <a:latin typeface="Arial"/>
            </a:endParaRPr>
          </a:p>
          <a:p>
            <a:r>
              <a:rPr b="0" lang="en-IN" sz="1000" spc="-1" strike="noStrike">
                <a:latin typeface="Arial"/>
              </a:rPr>
              <a:t>Targeted Marketing: Marketing must penetrate the north eastern market by targeting better coupons to attract new customers.</a:t>
            </a:r>
            <a:endParaRPr b="0" lang="en-IN" sz="1000" spc="-1" strike="noStrike">
              <a:latin typeface="Arial"/>
            </a:endParaRPr>
          </a:p>
          <a:p>
            <a:r>
              <a:rPr b="0" lang="en-IN" sz="1000" spc="-1" strike="noStrike">
                <a:latin typeface="Arial"/>
              </a:rPr>
              <a:t>Carrier Delays: These must be addressed as delay from 3PL can be handled easily by the company by making the contracts much more stringent.</a:t>
            </a:r>
            <a:endParaRPr b="0" lang="en-IN" sz="1000" spc="-1" strike="noStrike">
              <a:latin typeface="Arial"/>
            </a:endParaRPr>
          </a:p>
          <a:p>
            <a:r>
              <a:rPr b="0" lang="en-IN" sz="1000" spc="-1" strike="noStrike">
                <a:latin typeface="Arial"/>
              </a:rPr>
              <a:t>Frequent Item Sets: Olist can use the market basket analysis provided by us for their recommendations to users/customers.</a:t>
            </a:r>
            <a:endParaRPr b="0" lang="en-IN" sz="1000" spc="-1" strike="noStrike">
              <a:latin typeface="Arial"/>
            </a:endParaRPr>
          </a:p>
          <a:p>
            <a:r>
              <a:rPr b="0" lang="en-IN" sz="1000" spc="-1" strike="noStrike">
                <a:latin typeface="Arial"/>
              </a:rPr>
              <a:t>On-Time Delivery: This is the most important feature which was concluded using both NLP and our classification models and Olist must give extra emphasis on this KPI.</a:t>
            </a:r>
            <a:endParaRPr b="0" lang="en-IN" sz="1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0" name="Group 1"/>
          <p:cNvGrpSpPr/>
          <p:nvPr/>
        </p:nvGrpSpPr>
        <p:grpSpPr>
          <a:xfrm>
            <a:off x="311760" y="116640"/>
            <a:ext cx="11568240" cy="6368760"/>
            <a:chOff x="311760" y="116640"/>
            <a:chExt cx="11568240" cy="6368760"/>
          </a:xfrm>
        </p:grpSpPr>
        <p:sp>
          <p:nvSpPr>
            <p:cNvPr id="71" name="CustomShape 2"/>
            <p:cNvSpPr/>
            <p:nvPr/>
          </p:nvSpPr>
          <p:spPr>
            <a:xfrm>
              <a:off x="311760" y="608400"/>
              <a:ext cx="11568240" cy="5877000"/>
            </a:xfrm>
            <a:prstGeom prst="rect">
              <a:avLst/>
            </a:prstGeom>
            <a:blipFill rotWithShape="0">
              <a:blip r:embed="rId1"/>
              <a:stretch>
                <a:fillRect/>
              </a:stretch>
            </a:blipFill>
            <a:ln>
              <a:noFill/>
            </a:ln>
          </p:spPr>
          <p:style>
            <a:lnRef idx="0"/>
            <a:fillRef idx="0"/>
            <a:effectRef idx="0"/>
            <a:fontRef idx="minor"/>
          </p:style>
        </p:sp>
        <p:sp>
          <p:nvSpPr>
            <p:cNvPr id="72" name="CustomShape 3"/>
            <p:cNvSpPr/>
            <p:nvPr/>
          </p:nvSpPr>
          <p:spPr>
            <a:xfrm>
              <a:off x="5319360" y="116640"/>
              <a:ext cx="1553040" cy="454320"/>
            </a:xfrm>
            <a:prstGeom prst="rect">
              <a:avLst/>
            </a:prstGeom>
            <a:noFill/>
            <a:ln>
              <a:noFill/>
            </a:ln>
          </p:spPr>
          <p:style>
            <a:lnRef idx="0"/>
            <a:fillRef idx="0"/>
            <a:effectRef idx="0"/>
            <a:fontRef idx="minor"/>
          </p:style>
          <p:txBody>
            <a:bodyPr lIns="0" rIns="0" tIns="0" bIns="0"/>
            <a:p>
              <a:pPr>
                <a:lnSpc>
                  <a:spcPts val="3574"/>
                </a:lnSpc>
              </a:pPr>
              <a:r>
                <a:rPr b="0" lang="en-IN" sz="3200" spc="-1" strike="noStrike">
                  <a:solidFill>
                    <a:srgbClr val="000000"/>
                  </a:solidFill>
                  <a:latin typeface="LTKRCU+ArialMT"/>
                </a:rPr>
                <a:t>Agenda</a:t>
              </a:r>
              <a:endParaRPr b="0" lang="en-IN" sz="3200" spc="-1" strike="noStrike">
                <a:latin typeface="Arial"/>
              </a:endParaRPr>
            </a:p>
          </p:txBody>
        </p:sp>
        <p:sp>
          <p:nvSpPr>
            <p:cNvPr id="73" name="CustomShape 4"/>
            <p:cNvSpPr/>
            <p:nvPr/>
          </p:nvSpPr>
          <p:spPr>
            <a:xfrm>
              <a:off x="4553640" y="1068120"/>
              <a:ext cx="370080" cy="1776240"/>
            </a:xfrm>
            <a:prstGeom prst="rect">
              <a:avLst/>
            </a:prstGeom>
            <a:noFill/>
            <a:ln>
              <a:noFill/>
            </a:ln>
          </p:spPr>
          <p:style>
            <a:lnRef idx="0"/>
            <a:fillRef idx="0"/>
            <a:effectRef idx="0"/>
            <a:fontRef idx="minor"/>
          </p:style>
          <p:txBody>
            <a:bodyPr lIns="0" rIns="0" tIns="0" bIns="0"/>
            <a:p>
              <a:pPr marL="5760">
                <a:lnSpc>
                  <a:spcPts val="1675"/>
                </a:lnSpc>
              </a:pPr>
              <a:r>
                <a:rPr b="0" lang="en-IN" sz="1500" spc="-1" strike="noStrike">
                  <a:solidFill>
                    <a:srgbClr val="0b2e4e"/>
                  </a:solidFill>
                  <a:latin typeface="PGBPBF+Arial-BoldItalicMT"/>
                </a:rPr>
                <a:t>01</a:t>
              </a:r>
              <a:endParaRPr b="0" lang="en-IN" sz="1500" spc="-1" strike="noStrike">
                <a:latin typeface="Arial"/>
              </a:endParaRPr>
            </a:p>
            <a:p>
              <a:pPr>
                <a:lnSpc>
                  <a:spcPts val="1675"/>
                </a:lnSpc>
                <a:spcBef>
                  <a:spcPts val="10633"/>
                </a:spcBef>
              </a:pPr>
              <a:r>
                <a:rPr b="0" lang="en-IN" sz="1500" spc="-1" strike="noStrike">
                  <a:solidFill>
                    <a:srgbClr val="385722"/>
                  </a:solidFill>
                  <a:latin typeface="PGBPBF+Arial-BoldItalicMT"/>
                </a:rPr>
                <a:t>03</a:t>
              </a:r>
              <a:endParaRPr b="0" lang="en-IN" sz="1500" spc="-1" strike="noStrike">
                <a:latin typeface="Arial"/>
              </a:endParaRPr>
            </a:p>
          </p:txBody>
        </p:sp>
        <p:sp>
          <p:nvSpPr>
            <p:cNvPr id="74" name="CustomShape 5"/>
            <p:cNvSpPr/>
            <p:nvPr/>
          </p:nvSpPr>
          <p:spPr>
            <a:xfrm>
              <a:off x="2261160" y="1087920"/>
              <a:ext cx="1698480" cy="370080"/>
            </a:xfrm>
            <a:prstGeom prst="rect">
              <a:avLst/>
            </a:prstGeom>
            <a:noFill/>
            <a:ln>
              <a:noFill/>
            </a:ln>
          </p:spPr>
          <p:style>
            <a:lnRef idx="0"/>
            <a:fillRef idx="0"/>
            <a:effectRef idx="0"/>
            <a:fontRef idx="minor"/>
          </p:style>
          <p:txBody>
            <a:bodyPr lIns="0" rIns="0" tIns="0" bIns="0"/>
            <a:p>
              <a:pPr>
                <a:lnSpc>
                  <a:spcPts val="1451"/>
                </a:lnSpc>
              </a:pPr>
              <a:r>
                <a:rPr b="0" lang="en-IN" sz="1300" spc="-1" strike="noStrike">
                  <a:solidFill>
                    <a:srgbClr val="000000"/>
                  </a:solidFill>
                  <a:latin typeface="PGBPBF+Arial-BoldItalicMT"/>
                </a:rPr>
                <a:t>Data</a:t>
              </a:r>
              <a:r>
                <a:rPr b="0" lang="en-IN" sz="1300" spc="38" strike="noStrike">
                  <a:solidFill>
                    <a:srgbClr val="000000"/>
                  </a:solidFill>
                  <a:latin typeface="PGBPBF+Arial-BoldItalicMT"/>
                </a:rPr>
                <a:t> </a:t>
              </a:r>
              <a:r>
                <a:rPr b="0" lang="en-IN" sz="1300" spc="-1" strike="noStrike">
                  <a:solidFill>
                    <a:srgbClr val="000000"/>
                  </a:solidFill>
                  <a:latin typeface="PGBPBF+Arial-BoldItalicMT"/>
                </a:rPr>
                <a:t>Aggregation</a:t>
              </a:r>
              <a:r>
                <a:rPr b="0" lang="en-IN" sz="1300" spc="38" strike="noStrike">
                  <a:solidFill>
                    <a:srgbClr val="000000"/>
                  </a:solidFill>
                  <a:latin typeface="PGBPBF+Arial-BoldItalicMT"/>
                </a:rPr>
                <a:t> </a:t>
              </a:r>
              <a:r>
                <a:rPr b="0" lang="en-IN" sz="1300" spc="-1" strike="noStrike">
                  <a:solidFill>
                    <a:srgbClr val="000000"/>
                  </a:solidFill>
                  <a:latin typeface="PGBPBF+Arial-BoldItalicMT"/>
                </a:rPr>
                <a:t>&amp;</a:t>
              </a:r>
              <a:endParaRPr b="0" lang="en-IN" sz="1300" spc="-1" strike="noStrike">
                <a:latin typeface="Arial"/>
              </a:endParaRPr>
            </a:p>
            <a:p>
              <a:pPr>
                <a:lnSpc>
                  <a:spcPts val="1451"/>
                </a:lnSpc>
                <a:spcBef>
                  <a:spcPts val="9"/>
                </a:spcBef>
              </a:pPr>
              <a:r>
                <a:rPr b="0" lang="en-IN" sz="1300" spc="-1" strike="noStrike">
                  <a:solidFill>
                    <a:srgbClr val="000000"/>
                  </a:solidFill>
                  <a:latin typeface="PGBPBF+Arial-BoldItalicMT"/>
                </a:rPr>
                <a:t>Visualization</a:t>
              </a:r>
              <a:endParaRPr b="0" lang="en-IN" sz="1300" spc="-1" strike="noStrike">
                <a:latin typeface="Arial"/>
              </a:endParaRPr>
            </a:p>
          </p:txBody>
        </p:sp>
        <p:sp>
          <p:nvSpPr>
            <p:cNvPr id="75" name="CustomShape 6"/>
            <p:cNvSpPr/>
            <p:nvPr/>
          </p:nvSpPr>
          <p:spPr>
            <a:xfrm>
              <a:off x="2419920" y="1479600"/>
              <a:ext cx="200880" cy="32076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LTKRCU+ArialMT"/>
                </a:rPr>
                <a:t>•</a:t>
              </a:r>
              <a:endParaRPr b="0" lang="en-IN" sz="1100" spc="-1" strike="noStrike">
                <a:latin typeface="Arial"/>
              </a:endParaRPr>
            </a:p>
            <a:p>
              <a:pPr>
                <a:lnSpc>
                  <a:spcPts val="1227"/>
                </a:lnSpc>
                <a:spcBef>
                  <a:spcPts val="68"/>
                </a:spcBef>
              </a:pPr>
              <a:r>
                <a:rPr b="0" lang="en-IN" sz="1100" spc="-1" strike="noStrike">
                  <a:solidFill>
                    <a:srgbClr val="595959"/>
                  </a:solidFill>
                  <a:latin typeface="LTKRCU+ArialMT"/>
                </a:rPr>
                <a:t>•</a:t>
              </a:r>
              <a:endParaRPr b="0" lang="en-IN" sz="1100" spc="-1" strike="noStrike">
                <a:latin typeface="Arial"/>
              </a:endParaRPr>
            </a:p>
          </p:txBody>
        </p:sp>
        <p:sp>
          <p:nvSpPr>
            <p:cNvPr id="76" name="CustomShape 7"/>
            <p:cNvSpPr/>
            <p:nvPr/>
          </p:nvSpPr>
          <p:spPr>
            <a:xfrm>
              <a:off x="2718360" y="1479600"/>
              <a:ext cx="1502640" cy="32076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SIBLVV+Arial-BoldMT"/>
                </a:rPr>
                <a:t>Data</a:t>
              </a:r>
              <a:r>
                <a:rPr b="0" lang="en-IN" sz="1100" spc="21" strike="noStrike">
                  <a:solidFill>
                    <a:srgbClr val="595959"/>
                  </a:solidFill>
                  <a:latin typeface="SIBLVV+Arial-BoldMT"/>
                </a:rPr>
                <a:t> </a:t>
              </a:r>
              <a:r>
                <a:rPr b="0" lang="en-IN" sz="1100" spc="-1" strike="noStrike">
                  <a:solidFill>
                    <a:srgbClr val="595959"/>
                  </a:solidFill>
                  <a:latin typeface="SIBLVV+Arial-BoldMT"/>
                </a:rPr>
                <a:t>Schema</a:t>
              </a:r>
              <a:endParaRPr b="0" lang="en-IN" sz="1100" spc="-1" strike="noStrike">
                <a:latin typeface="Arial"/>
              </a:endParaRPr>
            </a:p>
            <a:p>
              <a:pPr>
                <a:lnSpc>
                  <a:spcPts val="1227"/>
                </a:lnSpc>
                <a:spcBef>
                  <a:spcPts val="68"/>
                </a:spcBef>
              </a:pPr>
              <a:r>
                <a:rPr b="0" lang="en-IN" sz="1100" spc="-1" strike="noStrike">
                  <a:solidFill>
                    <a:srgbClr val="595959"/>
                  </a:solidFill>
                  <a:latin typeface="SIBLVV+Arial-BoldMT"/>
                </a:rPr>
                <a:t>Feature</a:t>
              </a:r>
              <a:r>
                <a:rPr b="0" lang="en-IN" sz="1100" spc="24" strike="noStrike">
                  <a:solidFill>
                    <a:srgbClr val="595959"/>
                  </a:solidFill>
                  <a:latin typeface="SIBLVV+Arial-BoldMT"/>
                </a:rPr>
                <a:t> </a:t>
              </a:r>
              <a:r>
                <a:rPr b="0" lang="en-IN" sz="1100" spc="-1" strike="noStrike">
                  <a:solidFill>
                    <a:srgbClr val="595959"/>
                  </a:solidFill>
                  <a:latin typeface="SIBLVV+Arial-BoldMT"/>
                </a:rPr>
                <a:t>Engineering</a:t>
              </a:r>
              <a:endParaRPr b="0" lang="en-IN" sz="1100" spc="-1" strike="noStrike">
                <a:latin typeface="Arial"/>
              </a:endParaRPr>
            </a:p>
          </p:txBody>
        </p:sp>
        <p:sp>
          <p:nvSpPr>
            <p:cNvPr id="77" name="CustomShape 8"/>
            <p:cNvSpPr/>
            <p:nvPr/>
          </p:nvSpPr>
          <p:spPr>
            <a:xfrm>
              <a:off x="5010840" y="1603800"/>
              <a:ext cx="537480" cy="199080"/>
            </a:xfrm>
            <a:prstGeom prst="rect">
              <a:avLst/>
            </a:prstGeom>
            <a:noFill/>
            <a:ln>
              <a:noFill/>
            </a:ln>
          </p:spPr>
          <p:style>
            <a:lnRef idx="0"/>
            <a:fillRef idx="0"/>
            <a:effectRef idx="0"/>
            <a:fontRef idx="minor"/>
          </p:style>
          <p:txBody>
            <a:bodyPr lIns="0" rIns="0" tIns="0" bIns="0"/>
            <a:p>
              <a:pPr>
                <a:lnSpc>
                  <a:spcPts val="1565"/>
                </a:lnSpc>
              </a:pPr>
              <a:r>
                <a:rPr b="0" lang="en-IN" sz="1400" spc="-24" strike="noStrike">
                  <a:solidFill>
                    <a:srgbClr val="ffffff"/>
                  </a:solidFill>
                  <a:latin typeface="SIBLVV+Arial-BoldMT"/>
                </a:rPr>
                <a:t>Step</a:t>
              </a:r>
              <a:endParaRPr b="0" lang="en-IN" sz="1400" spc="-1" strike="noStrike">
                <a:latin typeface="Arial"/>
              </a:endParaRPr>
            </a:p>
          </p:txBody>
        </p:sp>
        <p:sp>
          <p:nvSpPr>
            <p:cNvPr id="78" name="CustomShape 9"/>
            <p:cNvSpPr/>
            <p:nvPr/>
          </p:nvSpPr>
          <p:spPr>
            <a:xfrm>
              <a:off x="8023320" y="1917000"/>
              <a:ext cx="970560" cy="184680"/>
            </a:xfrm>
            <a:prstGeom prst="rect">
              <a:avLst/>
            </a:prstGeom>
            <a:noFill/>
            <a:ln>
              <a:noFill/>
            </a:ln>
          </p:spPr>
          <p:style>
            <a:lnRef idx="0"/>
            <a:fillRef idx="0"/>
            <a:effectRef idx="0"/>
            <a:fontRef idx="minor"/>
          </p:style>
          <p:txBody>
            <a:bodyPr lIns="0" rIns="0" tIns="0" bIns="0"/>
            <a:p>
              <a:pPr>
                <a:lnSpc>
                  <a:spcPts val="1451"/>
                </a:lnSpc>
              </a:pPr>
              <a:r>
                <a:rPr b="0" lang="en-IN" sz="1300" spc="-1" strike="noStrike">
                  <a:solidFill>
                    <a:srgbClr val="000000"/>
                  </a:solidFill>
                  <a:latin typeface="PGBPBF+Arial-BoldItalicMT"/>
                </a:rPr>
                <a:t>Clustering</a:t>
              </a:r>
              <a:endParaRPr b="0" lang="en-IN" sz="1300" spc="-1" strike="noStrike">
                <a:latin typeface="Arial"/>
              </a:endParaRPr>
            </a:p>
          </p:txBody>
        </p:sp>
        <p:sp>
          <p:nvSpPr>
            <p:cNvPr id="79" name="CustomShape 10"/>
            <p:cNvSpPr/>
            <p:nvPr/>
          </p:nvSpPr>
          <p:spPr>
            <a:xfrm>
              <a:off x="8182080" y="2107800"/>
              <a:ext cx="200880" cy="32076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LTKRCU+ArialMT"/>
                </a:rPr>
                <a:t>•</a:t>
              </a:r>
              <a:endParaRPr b="0" lang="en-IN" sz="1100" spc="-1" strike="noStrike">
                <a:latin typeface="Arial"/>
              </a:endParaRPr>
            </a:p>
            <a:p>
              <a:pPr>
                <a:lnSpc>
                  <a:spcPts val="1227"/>
                </a:lnSpc>
                <a:spcBef>
                  <a:spcPts val="68"/>
                </a:spcBef>
              </a:pPr>
              <a:r>
                <a:rPr b="0" lang="en-IN" sz="1100" spc="-1" strike="noStrike">
                  <a:solidFill>
                    <a:srgbClr val="595959"/>
                  </a:solidFill>
                  <a:latin typeface="LTKRCU+ArialMT"/>
                </a:rPr>
                <a:t>•</a:t>
              </a:r>
              <a:endParaRPr b="0" lang="en-IN" sz="1100" spc="-1" strike="noStrike">
                <a:latin typeface="Arial"/>
              </a:endParaRPr>
            </a:p>
          </p:txBody>
        </p:sp>
        <p:sp>
          <p:nvSpPr>
            <p:cNvPr id="80" name="CustomShape 11"/>
            <p:cNvSpPr/>
            <p:nvPr/>
          </p:nvSpPr>
          <p:spPr>
            <a:xfrm>
              <a:off x="8480520" y="2107800"/>
              <a:ext cx="1103400" cy="32076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SIBLVV+Arial-BoldMT"/>
                </a:rPr>
                <a:t>Total Payment</a:t>
              </a:r>
              <a:endParaRPr b="0" lang="en-IN" sz="1100" spc="-1" strike="noStrike">
                <a:latin typeface="Arial"/>
              </a:endParaRPr>
            </a:p>
            <a:p>
              <a:pPr>
                <a:lnSpc>
                  <a:spcPts val="1227"/>
                </a:lnSpc>
                <a:spcBef>
                  <a:spcPts val="68"/>
                </a:spcBef>
              </a:pPr>
              <a:r>
                <a:rPr b="0" lang="en-IN" sz="1100" spc="-1" strike="noStrike">
                  <a:solidFill>
                    <a:srgbClr val="595959"/>
                  </a:solidFill>
                  <a:latin typeface="SIBLVV+Arial-BoldMT"/>
                </a:rPr>
                <a:t>Freight/Ratio</a:t>
              </a:r>
              <a:endParaRPr b="0" lang="en-IN" sz="1100" spc="-1" strike="noStrike">
                <a:latin typeface="Arial"/>
              </a:endParaRPr>
            </a:p>
          </p:txBody>
        </p:sp>
        <p:sp>
          <p:nvSpPr>
            <p:cNvPr id="81" name="CustomShape 12"/>
            <p:cNvSpPr/>
            <p:nvPr/>
          </p:nvSpPr>
          <p:spPr>
            <a:xfrm>
              <a:off x="6568200" y="2429640"/>
              <a:ext cx="537480" cy="199080"/>
            </a:xfrm>
            <a:prstGeom prst="rect">
              <a:avLst/>
            </a:prstGeom>
            <a:noFill/>
            <a:ln>
              <a:noFill/>
            </a:ln>
          </p:spPr>
          <p:style>
            <a:lnRef idx="0"/>
            <a:fillRef idx="0"/>
            <a:effectRef idx="0"/>
            <a:fontRef idx="minor"/>
          </p:style>
          <p:txBody>
            <a:bodyPr lIns="0" rIns="0" tIns="0" bIns="0"/>
            <a:p>
              <a:pPr>
                <a:lnSpc>
                  <a:spcPts val="1565"/>
                </a:lnSpc>
              </a:pPr>
              <a:r>
                <a:rPr b="0" lang="en-IN" sz="1400" spc="-24" strike="noStrike">
                  <a:solidFill>
                    <a:srgbClr val="ffffff"/>
                  </a:solidFill>
                  <a:latin typeface="SIBLVV+Arial-BoldMT"/>
                </a:rPr>
                <a:t>Step</a:t>
              </a:r>
              <a:endParaRPr b="0" lang="en-IN" sz="1400" spc="-1" strike="noStrike">
                <a:latin typeface="Arial"/>
              </a:endParaRPr>
            </a:p>
          </p:txBody>
        </p:sp>
        <p:sp>
          <p:nvSpPr>
            <p:cNvPr id="82" name="CustomShape 13"/>
            <p:cNvSpPr/>
            <p:nvPr/>
          </p:nvSpPr>
          <p:spPr>
            <a:xfrm>
              <a:off x="2260800" y="2636280"/>
              <a:ext cx="1365480" cy="184680"/>
            </a:xfrm>
            <a:prstGeom prst="rect">
              <a:avLst/>
            </a:prstGeom>
            <a:noFill/>
            <a:ln>
              <a:noFill/>
            </a:ln>
          </p:spPr>
          <p:style>
            <a:lnRef idx="0"/>
            <a:fillRef idx="0"/>
            <a:effectRef idx="0"/>
            <a:fontRef idx="minor"/>
          </p:style>
          <p:txBody>
            <a:bodyPr lIns="0" rIns="0" tIns="0" bIns="0"/>
            <a:p>
              <a:pPr>
                <a:lnSpc>
                  <a:spcPts val="1451"/>
                </a:lnSpc>
              </a:pPr>
              <a:r>
                <a:rPr b="0" lang="en-IN" sz="1300" spc="-1" strike="noStrike">
                  <a:solidFill>
                    <a:srgbClr val="000000"/>
                  </a:solidFill>
                  <a:latin typeface="PGBPBF+Arial-BoldItalicMT"/>
                </a:rPr>
                <a:t>Sales</a:t>
              </a:r>
              <a:r>
                <a:rPr b="0" lang="en-IN" sz="1300" spc="38" strike="noStrike">
                  <a:solidFill>
                    <a:srgbClr val="000000"/>
                  </a:solidFill>
                  <a:latin typeface="PGBPBF+Arial-BoldItalicMT"/>
                </a:rPr>
                <a:t> </a:t>
              </a:r>
              <a:r>
                <a:rPr b="0" lang="en-IN" sz="1300" spc="-1" strike="noStrike">
                  <a:solidFill>
                    <a:srgbClr val="000000"/>
                  </a:solidFill>
                  <a:latin typeface="PGBPBF+Arial-BoldItalicMT"/>
                </a:rPr>
                <a:t>Analysis:</a:t>
              </a:r>
              <a:endParaRPr b="0" lang="en-IN" sz="1300" spc="-1" strike="noStrike">
                <a:latin typeface="Arial"/>
              </a:endParaRPr>
            </a:p>
          </p:txBody>
        </p:sp>
        <p:sp>
          <p:nvSpPr>
            <p:cNvPr id="83" name="CustomShape 14"/>
            <p:cNvSpPr/>
            <p:nvPr/>
          </p:nvSpPr>
          <p:spPr>
            <a:xfrm>
              <a:off x="7280640" y="2640600"/>
              <a:ext cx="366480" cy="1810080"/>
            </a:xfrm>
            <a:prstGeom prst="rect">
              <a:avLst/>
            </a:prstGeom>
            <a:noFill/>
            <a:ln>
              <a:noFill/>
            </a:ln>
          </p:spPr>
          <p:style>
            <a:lnRef idx="0"/>
            <a:fillRef idx="0"/>
            <a:effectRef idx="0"/>
            <a:fontRef idx="minor"/>
          </p:style>
          <p:txBody>
            <a:bodyPr lIns="0" rIns="0" tIns="0" bIns="0"/>
            <a:p>
              <a:pPr>
                <a:lnSpc>
                  <a:spcPts val="1675"/>
                </a:lnSpc>
              </a:pPr>
              <a:r>
                <a:rPr b="0" lang="en-IN" sz="1500" spc="-1" strike="noStrike">
                  <a:solidFill>
                    <a:srgbClr val="ed7d30"/>
                  </a:solidFill>
                  <a:latin typeface="PGBPBF+Arial-BoldItalicMT"/>
                </a:rPr>
                <a:t>02</a:t>
              </a:r>
              <a:endParaRPr b="0" lang="en-IN" sz="1500" spc="-1" strike="noStrike">
                <a:latin typeface="Arial"/>
              </a:endParaRPr>
            </a:p>
            <a:p>
              <a:pPr marL="2160">
                <a:lnSpc>
                  <a:spcPts val="1675"/>
                </a:lnSpc>
                <a:spcBef>
                  <a:spcPts val="10899"/>
                </a:spcBef>
              </a:pPr>
              <a:r>
                <a:rPr b="0" lang="en-IN" sz="1500" spc="-1" strike="noStrike">
                  <a:solidFill>
                    <a:srgbClr val="2a7fc0"/>
                  </a:solidFill>
                  <a:latin typeface="PGBPBF+Arial-BoldItalicMT"/>
                </a:rPr>
                <a:t>04</a:t>
              </a:r>
              <a:endParaRPr b="0" lang="en-IN" sz="1500" spc="-1" strike="noStrike">
                <a:latin typeface="Arial"/>
              </a:endParaRPr>
            </a:p>
          </p:txBody>
        </p:sp>
        <p:sp>
          <p:nvSpPr>
            <p:cNvPr id="84" name="CustomShape 15"/>
            <p:cNvSpPr/>
            <p:nvPr/>
          </p:nvSpPr>
          <p:spPr>
            <a:xfrm>
              <a:off x="2419560" y="2823840"/>
              <a:ext cx="20088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LTKRCU+ArialMT"/>
                </a:rPr>
                <a:t>•</a:t>
              </a:r>
              <a:endParaRPr b="0" lang="en-IN" sz="1100" spc="-1" strike="noStrike">
                <a:latin typeface="Arial"/>
              </a:endParaRPr>
            </a:p>
          </p:txBody>
        </p:sp>
        <p:sp>
          <p:nvSpPr>
            <p:cNvPr id="85" name="CustomShape 16"/>
            <p:cNvSpPr/>
            <p:nvPr/>
          </p:nvSpPr>
          <p:spPr>
            <a:xfrm>
              <a:off x="2718000" y="2823840"/>
              <a:ext cx="118476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SIBLVV+Arial-BoldMT"/>
                </a:rPr>
                <a:t>Based</a:t>
              </a:r>
              <a:r>
                <a:rPr b="0" lang="en-IN" sz="1100" spc="24" strike="noStrike">
                  <a:solidFill>
                    <a:srgbClr val="595959"/>
                  </a:solidFill>
                  <a:latin typeface="SIBLVV+Arial-BoldMT"/>
                </a:rPr>
                <a:t> </a:t>
              </a:r>
              <a:r>
                <a:rPr b="0" lang="en-IN" sz="1100" spc="-1" strike="noStrike">
                  <a:solidFill>
                    <a:srgbClr val="595959"/>
                  </a:solidFill>
                  <a:latin typeface="SIBLVV+Arial-BoldMT"/>
                </a:rPr>
                <a:t>on</a:t>
              </a:r>
              <a:r>
                <a:rPr b="0" lang="en-IN" sz="1100" spc="21" strike="noStrike">
                  <a:solidFill>
                    <a:srgbClr val="595959"/>
                  </a:solidFill>
                  <a:latin typeface="SIBLVV+Arial-BoldMT"/>
                </a:rPr>
                <a:t> </a:t>
              </a:r>
              <a:r>
                <a:rPr b="0" lang="en-IN" sz="1100" spc="-1" strike="noStrike">
                  <a:solidFill>
                    <a:srgbClr val="595959"/>
                  </a:solidFill>
                  <a:latin typeface="SIBLVV+Arial-BoldMT"/>
                </a:rPr>
                <a:t>Sales</a:t>
              </a:r>
              <a:endParaRPr b="0" lang="en-IN" sz="1100" spc="-1" strike="noStrike">
                <a:latin typeface="Arial"/>
              </a:endParaRPr>
            </a:p>
          </p:txBody>
        </p:sp>
        <p:sp>
          <p:nvSpPr>
            <p:cNvPr id="86" name="CustomShape 17"/>
            <p:cNvSpPr/>
            <p:nvPr/>
          </p:nvSpPr>
          <p:spPr>
            <a:xfrm>
              <a:off x="2718000" y="2988360"/>
              <a:ext cx="1402560" cy="99396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SIBLVV+Arial-BoldMT"/>
                </a:rPr>
                <a:t>Volume</a:t>
              </a:r>
              <a:endParaRPr b="0" lang="en-IN" sz="1100" spc="-1" strike="noStrike">
                <a:latin typeface="Arial"/>
              </a:endParaRPr>
            </a:p>
            <a:p>
              <a:pPr>
                <a:lnSpc>
                  <a:spcPts val="1227"/>
                </a:lnSpc>
                <a:spcBef>
                  <a:spcPts val="187"/>
                </a:spcBef>
              </a:pPr>
              <a:r>
                <a:rPr b="0" lang="en-IN" sz="1100" spc="-1" strike="noStrike">
                  <a:solidFill>
                    <a:srgbClr val="595959"/>
                  </a:solidFill>
                  <a:latin typeface="SIBLVV+Arial-BoldMT"/>
                </a:rPr>
                <a:t>Based</a:t>
              </a:r>
              <a:r>
                <a:rPr b="0" lang="en-IN" sz="1100" spc="24" strike="noStrike">
                  <a:solidFill>
                    <a:srgbClr val="595959"/>
                  </a:solidFill>
                  <a:latin typeface="SIBLVV+Arial-BoldMT"/>
                </a:rPr>
                <a:t> </a:t>
              </a:r>
              <a:r>
                <a:rPr b="0" lang="en-IN" sz="1100" spc="-1" strike="noStrike">
                  <a:solidFill>
                    <a:srgbClr val="595959"/>
                  </a:solidFill>
                  <a:latin typeface="SIBLVV+Arial-BoldMT"/>
                </a:rPr>
                <a:t>on</a:t>
              </a:r>
              <a:r>
                <a:rPr b="0" lang="en-IN" sz="1100" spc="21" strike="noStrike">
                  <a:solidFill>
                    <a:srgbClr val="595959"/>
                  </a:solidFill>
                  <a:latin typeface="SIBLVV+Arial-BoldMT"/>
                </a:rPr>
                <a:t> </a:t>
              </a:r>
              <a:r>
                <a:rPr b="0" lang="en-IN" sz="1100" spc="-1" strike="noStrike">
                  <a:solidFill>
                    <a:srgbClr val="595959"/>
                  </a:solidFill>
                  <a:latin typeface="SIBLVV+Arial-BoldMT"/>
                </a:rPr>
                <a:t>Product</a:t>
              </a:r>
              <a:endParaRPr b="0" lang="en-IN" sz="1100" spc="-1" strike="noStrike">
                <a:latin typeface="Arial"/>
              </a:endParaRPr>
            </a:p>
            <a:p>
              <a:pPr>
                <a:lnSpc>
                  <a:spcPts val="1227"/>
                </a:lnSpc>
                <a:spcBef>
                  <a:spcPts val="68"/>
                </a:spcBef>
              </a:pPr>
              <a:r>
                <a:rPr b="0" lang="en-IN" sz="1100" spc="-1" strike="noStrike">
                  <a:solidFill>
                    <a:srgbClr val="595959"/>
                  </a:solidFill>
                  <a:latin typeface="SIBLVV+Arial-BoldMT"/>
                </a:rPr>
                <a:t>Categories</a:t>
              </a:r>
              <a:endParaRPr b="0" lang="en-IN" sz="1100" spc="-1" strike="noStrike">
                <a:latin typeface="Arial"/>
              </a:endParaRPr>
            </a:p>
            <a:p>
              <a:pPr>
                <a:lnSpc>
                  <a:spcPts val="1227"/>
                </a:lnSpc>
                <a:spcBef>
                  <a:spcPts val="68"/>
                </a:spcBef>
              </a:pPr>
              <a:r>
                <a:rPr b="0" lang="en-IN" sz="1100" spc="-1" strike="noStrike">
                  <a:solidFill>
                    <a:srgbClr val="595959"/>
                  </a:solidFill>
                  <a:latin typeface="SIBLVV+Arial-BoldMT"/>
                </a:rPr>
                <a:t>Based</a:t>
              </a:r>
              <a:r>
                <a:rPr b="0" lang="en-IN" sz="1100" spc="24" strike="noStrike">
                  <a:solidFill>
                    <a:srgbClr val="595959"/>
                  </a:solidFill>
                  <a:latin typeface="SIBLVV+Arial-BoldMT"/>
                </a:rPr>
                <a:t> </a:t>
              </a:r>
              <a:r>
                <a:rPr b="0" lang="en-IN" sz="1100" spc="-1" strike="noStrike">
                  <a:solidFill>
                    <a:srgbClr val="595959"/>
                  </a:solidFill>
                  <a:latin typeface="SIBLVV+Arial-BoldMT"/>
                </a:rPr>
                <a:t>on</a:t>
              </a:r>
              <a:r>
                <a:rPr b="0" lang="en-IN" sz="1100" spc="21" strike="noStrike">
                  <a:solidFill>
                    <a:srgbClr val="595959"/>
                  </a:solidFill>
                  <a:latin typeface="SIBLVV+Arial-BoldMT"/>
                </a:rPr>
                <a:t> </a:t>
              </a:r>
              <a:r>
                <a:rPr b="0" lang="en-IN" sz="1100" spc="-1" strike="noStrike">
                  <a:solidFill>
                    <a:srgbClr val="595959"/>
                  </a:solidFill>
                  <a:latin typeface="SIBLVV+Arial-BoldMT"/>
                </a:rPr>
                <a:t>Sellers</a:t>
              </a:r>
              <a:endParaRPr b="0" lang="en-IN" sz="1100" spc="-1" strike="noStrike">
                <a:latin typeface="Arial"/>
              </a:endParaRPr>
            </a:p>
            <a:p>
              <a:pPr>
                <a:lnSpc>
                  <a:spcPts val="1227"/>
                </a:lnSpc>
                <a:spcBef>
                  <a:spcPts val="68"/>
                </a:spcBef>
              </a:pPr>
              <a:r>
                <a:rPr b="0" lang="en-IN" sz="1100" spc="-1" strike="noStrike">
                  <a:solidFill>
                    <a:srgbClr val="595959"/>
                  </a:solidFill>
                  <a:latin typeface="SIBLVV+Arial-BoldMT"/>
                </a:rPr>
                <a:t>Based</a:t>
              </a:r>
              <a:r>
                <a:rPr b="0" lang="en-IN" sz="1100" spc="24" strike="noStrike">
                  <a:solidFill>
                    <a:srgbClr val="595959"/>
                  </a:solidFill>
                  <a:latin typeface="SIBLVV+Arial-BoldMT"/>
                </a:rPr>
                <a:t> </a:t>
              </a:r>
              <a:r>
                <a:rPr b="0" lang="en-IN" sz="1100" spc="-1" strike="noStrike">
                  <a:solidFill>
                    <a:srgbClr val="595959"/>
                  </a:solidFill>
                  <a:latin typeface="SIBLVV+Arial-BoldMT"/>
                </a:rPr>
                <a:t>on</a:t>
              </a:r>
              <a:r>
                <a:rPr b="0" lang="en-IN" sz="1100" spc="21" strike="noStrike">
                  <a:solidFill>
                    <a:srgbClr val="595959"/>
                  </a:solidFill>
                  <a:latin typeface="SIBLVV+Arial-BoldMT"/>
                </a:rPr>
                <a:t> </a:t>
              </a:r>
              <a:r>
                <a:rPr b="0" lang="en-IN" sz="1100" spc="-1" strike="noStrike">
                  <a:solidFill>
                    <a:srgbClr val="595959"/>
                  </a:solidFill>
                  <a:latin typeface="SIBLVV+Arial-BoldMT"/>
                </a:rPr>
                <a:t>Payment</a:t>
              </a:r>
              <a:endParaRPr b="0" lang="en-IN" sz="1100" spc="-1" strike="noStrike">
                <a:latin typeface="Arial"/>
              </a:endParaRPr>
            </a:p>
            <a:p>
              <a:pPr>
                <a:lnSpc>
                  <a:spcPts val="1227"/>
                </a:lnSpc>
                <a:spcBef>
                  <a:spcPts val="68"/>
                </a:spcBef>
              </a:pPr>
              <a:r>
                <a:rPr b="0" lang="en-IN" sz="1100" spc="-1" strike="noStrike">
                  <a:solidFill>
                    <a:srgbClr val="595959"/>
                  </a:solidFill>
                  <a:latin typeface="SIBLVV+Arial-BoldMT"/>
                </a:rPr>
                <a:t>Method</a:t>
              </a:r>
              <a:endParaRPr b="0" lang="en-IN" sz="1100" spc="-1" strike="noStrike">
                <a:latin typeface="Arial"/>
              </a:endParaRPr>
            </a:p>
          </p:txBody>
        </p:sp>
        <p:sp>
          <p:nvSpPr>
            <p:cNvPr id="87" name="CustomShape 18"/>
            <p:cNvSpPr/>
            <p:nvPr/>
          </p:nvSpPr>
          <p:spPr>
            <a:xfrm>
              <a:off x="2419560" y="3168360"/>
              <a:ext cx="20088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LTKRCU+ArialMT"/>
                </a:rPr>
                <a:t>•</a:t>
              </a:r>
              <a:endParaRPr b="0" lang="en-IN" sz="1100" spc="-1" strike="noStrike">
                <a:latin typeface="Arial"/>
              </a:endParaRPr>
            </a:p>
          </p:txBody>
        </p:sp>
        <p:sp>
          <p:nvSpPr>
            <p:cNvPr id="88" name="CustomShape 19"/>
            <p:cNvSpPr/>
            <p:nvPr/>
          </p:nvSpPr>
          <p:spPr>
            <a:xfrm>
              <a:off x="4946760" y="3380760"/>
              <a:ext cx="537840" cy="1966680"/>
            </a:xfrm>
            <a:prstGeom prst="rect">
              <a:avLst/>
            </a:prstGeom>
            <a:noFill/>
            <a:ln>
              <a:noFill/>
            </a:ln>
          </p:spPr>
          <p:style>
            <a:lnRef idx="0"/>
            <a:fillRef idx="0"/>
            <a:effectRef idx="0"/>
            <a:fontRef idx="minor"/>
          </p:style>
          <p:txBody>
            <a:bodyPr lIns="0" rIns="0" tIns="0" bIns="0"/>
            <a:p>
              <a:pPr marL="10440">
                <a:lnSpc>
                  <a:spcPts val="1565"/>
                </a:lnSpc>
              </a:pPr>
              <a:r>
                <a:rPr b="0" lang="en-IN" sz="1400" spc="-24" strike="noStrike">
                  <a:solidFill>
                    <a:srgbClr val="ffffff"/>
                  </a:solidFill>
                  <a:latin typeface="SIBLVV+Arial-BoldMT"/>
                </a:rPr>
                <a:t>Step</a:t>
              </a:r>
              <a:endParaRPr b="0" lang="en-IN" sz="1400" spc="-1" strike="noStrike">
                <a:latin typeface="Arial"/>
              </a:endParaRPr>
            </a:p>
            <a:p>
              <a:pPr>
                <a:lnSpc>
                  <a:spcPts val="1565"/>
                </a:lnSpc>
                <a:spcBef>
                  <a:spcPts val="12353"/>
                </a:spcBef>
              </a:pPr>
              <a:r>
                <a:rPr b="0" lang="en-IN" sz="1400" spc="-24" strike="noStrike">
                  <a:solidFill>
                    <a:srgbClr val="ffffff"/>
                  </a:solidFill>
                  <a:latin typeface="SIBLVV+Arial-BoldMT"/>
                </a:rPr>
                <a:t>Step</a:t>
              </a:r>
              <a:endParaRPr b="0" lang="en-IN" sz="1400" spc="-1" strike="noStrike">
                <a:latin typeface="Arial"/>
              </a:endParaRPr>
            </a:p>
          </p:txBody>
        </p:sp>
        <p:sp>
          <p:nvSpPr>
            <p:cNvPr id="89" name="CustomShape 20"/>
            <p:cNvSpPr/>
            <p:nvPr/>
          </p:nvSpPr>
          <p:spPr>
            <a:xfrm>
              <a:off x="2419560" y="3497400"/>
              <a:ext cx="200880" cy="32076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LTKRCU+ArialMT"/>
                </a:rPr>
                <a:t>•</a:t>
              </a:r>
              <a:endParaRPr b="0" lang="en-IN" sz="1100" spc="-1" strike="noStrike">
                <a:latin typeface="Arial"/>
              </a:endParaRPr>
            </a:p>
            <a:p>
              <a:pPr>
                <a:lnSpc>
                  <a:spcPts val="1227"/>
                </a:lnSpc>
                <a:spcBef>
                  <a:spcPts val="68"/>
                </a:spcBef>
              </a:pPr>
              <a:r>
                <a:rPr b="0" lang="en-IN" sz="1100" spc="-1" strike="noStrike">
                  <a:solidFill>
                    <a:srgbClr val="595959"/>
                  </a:solidFill>
                  <a:latin typeface="LTKRCU+ArialMT"/>
                </a:rPr>
                <a:t>•</a:t>
              </a:r>
              <a:endParaRPr b="0" lang="en-IN" sz="1100" spc="-1" strike="noStrike">
                <a:latin typeface="Arial"/>
              </a:endParaRPr>
            </a:p>
          </p:txBody>
        </p:sp>
        <p:sp>
          <p:nvSpPr>
            <p:cNvPr id="90" name="CustomShape 21"/>
            <p:cNvSpPr/>
            <p:nvPr/>
          </p:nvSpPr>
          <p:spPr>
            <a:xfrm>
              <a:off x="8028360" y="3623760"/>
              <a:ext cx="1229760" cy="184680"/>
            </a:xfrm>
            <a:prstGeom prst="rect">
              <a:avLst/>
            </a:prstGeom>
            <a:noFill/>
            <a:ln>
              <a:noFill/>
            </a:ln>
          </p:spPr>
          <p:style>
            <a:lnRef idx="0"/>
            <a:fillRef idx="0"/>
            <a:effectRef idx="0"/>
            <a:fontRef idx="minor"/>
          </p:style>
          <p:txBody>
            <a:bodyPr lIns="0" rIns="0" tIns="0" bIns="0"/>
            <a:p>
              <a:pPr>
                <a:lnSpc>
                  <a:spcPts val="1451"/>
                </a:lnSpc>
              </a:pPr>
              <a:r>
                <a:rPr b="0" lang="en-IN" sz="1300" spc="-1" strike="noStrike">
                  <a:solidFill>
                    <a:srgbClr val="000000"/>
                  </a:solidFill>
                  <a:latin typeface="PGBPBF+Arial-BoldItalicMT"/>
                </a:rPr>
                <a:t>Classification</a:t>
              </a:r>
              <a:endParaRPr b="0" lang="en-IN" sz="1300" spc="-1" strike="noStrike">
                <a:latin typeface="Arial"/>
              </a:endParaRPr>
            </a:p>
          </p:txBody>
        </p:sp>
        <p:sp>
          <p:nvSpPr>
            <p:cNvPr id="91" name="CustomShape 22"/>
            <p:cNvSpPr/>
            <p:nvPr/>
          </p:nvSpPr>
          <p:spPr>
            <a:xfrm>
              <a:off x="8187120" y="3811320"/>
              <a:ext cx="20088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LTKRCU+ArialMT"/>
                </a:rPr>
                <a:t>•</a:t>
              </a:r>
              <a:endParaRPr b="0" lang="en-IN" sz="1100" spc="-1" strike="noStrike">
                <a:latin typeface="Arial"/>
              </a:endParaRPr>
            </a:p>
          </p:txBody>
        </p:sp>
        <p:sp>
          <p:nvSpPr>
            <p:cNvPr id="92" name="CustomShape 23"/>
            <p:cNvSpPr/>
            <p:nvPr/>
          </p:nvSpPr>
          <p:spPr>
            <a:xfrm>
              <a:off x="8485560" y="3811320"/>
              <a:ext cx="123696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SIBLVV+Arial-BoldMT"/>
                </a:rPr>
                <a:t>Binary</a:t>
              </a:r>
              <a:r>
                <a:rPr b="0" lang="en-IN" sz="1100" spc="21" strike="noStrike">
                  <a:solidFill>
                    <a:srgbClr val="595959"/>
                  </a:solidFill>
                  <a:latin typeface="SIBLVV+Arial-BoldMT"/>
                </a:rPr>
                <a:t> </a:t>
              </a:r>
              <a:r>
                <a:rPr b="0" lang="en-IN" sz="1100" spc="-1" strike="noStrike">
                  <a:solidFill>
                    <a:srgbClr val="595959"/>
                  </a:solidFill>
                  <a:latin typeface="SIBLVV+Arial-BoldMT"/>
                </a:rPr>
                <a:t>(Late/On-</a:t>
              </a:r>
              <a:endParaRPr b="0" lang="en-IN" sz="1100" spc="-1" strike="noStrike">
                <a:latin typeface="Arial"/>
              </a:endParaRPr>
            </a:p>
          </p:txBody>
        </p:sp>
        <p:sp>
          <p:nvSpPr>
            <p:cNvPr id="93" name="CustomShape 24"/>
            <p:cNvSpPr/>
            <p:nvPr/>
          </p:nvSpPr>
          <p:spPr>
            <a:xfrm>
              <a:off x="8485560" y="3979080"/>
              <a:ext cx="52452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SIBLVV+Arial-BoldMT"/>
                </a:rPr>
                <a:t>Time)</a:t>
              </a:r>
              <a:endParaRPr b="0" lang="en-IN" sz="1100" spc="-1" strike="noStrike">
                <a:latin typeface="Arial"/>
              </a:endParaRPr>
            </a:p>
          </p:txBody>
        </p:sp>
        <p:sp>
          <p:nvSpPr>
            <p:cNvPr id="94" name="CustomShape 25"/>
            <p:cNvSpPr/>
            <p:nvPr/>
          </p:nvSpPr>
          <p:spPr>
            <a:xfrm>
              <a:off x="8187120" y="4155840"/>
              <a:ext cx="20088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LTKRCU+ArialMT"/>
                </a:rPr>
                <a:t>•</a:t>
              </a:r>
              <a:endParaRPr b="0" lang="en-IN" sz="1100" spc="-1" strike="noStrike">
                <a:latin typeface="Arial"/>
              </a:endParaRPr>
            </a:p>
          </p:txBody>
        </p:sp>
        <p:sp>
          <p:nvSpPr>
            <p:cNvPr id="95" name="CustomShape 26"/>
            <p:cNvSpPr/>
            <p:nvPr/>
          </p:nvSpPr>
          <p:spPr>
            <a:xfrm>
              <a:off x="8485560" y="4155840"/>
              <a:ext cx="132048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SIBLVV+Arial-BoldMT"/>
                </a:rPr>
                <a:t>Multiple</a:t>
              </a:r>
              <a:r>
                <a:rPr b="0" lang="en-IN" sz="1100" spc="26" strike="noStrike">
                  <a:solidFill>
                    <a:srgbClr val="595959"/>
                  </a:solidFill>
                  <a:latin typeface="SIBLVV+Arial-BoldMT"/>
                </a:rPr>
                <a:t> </a:t>
              </a:r>
              <a:r>
                <a:rPr b="0" lang="en-IN" sz="1100" spc="-1" strike="noStrike">
                  <a:solidFill>
                    <a:srgbClr val="595959"/>
                  </a:solidFill>
                  <a:latin typeface="SIBLVV+Arial-BoldMT"/>
                </a:rPr>
                <a:t>(Ratings)</a:t>
              </a:r>
              <a:endParaRPr b="0" lang="en-IN" sz="1100" spc="-1" strike="noStrike">
                <a:latin typeface="Arial"/>
              </a:endParaRPr>
            </a:p>
          </p:txBody>
        </p:sp>
        <p:sp>
          <p:nvSpPr>
            <p:cNvPr id="96" name="CustomShape 27"/>
            <p:cNvSpPr/>
            <p:nvPr/>
          </p:nvSpPr>
          <p:spPr>
            <a:xfrm>
              <a:off x="6657840" y="4206600"/>
              <a:ext cx="537480" cy="199080"/>
            </a:xfrm>
            <a:prstGeom prst="rect">
              <a:avLst/>
            </a:prstGeom>
            <a:noFill/>
            <a:ln>
              <a:noFill/>
            </a:ln>
          </p:spPr>
          <p:style>
            <a:lnRef idx="0"/>
            <a:fillRef idx="0"/>
            <a:effectRef idx="0"/>
            <a:fontRef idx="minor"/>
          </p:style>
          <p:txBody>
            <a:bodyPr lIns="0" rIns="0" tIns="0" bIns="0"/>
            <a:p>
              <a:pPr>
                <a:lnSpc>
                  <a:spcPts val="1565"/>
                </a:lnSpc>
              </a:pPr>
              <a:r>
                <a:rPr b="0" lang="en-IN" sz="1400" spc="-24" strike="noStrike">
                  <a:solidFill>
                    <a:srgbClr val="ffffff"/>
                  </a:solidFill>
                  <a:latin typeface="SIBLVV+Arial-BoldMT"/>
                </a:rPr>
                <a:t>Step</a:t>
              </a:r>
              <a:endParaRPr b="0" lang="en-IN" sz="1400" spc="-1" strike="noStrike">
                <a:latin typeface="Arial"/>
              </a:endParaRPr>
            </a:p>
          </p:txBody>
        </p:sp>
        <p:sp>
          <p:nvSpPr>
            <p:cNvPr id="97" name="CustomShape 28"/>
            <p:cNvSpPr/>
            <p:nvPr/>
          </p:nvSpPr>
          <p:spPr>
            <a:xfrm>
              <a:off x="4548960" y="4414680"/>
              <a:ext cx="364320" cy="213120"/>
            </a:xfrm>
            <a:prstGeom prst="rect">
              <a:avLst/>
            </a:prstGeom>
            <a:noFill/>
            <a:ln>
              <a:noFill/>
            </a:ln>
          </p:spPr>
          <p:style>
            <a:lnRef idx="0"/>
            <a:fillRef idx="0"/>
            <a:effectRef idx="0"/>
            <a:fontRef idx="minor"/>
          </p:style>
          <p:txBody>
            <a:bodyPr lIns="0" rIns="0" tIns="0" bIns="0"/>
            <a:p>
              <a:pPr>
                <a:lnSpc>
                  <a:spcPts val="1675"/>
                </a:lnSpc>
              </a:pPr>
              <a:r>
                <a:rPr b="0" lang="en-IN" sz="1500" spc="-1" strike="noStrike">
                  <a:solidFill>
                    <a:srgbClr val="8a0932"/>
                  </a:solidFill>
                  <a:latin typeface="PGBPBF+Arial-BoldItalicMT"/>
                </a:rPr>
                <a:t>05</a:t>
              </a:r>
              <a:endParaRPr b="0" lang="en-IN" sz="1500" spc="-1" strike="noStrike">
                <a:latin typeface="Arial"/>
              </a:endParaRPr>
            </a:p>
          </p:txBody>
        </p:sp>
        <p:sp>
          <p:nvSpPr>
            <p:cNvPr id="98" name="CustomShape 29"/>
            <p:cNvSpPr/>
            <p:nvPr/>
          </p:nvSpPr>
          <p:spPr>
            <a:xfrm>
              <a:off x="2247120" y="4596120"/>
              <a:ext cx="482760" cy="184680"/>
            </a:xfrm>
            <a:prstGeom prst="rect">
              <a:avLst/>
            </a:prstGeom>
            <a:noFill/>
            <a:ln>
              <a:noFill/>
            </a:ln>
          </p:spPr>
          <p:style>
            <a:lnRef idx="0"/>
            <a:fillRef idx="0"/>
            <a:effectRef idx="0"/>
            <a:fontRef idx="minor"/>
          </p:style>
          <p:txBody>
            <a:bodyPr lIns="0" rIns="0" tIns="0" bIns="0"/>
            <a:p>
              <a:pPr>
                <a:lnSpc>
                  <a:spcPts val="1451"/>
                </a:lnSpc>
              </a:pPr>
              <a:r>
                <a:rPr b="0" lang="en-IN" sz="1300" spc="-1" strike="noStrike">
                  <a:solidFill>
                    <a:srgbClr val="000000"/>
                  </a:solidFill>
                  <a:latin typeface="PGBPBF+Arial-BoldItalicMT"/>
                </a:rPr>
                <a:t>NLP</a:t>
              </a:r>
              <a:endParaRPr b="0" lang="en-IN" sz="1300" spc="-1" strike="noStrike">
                <a:latin typeface="Arial"/>
              </a:endParaRPr>
            </a:p>
          </p:txBody>
        </p:sp>
        <p:sp>
          <p:nvSpPr>
            <p:cNvPr id="99" name="CustomShape 30"/>
            <p:cNvSpPr/>
            <p:nvPr/>
          </p:nvSpPr>
          <p:spPr>
            <a:xfrm>
              <a:off x="2405880" y="4783680"/>
              <a:ext cx="20088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LTKRCU+ArialMT"/>
                </a:rPr>
                <a:t>•</a:t>
              </a:r>
              <a:endParaRPr b="0" lang="en-IN" sz="1100" spc="-1" strike="noStrike">
                <a:latin typeface="Arial"/>
              </a:endParaRPr>
            </a:p>
          </p:txBody>
        </p:sp>
        <p:sp>
          <p:nvSpPr>
            <p:cNvPr id="100" name="CustomShape 31"/>
            <p:cNvSpPr/>
            <p:nvPr/>
          </p:nvSpPr>
          <p:spPr>
            <a:xfrm>
              <a:off x="2704320" y="4783680"/>
              <a:ext cx="1299240" cy="49752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SIBLVV+Arial-BoldMT"/>
                </a:rPr>
                <a:t>Sentimental</a:t>
              </a:r>
              <a:endParaRPr b="0" lang="en-IN" sz="1100" spc="-1" strike="noStrike">
                <a:latin typeface="Arial"/>
              </a:endParaRPr>
            </a:p>
            <a:p>
              <a:pPr>
                <a:lnSpc>
                  <a:spcPts val="1227"/>
                </a:lnSpc>
                <a:spcBef>
                  <a:spcPts val="68"/>
                </a:spcBef>
              </a:pPr>
              <a:r>
                <a:rPr b="0" lang="en-IN" sz="1100" spc="-1" strike="noStrike">
                  <a:solidFill>
                    <a:srgbClr val="595959"/>
                  </a:solidFill>
                  <a:latin typeface="SIBLVV+Arial-BoldMT"/>
                </a:rPr>
                <a:t>Analysis</a:t>
              </a:r>
              <a:endParaRPr b="0" lang="en-IN" sz="1100" spc="-1" strike="noStrike">
                <a:latin typeface="Arial"/>
              </a:endParaRPr>
            </a:p>
            <a:p>
              <a:pPr>
                <a:lnSpc>
                  <a:spcPts val="1227"/>
                </a:lnSpc>
                <a:spcBef>
                  <a:spcPts val="164"/>
                </a:spcBef>
              </a:pPr>
              <a:r>
                <a:rPr b="0" lang="en-IN" sz="1100" spc="-1" strike="noStrike">
                  <a:solidFill>
                    <a:srgbClr val="595959"/>
                  </a:solidFill>
                  <a:latin typeface="SIBLVV+Arial-BoldMT"/>
                </a:rPr>
                <a:t>Effect</a:t>
              </a:r>
              <a:r>
                <a:rPr b="0" lang="en-IN" sz="1100" spc="18" strike="noStrike">
                  <a:solidFill>
                    <a:srgbClr val="595959"/>
                  </a:solidFill>
                  <a:latin typeface="SIBLVV+Arial-BoldMT"/>
                </a:rPr>
                <a:t> </a:t>
              </a:r>
              <a:r>
                <a:rPr b="0" lang="en-IN" sz="1100" spc="-1" strike="noStrike">
                  <a:solidFill>
                    <a:srgbClr val="595959"/>
                  </a:solidFill>
                  <a:latin typeface="SIBLVV+Arial-BoldMT"/>
                </a:rPr>
                <a:t>on</a:t>
              </a:r>
              <a:r>
                <a:rPr b="0" lang="en-IN" sz="1100" spc="21" strike="noStrike">
                  <a:solidFill>
                    <a:srgbClr val="595959"/>
                  </a:solidFill>
                  <a:latin typeface="SIBLVV+Arial-BoldMT"/>
                </a:rPr>
                <a:t> </a:t>
              </a:r>
              <a:r>
                <a:rPr b="0" lang="en-IN" sz="1100" spc="-1" strike="noStrike">
                  <a:solidFill>
                    <a:srgbClr val="595959"/>
                  </a:solidFill>
                  <a:latin typeface="SIBLVV+Arial-BoldMT"/>
                </a:rPr>
                <a:t>Ratings</a:t>
              </a:r>
              <a:endParaRPr b="0" lang="en-IN" sz="1100" spc="-1" strike="noStrike">
                <a:latin typeface="Arial"/>
              </a:endParaRPr>
            </a:p>
          </p:txBody>
        </p:sp>
        <p:sp>
          <p:nvSpPr>
            <p:cNvPr id="101" name="CustomShape 32"/>
            <p:cNvSpPr/>
            <p:nvPr/>
          </p:nvSpPr>
          <p:spPr>
            <a:xfrm>
              <a:off x="2405880" y="5125320"/>
              <a:ext cx="200880" cy="156240"/>
            </a:xfrm>
            <a:prstGeom prst="rect">
              <a:avLst/>
            </a:prstGeom>
            <a:noFill/>
            <a:ln>
              <a:noFill/>
            </a:ln>
          </p:spPr>
          <p:style>
            <a:lnRef idx="0"/>
            <a:fillRef idx="0"/>
            <a:effectRef idx="0"/>
            <a:fontRef idx="minor"/>
          </p:style>
          <p:txBody>
            <a:bodyPr lIns="0" rIns="0" tIns="0" bIns="0"/>
            <a:p>
              <a:pPr>
                <a:lnSpc>
                  <a:spcPts val="1227"/>
                </a:lnSpc>
              </a:pPr>
              <a:r>
                <a:rPr b="0" lang="en-IN" sz="1100" spc="-1" strike="noStrike">
                  <a:solidFill>
                    <a:srgbClr val="595959"/>
                  </a:solidFill>
                  <a:latin typeface="LTKRCU+ArialMT"/>
                </a:rPr>
                <a:t>•</a:t>
              </a:r>
              <a:endParaRPr b="0" lang="en-IN" sz="1100" spc="-1" strike="noStrike">
                <a:latin typeface="Arial"/>
              </a:endParaRPr>
            </a:p>
          </p:txBody>
        </p:sp>
        <p:sp>
          <p:nvSpPr>
            <p:cNvPr id="102" name="CustomShape 33"/>
            <p:cNvSpPr/>
            <p:nvPr/>
          </p:nvSpPr>
          <p:spPr>
            <a:xfrm>
              <a:off x="8012160" y="5614200"/>
              <a:ext cx="1632960" cy="370080"/>
            </a:xfrm>
            <a:prstGeom prst="rect">
              <a:avLst/>
            </a:prstGeom>
            <a:noFill/>
            <a:ln>
              <a:noFill/>
            </a:ln>
          </p:spPr>
          <p:style>
            <a:lnRef idx="0"/>
            <a:fillRef idx="0"/>
            <a:effectRef idx="0"/>
            <a:fontRef idx="minor"/>
          </p:style>
          <p:txBody>
            <a:bodyPr lIns="0" rIns="0" tIns="0" bIns="0"/>
            <a:p>
              <a:pPr>
                <a:lnSpc>
                  <a:spcPts val="1451"/>
                </a:lnSpc>
              </a:pPr>
              <a:r>
                <a:rPr b="0" lang="en-IN" sz="1300" spc="-1" strike="noStrike">
                  <a:solidFill>
                    <a:srgbClr val="000000"/>
                  </a:solidFill>
                  <a:latin typeface="PGBPBF+Arial-BoldItalicMT"/>
                </a:rPr>
                <a:t>Consolidation</a:t>
              </a:r>
              <a:r>
                <a:rPr b="0" lang="en-IN" sz="1300" spc="38" strike="noStrike">
                  <a:solidFill>
                    <a:srgbClr val="000000"/>
                  </a:solidFill>
                  <a:latin typeface="PGBPBF+Arial-BoldItalicMT"/>
                </a:rPr>
                <a:t> </a:t>
              </a:r>
              <a:r>
                <a:rPr b="0" lang="en-IN" sz="1300" spc="-1" strike="noStrike">
                  <a:solidFill>
                    <a:srgbClr val="000000"/>
                  </a:solidFill>
                  <a:latin typeface="PGBPBF+Arial-BoldItalicMT"/>
                </a:rPr>
                <a:t>and</a:t>
              </a:r>
              <a:endParaRPr b="0" lang="en-IN" sz="1300" spc="-1" strike="noStrike">
                <a:latin typeface="Arial"/>
              </a:endParaRPr>
            </a:p>
            <a:p>
              <a:pPr>
                <a:lnSpc>
                  <a:spcPts val="1451"/>
                </a:lnSpc>
                <a:spcBef>
                  <a:spcPts val="9"/>
                </a:spcBef>
              </a:pPr>
              <a:r>
                <a:rPr b="0" lang="en-IN" sz="1300" spc="-1" strike="noStrike">
                  <a:solidFill>
                    <a:srgbClr val="000000"/>
                  </a:solidFill>
                  <a:latin typeface="PGBPBF+Arial-BoldItalicMT"/>
                </a:rPr>
                <a:t>Recommendations</a:t>
              </a:r>
              <a:endParaRPr b="0" lang="en-IN" sz="1300" spc="-1" strike="noStrike">
                <a:latin typeface="Arial"/>
              </a:endParaRPr>
            </a:p>
          </p:txBody>
        </p:sp>
        <p:sp>
          <p:nvSpPr>
            <p:cNvPr id="103" name="CustomShape 34"/>
            <p:cNvSpPr/>
            <p:nvPr/>
          </p:nvSpPr>
          <p:spPr>
            <a:xfrm>
              <a:off x="6641640" y="6114600"/>
              <a:ext cx="537480" cy="199080"/>
            </a:xfrm>
            <a:prstGeom prst="rect">
              <a:avLst/>
            </a:prstGeom>
            <a:noFill/>
            <a:ln>
              <a:noFill/>
            </a:ln>
          </p:spPr>
          <p:style>
            <a:lnRef idx="0"/>
            <a:fillRef idx="0"/>
            <a:effectRef idx="0"/>
            <a:fontRef idx="minor"/>
          </p:style>
          <p:txBody>
            <a:bodyPr lIns="0" rIns="0" tIns="0" bIns="0"/>
            <a:p>
              <a:pPr>
                <a:lnSpc>
                  <a:spcPts val="1565"/>
                </a:lnSpc>
              </a:pPr>
              <a:r>
                <a:rPr b="0" lang="en-IN" sz="1400" spc="-24" strike="noStrike">
                  <a:solidFill>
                    <a:srgbClr val="ffffff"/>
                  </a:solidFill>
                  <a:latin typeface="SIBLVV+Arial-BoldMT"/>
                </a:rPr>
                <a:t>Step</a:t>
              </a:r>
              <a:endParaRPr b="0" lang="en-IN" sz="1400" spc="-1" strike="noStrike">
                <a:latin typeface="Arial"/>
              </a:endParaRPr>
            </a:p>
          </p:txBody>
        </p:sp>
        <p:sp>
          <p:nvSpPr>
            <p:cNvPr id="104" name="CustomShape 35"/>
            <p:cNvSpPr/>
            <p:nvPr/>
          </p:nvSpPr>
          <p:spPr>
            <a:xfrm>
              <a:off x="7266600" y="6149160"/>
              <a:ext cx="364320" cy="213120"/>
            </a:xfrm>
            <a:prstGeom prst="rect">
              <a:avLst/>
            </a:prstGeom>
            <a:noFill/>
            <a:ln>
              <a:noFill/>
            </a:ln>
          </p:spPr>
          <p:style>
            <a:lnRef idx="0"/>
            <a:fillRef idx="0"/>
            <a:effectRef idx="0"/>
            <a:fontRef idx="minor"/>
          </p:style>
          <p:txBody>
            <a:bodyPr lIns="0" rIns="0" tIns="0" bIns="0"/>
            <a:p>
              <a:pPr>
                <a:lnSpc>
                  <a:spcPts val="1675"/>
                </a:lnSpc>
              </a:pPr>
              <a:r>
                <a:rPr b="0" lang="en-IN" sz="1500" spc="-1" strike="noStrike">
                  <a:solidFill>
                    <a:srgbClr val="538035"/>
                  </a:solidFill>
                  <a:latin typeface="PGBPBF+Arial-BoldItalicMT"/>
                </a:rPr>
                <a:t>06</a:t>
              </a:r>
              <a:endParaRPr b="0" lang="en-IN" sz="1500" spc="-1" strike="noStrike">
                <a:latin typeface="Arial"/>
              </a:endParaRPr>
            </a:p>
          </p:txBody>
        </p:sp>
      </p:gr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5" name="Group 1"/>
          <p:cNvGrpSpPr/>
          <p:nvPr/>
        </p:nvGrpSpPr>
        <p:grpSpPr>
          <a:xfrm>
            <a:off x="371520" y="490320"/>
            <a:ext cx="11449080" cy="6332040"/>
            <a:chOff x="371520" y="490320"/>
            <a:chExt cx="11449080" cy="6332040"/>
          </a:xfrm>
        </p:grpSpPr>
        <p:sp>
          <p:nvSpPr>
            <p:cNvPr id="106" name="CustomShape 2"/>
            <p:cNvSpPr/>
            <p:nvPr/>
          </p:nvSpPr>
          <p:spPr>
            <a:xfrm>
              <a:off x="371520" y="490320"/>
              <a:ext cx="11449080" cy="5877000"/>
            </a:xfrm>
            <a:prstGeom prst="rect">
              <a:avLst/>
            </a:prstGeom>
            <a:blipFill rotWithShape="0">
              <a:blip r:embed="rId1"/>
              <a:stretch>
                <a:fillRect/>
              </a:stretch>
            </a:blipFill>
            <a:ln>
              <a:noFill/>
            </a:ln>
          </p:spPr>
          <p:style>
            <a:lnRef idx="0"/>
            <a:fillRef idx="0"/>
            <a:effectRef idx="0"/>
            <a:fontRef idx="minor"/>
          </p:style>
        </p:sp>
        <p:sp>
          <p:nvSpPr>
            <p:cNvPr id="107" name="CustomShape 3"/>
            <p:cNvSpPr/>
            <p:nvPr/>
          </p:nvSpPr>
          <p:spPr>
            <a:xfrm>
              <a:off x="628200" y="660960"/>
              <a:ext cx="2545920" cy="954000"/>
            </a:xfrm>
            <a:prstGeom prst="rect">
              <a:avLst/>
            </a:prstGeom>
            <a:noFill/>
            <a:ln>
              <a:noFill/>
            </a:ln>
          </p:spPr>
          <p:style>
            <a:lnRef idx="0"/>
            <a:fillRef idx="0"/>
            <a:effectRef idx="0"/>
            <a:fontRef idx="minor"/>
          </p:style>
          <p:txBody>
            <a:bodyPr lIns="0" rIns="0" tIns="0" bIns="0"/>
            <a:p>
              <a:pPr>
                <a:lnSpc>
                  <a:spcPts val="3759"/>
                </a:lnSpc>
              </a:pPr>
              <a:r>
                <a:rPr b="0" lang="en-IN" sz="3200" spc="-1" strike="noStrike">
                  <a:solidFill>
                    <a:srgbClr val="414141"/>
                  </a:solidFill>
                  <a:latin typeface="GKMGAV+6"/>
                </a:rPr>
                <a:t>Data Schema</a:t>
              </a:r>
              <a:endParaRPr b="0" lang="en-IN" sz="3200" spc="-1" strike="noStrike">
                <a:latin typeface="Arial"/>
              </a:endParaRPr>
            </a:p>
          </p:txBody>
        </p:sp>
        <p:sp>
          <p:nvSpPr>
            <p:cNvPr id="108" name="CustomShape 4"/>
            <p:cNvSpPr/>
            <p:nvPr/>
          </p:nvSpPr>
          <p:spPr>
            <a:xfrm>
              <a:off x="3780720" y="1246680"/>
              <a:ext cx="2199240" cy="557280"/>
            </a:xfrm>
            <a:prstGeom prst="rect">
              <a:avLst/>
            </a:prstGeom>
            <a:noFill/>
            <a:ln>
              <a:noFill/>
            </a:ln>
          </p:spPr>
          <p:style>
            <a:lnRef idx="0"/>
            <a:fillRef idx="0"/>
            <a:effectRef idx="0"/>
            <a:fontRef idx="minor"/>
          </p:style>
          <p:txBody>
            <a:bodyPr lIns="0" rIns="0" tIns="0" bIns="0"/>
            <a:p>
              <a:pPr>
                <a:lnSpc>
                  <a:spcPts val="2197"/>
                </a:lnSpc>
              </a:pPr>
              <a:r>
                <a:rPr b="0" lang="en-IN" sz="1800" spc="-1" strike="noStrike">
                  <a:solidFill>
                    <a:srgbClr val="c0791b"/>
                  </a:solidFill>
                  <a:latin typeface="Calibri"/>
                </a:rPr>
                <a:t>Order Payment Dataset</a:t>
              </a:r>
              <a:endParaRPr b="0" lang="en-IN" sz="1800" spc="-1" strike="noStrike">
                <a:latin typeface="Arial"/>
              </a:endParaRPr>
            </a:p>
          </p:txBody>
        </p:sp>
        <p:sp>
          <p:nvSpPr>
            <p:cNvPr id="109" name="CustomShape 5"/>
            <p:cNvSpPr/>
            <p:nvPr/>
          </p:nvSpPr>
          <p:spPr>
            <a:xfrm>
              <a:off x="7094520" y="1246680"/>
              <a:ext cx="1551600" cy="557280"/>
            </a:xfrm>
            <a:prstGeom prst="rect">
              <a:avLst/>
            </a:prstGeom>
            <a:noFill/>
            <a:ln>
              <a:noFill/>
            </a:ln>
          </p:spPr>
          <p:style>
            <a:lnRef idx="0"/>
            <a:fillRef idx="0"/>
            <a:effectRef idx="0"/>
            <a:fontRef idx="minor"/>
          </p:style>
          <p:txBody>
            <a:bodyPr lIns="0" rIns="0" tIns="0" bIns="0"/>
            <a:p>
              <a:pPr>
                <a:lnSpc>
                  <a:spcPts val="2197"/>
                </a:lnSpc>
              </a:pPr>
              <a:r>
                <a:rPr b="0" lang="en-IN" sz="1800" spc="-1" strike="noStrike">
                  <a:solidFill>
                    <a:srgbClr val="c0791b"/>
                  </a:solidFill>
                  <a:latin typeface="Calibri"/>
                </a:rPr>
                <a:t>Product Dataset</a:t>
              </a:r>
              <a:endParaRPr b="0" lang="en-IN" sz="1800" spc="-1" strike="noStrike">
                <a:latin typeface="Arial"/>
              </a:endParaRPr>
            </a:p>
          </p:txBody>
        </p:sp>
        <p:sp>
          <p:nvSpPr>
            <p:cNvPr id="110" name="CustomShape 6"/>
            <p:cNvSpPr/>
            <p:nvPr/>
          </p:nvSpPr>
          <p:spPr>
            <a:xfrm>
              <a:off x="4735440" y="2484720"/>
              <a:ext cx="691920" cy="433800"/>
            </a:xfrm>
            <a:prstGeom prst="rect">
              <a:avLst/>
            </a:prstGeom>
            <a:noFill/>
            <a:ln>
              <a:noFill/>
            </a:ln>
          </p:spPr>
          <p:style>
            <a:lnRef idx="0"/>
            <a:fillRef idx="0"/>
            <a:effectRef idx="0"/>
            <a:fontRef idx="minor"/>
          </p:style>
          <p:txBody>
            <a:bodyPr lIns="0" rIns="0" tIns="0" bIns="0"/>
            <a:p>
              <a:pPr>
                <a:lnSpc>
                  <a:spcPts val="1709"/>
                </a:lnSpc>
              </a:pPr>
              <a:r>
                <a:rPr b="0" i="1" lang="en-IN" sz="1400" spc="-1" strike="noStrike">
                  <a:solidFill>
                    <a:srgbClr val="c0791a"/>
                  </a:solidFill>
                  <a:latin typeface="Calibri"/>
                </a:rPr>
                <a:t>Order id</a:t>
              </a:r>
              <a:endParaRPr b="0" lang="en-IN" sz="1400" spc="-1" strike="noStrike">
                <a:latin typeface="Arial"/>
              </a:endParaRPr>
            </a:p>
          </p:txBody>
        </p:sp>
        <p:sp>
          <p:nvSpPr>
            <p:cNvPr id="111" name="CustomShape 7"/>
            <p:cNvSpPr/>
            <p:nvPr/>
          </p:nvSpPr>
          <p:spPr>
            <a:xfrm>
              <a:off x="7906680" y="2500200"/>
              <a:ext cx="832320" cy="433800"/>
            </a:xfrm>
            <a:prstGeom prst="rect">
              <a:avLst/>
            </a:prstGeom>
            <a:noFill/>
            <a:ln>
              <a:noFill/>
            </a:ln>
          </p:spPr>
          <p:style>
            <a:lnRef idx="0"/>
            <a:fillRef idx="0"/>
            <a:effectRef idx="0"/>
            <a:fontRef idx="minor"/>
          </p:style>
          <p:txBody>
            <a:bodyPr lIns="0" rIns="0" tIns="0" bIns="0"/>
            <a:p>
              <a:pPr>
                <a:lnSpc>
                  <a:spcPts val="1709"/>
                </a:lnSpc>
              </a:pPr>
              <a:r>
                <a:rPr b="0" i="1" lang="en-IN" sz="1400" spc="-1" strike="noStrike">
                  <a:solidFill>
                    <a:srgbClr val="c0791a"/>
                  </a:solidFill>
                  <a:latin typeface="Calibri"/>
                </a:rPr>
                <a:t>Product id</a:t>
              </a:r>
              <a:endParaRPr b="0" lang="en-IN" sz="1400" spc="-1" strike="noStrike">
                <a:latin typeface="Arial"/>
              </a:endParaRPr>
            </a:p>
          </p:txBody>
        </p:sp>
        <p:sp>
          <p:nvSpPr>
            <p:cNvPr id="112" name="CustomShape 8"/>
            <p:cNvSpPr/>
            <p:nvPr/>
          </p:nvSpPr>
          <p:spPr>
            <a:xfrm>
              <a:off x="2768760" y="3121920"/>
              <a:ext cx="691920" cy="433800"/>
            </a:xfrm>
            <a:prstGeom prst="rect">
              <a:avLst/>
            </a:prstGeom>
            <a:noFill/>
            <a:ln>
              <a:noFill/>
            </a:ln>
          </p:spPr>
          <p:style>
            <a:lnRef idx="0"/>
            <a:fillRef idx="0"/>
            <a:effectRef idx="0"/>
            <a:fontRef idx="minor"/>
          </p:style>
          <p:txBody>
            <a:bodyPr lIns="0" rIns="0" tIns="0" bIns="0"/>
            <a:p>
              <a:pPr>
                <a:lnSpc>
                  <a:spcPts val="1709"/>
                </a:lnSpc>
              </a:pPr>
              <a:r>
                <a:rPr b="0" i="1" lang="en-IN" sz="1400" spc="-1" strike="noStrike">
                  <a:solidFill>
                    <a:srgbClr val="c0791a"/>
                  </a:solidFill>
                  <a:latin typeface="Calibri"/>
                </a:rPr>
                <a:t>Order id</a:t>
              </a:r>
              <a:endParaRPr b="0" lang="en-IN" sz="1400" spc="-1" strike="noStrike">
                <a:latin typeface="Arial"/>
              </a:endParaRPr>
            </a:p>
          </p:txBody>
        </p:sp>
        <p:sp>
          <p:nvSpPr>
            <p:cNvPr id="113" name="CustomShape 9"/>
            <p:cNvSpPr/>
            <p:nvPr/>
          </p:nvSpPr>
          <p:spPr>
            <a:xfrm>
              <a:off x="5944680" y="3121920"/>
              <a:ext cx="691920" cy="433800"/>
            </a:xfrm>
            <a:prstGeom prst="rect">
              <a:avLst/>
            </a:prstGeom>
            <a:noFill/>
            <a:ln>
              <a:noFill/>
            </a:ln>
          </p:spPr>
          <p:style>
            <a:lnRef idx="0"/>
            <a:fillRef idx="0"/>
            <a:effectRef idx="0"/>
            <a:fontRef idx="minor"/>
          </p:style>
          <p:txBody>
            <a:bodyPr lIns="0" rIns="0" tIns="0" bIns="0"/>
            <a:p>
              <a:pPr>
                <a:lnSpc>
                  <a:spcPts val="1709"/>
                </a:lnSpc>
              </a:pPr>
              <a:r>
                <a:rPr b="0" i="1" lang="en-IN" sz="1400" spc="-1" strike="noStrike">
                  <a:solidFill>
                    <a:srgbClr val="c0791a"/>
                  </a:solidFill>
                  <a:latin typeface="Calibri"/>
                </a:rPr>
                <a:t>Order id</a:t>
              </a:r>
              <a:endParaRPr b="0" lang="en-IN" sz="1400" spc="-1" strike="noStrike">
                <a:latin typeface="Arial"/>
              </a:endParaRPr>
            </a:p>
          </p:txBody>
        </p:sp>
        <p:sp>
          <p:nvSpPr>
            <p:cNvPr id="114" name="CustomShape 10"/>
            <p:cNvSpPr/>
            <p:nvPr/>
          </p:nvSpPr>
          <p:spPr>
            <a:xfrm>
              <a:off x="8647920" y="3129840"/>
              <a:ext cx="673200" cy="433800"/>
            </a:xfrm>
            <a:prstGeom prst="rect">
              <a:avLst/>
            </a:prstGeom>
            <a:noFill/>
            <a:ln>
              <a:noFill/>
            </a:ln>
          </p:spPr>
          <p:style>
            <a:lnRef idx="0"/>
            <a:fillRef idx="0"/>
            <a:effectRef idx="0"/>
            <a:fontRef idx="minor"/>
          </p:style>
          <p:txBody>
            <a:bodyPr lIns="0" rIns="0" tIns="0" bIns="0"/>
            <a:p>
              <a:pPr>
                <a:lnSpc>
                  <a:spcPts val="1709"/>
                </a:lnSpc>
              </a:pPr>
              <a:r>
                <a:rPr b="0" i="1" lang="en-IN" sz="1400" spc="-1" strike="noStrike">
                  <a:solidFill>
                    <a:srgbClr val="c0791a"/>
                  </a:solidFill>
                  <a:latin typeface="Calibri"/>
                </a:rPr>
                <a:t>Seller id</a:t>
              </a:r>
              <a:endParaRPr b="0" lang="en-IN" sz="1400" spc="-1" strike="noStrike">
                <a:latin typeface="Arial"/>
              </a:endParaRPr>
            </a:p>
          </p:txBody>
        </p:sp>
        <p:sp>
          <p:nvSpPr>
            <p:cNvPr id="115" name="CustomShape 11"/>
            <p:cNvSpPr/>
            <p:nvPr/>
          </p:nvSpPr>
          <p:spPr>
            <a:xfrm>
              <a:off x="856080" y="3702240"/>
              <a:ext cx="1495800" cy="557280"/>
            </a:xfrm>
            <a:prstGeom prst="rect">
              <a:avLst/>
            </a:prstGeom>
            <a:noFill/>
            <a:ln>
              <a:noFill/>
            </a:ln>
          </p:spPr>
          <p:style>
            <a:lnRef idx="0"/>
            <a:fillRef idx="0"/>
            <a:effectRef idx="0"/>
            <a:fontRef idx="minor"/>
          </p:style>
          <p:txBody>
            <a:bodyPr lIns="0" rIns="0" tIns="0" bIns="0"/>
            <a:p>
              <a:pPr>
                <a:lnSpc>
                  <a:spcPts val="2197"/>
                </a:lnSpc>
              </a:pPr>
              <a:r>
                <a:rPr b="0" lang="en-IN" sz="1800" spc="-1" strike="noStrike">
                  <a:solidFill>
                    <a:srgbClr val="c0791b"/>
                  </a:solidFill>
                  <a:latin typeface="Calibri"/>
                </a:rPr>
                <a:t>Review Dataset</a:t>
              </a:r>
              <a:endParaRPr b="0" lang="en-IN" sz="1800" spc="-1" strike="noStrike">
                <a:latin typeface="Arial"/>
              </a:endParaRPr>
            </a:p>
          </p:txBody>
        </p:sp>
        <p:sp>
          <p:nvSpPr>
            <p:cNvPr id="116" name="CustomShape 12"/>
            <p:cNvSpPr/>
            <p:nvPr/>
          </p:nvSpPr>
          <p:spPr>
            <a:xfrm>
              <a:off x="4030560" y="3702240"/>
              <a:ext cx="1375920" cy="557280"/>
            </a:xfrm>
            <a:prstGeom prst="rect">
              <a:avLst/>
            </a:prstGeom>
            <a:noFill/>
            <a:ln>
              <a:noFill/>
            </a:ln>
          </p:spPr>
          <p:style>
            <a:lnRef idx="0"/>
            <a:fillRef idx="0"/>
            <a:effectRef idx="0"/>
            <a:fontRef idx="minor"/>
          </p:style>
          <p:txBody>
            <a:bodyPr lIns="0" rIns="0" tIns="0" bIns="0"/>
            <a:p>
              <a:pPr>
                <a:lnSpc>
                  <a:spcPts val="2197"/>
                </a:lnSpc>
              </a:pPr>
              <a:r>
                <a:rPr b="0" lang="en-IN" sz="1800" spc="-1" strike="noStrike">
                  <a:solidFill>
                    <a:srgbClr val="c0791b"/>
                  </a:solidFill>
                  <a:latin typeface="Calibri"/>
                </a:rPr>
                <a:t>Order Dataset</a:t>
              </a:r>
              <a:endParaRPr b="0" lang="en-IN" sz="1800" spc="-1" strike="noStrike">
                <a:latin typeface="Arial"/>
              </a:endParaRPr>
            </a:p>
          </p:txBody>
        </p:sp>
        <p:sp>
          <p:nvSpPr>
            <p:cNvPr id="117" name="CustomShape 13"/>
            <p:cNvSpPr/>
            <p:nvPr/>
          </p:nvSpPr>
          <p:spPr>
            <a:xfrm>
              <a:off x="7047720" y="3710160"/>
              <a:ext cx="1829160" cy="557280"/>
            </a:xfrm>
            <a:prstGeom prst="rect">
              <a:avLst/>
            </a:prstGeom>
            <a:noFill/>
            <a:ln>
              <a:noFill/>
            </a:ln>
          </p:spPr>
          <p:style>
            <a:lnRef idx="0"/>
            <a:fillRef idx="0"/>
            <a:effectRef idx="0"/>
            <a:fontRef idx="minor"/>
          </p:style>
          <p:txBody>
            <a:bodyPr lIns="0" rIns="0" tIns="0" bIns="0"/>
            <a:p>
              <a:pPr>
                <a:lnSpc>
                  <a:spcPts val="2197"/>
                </a:lnSpc>
              </a:pPr>
              <a:r>
                <a:rPr b="0" lang="en-IN" sz="1800" spc="-1" strike="noStrike">
                  <a:solidFill>
                    <a:srgbClr val="c0791b"/>
                  </a:solidFill>
                  <a:latin typeface="Calibri"/>
                </a:rPr>
                <a:t>Order Item Dataset</a:t>
              </a:r>
              <a:endParaRPr b="0" lang="en-IN" sz="1800" spc="-1" strike="noStrike">
                <a:latin typeface="Arial"/>
              </a:endParaRPr>
            </a:p>
          </p:txBody>
        </p:sp>
        <p:sp>
          <p:nvSpPr>
            <p:cNvPr id="118" name="CustomShape 14"/>
            <p:cNvSpPr/>
            <p:nvPr/>
          </p:nvSpPr>
          <p:spPr>
            <a:xfrm>
              <a:off x="9479880" y="3702240"/>
              <a:ext cx="1351080" cy="557280"/>
            </a:xfrm>
            <a:prstGeom prst="rect">
              <a:avLst/>
            </a:prstGeom>
            <a:noFill/>
            <a:ln>
              <a:noFill/>
            </a:ln>
          </p:spPr>
          <p:style>
            <a:lnRef idx="0"/>
            <a:fillRef idx="0"/>
            <a:effectRef idx="0"/>
            <a:fontRef idx="minor"/>
          </p:style>
          <p:txBody>
            <a:bodyPr lIns="0" rIns="0" tIns="0" bIns="0"/>
            <a:p>
              <a:pPr>
                <a:lnSpc>
                  <a:spcPts val="2197"/>
                </a:lnSpc>
              </a:pPr>
              <a:r>
                <a:rPr b="0" lang="en-IN" sz="1800" spc="-1" strike="noStrike">
                  <a:solidFill>
                    <a:srgbClr val="c0791b"/>
                  </a:solidFill>
                  <a:latin typeface="Calibri"/>
                </a:rPr>
                <a:t>Seller Dataset</a:t>
              </a:r>
              <a:endParaRPr b="0" lang="en-IN" sz="1800" spc="-1" strike="noStrike">
                <a:latin typeface="Arial"/>
              </a:endParaRPr>
            </a:p>
          </p:txBody>
        </p:sp>
        <p:sp>
          <p:nvSpPr>
            <p:cNvPr id="119" name="CustomShape 15"/>
            <p:cNvSpPr/>
            <p:nvPr/>
          </p:nvSpPr>
          <p:spPr>
            <a:xfrm>
              <a:off x="4735440" y="4179960"/>
              <a:ext cx="954360" cy="433800"/>
            </a:xfrm>
            <a:prstGeom prst="rect">
              <a:avLst/>
            </a:prstGeom>
            <a:noFill/>
            <a:ln>
              <a:noFill/>
            </a:ln>
          </p:spPr>
          <p:style>
            <a:lnRef idx="0"/>
            <a:fillRef idx="0"/>
            <a:effectRef idx="0"/>
            <a:fontRef idx="minor"/>
          </p:style>
          <p:txBody>
            <a:bodyPr lIns="0" rIns="0" tIns="0" bIns="0"/>
            <a:p>
              <a:pPr>
                <a:lnSpc>
                  <a:spcPts val="1709"/>
                </a:lnSpc>
              </a:pPr>
              <a:r>
                <a:rPr b="0" i="1" lang="en-IN" sz="1400" spc="-1" strike="noStrike">
                  <a:solidFill>
                    <a:srgbClr val="c0791a"/>
                  </a:solidFill>
                  <a:latin typeface="Calibri"/>
                </a:rPr>
                <a:t>Customer</a:t>
              </a:r>
              <a:r>
                <a:rPr b="0" i="1" lang="en-IN" sz="1400" spc="-9" strike="noStrike">
                  <a:solidFill>
                    <a:srgbClr val="c0791a"/>
                  </a:solidFill>
                  <a:latin typeface="Calibri"/>
                </a:rPr>
                <a:t> </a:t>
              </a:r>
              <a:r>
                <a:rPr b="0" i="1" lang="en-IN" sz="1400" spc="-1" strike="noStrike">
                  <a:solidFill>
                    <a:srgbClr val="c0791a"/>
                  </a:solidFill>
                  <a:latin typeface="Calibri"/>
                </a:rPr>
                <a:t>id</a:t>
              </a:r>
              <a:endParaRPr b="0" lang="en-IN" sz="1400" spc="-1" strike="noStrike">
                <a:latin typeface="Arial"/>
              </a:endParaRPr>
            </a:p>
          </p:txBody>
        </p:sp>
        <p:sp>
          <p:nvSpPr>
            <p:cNvPr id="120" name="CustomShape 16"/>
            <p:cNvSpPr/>
            <p:nvPr/>
          </p:nvSpPr>
          <p:spPr>
            <a:xfrm>
              <a:off x="10292760" y="4179960"/>
              <a:ext cx="735120" cy="433800"/>
            </a:xfrm>
            <a:prstGeom prst="rect">
              <a:avLst/>
            </a:prstGeom>
            <a:noFill/>
            <a:ln>
              <a:noFill/>
            </a:ln>
          </p:spPr>
          <p:style>
            <a:lnRef idx="0"/>
            <a:fillRef idx="0"/>
            <a:effectRef idx="0"/>
            <a:fontRef idx="minor"/>
          </p:style>
          <p:txBody>
            <a:bodyPr lIns="0" rIns="0" tIns="0" bIns="0"/>
            <a:p>
              <a:pPr>
                <a:lnSpc>
                  <a:spcPts val="1709"/>
                </a:lnSpc>
              </a:pPr>
              <a:r>
                <a:rPr b="0" i="1" lang="en-IN" sz="1400" spc="-1" strike="noStrike">
                  <a:solidFill>
                    <a:srgbClr val="c0791a"/>
                  </a:solidFill>
                  <a:latin typeface="Calibri"/>
                </a:rPr>
                <a:t>Zip-Code</a:t>
              </a:r>
              <a:endParaRPr b="0" lang="en-IN" sz="1400" spc="-1" strike="noStrike">
                <a:latin typeface="Arial"/>
              </a:endParaRPr>
            </a:p>
          </p:txBody>
        </p:sp>
        <p:sp>
          <p:nvSpPr>
            <p:cNvPr id="121" name="CustomShape 17"/>
            <p:cNvSpPr/>
            <p:nvPr/>
          </p:nvSpPr>
          <p:spPr>
            <a:xfrm>
              <a:off x="7047720" y="4767480"/>
              <a:ext cx="735120" cy="433800"/>
            </a:xfrm>
            <a:prstGeom prst="rect">
              <a:avLst/>
            </a:prstGeom>
            <a:noFill/>
            <a:ln>
              <a:noFill/>
            </a:ln>
          </p:spPr>
          <p:style>
            <a:lnRef idx="0"/>
            <a:fillRef idx="0"/>
            <a:effectRef idx="0"/>
            <a:fontRef idx="minor"/>
          </p:style>
          <p:txBody>
            <a:bodyPr lIns="0" rIns="0" tIns="0" bIns="0"/>
            <a:p>
              <a:pPr>
                <a:lnSpc>
                  <a:spcPts val="1709"/>
                </a:lnSpc>
              </a:pPr>
              <a:r>
                <a:rPr b="0" i="1" lang="en-IN" sz="1400" spc="-1" strike="noStrike">
                  <a:solidFill>
                    <a:srgbClr val="c0791a"/>
                  </a:solidFill>
                  <a:latin typeface="Calibri"/>
                </a:rPr>
                <a:t>Zip-Code</a:t>
              </a:r>
              <a:endParaRPr b="0" lang="en-IN" sz="1400" spc="-1" strike="noStrike">
                <a:latin typeface="Arial"/>
              </a:endParaRPr>
            </a:p>
          </p:txBody>
        </p:sp>
        <p:sp>
          <p:nvSpPr>
            <p:cNvPr id="122" name="CustomShape 18"/>
            <p:cNvSpPr/>
            <p:nvPr/>
          </p:nvSpPr>
          <p:spPr>
            <a:xfrm>
              <a:off x="840600" y="5225040"/>
              <a:ext cx="1661760" cy="1116720"/>
            </a:xfrm>
            <a:prstGeom prst="rect">
              <a:avLst/>
            </a:prstGeom>
            <a:noFill/>
            <a:ln>
              <a:noFill/>
            </a:ln>
          </p:spPr>
          <p:style>
            <a:lnRef idx="0"/>
            <a:fillRef idx="0"/>
            <a:effectRef idx="0"/>
            <a:fontRef idx="minor"/>
          </p:style>
          <p:txBody>
            <a:bodyPr lIns="0" rIns="0" tIns="0" bIns="0"/>
            <a:p>
              <a:pPr>
                <a:lnSpc>
                  <a:spcPts val="2197"/>
                </a:lnSpc>
              </a:pPr>
              <a:r>
                <a:rPr b="0" lang="en-IN" sz="1800" spc="-1" strike="noStrike">
                  <a:solidFill>
                    <a:srgbClr val="c0791b"/>
                  </a:solidFill>
                  <a:latin typeface="Calibri"/>
                </a:rPr>
                <a:t>Product Category</a:t>
              </a:r>
              <a:endParaRPr b="0" lang="en-IN" sz="1800" spc="-1" strike="noStrike">
                <a:latin typeface="Arial"/>
              </a:endParaRPr>
            </a:p>
            <a:p>
              <a:pPr marL="43560">
                <a:lnSpc>
                  <a:spcPts val="2197"/>
                </a:lnSpc>
                <a:spcBef>
                  <a:spcPts val="11"/>
                </a:spcBef>
              </a:pPr>
              <a:r>
                <a:rPr b="0" lang="en-IN" sz="1800" spc="-1" strike="noStrike">
                  <a:solidFill>
                    <a:srgbClr val="c0791b"/>
                  </a:solidFill>
                  <a:latin typeface="Calibri"/>
                </a:rPr>
                <a:t>Translation</a:t>
              </a:r>
              <a:r>
                <a:rPr b="0" lang="en-IN" sz="1800" spc="9" strike="noStrike">
                  <a:solidFill>
                    <a:srgbClr val="c0791b"/>
                  </a:solidFill>
                  <a:latin typeface="Calibri"/>
                </a:rPr>
                <a:t> </a:t>
              </a:r>
              <a:r>
                <a:rPr b="0" lang="en-IN" sz="1800" spc="-1" strike="noStrike">
                  <a:solidFill>
                    <a:srgbClr val="c0791b"/>
                  </a:solidFill>
                  <a:latin typeface="Calibri"/>
                </a:rPr>
                <a:t>Data</a:t>
              </a:r>
              <a:endParaRPr b="0" lang="en-IN" sz="1800" spc="-1" strike="noStrike">
                <a:latin typeface="Arial"/>
              </a:endParaRPr>
            </a:p>
          </p:txBody>
        </p:sp>
        <p:sp>
          <p:nvSpPr>
            <p:cNvPr id="123" name="CustomShape 19"/>
            <p:cNvSpPr/>
            <p:nvPr/>
          </p:nvSpPr>
          <p:spPr>
            <a:xfrm>
              <a:off x="3941280" y="5368680"/>
              <a:ext cx="1713960" cy="557280"/>
            </a:xfrm>
            <a:prstGeom prst="rect">
              <a:avLst/>
            </a:prstGeom>
            <a:noFill/>
            <a:ln>
              <a:noFill/>
            </a:ln>
          </p:spPr>
          <p:style>
            <a:lnRef idx="0"/>
            <a:fillRef idx="0"/>
            <a:effectRef idx="0"/>
            <a:fontRef idx="minor"/>
          </p:style>
          <p:txBody>
            <a:bodyPr lIns="0" rIns="0" tIns="0" bIns="0"/>
            <a:p>
              <a:pPr>
                <a:lnSpc>
                  <a:spcPts val="2197"/>
                </a:lnSpc>
              </a:pPr>
              <a:r>
                <a:rPr b="0" lang="en-IN" sz="1800" spc="-1" strike="noStrike">
                  <a:solidFill>
                    <a:srgbClr val="c0791b"/>
                  </a:solidFill>
                  <a:latin typeface="Calibri"/>
                </a:rPr>
                <a:t>Customer Dataset</a:t>
              </a:r>
              <a:endParaRPr b="0" lang="en-IN" sz="1800" spc="-1" strike="noStrike">
                <a:latin typeface="Arial"/>
              </a:endParaRPr>
            </a:p>
          </p:txBody>
        </p:sp>
        <p:sp>
          <p:nvSpPr>
            <p:cNvPr id="124" name="CustomShape 20"/>
            <p:cNvSpPr/>
            <p:nvPr/>
          </p:nvSpPr>
          <p:spPr>
            <a:xfrm>
              <a:off x="9208080" y="5376600"/>
              <a:ext cx="1924200" cy="557280"/>
            </a:xfrm>
            <a:prstGeom prst="rect">
              <a:avLst/>
            </a:prstGeom>
            <a:noFill/>
            <a:ln>
              <a:noFill/>
            </a:ln>
          </p:spPr>
          <p:style>
            <a:lnRef idx="0"/>
            <a:fillRef idx="0"/>
            <a:effectRef idx="0"/>
            <a:fontRef idx="minor"/>
          </p:style>
          <p:txBody>
            <a:bodyPr lIns="0" rIns="0" tIns="0" bIns="0"/>
            <a:p>
              <a:pPr>
                <a:lnSpc>
                  <a:spcPts val="2197"/>
                </a:lnSpc>
              </a:pPr>
              <a:r>
                <a:rPr b="0" lang="en-IN" sz="1800" spc="-1" strike="noStrike">
                  <a:solidFill>
                    <a:srgbClr val="c0791b"/>
                  </a:solidFill>
                  <a:latin typeface="Calibri"/>
                </a:rPr>
                <a:t>Geolocation Dataset</a:t>
              </a:r>
              <a:endParaRPr b="0" lang="en-IN" sz="1800" spc="-1" strike="noStrike">
                <a:latin typeface="Arial"/>
              </a:endParaRPr>
            </a:p>
          </p:txBody>
        </p:sp>
        <p:sp>
          <p:nvSpPr>
            <p:cNvPr id="125" name="CustomShape 21"/>
            <p:cNvSpPr/>
            <p:nvPr/>
          </p:nvSpPr>
          <p:spPr>
            <a:xfrm>
              <a:off x="2048760" y="5801400"/>
              <a:ext cx="2146680" cy="1020960"/>
            </a:xfrm>
            <a:prstGeom prst="rect">
              <a:avLst/>
            </a:prstGeom>
            <a:noFill/>
            <a:ln>
              <a:noFill/>
            </a:ln>
          </p:spPr>
          <p:style>
            <a:lnRef idx="0"/>
            <a:fillRef idx="0"/>
            <a:effectRef idx="0"/>
            <a:fontRef idx="minor"/>
          </p:style>
          <p:txBody>
            <a:bodyPr lIns="0" rIns="0" tIns="0" bIns="0"/>
            <a:p>
              <a:pPr>
                <a:lnSpc>
                  <a:spcPts val="4022"/>
                </a:lnSpc>
              </a:pPr>
              <a:r>
                <a:rPr b="0" lang="en-IN" sz="3600" spc="-1" strike="noStrike">
                  <a:solidFill>
                    <a:srgbClr val="414141"/>
                  </a:solidFill>
                  <a:latin typeface="SIBLVV+Arial-BoldMT"/>
                </a:rPr>
                <a:t>Customer</a:t>
              </a:r>
              <a:endParaRPr b="0" lang="en-IN" sz="3600" spc="-1" strike="noStrike">
                <a:latin typeface="Arial"/>
              </a:endParaRPr>
            </a:p>
          </p:txBody>
        </p:sp>
        <p:sp>
          <p:nvSpPr>
            <p:cNvPr id="126" name="CustomShape 22"/>
            <p:cNvSpPr/>
            <p:nvPr/>
          </p:nvSpPr>
          <p:spPr>
            <a:xfrm>
              <a:off x="6824520" y="5798880"/>
              <a:ext cx="4142520" cy="510480"/>
            </a:xfrm>
            <a:prstGeom prst="rect">
              <a:avLst/>
            </a:prstGeom>
            <a:noFill/>
            <a:ln>
              <a:noFill/>
            </a:ln>
          </p:spPr>
          <p:style>
            <a:lnRef idx="0"/>
            <a:fillRef idx="0"/>
            <a:effectRef idx="0"/>
            <a:fontRef idx="minor"/>
          </p:style>
          <p:txBody>
            <a:bodyPr lIns="0" rIns="0" tIns="0" bIns="0"/>
            <a:p>
              <a:pPr>
                <a:lnSpc>
                  <a:spcPts val="4022"/>
                </a:lnSpc>
              </a:pPr>
              <a:r>
                <a:rPr b="0" lang="en-IN" sz="3200" spc="-1" strike="noStrike">
                  <a:solidFill>
                    <a:srgbClr val="414141"/>
                  </a:solidFill>
                  <a:latin typeface="SIBLVV+Arial-BoldMT"/>
                </a:rPr>
                <a:t>Product</a:t>
              </a:r>
              <a:r>
                <a:rPr b="0" lang="en-IN" sz="3200" spc="9242" strike="noStrike">
                  <a:solidFill>
                    <a:srgbClr val="414141"/>
                  </a:solidFill>
                  <a:latin typeface="Times New Roman"/>
                </a:rPr>
                <a:t> </a:t>
              </a:r>
              <a:r>
                <a:rPr b="0" lang="en-IN" sz="3200" spc="-1" strike="noStrike">
                  <a:solidFill>
                    <a:srgbClr val="414141"/>
                  </a:solidFill>
                  <a:latin typeface="SIBLVV+Arial-BoldMT"/>
                </a:rPr>
                <a:t>Seller</a:t>
              </a:r>
              <a:endParaRPr b="0" lang="en-IN" sz="3200" spc="-1" strike="noStrike">
                <a:latin typeface="Arial"/>
              </a:endParaRPr>
            </a:p>
          </p:txBody>
        </p:sp>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43240" y="451800"/>
            <a:ext cx="4716360" cy="1103760"/>
          </a:xfrm>
          <a:prstGeom prst="rect">
            <a:avLst/>
          </a:prstGeom>
          <a:noFill/>
          <a:ln>
            <a:noFill/>
          </a:ln>
        </p:spPr>
        <p:style>
          <a:lnRef idx="0"/>
          <a:fillRef idx="0"/>
          <a:effectRef idx="0"/>
          <a:fontRef idx="minor"/>
        </p:style>
        <p:txBody>
          <a:bodyPr lIns="0" rIns="0" tIns="0" bIns="0"/>
          <a:p>
            <a:pPr>
              <a:lnSpc>
                <a:spcPts val="4348"/>
              </a:lnSpc>
            </a:pPr>
            <a:r>
              <a:rPr b="0" lang="en-IN" sz="3700" spc="-1" strike="noStrike">
                <a:solidFill>
                  <a:srgbClr val="ffffff"/>
                </a:solidFill>
                <a:latin typeface="AJJWOD+6"/>
              </a:rPr>
              <a:t>Feature Engineering</a:t>
            </a:r>
            <a:endParaRPr b="0" lang="en-IN" sz="3700" spc="-1" strike="noStrike">
              <a:latin typeface="Arial"/>
            </a:endParaRPr>
          </a:p>
        </p:txBody>
      </p:sp>
      <p:sp>
        <p:nvSpPr>
          <p:cNvPr id="128" name="CustomShape 2"/>
          <p:cNvSpPr/>
          <p:nvPr/>
        </p:nvSpPr>
        <p:spPr>
          <a:xfrm>
            <a:off x="543240" y="1256760"/>
            <a:ext cx="1938960" cy="830880"/>
          </a:xfrm>
          <a:prstGeom prst="rect">
            <a:avLst/>
          </a:prstGeom>
          <a:noFill/>
          <a:ln>
            <a:noFill/>
          </a:ln>
        </p:spPr>
        <p:style>
          <a:lnRef idx="0"/>
          <a:fillRef idx="0"/>
          <a:effectRef idx="0"/>
          <a:fontRef idx="minor"/>
        </p:style>
        <p:txBody>
          <a:bodyPr lIns="0" rIns="0" tIns="0" bIns="0"/>
          <a:p>
            <a:pPr>
              <a:lnSpc>
                <a:spcPts val="3274"/>
              </a:lnSpc>
            </a:pPr>
            <a:r>
              <a:rPr b="0" lang="en-IN" sz="2400" spc="-1" strike="noStrike">
                <a:solidFill>
                  <a:srgbClr val="ffffff"/>
                </a:solidFill>
                <a:latin typeface="JOJIIB+2"/>
              </a:rPr>
              <a:t>Correlations:</a:t>
            </a:r>
            <a:endParaRPr b="0" lang="en-IN" sz="2400" spc="-1" strike="noStrike">
              <a:latin typeface="Arial"/>
            </a:endParaRPr>
          </a:p>
        </p:txBody>
      </p:sp>
      <p:sp>
        <p:nvSpPr>
          <p:cNvPr id="129" name="CustomShape 3"/>
          <p:cNvSpPr/>
          <p:nvPr/>
        </p:nvSpPr>
        <p:spPr>
          <a:xfrm>
            <a:off x="543240" y="1710720"/>
            <a:ext cx="4256280" cy="1385640"/>
          </a:xfrm>
          <a:prstGeom prst="rect">
            <a:avLst/>
          </a:prstGeom>
          <a:noFill/>
          <a:ln>
            <a:noFill/>
          </a:ln>
        </p:spPr>
        <p:style>
          <a:lnRef idx="0"/>
          <a:fillRef idx="0"/>
          <a:effectRef idx="0"/>
          <a:fontRef idx="minor"/>
        </p:style>
        <p:txBody>
          <a:bodyPr lIns="0" rIns="0" tIns="0" bIns="0"/>
          <a:p>
            <a:pPr>
              <a:lnSpc>
                <a:spcPts val="2727"/>
              </a:lnSpc>
            </a:pPr>
            <a:r>
              <a:rPr b="0" lang="en-IN" sz="2000" spc="-1" strike="noStrike">
                <a:solidFill>
                  <a:srgbClr val="ffffff"/>
                </a:solidFill>
                <a:latin typeface="EMUFHJ+1"/>
              </a:rPr>
              <a:t>Customer geolocation Lat =&gt;</a:t>
            </a:r>
            <a:endParaRPr b="0" lang="en-IN" sz="2000" spc="-1" strike="noStrike">
              <a:latin typeface="Arial"/>
            </a:endParaRPr>
          </a:p>
          <a:p>
            <a:pPr>
              <a:lnSpc>
                <a:spcPts val="2687"/>
              </a:lnSpc>
            </a:pPr>
            <a:r>
              <a:rPr b="0" lang="en-IN" sz="2000" spc="-1" strike="noStrike">
                <a:solidFill>
                  <a:srgbClr val="ffffff"/>
                </a:solidFill>
                <a:latin typeface="EMUFHJ+1"/>
              </a:rPr>
              <a:t>Positive correlation with Carrier</a:t>
            </a:r>
            <a:endParaRPr b="0" lang="en-IN" sz="2000" spc="-1" strike="noStrike">
              <a:latin typeface="Arial"/>
            </a:endParaRPr>
          </a:p>
          <a:p>
            <a:pPr>
              <a:lnSpc>
                <a:spcPts val="2727"/>
              </a:lnSpc>
              <a:spcBef>
                <a:spcPts val="79"/>
              </a:spcBef>
            </a:pPr>
            <a:r>
              <a:rPr b="0" lang="en-IN" sz="2000" spc="-1" strike="noStrike">
                <a:solidFill>
                  <a:srgbClr val="ffffff"/>
                </a:solidFill>
                <a:latin typeface="EMUFHJ+1"/>
              </a:rPr>
              <a:t>Time, Delivery time &amp; Freight</a:t>
            </a:r>
            <a:endParaRPr b="0" lang="en-IN" sz="2000" spc="-1" strike="noStrike">
              <a:latin typeface="Arial"/>
            </a:endParaRPr>
          </a:p>
          <a:p>
            <a:pPr>
              <a:lnSpc>
                <a:spcPts val="2687"/>
              </a:lnSpc>
            </a:pPr>
            <a:r>
              <a:rPr b="0" lang="en-IN" sz="2000" spc="-1" strike="noStrike">
                <a:solidFill>
                  <a:srgbClr val="ffffff"/>
                </a:solidFill>
                <a:latin typeface="EMUFHJ+1"/>
              </a:rPr>
              <a:t>Values</a:t>
            </a:r>
            <a:endParaRPr b="0" lang="en-IN" sz="2000" spc="-1" strike="noStrike">
              <a:latin typeface="Arial"/>
            </a:endParaRPr>
          </a:p>
        </p:txBody>
      </p:sp>
      <p:pic>
        <p:nvPicPr>
          <p:cNvPr id="130" name="" descr=""/>
          <p:cNvPicPr/>
          <p:nvPr/>
        </p:nvPicPr>
        <p:blipFill>
          <a:blip r:embed="rId1"/>
          <a:stretch/>
        </p:blipFill>
        <p:spPr>
          <a:xfrm>
            <a:off x="3791520" y="558360"/>
            <a:ext cx="8016480" cy="68576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72800" y="504000"/>
            <a:ext cx="11419200" cy="5882760"/>
          </a:xfrm>
          <a:prstGeom prst="rect">
            <a:avLst/>
          </a:prstGeom>
          <a:noFill/>
          <a:ln>
            <a:noFill/>
          </a:ln>
        </p:spPr>
        <p:txBody>
          <a:bodyPr lIns="90000" rIns="90000" tIns="45000" bIns="45000"/>
          <a:p>
            <a:r>
              <a:rPr b="1" lang="en-IN" sz="1600" spc="-1" strike="noStrike">
                <a:latin typeface="Arial"/>
              </a:rPr>
              <a:t>What is Customer Lifetime Value(CLV)?</a:t>
            </a:r>
            <a:endParaRPr b="1" lang="en-IN" sz="1600" spc="-1" strike="noStrike">
              <a:latin typeface="Arial"/>
            </a:endParaRPr>
          </a:p>
          <a:p>
            <a:r>
              <a:rPr b="0" lang="en-IN" sz="1000" spc="-1" strike="noStrike">
                <a:latin typeface="Arial"/>
              </a:rPr>
              <a:t>In marketing, customer lifetime value(CLV or CLTV),lifetime customer value(LCV), or life-time value(LTV) is a prognostication of the net profit contributed to the whole future relationship with a customer. The prediction model can have verying levels of sophistication and accuracy, ranging from a crude heuristic to the use of complex predictive analytics techniques.</a:t>
            </a:r>
            <a:endParaRPr b="0" lang="en-IN" sz="1000" spc="-1" strike="noStrike">
              <a:latin typeface="Arial"/>
            </a:endParaRPr>
          </a:p>
          <a:p>
            <a:r>
              <a:rPr b="0" lang="en-IN" sz="1000" spc="-1" strike="noStrike">
                <a:latin typeface="Arial"/>
              </a:rPr>
              <a:t>Customer lifetime value can also be defined as the monetary value of a customer relationship, based on the present value of the projected future cash flows from the customer relationship. Customer lifetime value is an important concept in that it encourages firms to shift their focus from quarterly profits to the long-term health of their customer relationships. Customer lifetime value is an important metric because it represents an upper limit on spending to acquire new customers. For this reason it is an important element in calculating payback of advertising spent in marketing mix modeling.</a:t>
            </a:r>
            <a:endParaRPr b="0" lang="en-IN" sz="1000" spc="-1" strike="noStrike">
              <a:latin typeface="Arial"/>
            </a:endParaRPr>
          </a:p>
          <a:p>
            <a:r>
              <a:rPr b="1" lang="en-IN" sz="1600" spc="-1" strike="noStrike">
                <a:latin typeface="Arial"/>
              </a:rPr>
              <a:t>You can use CLV models to answer these types of questions about customers :</a:t>
            </a:r>
            <a:endParaRPr b="1" lang="en-IN" sz="1600" spc="-1" strike="noStrike">
              <a:latin typeface="Arial"/>
            </a:endParaRPr>
          </a:p>
          <a:p>
            <a:r>
              <a:rPr b="0" lang="en-IN" sz="1000" spc="-1" strike="noStrike">
                <a:latin typeface="Arial"/>
              </a:rPr>
              <a:t>Number of purchases: How many purchases will the customer make in a given future time range?</a:t>
            </a:r>
            <a:endParaRPr b="0" lang="en-IN" sz="1000" spc="-1" strike="noStrike">
              <a:latin typeface="Arial"/>
            </a:endParaRPr>
          </a:p>
          <a:p>
            <a:r>
              <a:rPr b="0" lang="en-IN" sz="1000" spc="-1" strike="noStrike">
                <a:latin typeface="Arial"/>
              </a:rPr>
              <a:t>Lifetime: How much time will pass before the customer becomes permanently inactive?</a:t>
            </a:r>
            <a:endParaRPr b="0" lang="en-IN" sz="1000" spc="-1" strike="noStrike">
              <a:latin typeface="Arial"/>
            </a:endParaRPr>
          </a:p>
          <a:p>
            <a:r>
              <a:rPr b="0" lang="en-IN" sz="1000" spc="-1" strike="noStrike">
                <a:latin typeface="Arial"/>
              </a:rPr>
              <a:t>Monetary: How much monetary value will the customer generate in a given future time range?</a:t>
            </a:r>
            <a:endParaRPr b="0" lang="en-IN" sz="1000" spc="-1" strike="noStrike">
              <a:latin typeface="Arial"/>
            </a:endParaRPr>
          </a:p>
          <a:p>
            <a:r>
              <a:rPr b="1" lang="en-IN" sz="1200" spc="-1" strike="noStrike">
                <a:latin typeface="Arial"/>
              </a:rPr>
              <a:t>CLV concepts: RFM (Customer Segmentation)</a:t>
            </a:r>
            <a:endParaRPr b="1" lang="en-IN" sz="1200" spc="-1" strike="noStrike">
              <a:latin typeface="Arial"/>
            </a:endParaRPr>
          </a:p>
          <a:p>
            <a:r>
              <a:rPr b="0" lang="en-IN" sz="1000" spc="-1" strike="noStrike">
                <a:latin typeface="Arial"/>
              </a:rPr>
              <a:t>Three important inputs into CLV models are recency, frequency, and monetary value:</a:t>
            </a:r>
            <a:endParaRPr b="0" lang="en-IN" sz="1000" spc="-1" strike="noStrike">
              <a:latin typeface="Arial"/>
            </a:endParaRPr>
          </a:p>
          <a:p>
            <a:r>
              <a:rPr b="0" lang="en-IN" sz="1000" spc="-1" strike="noStrike">
                <a:latin typeface="Arial"/>
              </a:rPr>
              <a:t>Recency: When was the customer's last order?</a:t>
            </a:r>
            <a:endParaRPr b="0" lang="en-IN" sz="1000" spc="-1" strike="noStrike">
              <a:latin typeface="Arial"/>
            </a:endParaRPr>
          </a:p>
          <a:p>
            <a:r>
              <a:rPr b="0" lang="en-IN" sz="1000" spc="-1" strike="noStrike">
                <a:latin typeface="Arial"/>
              </a:rPr>
              <a:t>Frequency: How often do they buy?</a:t>
            </a:r>
            <a:endParaRPr b="0" lang="en-IN" sz="1000" spc="-1" strike="noStrike">
              <a:latin typeface="Arial"/>
            </a:endParaRPr>
          </a:p>
          <a:p>
            <a:r>
              <a:rPr b="0" lang="en-IN" sz="1000" spc="-1" strike="noStrike">
                <a:latin typeface="Arial"/>
              </a:rPr>
              <a:t>Monetary: What amount do they spend? We will use RFM framework to build our customer segmentation model.</a:t>
            </a:r>
            <a:endParaRPr b="0" lang="en-IN" sz="1000" spc="-1" strike="noStrike">
              <a:latin typeface="Arial"/>
            </a:endParaRPr>
          </a:p>
          <a:p>
            <a:endParaRPr b="0" lang="en-IN" sz="1000" spc="-1" strike="noStrike">
              <a:latin typeface="Arial"/>
            </a:endParaRPr>
          </a:p>
        </p:txBody>
      </p:sp>
      <p:pic>
        <p:nvPicPr>
          <p:cNvPr id="132" name="" descr=""/>
          <p:cNvPicPr/>
          <p:nvPr/>
        </p:nvPicPr>
        <p:blipFill>
          <a:blip r:embed="rId1"/>
          <a:stretch/>
        </p:blipFill>
        <p:spPr>
          <a:xfrm>
            <a:off x="6408000" y="2736000"/>
            <a:ext cx="3895200" cy="26474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Slice</Template>
  <TotalTime>405</TotalTime>
  <Application>LibreOffice/6.0.7.3$Linux_X86_64 LibreOffice_project/00m0$Build-3</Application>
  <Words>669</Words>
  <Paragraphs>235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2021-02-25T22:46:36Z</dcterms:modified>
  <cp:revision>11</cp:revision>
  <dc:subject/>
  <dc:title>Presentation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