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6" r:id="rId4"/>
    <p:sldId id="258" r:id="rId5"/>
    <p:sldId id="259" r:id="rId6"/>
    <p:sldId id="260" r:id="rId7"/>
    <p:sldId id="261" r:id="rId8"/>
    <p:sldId id="262" r:id="rId9"/>
    <p:sldId id="264" r:id="rId10"/>
    <p:sldId id="265" r:id="rId11"/>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9" d="100"/>
          <a:sy n="49" d="100"/>
        </p:scale>
        <p:origin x="965"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530024" y="986288"/>
            <a:ext cx="7240650" cy="1092835"/>
          </a:xfrm>
          <a:prstGeom prst="rect">
            <a:avLst/>
          </a:prstGeom>
        </p:spPr>
        <p:txBody>
          <a:bodyPr wrap="square" lIns="0" tIns="0" rIns="0" bIns="0">
            <a:spAutoFit/>
          </a:bodyPr>
          <a:lstStyle>
            <a:lvl1pPr>
              <a:defRPr sz="7000" b="1" i="0">
                <a:solidFill>
                  <a:srgbClr val="131313"/>
                </a:solidFill>
                <a:latin typeface="Verdana"/>
                <a:cs typeface="Verdana"/>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8288000" cy="10287000"/>
          </a:xfrm>
          <a:prstGeom prst="rect">
            <a:avLst/>
          </a:prstGeom>
        </p:spPr>
      </p:pic>
      <p:sp>
        <p:nvSpPr>
          <p:cNvPr id="2" name="Holder 2"/>
          <p:cNvSpPr>
            <a:spLocks noGrp="1"/>
          </p:cNvSpPr>
          <p:nvPr>
            <p:ph type="title"/>
          </p:nvPr>
        </p:nvSpPr>
        <p:spPr/>
        <p:txBody>
          <a:bodyPr lIns="0" tIns="0" rIns="0" bIns="0"/>
          <a:lstStyle>
            <a:lvl1pPr>
              <a:defRPr sz="12000" b="1" i="0">
                <a:solidFill>
                  <a:srgbClr val="131313"/>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0" b="1" i="0">
                <a:solidFill>
                  <a:srgbClr val="131313"/>
                </a:solidFill>
                <a:latin typeface="Verdana"/>
                <a:cs typeface="Verdan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8288000" cy="10287000"/>
          </a:xfrm>
          <a:prstGeom prst="rect">
            <a:avLst/>
          </a:prstGeom>
        </p:spPr>
      </p:pic>
      <p:sp>
        <p:nvSpPr>
          <p:cNvPr id="2" name="Holder 2"/>
          <p:cNvSpPr>
            <a:spLocks noGrp="1"/>
          </p:cNvSpPr>
          <p:nvPr>
            <p:ph type="title"/>
          </p:nvPr>
        </p:nvSpPr>
        <p:spPr/>
        <p:txBody>
          <a:bodyPr lIns="0" tIns="0" rIns="0" bIns="0"/>
          <a:lstStyle>
            <a:lvl1pPr>
              <a:defRPr sz="12000" b="1" i="0">
                <a:solidFill>
                  <a:srgbClr val="131313"/>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711710" y="2593950"/>
            <a:ext cx="6877278" cy="1854835"/>
          </a:xfrm>
          <a:prstGeom prst="rect">
            <a:avLst/>
          </a:prstGeom>
        </p:spPr>
        <p:txBody>
          <a:bodyPr wrap="square" lIns="0" tIns="0" rIns="0" bIns="0">
            <a:spAutoFit/>
          </a:bodyPr>
          <a:lstStyle>
            <a:lvl1pPr>
              <a:defRPr sz="12000" b="1" i="0">
                <a:solidFill>
                  <a:srgbClr val="131313"/>
                </a:solidFill>
                <a:latin typeface="Verdana"/>
                <a:cs typeface="Verdana"/>
              </a:defRPr>
            </a:lvl1pPr>
          </a:lstStyle>
          <a:p>
            <a:endParaRPr/>
          </a:p>
        </p:txBody>
      </p:sp>
      <p:sp>
        <p:nvSpPr>
          <p:cNvPr id="3" name="Holder 3"/>
          <p:cNvSpPr>
            <a:spLocks noGrp="1"/>
          </p:cNvSpPr>
          <p:nvPr>
            <p:ph type="body" idx="1"/>
          </p:nvPr>
        </p:nvSpPr>
        <p:spPr>
          <a:xfrm>
            <a:off x="915035" y="2368931"/>
            <a:ext cx="16470630"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jpg"/><Relationship Id="rId7" Type="http://schemas.openxmlformats.org/officeDocument/2006/relationships/image" Target="../media/image23.png"/><Relationship Id="rId2" Type="http://schemas.openxmlformats.org/officeDocument/2006/relationships/image" Target="../media/image18.jp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8000" cy="10287000"/>
          </a:xfrm>
          <a:prstGeom prst="rect">
            <a:avLst/>
          </a:prstGeom>
        </p:spPr>
      </p:pic>
      <p:sp>
        <p:nvSpPr>
          <p:cNvPr id="3" name="object 3"/>
          <p:cNvSpPr txBox="1"/>
          <p:nvPr/>
        </p:nvSpPr>
        <p:spPr>
          <a:xfrm>
            <a:off x="3721874" y="3321958"/>
            <a:ext cx="10843260" cy="3540125"/>
          </a:xfrm>
          <a:prstGeom prst="rect">
            <a:avLst/>
          </a:prstGeom>
        </p:spPr>
        <p:txBody>
          <a:bodyPr vert="horz" wrap="square" lIns="0" tIns="13970" rIns="0" bIns="0" rtlCol="0">
            <a:spAutoFit/>
          </a:bodyPr>
          <a:lstStyle/>
          <a:p>
            <a:pPr marL="12065" marR="5080" indent="-635" algn="ctr">
              <a:lnSpc>
                <a:spcPct val="100200"/>
              </a:lnSpc>
              <a:spcBef>
                <a:spcPts val="110"/>
              </a:spcBef>
            </a:pPr>
            <a:r>
              <a:rPr sz="4600" b="1" spc="-50" dirty="0">
                <a:solidFill>
                  <a:srgbClr val="131313"/>
                </a:solidFill>
                <a:latin typeface="Verdana"/>
                <a:cs typeface="Verdana"/>
              </a:rPr>
              <a:t>Enhancing </a:t>
            </a:r>
            <a:r>
              <a:rPr sz="4600" b="1" spc="-135" dirty="0">
                <a:solidFill>
                  <a:srgbClr val="131313"/>
                </a:solidFill>
                <a:latin typeface="Verdana"/>
                <a:cs typeface="Verdana"/>
              </a:rPr>
              <a:t>Breast </a:t>
            </a:r>
            <a:r>
              <a:rPr sz="4600" b="1" spc="-70" dirty="0">
                <a:solidFill>
                  <a:srgbClr val="131313"/>
                </a:solidFill>
                <a:latin typeface="Verdana"/>
                <a:cs typeface="Verdana"/>
              </a:rPr>
              <a:t>Cancer </a:t>
            </a:r>
            <a:r>
              <a:rPr sz="4600" b="1" spc="-65" dirty="0">
                <a:solidFill>
                  <a:srgbClr val="131313"/>
                </a:solidFill>
                <a:latin typeface="Verdana"/>
                <a:cs typeface="Verdana"/>
              </a:rPr>
              <a:t> </a:t>
            </a:r>
            <a:r>
              <a:rPr sz="4600" b="1" spc="-145" dirty="0">
                <a:solidFill>
                  <a:srgbClr val="131313"/>
                </a:solidFill>
                <a:latin typeface="Verdana"/>
                <a:cs typeface="Verdana"/>
              </a:rPr>
              <a:t>Diagnosis:</a:t>
            </a:r>
            <a:r>
              <a:rPr sz="4600" b="1" spc="-235" dirty="0">
                <a:solidFill>
                  <a:srgbClr val="131313"/>
                </a:solidFill>
                <a:latin typeface="Verdana"/>
                <a:cs typeface="Verdana"/>
              </a:rPr>
              <a:t> </a:t>
            </a:r>
            <a:r>
              <a:rPr sz="4600" b="1" spc="60" dirty="0">
                <a:solidFill>
                  <a:srgbClr val="131313"/>
                </a:solidFill>
                <a:latin typeface="Verdana"/>
                <a:cs typeface="Verdana"/>
              </a:rPr>
              <a:t>A</a:t>
            </a:r>
            <a:r>
              <a:rPr sz="4600" b="1" spc="-229" dirty="0">
                <a:solidFill>
                  <a:srgbClr val="131313"/>
                </a:solidFill>
                <a:latin typeface="Verdana"/>
                <a:cs typeface="Verdana"/>
              </a:rPr>
              <a:t> </a:t>
            </a:r>
            <a:r>
              <a:rPr sz="4600" b="1" spc="-130" dirty="0">
                <a:solidFill>
                  <a:srgbClr val="131313"/>
                </a:solidFill>
                <a:latin typeface="Verdana"/>
                <a:cs typeface="Verdana"/>
              </a:rPr>
              <a:t>Comparative</a:t>
            </a:r>
            <a:r>
              <a:rPr sz="4600" b="1" spc="-229" dirty="0">
                <a:solidFill>
                  <a:srgbClr val="131313"/>
                </a:solidFill>
                <a:latin typeface="Verdana"/>
                <a:cs typeface="Verdana"/>
              </a:rPr>
              <a:t> </a:t>
            </a:r>
            <a:r>
              <a:rPr sz="4600" b="1" spc="-130" dirty="0">
                <a:solidFill>
                  <a:srgbClr val="131313"/>
                </a:solidFill>
                <a:latin typeface="Verdana"/>
                <a:cs typeface="Verdana"/>
              </a:rPr>
              <a:t>Analysis </a:t>
            </a:r>
            <a:r>
              <a:rPr sz="4600" b="1" spc="-1555" dirty="0">
                <a:solidFill>
                  <a:srgbClr val="131313"/>
                </a:solidFill>
                <a:latin typeface="Verdana"/>
                <a:cs typeface="Verdana"/>
              </a:rPr>
              <a:t> </a:t>
            </a:r>
            <a:r>
              <a:rPr sz="4600" b="1" spc="-75" dirty="0">
                <a:solidFill>
                  <a:srgbClr val="131313"/>
                </a:solidFill>
                <a:latin typeface="Verdana"/>
                <a:cs typeface="Verdana"/>
              </a:rPr>
              <a:t>of Logistic </a:t>
            </a:r>
            <a:r>
              <a:rPr sz="4600" b="1" spc="-150" dirty="0">
                <a:solidFill>
                  <a:srgbClr val="131313"/>
                </a:solidFill>
                <a:latin typeface="Verdana"/>
                <a:cs typeface="Verdana"/>
              </a:rPr>
              <a:t>Regression, </a:t>
            </a:r>
            <a:r>
              <a:rPr sz="4600" b="1" spc="-80" dirty="0">
                <a:solidFill>
                  <a:srgbClr val="131313"/>
                </a:solidFill>
                <a:latin typeface="Verdana"/>
                <a:cs typeface="Verdana"/>
              </a:rPr>
              <a:t>Decision </a:t>
            </a:r>
            <a:r>
              <a:rPr sz="4600" b="1" spc="-75" dirty="0">
                <a:solidFill>
                  <a:srgbClr val="131313"/>
                </a:solidFill>
                <a:latin typeface="Verdana"/>
                <a:cs typeface="Verdana"/>
              </a:rPr>
              <a:t> </a:t>
            </a:r>
            <a:r>
              <a:rPr sz="4600" b="1" spc="-254" dirty="0">
                <a:solidFill>
                  <a:srgbClr val="131313"/>
                </a:solidFill>
                <a:latin typeface="Verdana"/>
                <a:cs typeface="Verdana"/>
              </a:rPr>
              <a:t>T</a:t>
            </a:r>
            <a:r>
              <a:rPr sz="4600" b="1" spc="-275" dirty="0">
                <a:solidFill>
                  <a:srgbClr val="131313"/>
                </a:solidFill>
                <a:latin typeface="Verdana"/>
                <a:cs typeface="Verdana"/>
              </a:rPr>
              <a:t>r</a:t>
            </a:r>
            <a:r>
              <a:rPr sz="4600" b="1" spc="-95" dirty="0">
                <a:solidFill>
                  <a:srgbClr val="131313"/>
                </a:solidFill>
                <a:latin typeface="Verdana"/>
                <a:cs typeface="Verdana"/>
              </a:rPr>
              <a:t>ee</a:t>
            </a:r>
            <a:r>
              <a:rPr sz="4600" b="1" spc="-355" dirty="0">
                <a:solidFill>
                  <a:srgbClr val="131313"/>
                </a:solidFill>
                <a:latin typeface="Verdana"/>
                <a:cs typeface="Verdana"/>
              </a:rPr>
              <a:t>,</a:t>
            </a:r>
            <a:r>
              <a:rPr sz="4600" b="1" spc="-229" dirty="0">
                <a:solidFill>
                  <a:srgbClr val="131313"/>
                </a:solidFill>
                <a:latin typeface="Verdana"/>
                <a:cs typeface="Verdana"/>
              </a:rPr>
              <a:t> </a:t>
            </a:r>
            <a:r>
              <a:rPr sz="4600" b="1" spc="-175" dirty="0">
                <a:solidFill>
                  <a:srgbClr val="131313"/>
                </a:solidFill>
                <a:latin typeface="Verdana"/>
                <a:cs typeface="Verdana"/>
              </a:rPr>
              <a:t>a</a:t>
            </a:r>
            <a:r>
              <a:rPr sz="4600" b="1" spc="-30" dirty="0">
                <a:solidFill>
                  <a:srgbClr val="131313"/>
                </a:solidFill>
                <a:latin typeface="Verdana"/>
                <a:cs typeface="Verdana"/>
              </a:rPr>
              <a:t>n</a:t>
            </a:r>
            <a:r>
              <a:rPr sz="4600" b="1" spc="10" dirty="0">
                <a:solidFill>
                  <a:srgbClr val="131313"/>
                </a:solidFill>
                <a:latin typeface="Verdana"/>
                <a:cs typeface="Verdana"/>
              </a:rPr>
              <a:t>d</a:t>
            </a:r>
            <a:r>
              <a:rPr sz="4600" b="1" spc="-229" dirty="0">
                <a:solidFill>
                  <a:srgbClr val="131313"/>
                </a:solidFill>
                <a:latin typeface="Verdana"/>
                <a:cs typeface="Verdana"/>
              </a:rPr>
              <a:t> </a:t>
            </a:r>
            <a:r>
              <a:rPr sz="4600" b="1" spc="-204" dirty="0">
                <a:solidFill>
                  <a:srgbClr val="131313"/>
                </a:solidFill>
                <a:latin typeface="Verdana"/>
                <a:cs typeface="Verdana"/>
              </a:rPr>
              <a:t>R</a:t>
            </a:r>
            <a:r>
              <a:rPr sz="4600" b="1" spc="-175" dirty="0">
                <a:solidFill>
                  <a:srgbClr val="131313"/>
                </a:solidFill>
                <a:latin typeface="Verdana"/>
                <a:cs typeface="Verdana"/>
              </a:rPr>
              <a:t>a</a:t>
            </a:r>
            <a:r>
              <a:rPr sz="4600" b="1" spc="-30" dirty="0">
                <a:solidFill>
                  <a:srgbClr val="131313"/>
                </a:solidFill>
                <a:latin typeface="Verdana"/>
                <a:cs typeface="Verdana"/>
              </a:rPr>
              <a:t>n</a:t>
            </a:r>
            <a:r>
              <a:rPr sz="4600" b="1" spc="5" dirty="0">
                <a:solidFill>
                  <a:srgbClr val="131313"/>
                </a:solidFill>
                <a:latin typeface="Verdana"/>
                <a:cs typeface="Verdana"/>
              </a:rPr>
              <a:t>d</a:t>
            </a:r>
            <a:r>
              <a:rPr sz="4600" b="1" spc="-85" dirty="0">
                <a:solidFill>
                  <a:srgbClr val="131313"/>
                </a:solidFill>
                <a:latin typeface="Verdana"/>
                <a:cs typeface="Verdana"/>
              </a:rPr>
              <a:t>o</a:t>
            </a:r>
            <a:r>
              <a:rPr sz="4600" b="1" spc="-40" dirty="0">
                <a:solidFill>
                  <a:srgbClr val="131313"/>
                </a:solidFill>
                <a:latin typeface="Verdana"/>
                <a:cs typeface="Verdana"/>
              </a:rPr>
              <a:t>m</a:t>
            </a:r>
            <a:r>
              <a:rPr sz="4600" b="1" spc="-229" dirty="0">
                <a:solidFill>
                  <a:srgbClr val="131313"/>
                </a:solidFill>
                <a:latin typeface="Verdana"/>
                <a:cs typeface="Verdana"/>
              </a:rPr>
              <a:t> </a:t>
            </a:r>
            <a:r>
              <a:rPr sz="4600" b="1" spc="-85" dirty="0">
                <a:solidFill>
                  <a:srgbClr val="131313"/>
                </a:solidFill>
                <a:latin typeface="Verdana"/>
                <a:cs typeface="Verdana"/>
              </a:rPr>
              <a:t>Fo</a:t>
            </a:r>
            <a:r>
              <a:rPr sz="4600" b="1" spc="-275" dirty="0">
                <a:solidFill>
                  <a:srgbClr val="131313"/>
                </a:solidFill>
                <a:latin typeface="Verdana"/>
                <a:cs typeface="Verdana"/>
              </a:rPr>
              <a:t>r</a:t>
            </a:r>
            <a:r>
              <a:rPr sz="4600" b="1" spc="-95" dirty="0">
                <a:solidFill>
                  <a:srgbClr val="131313"/>
                </a:solidFill>
                <a:latin typeface="Verdana"/>
                <a:cs typeface="Verdana"/>
              </a:rPr>
              <a:t>e</a:t>
            </a:r>
            <a:r>
              <a:rPr sz="4600" b="1" spc="-204" dirty="0">
                <a:solidFill>
                  <a:srgbClr val="131313"/>
                </a:solidFill>
                <a:latin typeface="Verdana"/>
                <a:cs typeface="Verdana"/>
              </a:rPr>
              <a:t>s</a:t>
            </a:r>
            <a:r>
              <a:rPr sz="4600" b="1" spc="-25" dirty="0">
                <a:solidFill>
                  <a:srgbClr val="131313"/>
                </a:solidFill>
                <a:latin typeface="Verdana"/>
                <a:cs typeface="Verdana"/>
              </a:rPr>
              <a:t>t  </a:t>
            </a:r>
            <a:r>
              <a:rPr sz="4600" b="1" spc="-125" dirty="0">
                <a:solidFill>
                  <a:srgbClr val="131313"/>
                </a:solidFill>
                <a:latin typeface="Verdana"/>
                <a:cs typeface="Verdana"/>
              </a:rPr>
              <a:t>Classiﬁers</a:t>
            </a:r>
            <a:endParaRPr sz="4600" dirty="0">
              <a:latin typeface="Verdana"/>
              <a:cs typeface="Verdana"/>
            </a:endParaRPr>
          </a:p>
        </p:txBody>
      </p:sp>
      <p:sp>
        <p:nvSpPr>
          <p:cNvPr id="4" name="TextBox 3">
            <a:extLst>
              <a:ext uri="{FF2B5EF4-FFF2-40B4-BE49-F238E27FC236}">
                <a16:creationId xmlns:a16="http://schemas.microsoft.com/office/drawing/2014/main" id="{09AE1BD1-D46F-A553-5962-D5C5E904099A}"/>
              </a:ext>
            </a:extLst>
          </p:cNvPr>
          <p:cNvSpPr txBox="1"/>
          <p:nvPr/>
        </p:nvSpPr>
        <p:spPr>
          <a:xfrm>
            <a:off x="4121150" y="806450"/>
            <a:ext cx="9753600" cy="1015663"/>
          </a:xfrm>
          <a:prstGeom prst="rect">
            <a:avLst/>
          </a:prstGeom>
          <a:noFill/>
        </p:spPr>
        <p:txBody>
          <a:bodyPr wrap="square" rtlCol="0">
            <a:spAutoFit/>
          </a:bodyPr>
          <a:lstStyle/>
          <a:p>
            <a:r>
              <a:rPr lang="en-IN" sz="6000" b="1" dirty="0"/>
              <a:t>MACHINE LEARNING PROJECT</a:t>
            </a:r>
          </a:p>
        </p:txBody>
      </p:sp>
      <p:sp>
        <p:nvSpPr>
          <p:cNvPr id="5" name="TextBox 4">
            <a:extLst>
              <a:ext uri="{FF2B5EF4-FFF2-40B4-BE49-F238E27FC236}">
                <a16:creationId xmlns:a16="http://schemas.microsoft.com/office/drawing/2014/main" id="{7EB0C208-0B6D-59A3-2CE0-18734A422784}"/>
              </a:ext>
            </a:extLst>
          </p:cNvPr>
          <p:cNvSpPr txBox="1"/>
          <p:nvPr/>
        </p:nvSpPr>
        <p:spPr>
          <a:xfrm>
            <a:off x="13646150" y="7893050"/>
            <a:ext cx="3200400" cy="830997"/>
          </a:xfrm>
          <a:prstGeom prst="rect">
            <a:avLst/>
          </a:prstGeom>
          <a:noFill/>
        </p:spPr>
        <p:txBody>
          <a:bodyPr wrap="square" rtlCol="0">
            <a:spAutoFit/>
          </a:bodyPr>
          <a:lstStyle/>
          <a:p>
            <a:r>
              <a:rPr lang="en-IN" sz="2400" dirty="0"/>
              <a:t>MANN AGARWAL I039</a:t>
            </a:r>
          </a:p>
          <a:p>
            <a:r>
              <a:rPr lang="en-IN" sz="2400" dirty="0"/>
              <a:t>PURAV TALWAR I044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368BB-F59C-A343-51DB-C5D220D642BB}"/>
              </a:ext>
            </a:extLst>
          </p:cNvPr>
          <p:cNvSpPr>
            <a:spLocks noGrp="1"/>
          </p:cNvSpPr>
          <p:nvPr>
            <p:ph type="title"/>
          </p:nvPr>
        </p:nvSpPr>
        <p:spPr>
          <a:xfrm>
            <a:off x="5711710" y="2593950"/>
            <a:ext cx="6877278" cy="3693319"/>
          </a:xfrm>
        </p:spPr>
        <p:txBody>
          <a:bodyPr/>
          <a:lstStyle/>
          <a:p>
            <a:r>
              <a:rPr lang="en-US" dirty="0"/>
              <a:t>THANK</a:t>
            </a:r>
            <a:br>
              <a:rPr lang="en-US" dirty="0"/>
            </a:br>
            <a:r>
              <a:rPr lang="en-US" dirty="0"/>
              <a:t>   YOU</a:t>
            </a:r>
            <a:endParaRPr lang="en-IN" dirty="0"/>
          </a:p>
        </p:txBody>
      </p:sp>
      <p:sp>
        <p:nvSpPr>
          <p:cNvPr id="3" name="Text Placeholder 2">
            <a:extLst>
              <a:ext uri="{FF2B5EF4-FFF2-40B4-BE49-F238E27FC236}">
                <a16:creationId xmlns:a16="http://schemas.microsoft.com/office/drawing/2014/main" id="{4CCA48EE-67FD-A600-FB78-0D7D099416BA}"/>
              </a:ext>
            </a:extLst>
          </p:cNvPr>
          <p:cNvSpPr>
            <a:spLocks noGrp="1"/>
          </p:cNvSpPr>
          <p:nvPr>
            <p:ph type="body" idx="1"/>
          </p:nvPr>
        </p:nvSpPr>
        <p:spPr>
          <a:xfrm>
            <a:off x="915035" y="2368931"/>
            <a:ext cx="16470630" cy="276999"/>
          </a:xfrm>
        </p:spPr>
        <p:txBody>
          <a:bodyPr/>
          <a:lstStyle/>
          <a:p>
            <a:endParaRPr lang="en-IN" dirty="0"/>
          </a:p>
        </p:txBody>
      </p:sp>
    </p:spTree>
    <p:extLst>
      <p:ext uri="{BB962C8B-B14F-4D97-AF65-F5344CB8AC3E}">
        <p14:creationId xmlns:p14="http://schemas.microsoft.com/office/powerpoint/2010/main" val="2262066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8000" cy="10287000"/>
          </a:xfrm>
          <a:prstGeom prst="rect">
            <a:avLst/>
          </a:prstGeom>
        </p:spPr>
      </p:pic>
      <p:grpSp>
        <p:nvGrpSpPr>
          <p:cNvPr id="3" name="object 3"/>
          <p:cNvGrpSpPr/>
          <p:nvPr/>
        </p:nvGrpSpPr>
        <p:grpSpPr>
          <a:xfrm>
            <a:off x="0" y="7770"/>
            <a:ext cx="6068695" cy="10279380"/>
            <a:chOff x="0" y="7770"/>
            <a:chExt cx="6068695" cy="10279380"/>
          </a:xfrm>
        </p:grpSpPr>
        <p:pic>
          <p:nvPicPr>
            <p:cNvPr id="4" name="object 4"/>
            <p:cNvPicPr/>
            <p:nvPr/>
          </p:nvPicPr>
          <p:blipFill>
            <a:blip r:embed="rId3" cstate="print"/>
            <a:stretch>
              <a:fillRect/>
            </a:stretch>
          </p:blipFill>
          <p:spPr>
            <a:xfrm>
              <a:off x="0" y="2983681"/>
              <a:ext cx="3122510" cy="6524623"/>
            </a:xfrm>
            <a:prstGeom prst="rect">
              <a:avLst/>
            </a:prstGeom>
          </p:spPr>
        </p:pic>
        <p:pic>
          <p:nvPicPr>
            <p:cNvPr id="5" name="object 5"/>
            <p:cNvPicPr/>
            <p:nvPr/>
          </p:nvPicPr>
          <p:blipFill>
            <a:blip r:embed="rId4" cstate="print"/>
            <a:stretch>
              <a:fillRect/>
            </a:stretch>
          </p:blipFill>
          <p:spPr>
            <a:xfrm>
              <a:off x="0" y="7770"/>
              <a:ext cx="6068428" cy="10279227"/>
            </a:xfrm>
            <a:prstGeom prst="rect">
              <a:avLst/>
            </a:prstGeom>
          </p:spPr>
        </p:pic>
      </p:grpSp>
      <p:sp>
        <p:nvSpPr>
          <p:cNvPr id="6" name="object 6"/>
          <p:cNvSpPr txBox="1">
            <a:spLocks noGrp="1"/>
          </p:cNvSpPr>
          <p:nvPr>
            <p:ph type="ctrTitle"/>
          </p:nvPr>
        </p:nvSpPr>
        <p:spPr>
          <a:prstGeom prst="rect">
            <a:avLst/>
          </a:prstGeom>
        </p:spPr>
        <p:txBody>
          <a:bodyPr vert="horz" wrap="square" lIns="0" tIns="12700" rIns="0" bIns="0" rtlCol="0">
            <a:spAutoFit/>
          </a:bodyPr>
          <a:lstStyle/>
          <a:p>
            <a:pPr marL="1263015">
              <a:lnSpc>
                <a:spcPct val="100000"/>
              </a:lnSpc>
              <a:spcBef>
                <a:spcPts val="100"/>
              </a:spcBef>
            </a:pPr>
            <a:r>
              <a:rPr spc="-229" dirty="0"/>
              <a:t>Introduction</a:t>
            </a:r>
          </a:p>
        </p:txBody>
      </p:sp>
      <p:sp>
        <p:nvSpPr>
          <p:cNvPr id="12" name="object 12"/>
          <p:cNvSpPr txBox="1"/>
          <p:nvPr/>
        </p:nvSpPr>
        <p:spPr>
          <a:xfrm>
            <a:off x="6864350" y="2983681"/>
            <a:ext cx="9437370" cy="1124585"/>
          </a:xfrm>
          <a:prstGeom prst="rect">
            <a:avLst/>
          </a:prstGeom>
        </p:spPr>
        <p:txBody>
          <a:bodyPr vert="horz" wrap="square" lIns="0" tIns="11430" rIns="0" bIns="0" rtlCol="0">
            <a:spAutoFit/>
          </a:bodyPr>
          <a:lstStyle/>
          <a:p>
            <a:pPr marL="12700" marR="5080">
              <a:lnSpc>
                <a:spcPct val="100299"/>
              </a:lnSpc>
              <a:spcBef>
                <a:spcPts val="90"/>
              </a:spcBef>
            </a:pPr>
            <a:r>
              <a:rPr sz="2400" spc="-5" dirty="0">
                <a:solidFill>
                  <a:srgbClr val="131313"/>
                </a:solidFill>
                <a:latin typeface="Microsoft Sans Serif"/>
                <a:cs typeface="Microsoft Sans Serif"/>
              </a:rPr>
              <a:t>The</a:t>
            </a:r>
            <a:r>
              <a:rPr sz="2400" spc="-15" dirty="0">
                <a:solidFill>
                  <a:srgbClr val="131313"/>
                </a:solidFill>
                <a:latin typeface="Microsoft Sans Serif"/>
                <a:cs typeface="Microsoft Sans Serif"/>
              </a:rPr>
              <a:t> </a:t>
            </a:r>
            <a:r>
              <a:rPr sz="2400" spc="35" dirty="0">
                <a:latin typeface="Microsoft Sans Serif"/>
                <a:cs typeface="Microsoft Sans Serif"/>
              </a:rPr>
              <a:t>diagnosis</a:t>
            </a:r>
            <a:r>
              <a:rPr sz="2400" spc="-15" dirty="0">
                <a:latin typeface="Microsoft Sans Serif"/>
                <a:cs typeface="Microsoft Sans Serif"/>
              </a:rPr>
              <a:t> </a:t>
            </a:r>
            <a:r>
              <a:rPr sz="2400" spc="120" dirty="0">
                <a:solidFill>
                  <a:srgbClr val="131313"/>
                </a:solidFill>
                <a:latin typeface="Microsoft Sans Serif"/>
                <a:cs typeface="Microsoft Sans Serif"/>
              </a:rPr>
              <a:t>of</a:t>
            </a:r>
            <a:r>
              <a:rPr sz="2400" spc="-15" dirty="0">
                <a:solidFill>
                  <a:srgbClr val="131313"/>
                </a:solidFill>
                <a:latin typeface="Microsoft Sans Serif"/>
                <a:cs typeface="Microsoft Sans Serif"/>
              </a:rPr>
              <a:t> </a:t>
            </a:r>
            <a:r>
              <a:rPr sz="2400" spc="70" dirty="0">
                <a:solidFill>
                  <a:srgbClr val="131313"/>
                </a:solidFill>
                <a:latin typeface="Microsoft Sans Serif"/>
                <a:cs typeface="Microsoft Sans Serif"/>
              </a:rPr>
              <a:t>breast</a:t>
            </a:r>
            <a:r>
              <a:rPr sz="2400" spc="-10" dirty="0">
                <a:solidFill>
                  <a:srgbClr val="131313"/>
                </a:solidFill>
                <a:latin typeface="Microsoft Sans Serif"/>
                <a:cs typeface="Microsoft Sans Serif"/>
              </a:rPr>
              <a:t> </a:t>
            </a:r>
            <a:r>
              <a:rPr sz="2400" spc="30" dirty="0">
                <a:solidFill>
                  <a:srgbClr val="131313"/>
                </a:solidFill>
                <a:latin typeface="Microsoft Sans Serif"/>
                <a:cs typeface="Microsoft Sans Serif"/>
              </a:rPr>
              <a:t>cancer</a:t>
            </a:r>
            <a:r>
              <a:rPr sz="2400" spc="-15" dirty="0">
                <a:solidFill>
                  <a:srgbClr val="131313"/>
                </a:solidFill>
                <a:latin typeface="Microsoft Sans Serif"/>
                <a:cs typeface="Microsoft Sans Serif"/>
              </a:rPr>
              <a:t> </a:t>
            </a:r>
            <a:r>
              <a:rPr sz="2400" dirty="0">
                <a:solidFill>
                  <a:srgbClr val="131313"/>
                </a:solidFill>
                <a:latin typeface="Microsoft Sans Serif"/>
                <a:cs typeface="Microsoft Sans Serif"/>
              </a:rPr>
              <a:t>is</a:t>
            </a:r>
            <a:r>
              <a:rPr sz="2400" spc="-15" dirty="0">
                <a:solidFill>
                  <a:srgbClr val="131313"/>
                </a:solidFill>
                <a:latin typeface="Microsoft Sans Serif"/>
                <a:cs typeface="Microsoft Sans Serif"/>
              </a:rPr>
              <a:t> </a:t>
            </a:r>
            <a:r>
              <a:rPr sz="2400" spc="45" dirty="0">
                <a:solidFill>
                  <a:srgbClr val="131313"/>
                </a:solidFill>
                <a:latin typeface="Microsoft Sans Serif"/>
                <a:cs typeface="Microsoft Sans Serif"/>
              </a:rPr>
              <a:t>crucial</a:t>
            </a:r>
            <a:r>
              <a:rPr sz="2400" spc="-10" dirty="0">
                <a:solidFill>
                  <a:srgbClr val="131313"/>
                </a:solidFill>
                <a:latin typeface="Microsoft Sans Serif"/>
                <a:cs typeface="Microsoft Sans Serif"/>
              </a:rPr>
              <a:t> </a:t>
            </a:r>
            <a:r>
              <a:rPr sz="2400" spc="140" dirty="0">
                <a:solidFill>
                  <a:srgbClr val="131313"/>
                </a:solidFill>
                <a:latin typeface="Microsoft Sans Serif"/>
                <a:cs typeface="Microsoft Sans Serif"/>
              </a:rPr>
              <a:t>for</a:t>
            </a:r>
            <a:r>
              <a:rPr sz="2400" spc="-15" dirty="0">
                <a:solidFill>
                  <a:srgbClr val="131313"/>
                </a:solidFill>
                <a:latin typeface="Microsoft Sans Serif"/>
                <a:cs typeface="Microsoft Sans Serif"/>
              </a:rPr>
              <a:t> </a:t>
            </a:r>
            <a:r>
              <a:rPr sz="2400" spc="95" dirty="0">
                <a:latin typeface="Microsoft Sans Serif"/>
                <a:cs typeface="Microsoft Sans Serif"/>
              </a:rPr>
              <a:t>patient</a:t>
            </a:r>
            <a:r>
              <a:rPr sz="2400" spc="-15" dirty="0">
                <a:latin typeface="Microsoft Sans Serif"/>
                <a:cs typeface="Microsoft Sans Serif"/>
              </a:rPr>
              <a:t> </a:t>
            </a:r>
            <a:r>
              <a:rPr sz="2400" spc="65" dirty="0">
                <a:solidFill>
                  <a:srgbClr val="131313"/>
                </a:solidFill>
                <a:latin typeface="Microsoft Sans Serif"/>
                <a:cs typeface="Microsoft Sans Serif"/>
              </a:rPr>
              <a:t>outcomes.</a:t>
            </a:r>
            <a:r>
              <a:rPr sz="2400" spc="-15" dirty="0">
                <a:solidFill>
                  <a:srgbClr val="131313"/>
                </a:solidFill>
                <a:latin typeface="Microsoft Sans Serif"/>
                <a:cs typeface="Microsoft Sans Serif"/>
              </a:rPr>
              <a:t> </a:t>
            </a:r>
            <a:r>
              <a:rPr sz="2400" spc="-5" dirty="0">
                <a:solidFill>
                  <a:srgbClr val="131313"/>
                </a:solidFill>
                <a:latin typeface="Microsoft Sans Serif"/>
                <a:cs typeface="Microsoft Sans Serif"/>
              </a:rPr>
              <a:t>This </a:t>
            </a:r>
            <a:r>
              <a:rPr sz="2400" spc="-620" dirty="0">
                <a:solidFill>
                  <a:srgbClr val="131313"/>
                </a:solidFill>
                <a:latin typeface="Microsoft Sans Serif"/>
                <a:cs typeface="Microsoft Sans Serif"/>
              </a:rPr>
              <a:t> </a:t>
            </a:r>
            <a:r>
              <a:rPr sz="2400" spc="85" dirty="0">
                <a:solidFill>
                  <a:srgbClr val="131313"/>
                </a:solidFill>
                <a:latin typeface="Microsoft Sans Serif"/>
                <a:cs typeface="Microsoft Sans Serif"/>
              </a:rPr>
              <a:t>presentation </a:t>
            </a:r>
            <a:r>
              <a:rPr sz="2400" spc="65" dirty="0">
                <a:solidFill>
                  <a:srgbClr val="131313"/>
                </a:solidFill>
                <a:latin typeface="Microsoft Sans Serif"/>
                <a:cs typeface="Microsoft Sans Serif"/>
              </a:rPr>
              <a:t>compares </a:t>
            </a:r>
            <a:r>
              <a:rPr sz="2400" spc="20" dirty="0">
                <a:latin typeface="Microsoft Sans Serif"/>
                <a:cs typeface="Microsoft Sans Serif"/>
              </a:rPr>
              <a:t>Logistic </a:t>
            </a:r>
            <a:r>
              <a:rPr sz="2400" dirty="0">
                <a:latin typeface="Microsoft Sans Serif"/>
                <a:cs typeface="Microsoft Sans Serif"/>
              </a:rPr>
              <a:t>Regression</a:t>
            </a:r>
            <a:r>
              <a:rPr sz="2400" dirty="0">
                <a:solidFill>
                  <a:srgbClr val="131313"/>
                </a:solidFill>
                <a:latin typeface="Microsoft Sans Serif"/>
                <a:cs typeface="Microsoft Sans Serif"/>
              </a:rPr>
              <a:t>, </a:t>
            </a:r>
            <a:r>
              <a:rPr sz="2400" spc="30" dirty="0">
                <a:latin typeface="Microsoft Sans Serif"/>
                <a:cs typeface="Microsoft Sans Serif"/>
              </a:rPr>
              <a:t>Decision </a:t>
            </a:r>
            <a:r>
              <a:rPr sz="2400" dirty="0">
                <a:latin typeface="Microsoft Sans Serif"/>
                <a:cs typeface="Microsoft Sans Serif"/>
              </a:rPr>
              <a:t>Tree</a:t>
            </a:r>
            <a:r>
              <a:rPr sz="2400" dirty="0">
                <a:solidFill>
                  <a:srgbClr val="131313"/>
                </a:solidFill>
                <a:latin typeface="Microsoft Sans Serif"/>
                <a:cs typeface="Microsoft Sans Serif"/>
              </a:rPr>
              <a:t>, </a:t>
            </a:r>
            <a:r>
              <a:rPr sz="2400" spc="85" dirty="0">
                <a:solidFill>
                  <a:srgbClr val="131313"/>
                </a:solidFill>
                <a:latin typeface="Microsoft Sans Serif"/>
                <a:cs typeface="Microsoft Sans Serif"/>
              </a:rPr>
              <a:t>and </a:t>
            </a:r>
            <a:r>
              <a:rPr sz="2400" spc="90" dirty="0">
                <a:solidFill>
                  <a:srgbClr val="131313"/>
                </a:solidFill>
                <a:latin typeface="Microsoft Sans Serif"/>
                <a:cs typeface="Microsoft Sans Serif"/>
              </a:rPr>
              <a:t> </a:t>
            </a:r>
            <a:r>
              <a:rPr sz="2400" spc="50" dirty="0">
                <a:latin typeface="Microsoft Sans Serif"/>
                <a:cs typeface="Microsoft Sans Serif"/>
              </a:rPr>
              <a:t>Random</a:t>
            </a:r>
            <a:r>
              <a:rPr sz="2400" spc="-20" dirty="0">
                <a:latin typeface="Microsoft Sans Serif"/>
                <a:cs typeface="Microsoft Sans Serif"/>
              </a:rPr>
              <a:t> </a:t>
            </a:r>
            <a:r>
              <a:rPr sz="2400" spc="30" dirty="0">
                <a:latin typeface="Microsoft Sans Serif"/>
                <a:cs typeface="Microsoft Sans Serif"/>
              </a:rPr>
              <a:t>Forest</a:t>
            </a:r>
            <a:r>
              <a:rPr sz="2400" spc="-15" dirty="0">
                <a:latin typeface="Microsoft Sans Serif"/>
                <a:cs typeface="Microsoft Sans Serif"/>
              </a:rPr>
              <a:t> </a:t>
            </a:r>
            <a:r>
              <a:rPr sz="2400" spc="25" dirty="0">
                <a:solidFill>
                  <a:srgbClr val="131313"/>
                </a:solidFill>
                <a:latin typeface="Microsoft Sans Serif"/>
                <a:cs typeface="Microsoft Sans Serif"/>
              </a:rPr>
              <a:t>classiﬁers</a:t>
            </a:r>
            <a:r>
              <a:rPr sz="2400" spc="-15" dirty="0">
                <a:solidFill>
                  <a:srgbClr val="131313"/>
                </a:solidFill>
                <a:latin typeface="Microsoft Sans Serif"/>
                <a:cs typeface="Microsoft Sans Serif"/>
              </a:rPr>
              <a:t> </a:t>
            </a:r>
            <a:r>
              <a:rPr sz="2400" spc="135" dirty="0">
                <a:solidFill>
                  <a:srgbClr val="131313"/>
                </a:solidFill>
                <a:latin typeface="Microsoft Sans Serif"/>
                <a:cs typeface="Microsoft Sans Serif"/>
              </a:rPr>
              <a:t>for</a:t>
            </a:r>
            <a:r>
              <a:rPr sz="2400" spc="-15" dirty="0">
                <a:solidFill>
                  <a:srgbClr val="131313"/>
                </a:solidFill>
                <a:latin typeface="Microsoft Sans Serif"/>
                <a:cs typeface="Microsoft Sans Serif"/>
              </a:rPr>
              <a:t> </a:t>
            </a:r>
            <a:r>
              <a:rPr sz="2400" spc="35" dirty="0">
                <a:solidFill>
                  <a:srgbClr val="131313"/>
                </a:solidFill>
                <a:latin typeface="Microsoft Sans Serif"/>
                <a:cs typeface="Microsoft Sans Serif"/>
              </a:rPr>
              <a:t>diagnosis</a:t>
            </a:r>
            <a:r>
              <a:rPr sz="2400" spc="-15" dirty="0">
                <a:solidFill>
                  <a:srgbClr val="131313"/>
                </a:solidFill>
                <a:latin typeface="Microsoft Sans Serif"/>
                <a:cs typeface="Microsoft Sans Serif"/>
              </a:rPr>
              <a:t> </a:t>
            </a:r>
            <a:r>
              <a:rPr sz="2400" spc="70" dirty="0">
                <a:solidFill>
                  <a:srgbClr val="131313"/>
                </a:solidFill>
                <a:latin typeface="Microsoft Sans Serif"/>
                <a:cs typeface="Microsoft Sans Serif"/>
              </a:rPr>
              <a:t>enhancement.</a:t>
            </a:r>
            <a:endParaRPr sz="2400" dirty="0">
              <a:latin typeface="Microsoft Sans Serif"/>
              <a:cs typeface="Microsoft Sans Serif"/>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D586A-C59F-21D4-A927-DDCBDC6BD258}"/>
              </a:ext>
            </a:extLst>
          </p:cNvPr>
          <p:cNvSpPr>
            <a:spLocks noGrp="1"/>
          </p:cNvSpPr>
          <p:nvPr>
            <p:ph type="title"/>
          </p:nvPr>
        </p:nvSpPr>
        <p:spPr>
          <a:xfrm>
            <a:off x="2444750" y="349250"/>
            <a:ext cx="11430000" cy="1661993"/>
          </a:xfrm>
        </p:spPr>
        <p:txBody>
          <a:bodyPr/>
          <a:lstStyle/>
          <a:p>
            <a:r>
              <a:rPr lang="en-IN" sz="5400" dirty="0"/>
              <a:t>FINE NEEDLE  ASPIRATION</a:t>
            </a:r>
          </a:p>
        </p:txBody>
      </p:sp>
      <p:sp>
        <p:nvSpPr>
          <p:cNvPr id="3" name="Text Placeholder 2">
            <a:extLst>
              <a:ext uri="{FF2B5EF4-FFF2-40B4-BE49-F238E27FC236}">
                <a16:creationId xmlns:a16="http://schemas.microsoft.com/office/drawing/2014/main" id="{0B7E1EF6-3C8D-5A8A-361E-6D79D6DF2D8F}"/>
              </a:ext>
            </a:extLst>
          </p:cNvPr>
          <p:cNvSpPr>
            <a:spLocks noGrp="1"/>
          </p:cNvSpPr>
          <p:nvPr>
            <p:ph type="body" idx="1"/>
          </p:nvPr>
        </p:nvSpPr>
        <p:spPr>
          <a:xfrm>
            <a:off x="915035" y="2368931"/>
            <a:ext cx="16470630" cy="3016210"/>
          </a:xfrm>
        </p:spPr>
        <p:txBody>
          <a:bodyPr/>
          <a:lstStyle/>
          <a:p>
            <a:endParaRPr lang="en-US" sz="2800" dirty="0"/>
          </a:p>
          <a:p>
            <a:r>
              <a:rPr lang="en-US" sz="2800" dirty="0"/>
              <a:t>Fine needle aspiration (FNA) is a diagnostic procedure used to obtain a sample of cells or fluid from a suspicious area in the breast. It's often used to investigate lumps or masses found during a physical examination or imaging tests such as mammography or ultrasound. During an FNA procedure, a thin needle is inserted into the breast tissue, and a small sample of cells or fluid is withdrawn for examination under a microscope. FNA can help determine whether a breast lump is benign (non-cancerous) or malignant (cancerous), guiding further management and treatment decisions</a:t>
            </a:r>
            <a:endParaRPr lang="en-IN" sz="2800" dirty="0"/>
          </a:p>
        </p:txBody>
      </p:sp>
    </p:spTree>
    <p:extLst>
      <p:ext uri="{BB962C8B-B14F-4D97-AF65-F5344CB8AC3E}">
        <p14:creationId xmlns:p14="http://schemas.microsoft.com/office/powerpoint/2010/main" val="4064481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8000" cy="10287000"/>
          </a:xfrm>
          <a:prstGeom prst="rect">
            <a:avLst/>
          </a:prstGeom>
        </p:spPr>
      </p:pic>
      <p:sp>
        <p:nvSpPr>
          <p:cNvPr id="3" name="object 3"/>
          <p:cNvSpPr txBox="1"/>
          <p:nvPr/>
        </p:nvSpPr>
        <p:spPr>
          <a:xfrm>
            <a:off x="3334296" y="1156595"/>
            <a:ext cx="11619865" cy="1092835"/>
          </a:xfrm>
          <a:prstGeom prst="rect">
            <a:avLst/>
          </a:prstGeom>
        </p:spPr>
        <p:txBody>
          <a:bodyPr vert="horz" wrap="square" lIns="0" tIns="12700" rIns="0" bIns="0" rtlCol="0">
            <a:spAutoFit/>
          </a:bodyPr>
          <a:lstStyle/>
          <a:p>
            <a:pPr marL="12700">
              <a:lnSpc>
                <a:spcPct val="100000"/>
              </a:lnSpc>
              <a:spcBef>
                <a:spcPts val="100"/>
              </a:spcBef>
            </a:pPr>
            <a:r>
              <a:rPr sz="7000" b="1" spc="45" dirty="0">
                <a:solidFill>
                  <a:srgbClr val="131313"/>
                </a:solidFill>
                <a:latin typeface="Verdana"/>
                <a:cs typeface="Verdana"/>
              </a:rPr>
              <a:t>B</a:t>
            </a:r>
            <a:r>
              <a:rPr sz="7000" b="1" spc="-430" dirty="0">
                <a:solidFill>
                  <a:srgbClr val="131313"/>
                </a:solidFill>
                <a:latin typeface="Verdana"/>
                <a:cs typeface="Verdana"/>
              </a:rPr>
              <a:t>r</a:t>
            </a:r>
            <a:r>
              <a:rPr sz="7000" b="1" spc="-265" dirty="0">
                <a:solidFill>
                  <a:srgbClr val="131313"/>
                </a:solidFill>
                <a:latin typeface="Verdana"/>
                <a:cs typeface="Verdana"/>
              </a:rPr>
              <a:t>e</a:t>
            </a:r>
            <a:r>
              <a:rPr sz="7000" b="1" spc="-285" dirty="0">
                <a:solidFill>
                  <a:srgbClr val="131313"/>
                </a:solidFill>
                <a:latin typeface="Verdana"/>
                <a:cs typeface="Verdana"/>
              </a:rPr>
              <a:t>a</a:t>
            </a:r>
            <a:r>
              <a:rPr sz="7000" b="1" spc="-330" dirty="0">
                <a:solidFill>
                  <a:srgbClr val="131313"/>
                </a:solidFill>
                <a:latin typeface="Verdana"/>
                <a:cs typeface="Verdana"/>
              </a:rPr>
              <a:t>s</a:t>
            </a:r>
            <a:r>
              <a:rPr sz="7000" b="1" spc="-60" dirty="0">
                <a:solidFill>
                  <a:srgbClr val="131313"/>
                </a:solidFill>
                <a:latin typeface="Verdana"/>
                <a:cs typeface="Verdana"/>
              </a:rPr>
              <a:t>t</a:t>
            </a:r>
            <a:r>
              <a:rPr sz="7000" b="1" spc="-360" dirty="0">
                <a:solidFill>
                  <a:srgbClr val="131313"/>
                </a:solidFill>
                <a:latin typeface="Verdana"/>
                <a:cs typeface="Verdana"/>
              </a:rPr>
              <a:t> </a:t>
            </a:r>
            <a:r>
              <a:rPr sz="7000" b="1" spc="85" dirty="0">
                <a:solidFill>
                  <a:srgbClr val="131313"/>
                </a:solidFill>
                <a:latin typeface="Verdana"/>
                <a:cs typeface="Verdana"/>
              </a:rPr>
              <a:t>C</a:t>
            </a:r>
            <a:r>
              <a:rPr sz="7000" b="1" spc="-285" dirty="0">
                <a:solidFill>
                  <a:srgbClr val="131313"/>
                </a:solidFill>
                <a:latin typeface="Verdana"/>
                <a:cs typeface="Verdana"/>
              </a:rPr>
              <a:t>a</a:t>
            </a:r>
            <a:r>
              <a:rPr sz="7000" b="1" spc="-70" dirty="0">
                <a:solidFill>
                  <a:srgbClr val="131313"/>
                </a:solidFill>
                <a:latin typeface="Verdana"/>
                <a:cs typeface="Verdana"/>
              </a:rPr>
              <a:t>n</a:t>
            </a:r>
            <a:r>
              <a:rPr sz="7000" b="1" spc="55" dirty="0">
                <a:solidFill>
                  <a:srgbClr val="131313"/>
                </a:solidFill>
                <a:latin typeface="Verdana"/>
                <a:cs typeface="Verdana"/>
              </a:rPr>
              <a:t>c</a:t>
            </a:r>
            <a:r>
              <a:rPr sz="7000" b="1" spc="-160" dirty="0">
                <a:solidFill>
                  <a:srgbClr val="131313"/>
                </a:solidFill>
                <a:latin typeface="Verdana"/>
                <a:cs typeface="Verdana"/>
              </a:rPr>
              <a:t>e</a:t>
            </a:r>
            <a:r>
              <a:rPr sz="7000" b="1" spc="-380" dirty="0">
                <a:solidFill>
                  <a:srgbClr val="131313"/>
                </a:solidFill>
                <a:latin typeface="Verdana"/>
                <a:cs typeface="Verdana"/>
              </a:rPr>
              <a:t>r</a:t>
            </a:r>
            <a:r>
              <a:rPr sz="7000" b="1" spc="-360" dirty="0">
                <a:solidFill>
                  <a:srgbClr val="131313"/>
                </a:solidFill>
                <a:latin typeface="Verdana"/>
                <a:cs typeface="Verdana"/>
              </a:rPr>
              <a:t> </a:t>
            </a:r>
            <a:r>
              <a:rPr sz="7000" b="1" spc="-35" dirty="0">
                <a:solidFill>
                  <a:srgbClr val="131313"/>
                </a:solidFill>
                <a:latin typeface="Verdana"/>
                <a:cs typeface="Verdana"/>
              </a:rPr>
              <a:t>D</a:t>
            </a:r>
            <a:r>
              <a:rPr sz="7000" b="1" spc="-210" dirty="0">
                <a:solidFill>
                  <a:srgbClr val="131313"/>
                </a:solidFill>
                <a:latin typeface="Verdana"/>
                <a:cs typeface="Verdana"/>
              </a:rPr>
              <a:t>i</a:t>
            </a:r>
            <a:r>
              <a:rPr sz="7000" b="1" spc="-235" dirty="0">
                <a:solidFill>
                  <a:srgbClr val="131313"/>
                </a:solidFill>
                <a:latin typeface="Verdana"/>
                <a:cs typeface="Verdana"/>
              </a:rPr>
              <a:t>a</a:t>
            </a:r>
            <a:r>
              <a:rPr sz="7000" b="1" spc="35" dirty="0">
                <a:solidFill>
                  <a:srgbClr val="131313"/>
                </a:solidFill>
                <a:latin typeface="Verdana"/>
                <a:cs typeface="Verdana"/>
              </a:rPr>
              <a:t>g</a:t>
            </a:r>
            <a:r>
              <a:rPr sz="7000" b="1" spc="-70" dirty="0">
                <a:solidFill>
                  <a:srgbClr val="131313"/>
                </a:solidFill>
                <a:latin typeface="Verdana"/>
                <a:cs typeface="Verdana"/>
              </a:rPr>
              <a:t>n</a:t>
            </a:r>
            <a:r>
              <a:rPr sz="7000" b="1" spc="-150" dirty="0">
                <a:solidFill>
                  <a:srgbClr val="131313"/>
                </a:solidFill>
                <a:latin typeface="Verdana"/>
                <a:cs typeface="Verdana"/>
              </a:rPr>
              <a:t>o</a:t>
            </a:r>
            <a:r>
              <a:rPr sz="7000" b="1" spc="-330" dirty="0">
                <a:solidFill>
                  <a:srgbClr val="131313"/>
                </a:solidFill>
                <a:latin typeface="Verdana"/>
                <a:cs typeface="Verdana"/>
              </a:rPr>
              <a:t>s</a:t>
            </a:r>
            <a:r>
              <a:rPr sz="7000" b="1" spc="-210" dirty="0">
                <a:solidFill>
                  <a:srgbClr val="131313"/>
                </a:solidFill>
                <a:latin typeface="Verdana"/>
                <a:cs typeface="Verdana"/>
              </a:rPr>
              <a:t>i</a:t>
            </a:r>
            <a:r>
              <a:rPr sz="7000" b="1" spc="-325" dirty="0">
                <a:solidFill>
                  <a:srgbClr val="131313"/>
                </a:solidFill>
                <a:latin typeface="Verdana"/>
                <a:cs typeface="Verdana"/>
              </a:rPr>
              <a:t>s</a:t>
            </a:r>
            <a:endParaRPr sz="7000">
              <a:latin typeface="Verdana"/>
              <a:cs typeface="Verdana"/>
            </a:endParaRPr>
          </a:p>
        </p:txBody>
      </p:sp>
      <p:sp>
        <p:nvSpPr>
          <p:cNvPr id="7" name="object 7"/>
          <p:cNvSpPr txBox="1"/>
          <p:nvPr/>
        </p:nvSpPr>
        <p:spPr>
          <a:xfrm>
            <a:off x="4430395" y="3106404"/>
            <a:ext cx="9427210" cy="4074192"/>
          </a:xfrm>
          <a:prstGeom prst="rect">
            <a:avLst/>
          </a:prstGeom>
        </p:spPr>
        <p:txBody>
          <a:bodyPr vert="horz" wrap="square" lIns="0" tIns="11430" rIns="0" bIns="0" rtlCol="0">
            <a:spAutoFit/>
          </a:bodyPr>
          <a:lstStyle/>
          <a:p>
            <a:pPr marL="342900" indent="-342900" algn="ctr">
              <a:buFont typeface="Arial" panose="020B0604020202020204" pitchFamily="34" charset="0"/>
              <a:buChar char="•"/>
            </a:pPr>
            <a:r>
              <a:rPr lang="en-US" sz="2400" b="0" i="0" dirty="0">
                <a:solidFill>
                  <a:srgbClr val="374151"/>
                </a:solidFill>
                <a:effectLst/>
                <a:latin typeface="__Inter_aaf875"/>
              </a:rPr>
              <a:t>Breast cancer is a disease that occurs when abnormal cells in the breast begin to grow and divide in an uncontrolled way. If left untreated, breast cancer can spread to other parts of the body and become life-threatening. This makes early and accurate diagnosis crucial for effective treatment and positive patient outcomes.</a:t>
            </a:r>
          </a:p>
          <a:p>
            <a:pPr marL="342900" indent="-342900" algn="ctr">
              <a:buFont typeface="Arial" panose="020B0604020202020204" pitchFamily="34" charset="0"/>
              <a:buChar char="•"/>
            </a:pPr>
            <a:r>
              <a:rPr lang="en-US" sz="2400" b="0" i="0" dirty="0">
                <a:solidFill>
                  <a:srgbClr val="374151"/>
                </a:solidFill>
                <a:effectLst/>
                <a:latin typeface="__Inter_aaf875"/>
              </a:rPr>
              <a:t>Machine learning techniques can aid in improving breast cancer diagnosis accuracy by analyzing large datasets of medical images and patient information to identify patterns and anomalies that may indicate the presence of breast cancer. These techniques can help doctors and pathologists make more informed decisions and reduce the risk of misdiagnosis.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230062" y="1090"/>
            <a:ext cx="6058535" cy="10286365"/>
            <a:chOff x="12230062" y="1090"/>
            <a:chExt cx="6058535" cy="10286365"/>
          </a:xfrm>
        </p:grpSpPr>
        <p:pic>
          <p:nvPicPr>
            <p:cNvPr id="3" name="object 3"/>
            <p:cNvPicPr/>
            <p:nvPr/>
          </p:nvPicPr>
          <p:blipFill>
            <a:blip r:embed="rId2" cstate="print"/>
            <a:stretch>
              <a:fillRect/>
            </a:stretch>
          </p:blipFill>
          <p:spPr>
            <a:xfrm>
              <a:off x="13720318" y="6009843"/>
              <a:ext cx="4567682" cy="4277154"/>
            </a:xfrm>
            <a:prstGeom prst="rect">
              <a:avLst/>
            </a:prstGeom>
          </p:spPr>
        </p:pic>
        <p:pic>
          <p:nvPicPr>
            <p:cNvPr id="4" name="object 4"/>
            <p:cNvPicPr/>
            <p:nvPr/>
          </p:nvPicPr>
          <p:blipFill>
            <a:blip r:embed="rId3" cstate="print"/>
            <a:stretch>
              <a:fillRect/>
            </a:stretch>
          </p:blipFill>
          <p:spPr>
            <a:xfrm>
              <a:off x="12230062" y="1090"/>
              <a:ext cx="6057938" cy="10285907"/>
            </a:xfrm>
            <a:prstGeom prst="rect">
              <a:avLst/>
            </a:prstGeom>
          </p:spPr>
        </p:pic>
      </p:grpSp>
      <p:sp>
        <p:nvSpPr>
          <p:cNvPr id="5" name="object 5"/>
          <p:cNvSpPr txBox="1">
            <a:spLocks noGrp="1"/>
          </p:cNvSpPr>
          <p:nvPr>
            <p:ph type="title"/>
          </p:nvPr>
        </p:nvSpPr>
        <p:spPr>
          <a:xfrm>
            <a:off x="1965047" y="882650"/>
            <a:ext cx="8211184" cy="654050"/>
          </a:xfrm>
          <a:prstGeom prst="rect">
            <a:avLst/>
          </a:prstGeom>
        </p:spPr>
        <p:txBody>
          <a:bodyPr vert="horz" wrap="square" lIns="0" tIns="15875" rIns="0" bIns="0" rtlCol="0">
            <a:spAutoFit/>
          </a:bodyPr>
          <a:lstStyle/>
          <a:p>
            <a:pPr marL="12700">
              <a:lnSpc>
                <a:spcPct val="100000"/>
              </a:lnSpc>
              <a:spcBef>
                <a:spcPts val="125"/>
              </a:spcBef>
            </a:pPr>
            <a:r>
              <a:rPr sz="4100" spc="-60" dirty="0"/>
              <a:t>Logistic</a:t>
            </a:r>
            <a:r>
              <a:rPr sz="4100" spc="-235" dirty="0"/>
              <a:t> </a:t>
            </a:r>
            <a:r>
              <a:rPr sz="4100" spc="-110" dirty="0"/>
              <a:t>Regression</a:t>
            </a:r>
            <a:r>
              <a:rPr sz="4100" spc="-229" dirty="0"/>
              <a:t> </a:t>
            </a:r>
            <a:r>
              <a:rPr sz="4100" spc="-100" dirty="0"/>
              <a:t>Classiﬁer</a:t>
            </a:r>
            <a:endParaRPr sz="4100" dirty="0"/>
          </a:p>
        </p:txBody>
      </p:sp>
      <p:sp>
        <p:nvSpPr>
          <p:cNvPr id="9" name="object 9"/>
          <p:cNvSpPr txBox="1"/>
          <p:nvPr/>
        </p:nvSpPr>
        <p:spPr>
          <a:xfrm>
            <a:off x="1457325" y="2012632"/>
            <a:ext cx="9979025" cy="3029034"/>
          </a:xfrm>
          <a:prstGeom prst="rect">
            <a:avLst/>
          </a:prstGeom>
        </p:spPr>
        <p:txBody>
          <a:bodyPr vert="horz" wrap="square" lIns="0" tIns="12700" rIns="0" bIns="0" rtlCol="0">
            <a:spAutoFit/>
          </a:bodyPr>
          <a:lstStyle/>
          <a:p>
            <a:pPr marL="12700" marR="5080" indent="-635" algn="ctr">
              <a:lnSpc>
                <a:spcPct val="99900"/>
              </a:lnSpc>
              <a:spcBef>
                <a:spcPts val="100"/>
              </a:spcBef>
            </a:pPr>
            <a:r>
              <a:rPr lang="en-US" sz="2800" b="0" i="0" dirty="0">
                <a:solidFill>
                  <a:srgbClr val="374151"/>
                </a:solidFill>
                <a:effectLst/>
                <a:latin typeface="__Inter_aaf875"/>
              </a:rPr>
              <a:t>Logistic Regression is a statistical model used in machine learning for binary classification problems, which is the case for breast cancer diagnosis (benign or malignant). The model uses the logistic function to model the probability of a certain class or outcome. In the context of breast cancer diagnosis, the features extracted from medical images or other diagnostic tests are used to predict the probability of malignancy.</a:t>
            </a:r>
            <a:endParaRPr sz="2800" dirty="0">
              <a:latin typeface="Microsoft Sans Serif"/>
              <a:cs typeface="Microsoft Sans Serif"/>
            </a:endParaRPr>
          </a:p>
        </p:txBody>
      </p:sp>
      <p:pic>
        <p:nvPicPr>
          <p:cNvPr id="17" name="Picture 16">
            <a:extLst>
              <a:ext uri="{FF2B5EF4-FFF2-40B4-BE49-F238E27FC236}">
                <a16:creationId xmlns:a16="http://schemas.microsoft.com/office/drawing/2014/main" id="{FF1D4764-D6C4-2098-78F3-478C7D5B6A0B}"/>
              </a:ext>
            </a:extLst>
          </p:cNvPr>
          <p:cNvPicPr>
            <a:picLocks noChangeAspect="1"/>
          </p:cNvPicPr>
          <p:nvPr/>
        </p:nvPicPr>
        <p:blipFill>
          <a:blip r:embed="rId4"/>
          <a:stretch>
            <a:fillRect/>
          </a:stretch>
        </p:blipFill>
        <p:spPr>
          <a:xfrm>
            <a:off x="2327056" y="6009843"/>
            <a:ext cx="7086309" cy="17913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8000" cy="10287000"/>
          </a:xfrm>
          <a:prstGeom prst="rect">
            <a:avLst/>
          </a:prstGeom>
        </p:spPr>
      </p:pic>
      <p:pic>
        <p:nvPicPr>
          <p:cNvPr id="3" name="object 3"/>
          <p:cNvPicPr/>
          <p:nvPr/>
        </p:nvPicPr>
        <p:blipFill>
          <a:blip r:embed="rId3" cstate="print"/>
          <a:stretch>
            <a:fillRect/>
          </a:stretch>
        </p:blipFill>
        <p:spPr>
          <a:xfrm>
            <a:off x="0" y="6039115"/>
            <a:ext cx="18288000" cy="4247883"/>
          </a:xfrm>
          <a:prstGeom prst="rect">
            <a:avLst/>
          </a:prstGeom>
        </p:spPr>
      </p:pic>
      <p:sp>
        <p:nvSpPr>
          <p:cNvPr id="7" name="object 7"/>
          <p:cNvSpPr txBox="1"/>
          <p:nvPr/>
        </p:nvSpPr>
        <p:spPr>
          <a:xfrm>
            <a:off x="1377950" y="2975978"/>
            <a:ext cx="6490970" cy="1858010"/>
          </a:xfrm>
          <a:prstGeom prst="rect">
            <a:avLst/>
          </a:prstGeom>
        </p:spPr>
        <p:txBody>
          <a:bodyPr vert="horz" wrap="square" lIns="0" tIns="11430" rIns="0" bIns="0" rtlCol="0">
            <a:spAutoFit/>
          </a:bodyPr>
          <a:lstStyle/>
          <a:p>
            <a:pPr marL="12700" marR="5080" indent="-635">
              <a:lnSpc>
                <a:spcPct val="100299"/>
              </a:lnSpc>
              <a:spcBef>
                <a:spcPts val="90"/>
              </a:spcBef>
            </a:pPr>
            <a:r>
              <a:rPr lang="en-US" sz="2400" b="0" i="0" dirty="0">
                <a:solidFill>
                  <a:srgbClr val="374151"/>
                </a:solidFill>
                <a:effectLst/>
                <a:latin typeface="__Inter_aaf875"/>
              </a:rPr>
              <a:t>Decision Trees are simple to understand and interpret, making them useful for medical diagnosis. In the case of breast cancer diagnosis, a Decision Tree can be used to classify a tumor as benign or malignant based on various features or attributes.</a:t>
            </a:r>
            <a:endParaRPr sz="2400" dirty="0">
              <a:latin typeface="Microsoft Sans Serif"/>
              <a:cs typeface="Microsoft Sans Serif"/>
            </a:endParaRPr>
          </a:p>
        </p:txBody>
      </p:sp>
      <p:pic>
        <p:nvPicPr>
          <p:cNvPr id="8" name="object 8"/>
          <p:cNvPicPr/>
          <p:nvPr/>
        </p:nvPicPr>
        <p:blipFill>
          <a:blip r:embed="rId4" cstate="print"/>
          <a:stretch>
            <a:fillRect/>
          </a:stretch>
        </p:blipFill>
        <p:spPr>
          <a:xfrm>
            <a:off x="1225550" y="402583"/>
            <a:ext cx="6385560" cy="2118359"/>
          </a:xfrm>
          <a:prstGeom prst="rect">
            <a:avLst/>
          </a:prstGeom>
        </p:spPr>
      </p:pic>
      <p:pic>
        <p:nvPicPr>
          <p:cNvPr id="10" name="Picture 9">
            <a:extLst>
              <a:ext uri="{FF2B5EF4-FFF2-40B4-BE49-F238E27FC236}">
                <a16:creationId xmlns:a16="http://schemas.microsoft.com/office/drawing/2014/main" id="{21CB62E4-718E-0D8B-F460-CA573B64B9BF}"/>
              </a:ext>
            </a:extLst>
          </p:cNvPr>
          <p:cNvPicPr>
            <a:picLocks noChangeAspect="1"/>
          </p:cNvPicPr>
          <p:nvPr/>
        </p:nvPicPr>
        <p:blipFill>
          <a:blip r:embed="rId5"/>
          <a:stretch>
            <a:fillRect/>
          </a:stretch>
        </p:blipFill>
        <p:spPr>
          <a:xfrm>
            <a:off x="8979440" y="3549650"/>
            <a:ext cx="9308560" cy="107063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230062" y="1090"/>
            <a:ext cx="6058535" cy="10286365"/>
            <a:chOff x="12230062" y="1090"/>
            <a:chExt cx="6058535" cy="10286365"/>
          </a:xfrm>
        </p:grpSpPr>
        <p:pic>
          <p:nvPicPr>
            <p:cNvPr id="3" name="object 3"/>
            <p:cNvPicPr/>
            <p:nvPr/>
          </p:nvPicPr>
          <p:blipFill>
            <a:blip r:embed="rId2" cstate="print"/>
            <a:stretch>
              <a:fillRect/>
            </a:stretch>
          </p:blipFill>
          <p:spPr>
            <a:xfrm>
              <a:off x="13720318" y="6009843"/>
              <a:ext cx="4567682" cy="4277154"/>
            </a:xfrm>
            <a:prstGeom prst="rect">
              <a:avLst/>
            </a:prstGeom>
          </p:spPr>
        </p:pic>
        <p:pic>
          <p:nvPicPr>
            <p:cNvPr id="4" name="object 4"/>
            <p:cNvPicPr/>
            <p:nvPr/>
          </p:nvPicPr>
          <p:blipFill>
            <a:blip r:embed="rId3" cstate="print"/>
            <a:stretch>
              <a:fillRect/>
            </a:stretch>
          </p:blipFill>
          <p:spPr>
            <a:xfrm>
              <a:off x="12230062" y="1090"/>
              <a:ext cx="6057938" cy="10285907"/>
            </a:xfrm>
            <a:prstGeom prst="rect">
              <a:avLst/>
            </a:prstGeom>
          </p:spPr>
        </p:pic>
      </p:grpSp>
      <p:sp>
        <p:nvSpPr>
          <p:cNvPr id="5" name="object 5"/>
          <p:cNvSpPr txBox="1">
            <a:spLocks noGrp="1"/>
          </p:cNvSpPr>
          <p:nvPr>
            <p:ph type="title"/>
          </p:nvPr>
        </p:nvSpPr>
        <p:spPr>
          <a:xfrm>
            <a:off x="1994256" y="1644650"/>
            <a:ext cx="8152765" cy="756920"/>
          </a:xfrm>
          <a:prstGeom prst="rect">
            <a:avLst/>
          </a:prstGeom>
        </p:spPr>
        <p:txBody>
          <a:bodyPr vert="horz" wrap="square" lIns="0" tIns="12700" rIns="0" bIns="0" rtlCol="0">
            <a:spAutoFit/>
          </a:bodyPr>
          <a:lstStyle/>
          <a:p>
            <a:pPr marL="12700">
              <a:lnSpc>
                <a:spcPct val="100000"/>
              </a:lnSpc>
              <a:spcBef>
                <a:spcPts val="100"/>
              </a:spcBef>
            </a:pPr>
            <a:r>
              <a:rPr sz="4800" spc="-229" dirty="0"/>
              <a:t>R</a:t>
            </a:r>
            <a:r>
              <a:rPr sz="4800" spc="-135" dirty="0"/>
              <a:t>a</a:t>
            </a:r>
            <a:r>
              <a:rPr sz="4800" spc="-110" dirty="0"/>
              <a:t>n</a:t>
            </a:r>
            <a:r>
              <a:rPr sz="4800" spc="-60" dirty="0"/>
              <a:t>dom</a:t>
            </a:r>
            <a:r>
              <a:rPr sz="4800" spc="-245" dirty="0"/>
              <a:t> </a:t>
            </a:r>
            <a:r>
              <a:rPr sz="4800" spc="-105" dirty="0"/>
              <a:t>F</a:t>
            </a:r>
            <a:r>
              <a:rPr sz="4800" spc="-210" dirty="0"/>
              <a:t>o</a:t>
            </a:r>
            <a:r>
              <a:rPr sz="4800" spc="-190" dirty="0"/>
              <a:t>r</a:t>
            </a:r>
            <a:r>
              <a:rPr sz="4800" spc="-125" dirty="0"/>
              <a:t>est</a:t>
            </a:r>
            <a:r>
              <a:rPr sz="4800" spc="-245" dirty="0"/>
              <a:t> </a:t>
            </a:r>
            <a:r>
              <a:rPr sz="4800" spc="-130" dirty="0"/>
              <a:t>Classiﬁer</a:t>
            </a:r>
            <a:endParaRPr sz="4800" dirty="0"/>
          </a:p>
        </p:txBody>
      </p:sp>
      <p:sp>
        <p:nvSpPr>
          <p:cNvPr id="6" name="object 6"/>
          <p:cNvSpPr txBox="1"/>
          <p:nvPr/>
        </p:nvSpPr>
        <p:spPr>
          <a:xfrm>
            <a:off x="1927581" y="3092450"/>
            <a:ext cx="8219440" cy="1741805"/>
          </a:xfrm>
          <a:prstGeom prst="rect">
            <a:avLst/>
          </a:prstGeom>
        </p:spPr>
        <p:txBody>
          <a:bodyPr vert="horz" wrap="square" lIns="0" tIns="13335" rIns="0" bIns="0" rtlCol="0">
            <a:spAutoFit/>
          </a:bodyPr>
          <a:lstStyle/>
          <a:p>
            <a:pPr marL="12700" marR="5080" algn="ctr">
              <a:lnSpc>
                <a:spcPct val="100400"/>
              </a:lnSpc>
              <a:spcBef>
                <a:spcPts val="105"/>
              </a:spcBef>
            </a:pPr>
            <a:r>
              <a:rPr sz="2800" spc="140" dirty="0">
                <a:solidFill>
                  <a:srgbClr val="131313"/>
                </a:solidFill>
                <a:latin typeface="Tahoma"/>
                <a:cs typeface="Tahoma"/>
              </a:rPr>
              <a:t>Random</a:t>
            </a:r>
            <a:r>
              <a:rPr sz="2800" spc="-145" dirty="0">
                <a:solidFill>
                  <a:srgbClr val="131313"/>
                </a:solidFill>
                <a:latin typeface="Tahoma"/>
                <a:cs typeface="Tahoma"/>
              </a:rPr>
              <a:t> </a:t>
            </a:r>
            <a:r>
              <a:rPr sz="2800" spc="90" dirty="0">
                <a:solidFill>
                  <a:srgbClr val="131313"/>
                </a:solidFill>
                <a:latin typeface="Tahoma"/>
                <a:cs typeface="Tahoma"/>
              </a:rPr>
              <a:t>Forest</a:t>
            </a:r>
            <a:r>
              <a:rPr sz="2800" spc="-145" dirty="0">
                <a:solidFill>
                  <a:srgbClr val="131313"/>
                </a:solidFill>
                <a:latin typeface="Tahoma"/>
                <a:cs typeface="Tahoma"/>
              </a:rPr>
              <a:t> </a:t>
            </a:r>
            <a:r>
              <a:rPr sz="2800" spc="80" dirty="0">
                <a:solidFill>
                  <a:srgbClr val="131313"/>
                </a:solidFill>
                <a:latin typeface="Tahoma"/>
                <a:cs typeface="Tahoma"/>
              </a:rPr>
              <a:t>is</a:t>
            </a:r>
            <a:r>
              <a:rPr sz="2800" spc="-145" dirty="0">
                <a:solidFill>
                  <a:srgbClr val="131313"/>
                </a:solidFill>
                <a:latin typeface="Tahoma"/>
                <a:cs typeface="Tahoma"/>
              </a:rPr>
              <a:t> </a:t>
            </a:r>
            <a:r>
              <a:rPr sz="2800" spc="130" dirty="0">
                <a:solidFill>
                  <a:srgbClr val="131313"/>
                </a:solidFill>
                <a:latin typeface="Tahoma"/>
                <a:cs typeface="Tahoma"/>
              </a:rPr>
              <a:t>an</a:t>
            </a:r>
            <a:r>
              <a:rPr sz="2800" spc="-145" dirty="0">
                <a:solidFill>
                  <a:srgbClr val="131313"/>
                </a:solidFill>
                <a:latin typeface="Tahoma"/>
                <a:cs typeface="Tahoma"/>
              </a:rPr>
              <a:t> </a:t>
            </a:r>
            <a:r>
              <a:rPr sz="2800" b="1" spc="90" dirty="0">
                <a:solidFill>
                  <a:srgbClr val="131313"/>
                </a:solidFill>
                <a:latin typeface="Arial"/>
                <a:cs typeface="Arial"/>
              </a:rPr>
              <a:t>ensemble</a:t>
            </a:r>
            <a:r>
              <a:rPr sz="2800" b="1" spc="-45" dirty="0">
                <a:solidFill>
                  <a:srgbClr val="131313"/>
                </a:solidFill>
                <a:latin typeface="Arial"/>
                <a:cs typeface="Arial"/>
              </a:rPr>
              <a:t> </a:t>
            </a:r>
            <a:r>
              <a:rPr sz="2800" spc="95" dirty="0">
                <a:solidFill>
                  <a:srgbClr val="131313"/>
                </a:solidFill>
                <a:latin typeface="Tahoma"/>
                <a:cs typeface="Tahoma"/>
              </a:rPr>
              <a:t>learning</a:t>
            </a:r>
            <a:r>
              <a:rPr sz="2800" spc="-140" dirty="0">
                <a:solidFill>
                  <a:srgbClr val="131313"/>
                </a:solidFill>
                <a:latin typeface="Tahoma"/>
                <a:cs typeface="Tahoma"/>
              </a:rPr>
              <a:t> </a:t>
            </a:r>
            <a:r>
              <a:rPr sz="2800" spc="155" dirty="0">
                <a:solidFill>
                  <a:srgbClr val="131313"/>
                </a:solidFill>
                <a:latin typeface="Tahoma"/>
                <a:cs typeface="Tahoma"/>
              </a:rPr>
              <a:t>method </a:t>
            </a:r>
            <a:r>
              <a:rPr sz="2800" spc="-860" dirty="0">
                <a:solidFill>
                  <a:srgbClr val="131313"/>
                </a:solidFill>
                <a:latin typeface="Tahoma"/>
                <a:cs typeface="Tahoma"/>
              </a:rPr>
              <a:t> </a:t>
            </a:r>
            <a:r>
              <a:rPr sz="2800" spc="95" dirty="0">
                <a:solidFill>
                  <a:srgbClr val="131313"/>
                </a:solidFill>
                <a:latin typeface="Tahoma"/>
                <a:cs typeface="Tahoma"/>
              </a:rPr>
              <a:t>that </a:t>
            </a:r>
            <a:r>
              <a:rPr sz="2800" spc="114" dirty="0">
                <a:solidFill>
                  <a:srgbClr val="131313"/>
                </a:solidFill>
                <a:latin typeface="Tahoma"/>
                <a:cs typeface="Tahoma"/>
              </a:rPr>
              <a:t>operates </a:t>
            </a:r>
            <a:r>
              <a:rPr sz="2800" spc="95" dirty="0">
                <a:solidFill>
                  <a:srgbClr val="131313"/>
                </a:solidFill>
                <a:latin typeface="Tahoma"/>
                <a:cs typeface="Tahoma"/>
              </a:rPr>
              <a:t>by constructing a </a:t>
            </a:r>
            <a:r>
              <a:rPr sz="2800" spc="125" dirty="0">
                <a:solidFill>
                  <a:srgbClr val="131313"/>
                </a:solidFill>
                <a:latin typeface="Tahoma"/>
                <a:cs typeface="Tahoma"/>
              </a:rPr>
              <a:t>multitude </a:t>
            </a:r>
            <a:r>
              <a:rPr sz="2800" spc="114" dirty="0">
                <a:solidFill>
                  <a:srgbClr val="131313"/>
                </a:solidFill>
                <a:latin typeface="Tahoma"/>
                <a:cs typeface="Tahoma"/>
              </a:rPr>
              <a:t>of </a:t>
            </a:r>
            <a:r>
              <a:rPr sz="2800" spc="120" dirty="0">
                <a:solidFill>
                  <a:srgbClr val="131313"/>
                </a:solidFill>
                <a:latin typeface="Tahoma"/>
                <a:cs typeface="Tahoma"/>
              </a:rPr>
              <a:t> </a:t>
            </a:r>
            <a:r>
              <a:rPr sz="2800" spc="110" dirty="0">
                <a:solidFill>
                  <a:srgbClr val="131313"/>
                </a:solidFill>
                <a:latin typeface="Tahoma"/>
                <a:cs typeface="Tahoma"/>
              </a:rPr>
              <a:t>decision </a:t>
            </a:r>
            <a:r>
              <a:rPr sz="2800" spc="100" dirty="0">
                <a:solidFill>
                  <a:srgbClr val="131313"/>
                </a:solidFill>
                <a:latin typeface="Tahoma"/>
                <a:cs typeface="Tahoma"/>
              </a:rPr>
              <a:t>trees </a:t>
            </a:r>
            <a:r>
              <a:rPr sz="2800" spc="80" dirty="0">
                <a:solidFill>
                  <a:srgbClr val="131313"/>
                </a:solidFill>
                <a:latin typeface="Tahoma"/>
                <a:cs typeface="Tahoma"/>
              </a:rPr>
              <a:t>at </a:t>
            </a:r>
            <a:r>
              <a:rPr sz="2800" spc="90" dirty="0">
                <a:solidFill>
                  <a:srgbClr val="131313"/>
                </a:solidFill>
                <a:latin typeface="Tahoma"/>
                <a:cs typeface="Tahoma"/>
              </a:rPr>
              <a:t>training </a:t>
            </a:r>
            <a:r>
              <a:rPr sz="2800" spc="75" dirty="0">
                <a:solidFill>
                  <a:srgbClr val="131313"/>
                </a:solidFill>
                <a:latin typeface="Tahoma"/>
                <a:cs typeface="Tahoma"/>
              </a:rPr>
              <a:t>time. </a:t>
            </a:r>
            <a:r>
              <a:rPr sz="2800" spc="-100" dirty="0">
                <a:solidFill>
                  <a:srgbClr val="131313"/>
                </a:solidFill>
                <a:latin typeface="Tahoma"/>
                <a:cs typeface="Tahoma"/>
              </a:rPr>
              <a:t>It </a:t>
            </a:r>
            <a:r>
              <a:rPr sz="2800" spc="80" dirty="0">
                <a:solidFill>
                  <a:srgbClr val="131313"/>
                </a:solidFill>
                <a:latin typeface="Tahoma"/>
                <a:cs typeface="Tahoma"/>
              </a:rPr>
              <a:t>is </a:t>
            </a:r>
            <a:r>
              <a:rPr sz="2800" spc="85" dirty="0">
                <a:solidFill>
                  <a:srgbClr val="131313"/>
                </a:solidFill>
                <a:latin typeface="Tahoma"/>
                <a:cs typeface="Tahoma"/>
              </a:rPr>
              <a:t>eﬀective </a:t>
            </a:r>
            <a:r>
              <a:rPr sz="2800" spc="120" dirty="0">
                <a:solidFill>
                  <a:srgbClr val="131313"/>
                </a:solidFill>
                <a:latin typeface="Tahoma"/>
                <a:cs typeface="Tahoma"/>
              </a:rPr>
              <a:t>for </a:t>
            </a:r>
            <a:r>
              <a:rPr sz="2800" spc="125" dirty="0">
                <a:solidFill>
                  <a:srgbClr val="131313"/>
                </a:solidFill>
                <a:latin typeface="Tahoma"/>
                <a:cs typeface="Tahoma"/>
              </a:rPr>
              <a:t> </a:t>
            </a:r>
            <a:r>
              <a:rPr sz="2800" b="1" spc="80" dirty="0">
                <a:solidFill>
                  <a:srgbClr val="131313"/>
                </a:solidFill>
                <a:latin typeface="Arial"/>
                <a:cs typeface="Arial"/>
              </a:rPr>
              <a:t>handling</a:t>
            </a:r>
            <a:r>
              <a:rPr sz="2800" b="1" spc="-50" dirty="0">
                <a:solidFill>
                  <a:srgbClr val="131313"/>
                </a:solidFill>
                <a:latin typeface="Arial"/>
                <a:cs typeface="Arial"/>
              </a:rPr>
              <a:t> </a:t>
            </a:r>
            <a:r>
              <a:rPr sz="2800" spc="75" dirty="0">
                <a:solidFill>
                  <a:srgbClr val="131313"/>
                </a:solidFill>
                <a:latin typeface="Tahoma"/>
                <a:cs typeface="Tahoma"/>
              </a:rPr>
              <a:t>large</a:t>
            </a:r>
            <a:r>
              <a:rPr sz="2800" spc="-145" dirty="0">
                <a:solidFill>
                  <a:srgbClr val="131313"/>
                </a:solidFill>
                <a:latin typeface="Tahoma"/>
                <a:cs typeface="Tahoma"/>
              </a:rPr>
              <a:t> </a:t>
            </a:r>
            <a:r>
              <a:rPr sz="2800" spc="95" dirty="0">
                <a:solidFill>
                  <a:srgbClr val="131313"/>
                </a:solidFill>
                <a:latin typeface="Tahoma"/>
                <a:cs typeface="Tahoma"/>
              </a:rPr>
              <a:t>datasets</a:t>
            </a:r>
            <a:r>
              <a:rPr sz="2800" spc="-150" dirty="0">
                <a:solidFill>
                  <a:srgbClr val="131313"/>
                </a:solidFill>
                <a:latin typeface="Tahoma"/>
                <a:cs typeface="Tahoma"/>
              </a:rPr>
              <a:t> </a:t>
            </a:r>
            <a:r>
              <a:rPr sz="2800" spc="145" dirty="0">
                <a:solidFill>
                  <a:srgbClr val="131313"/>
                </a:solidFill>
                <a:latin typeface="Tahoma"/>
                <a:cs typeface="Tahoma"/>
              </a:rPr>
              <a:t>and</a:t>
            </a:r>
            <a:r>
              <a:rPr sz="2800" spc="-145" dirty="0">
                <a:solidFill>
                  <a:srgbClr val="131313"/>
                </a:solidFill>
                <a:latin typeface="Tahoma"/>
                <a:cs typeface="Tahoma"/>
              </a:rPr>
              <a:t> </a:t>
            </a:r>
            <a:r>
              <a:rPr sz="2800" spc="105" dirty="0">
                <a:solidFill>
                  <a:srgbClr val="131313"/>
                </a:solidFill>
                <a:latin typeface="Tahoma"/>
                <a:cs typeface="Tahoma"/>
              </a:rPr>
              <a:t>reducing</a:t>
            </a:r>
            <a:r>
              <a:rPr sz="2800" spc="-150" dirty="0">
                <a:solidFill>
                  <a:srgbClr val="131313"/>
                </a:solidFill>
                <a:latin typeface="Tahoma"/>
                <a:cs typeface="Tahoma"/>
              </a:rPr>
              <a:t> </a:t>
            </a:r>
            <a:r>
              <a:rPr sz="2800" spc="75" dirty="0">
                <a:solidFill>
                  <a:srgbClr val="131313"/>
                </a:solidFill>
                <a:latin typeface="Tahoma"/>
                <a:cs typeface="Tahoma"/>
              </a:rPr>
              <a:t>overﬁtting.</a:t>
            </a:r>
            <a:endParaRPr sz="2800" dirty="0">
              <a:latin typeface="Tahoma"/>
              <a:cs typeface="Tahoma"/>
            </a:endParaRPr>
          </a:p>
        </p:txBody>
      </p:sp>
      <p:pic>
        <p:nvPicPr>
          <p:cNvPr id="8" name="Picture 7">
            <a:extLst>
              <a:ext uri="{FF2B5EF4-FFF2-40B4-BE49-F238E27FC236}">
                <a16:creationId xmlns:a16="http://schemas.microsoft.com/office/drawing/2014/main" id="{BED1079D-B5C7-2FA0-4D9C-61551FF16DBC}"/>
              </a:ext>
            </a:extLst>
          </p:cNvPr>
          <p:cNvPicPr>
            <a:picLocks noChangeAspect="1"/>
          </p:cNvPicPr>
          <p:nvPr/>
        </p:nvPicPr>
        <p:blipFill>
          <a:blip r:embed="rId4"/>
          <a:stretch>
            <a:fillRect/>
          </a:stretch>
        </p:blipFill>
        <p:spPr>
          <a:xfrm>
            <a:off x="1454150" y="5879149"/>
            <a:ext cx="9864178" cy="265620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230062" y="1090"/>
            <a:ext cx="6058535" cy="10286365"/>
            <a:chOff x="12230062" y="1090"/>
            <a:chExt cx="6058535" cy="10286365"/>
          </a:xfrm>
        </p:grpSpPr>
        <p:pic>
          <p:nvPicPr>
            <p:cNvPr id="3" name="object 3"/>
            <p:cNvPicPr/>
            <p:nvPr/>
          </p:nvPicPr>
          <p:blipFill>
            <a:blip r:embed="rId2" cstate="print"/>
            <a:stretch>
              <a:fillRect/>
            </a:stretch>
          </p:blipFill>
          <p:spPr>
            <a:xfrm>
              <a:off x="13720318" y="6009843"/>
              <a:ext cx="4567682" cy="4277154"/>
            </a:xfrm>
            <a:prstGeom prst="rect">
              <a:avLst/>
            </a:prstGeom>
          </p:spPr>
        </p:pic>
        <p:pic>
          <p:nvPicPr>
            <p:cNvPr id="4" name="object 4"/>
            <p:cNvPicPr/>
            <p:nvPr/>
          </p:nvPicPr>
          <p:blipFill>
            <a:blip r:embed="rId3" cstate="print"/>
            <a:stretch>
              <a:fillRect/>
            </a:stretch>
          </p:blipFill>
          <p:spPr>
            <a:xfrm>
              <a:off x="12230062" y="1090"/>
              <a:ext cx="6057938" cy="10285907"/>
            </a:xfrm>
            <a:prstGeom prst="rect">
              <a:avLst/>
            </a:prstGeom>
          </p:spPr>
        </p:pic>
      </p:grpSp>
      <p:sp>
        <p:nvSpPr>
          <p:cNvPr id="5" name="object 5"/>
          <p:cNvSpPr txBox="1">
            <a:spLocks noGrp="1"/>
          </p:cNvSpPr>
          <p:nvPr>
            <p:ph type="title"/>
          </p:nvPr>
        </p:nvSpPr>
        <p:spPr>
          <a:xfrm>
            <a:off x="1835150" y="654050"/>
            <a:ext cx="8143875" cy="871219"/>
          </a:xfrm>
          <a:prstGeom prst="rect">
            <a:avLst/>
          </a:prstGeom>
        </p:spPr>
        <p:txBody>
          <a:bodyPr vert="horz" wrap="square" lIns="0" tIns="12700" rIns="0" bIns="0" rtlCol="0">
            <a:spAutoFit/>
          </a:bodyPr>
          <a:lstStyle/>
          <a:p>
            <a:pPr marL="12700">
              <a:lnSpc>
                <a:spcPct val="100000"/>
              </a:lnSpc>
              <a:spcBef>
                <a:spcPts val="100"/>
              </a:spcBef>
            </a:pPr>
            <a:r>
              <a:rPr sz="5550" spc="-20" dirty="0"/>
              <a:t>C</a:t>
            </a:r>
            <a:r>
              <a:rPr sz="5550" spc="-75" dirty="0"/>
              <a:t>om</a:t>
            </a:r>
            <a:r>
              <a:rPr sz="5550" spc="-135" dirty="0"/>
              <a:t>p</a:t>
            </a:r>
            <a:r>
              <a:rPr sz="5550" spc="-225" dirty="0"/>
              <a:t>a</a:t>
            </a:r>
            <a:r>
              <a:rPr sz="5550" spc="-500" dirty="0"/>
              <a:t>r</a:t>
            </a:r>
            <a:r>
              <a:rPr sz="5550" spc="-140" dirty="0"/>
              <a:t>ati</a:t>
            </a:r>
            <a:r>
              <a:rPr sz="5550" spc="-270" dirty="0"/>
              <a:t>v</a:t>
            </a:r>
            <a:r>
              <a:rPr sz="5550" spc="-125" dirty="0"/>
              <a:t>e</a:t>
            </a:r>
            <a:r>
              <a:rPr sz="5550" spc="-285" dirty="0"/>
              <a:t> </a:t>
            </a:r>
            <a:r>
              <a:rPr sz="5550" spc="-120" dirty="0"/>
              <a:t>Anal</a:t>
            </a:r>
            <a:r>
              <a:rPr sz="5550" spc="-175" dirty="0"/>
              <a:t>y</a:t>
            </a:r>
            <a:r>
              <a:rPr sz="5550" spc="-225" dirty="0"/>
              <a:t>sis</a:t>
            </a:r>
            <a:endParaRPr sz="5550" dirty="0"/>
          </a:p>
        </p:txBody>
      </p:sp>
      <p:sp>
        <p:nvSpPr>
          <p:cNvPr id="6" name="object 6"/>
          <p:cNvSpPr txBox="1"/>
          <p:nvPr/>
        </p:nvSpPr>
        <p:spPr>
          <a:xfrm>
            <a:off x="2153602" y="2178050"/>
            <a:ext cx="7506970" cy="2002789"/>
          </a:xfrm>
          <a:prstGeom prst="rect">
            <a:avLst/>
          </a:prstGeom>
        </p:spPr>
        <p:txBody>
          <a:bodyPr vert="horz" wrap="square" lIns="0" tIns="12700" rIns="0" bIns="0" rtlCol="0">
            <a:spAutoFit/>
          </a:bodyPr>
          <a:lstStyle/>
          <a:p>
            <a:pPr marL="12700" marR="5080" algn="ctr">
              <a:lnSpc>
                <a:spcPct val="99800"/>
              </a:lnSpc>
              <a:spcBef>
                <a:spcPts val="100"/>
              </a:spcBef>
            </a:pPr>
            <a:r>
              <a:rPr sz="2600" spc="80" dirty="0">
                <a:solidFill>
                  <a:srgbClr val="131313"/>
                </a:solidFill>
                <a:latin typeface="Tahoma"/>
                <a:cs typeface="Tahoma"/>
              </a:rPr>
              <a:t>A</a:t>
            </a:r>
            <a:r>
              <a:rPr sz="2600" spc="-140" dirty="0">
                <a:solidFill>
                  <a:srgbClr val="131313"/>
                </a:solidFill>
                <a:latin typeface="Tahoma"/>
                <a:cs typeface="Tahoma"/>
              </a:rPr>
              <a:t> </a:t>
            </a:r>
            <a:r>
              <a:rPr sz="2600" spc="90" dirty="0">
                <a:solidFill>
                  <a:srgbClr val="131313"/>
                </a:solidFill>
                <a:latin typeface="Tahoma"/>
                <a:cs typeface="Tahoma"/>
              </a:rPr>
              <a:t>comparative</a:t>
            </a:r>
            <a:r>
              <a:rPr sz="2600" spc="-135" dirty="0">
                <a:solidFill>
                  <a:srgbClr val="131313"/>
                </a:solidFill>
                <a:latin typeface="Tahoma"/>
                <a:cs typeface="Tahoma"/>
              </a:rPr>
              <a:t> </a:t>
            </a:r>
            <a:r>
              <a:rPr sz="2600" spc="65" dirty="0">
                <a:solidFill>
                  <a:srgbClr val="131313"/>
                </a:solidFill>
                <a:latin typeface="Tahoma"/>
                <a:cs typeface="Tahoma"/>
              </a:rPr>
              <a:t>analysis</a:t>
            </a:r>
            <a:r>
              <a:rPr sz="2600" spc="-135" dirty="0">
                <a:solidFill>
                  <a:srgbClr val="131313"/>
                </a:solidFill>
                <a:latin typeface="Tahoma"/>
                <a:cs typeface="Tahoma"/>
              </a:rPr>
              <a:t> </a:t>
            </a:r>
            <a:r>
              <a:rPr sz="2600" spc="95" dirty="0">
                <a:solidFill>
                  <a:srgbClr val="131313"/>
                </a:solidFill>
                <a:latin typeface="Tahoma"/>
                <a:cs typeface="Tahoma"/>
              </a:rPr>
              <a:t>of</a:t>
            </a:r>
            <a:r>
              <a:rPr sz="2600" spc="-140" dirty="0">
                <a:solidFill>
                  <a:srgbClr val="131313"/>
                </a:solidFill>
                <a:latin typeface="Tahoma"/>
                <a:cs typeface="Tahoma"/>
              </a:rPr>
              <a:t> </a:t>
            </a:r>
            <a:r>
              <a:rPr sz="2600" spc="85" dirty="0">
                <a:solidFill>
                  <a:srgbClr val="131313"/>
                </a:solidFill>
                <a:latin typeface="Tahoma"/>
                <a:cs typeface="Tahoma"/>
              </a:rPr>
              <a:t>these</a:t>
            </a:r>
            <a:r>
              <a:rPr sz="2600" spc="-135" dirty="0">
                <a:solidFill>
                  <a:srgbClr val="131313"/>
                </a:solidFill>
                <a:latin typeface="Tahoma"/>
                <a:cs typeface="Tahoma"/>
              </a:rPr>
              <a:t> </a:t>
            </a:r>
            <a:r>
              <a:rPr sz="2600" spc="75" dirty="0">
                <a:solidFill>
                  <a:srgbClr val="131313"/>
                </a:solidFill>
                <a:latin typeface="Tahoma"/>
                <a:cs typeface="Tahoma"/>
              </a:rPr>
              <a:t>classiﬁers</a:t>
            </a:r>
            <a:r>
              <a:rPr sz="2600" spc="-135" dirty="0">
                <a:solidFill>
                  <a:srgbClr val="131313"/>
                </a:solidFill>
                <a:latin typeface="Tahoma"/>
                <a:cs typeface="Tahoma"/>
              </a:rPr>
              <a:t> </a:t>
            </a:r>
            <a:r>
              <a:rPr sz="2600" spc="60" dirty="0">
                <a:solidFill>
                  <a:srgbClr val="131313"/>
                </a:solidFill>
                <a:latin typeface="Tahoma"/>
                <a:cs typeface="Tahoma"/>
              </a:rPr>
              <a:t>will</a:t>
            </a:r>
            <a:r>
              <a:rPr sz="2600" spc="-140" dirty="0">
                <a:solidFill>
                  <a:srgbClr val="131313"/>
                </a:solidFill>
                <a:latin typeface="Tahoma"/>
                <a:cs typeface="Tahoma"/>
              </a:rPr>
              <a:t> </a:t>
            </a:r>
            <a:r>
              <a:rPr sz="2600" spc="114" dirty="0">
                <a:solidFill>
                  <a:srgbClr val="131313"/>
                </a:solidFill>
                <a:latin typeface="Tahoma"/>
                <a:cs typeface="Tahoma"/>
              </a:rPr>
              <a:t>be </a:t>
            </a:r>
            <a:r>
              <a:rPr sz="2600" spc="-795" dirty="0">
                <a:solidFill>
                  <a:srgbClr val="131313"/>
                </a:solidFill>
                <a:latin typeface="Tahoma"/>
                <a:cs typeface="Tahoma"/>
              </a:rPr>
              <a:t> </a:t>
            </a:r>
            <a:r>
              <a:rPr sz="2600" spc="100" dirty="0">
                <a:solidFill>
                  <a:srgbClr val="131313"/>
                </a:solidFill>
                <a:latin typeface="Tahoma"/>
                <a:cs typeface="Tahoma"/>
              </a:rPr>
              <a:t>conducted </a:t>
            </a:r>
            <a:r>
              <a:rPr sz="2600" spc="105" dirty="0">
                <a:solidFill>
                  <a:srgbClr val="131313"/>
                </a:solidFill>
                <a:latin typeface="Tahoma"/>
                <a:cs typeface="Tahoma"/>
              </a:rPr>
              <a:t>based </a:t>
            </a:r>
            <a:r>
              <a:rPr sz="2600" spc="140" dirty="0">
                <a:solidFill>
                  <a:srgbClr val="131313"/>
                </a:solidFill>
                <a:latin typeface="Tahoma"/>
                <a:cs typeface="Tahoma"/>
              </a:rPr>
              <a:t>on </a:t>
            </a:r>
            <a:r>
              <a:rPr sz="2600" b="1" spc="5" dirty="0">
                <a:solidFill>
                  <a:srgbClr val="131313"/>
                </a:solidFill>
                <a:latin typeface="Arial"/>
                <a:cs typeface="Arial"/>
              </a:rPr>
              <a:t>accuracy</a:t>
            </a:r>
            <a:r>
              <a:rPr sz="2600" spc="5" dirty="0">
                <a:solidFill>
                  <a:srgbClr val="131313"/>
                </a:solidFill>
                <a:latin typeface="Tahoma"/>
                <a:cs typeface="Tahoma"/>
              </a:rPr>
              <a:t>, </a:t>
            </a:r>
            <a:r>
              <a:rPr sz="2600" b="1" spc="40" dirty="0">
                <a:solidFill>
                  <a:srgbClr val="131313"/>
                </a:solidFill>
                <a:latin typeface="Arial"/>
                <a:cs typeface="Arial"/>
              </a:rPr>
              <a:t>sensitivity</a:t>
            </a:r>
            <a:r>
              <a:rPr sz="2600" spc="40" dirty="0">
                <a:solidFill>
                  <a:srgbClr val="131313"/>
                </a:solidFill>
                <a:latin typeface="Tahoma"/>
                <a:cs typeface="Tahoma"/>
              </a:rPr>
              <a:t>, </a:t>
            </a:r>
            <a:r>
              <a:rPr sz="2600" spc="45" dirty="0">
                <a:solidFill>
                  <a:srgbClr val="131313"/>
                </a:solidFill>
                <a:latin typeface="Tahoma"/>
                <a:cs typeface="Tahoma"/>
              </a:rPr>
              <a:t> </a:t>
            </a:r>
            <a:r>
              <a:rPr sz="2600" b="1" spc="20" dirty="0">
                <a:solidFill>
                  <a:srgbClr val="131313"/>
                </a:solidFill>
                <a:latin typeface="Arial"/>
                <a:cs typeface="Arial"/>
              </a:rPr>
              <a:t>speciﬁcity</a:t>
            </a:r>
            <a:r>
              <a:rPr sz="2600" spc="20" dirty="0">
                <a:solidFill>
                  <a:srgbClr val="131313"/>
                </a:solidFill>
                <a:latin typeface="Tahoma"/>
                <a:cs typeface="Tahoma"/>
              </a:rPr>
              <a:t>,</a:t>
            </a:r>
            <a:r>
              <a:rPr sz="2600" spc="-145" dirty="0">
                <a:solidFill>
                  <a:srgbClr val="131313"/>
                </a:solidFill>
                <a:latin typeface="Tahoma"/>
                <a:cs typeface="Tahoma"/>
              </a:rPr>
              <a:t> </a:t>
            </a:r>
            <a:r>
              <a:rPr sz="2600" spc="120" dirty="0">
                <a:solidFill>
                  <a:srgbClr val="131313"/>
                </a:solidFill>
                <a:latin typeface="Tahoma"/>
                <a:cs typeface="Tahoma"/>
              </a:rPr>
              <a:t>and</a:t>
            </a:r>
            <a:r>
              <a:rPr sz="2600" spc="-145" dirty="0">
                <a:solidFill>
                  <a:srgbClr val="131313"/>
                </a:solidFill>
                <a:latin typeface="Tahoma"/>
                <a:cs typeface="Tahoma"/>
              </a:rPr>
              <a:t> </a:t>
            </a:r>
            <a:r>
              <a:rPr sz="2600" b="1" spc="120" dirty="0">
                <a:solidFill>
                  <a:srgbClr val="131313"/>
                </a:solidFill>
                <a:latin typeface="Arial"/>
                <a:cs typeface="Arial"/>
              </a:rPr>
              <a:t>area</a:t>
            </a:r>
            <a:r>
              <a:rPr sz="2600" b="1" spc="-55" dirty="0">
                <a:solidFill>
                  <a:srgbClr val="131313"/>
                </a:solidFill>
                <a:latin typeface="Arial"/>
                <a:cs typeface="Arial"/>
              </a:rPr>
              <a:t> </a:t>
            </a:r>
            <a:r>
              <a:rPr sz="2600" b="1" spc="105" dirty="0">
                <a:solidFill>
                  <a:srgbClr val="131313"/>
                </a:solidFill>
                <a:latin typeface="Arial"/>
                <a:cs typeface="Arial"/>
              </a:rPr>
              <a:t>under</a:t>
            </a:r>
            <a:r>
              <a:rPr sz="2600" b="1" spc="-55" dirty="0">
                <a:solidFill>
                  <a:srgbClr val="131313"/>
                </a:solidFill>
                <a:latin typeface="Arial"/>
                <a:cs typeface="Arial"/>
              </a:rPr>
              <a:t> </a:t>
            </a:r>
            <a:r>
              <a:rPr sz="2600" b="1" spc="150" dirty="0">
                <a:solidFill>
                  <a:srgbClr val="131313"/>
                </a:solidFill>
                <a:latin typeface="Arial"/>
                <a:cs typeface="Arial"/>
              </a:rPr>
              <a:t>the</a:t>
            </a:r>
            <a:r>
              <a:rPr sz="2600" b="1" spc="-50" dirty="0">
                <a:solidFill>
                  <a:srgbClr val="131313"/>
                </a:solidFill>
                <a:latin typeface="Arial"/>
                <a:cs typeface="Arial"/>
              </a:rPr>
              <a:t> </a:t>
            </a:r>
            <a:r>
              <a:rPr sz="2600" b="1" spc="55" dirty="0">
                <a:solidFill>
                  <a:srgbClr val="131313"/>
                </a:solidFill>
                <a:latin typeface="Arial"/>
                <a:cs typeface="Arial"/>
              </a:rPr>
              <a:t>curve</a:t>
            </a:r>
            <a:r>
              <a:rPr sz="2600" b="1" spc="-55" dirty="0">
                <a:solidFill>
                  <a:srgbClr val="131313"/>
                </a:solidFill>
                <a:latin typeface="Arial"/>
                <a:cs typeface="Arial"/>
              </a:rPr>
              <a:t> </a:t>
            </a:r>
            <a:r>
              <a:rPr sz="2600" b="1" spc="-45" dirty="0">
                <a:solidFill>
                  <a:srgbClr val="131313"/>
                </a:solidFill>
                <a:latin typeface="Arial"/>
                <a:cs typeface="Arial"/>
              </a:rPr>
              <a:t>(AUC)</a:t>
            </a:r>
            <a:r>
              <a:rPr sz="2600" b="1" spc="-55" dirty="0">
                <a:solidFill>
                  <a:srgbClr val="131313"/>
                </a:solidFill>
                <a:latin typeface="Arial"/>
                <a:cs typeface="Arial"/>
              </a:rPr>
              <a:t> </a:t>
            </a:r>
            <a:r>
              <a:rPr sz="2600" spc="100" dirty="0">
                <a:solidFill>
                  <a:srgbClr val="131313"/>
                </a:solidFill>
                <a:latin typeface="Tahoma"/>
                <a:cs typeface="Tahoma"/>
              </a:rPr>
              <a:t>to </a:t>
            </a:r>
            <a:r>
              <a:rPr sz="2600" spc="105" dirty="0">
                <a:solidFill>
                  <a:srgbClr val="131313"/>
                </a:solidFill>
                <a:latin typeface="Tahoma"/>
                <a:cs typeface="Tahoma"/>
              </a:rPr>
              <a:t> determine </a:t>
            </a:r>
            <a:r>
              <a:rPr sz="2600" spc="90" dirty="0">
                <a:solidFill>
                  <a:srgbClr val="131313"/>
                </a:solidFill>
                <a:latin typeface="Tahoma"/>
                <a:cs typeface="Tahoma"/>
              </a:rPr>
              <a:t>their </a:t>
            </a:r>
            <a:r>
              <a:rPr sz="2600" spc="75" dirty="0">
                <a:solidFill>
                  <a:srgbClr val="131313"/>
                </a:solidFill>
                <a:latin typeface="Tahoma"/>
                <a:cs typeface="Tahoma"/>
              </a:rPr>
              <a:t>eﬀectiveness </a:t>
            </a:r>
            <a:r>
              <a:rPr sz="2600" spc="95" dirty="0">
                <a:solidFill>
                  <a:srgbClr val="131313"/>
                </a:solidFill>
                <a:latin typeface="Tahoma"/>
                <a:cs typeface="Tahoma"/>
              </a:rPr>
              <a:t>in </a:t>
            </a:r>
            <a:r>
              <a:rPr sz="2600" spc="90" dirty="0">
                <a:solidFill>
                  <a:srgbClr val="131313"/>
                </a:solidFill>
                <a:latin typeface="Tahoma"/>
                <a:cs typeface="Tahoma"/>
              </a:rPr>
              <a:t>breast </a:t>
            </a:r>
            <a:r>
              <a:rPr sz="2600" spc="80" dirty="0">
                <a:solidFill>
                  <a:srgbClr val="131313"/>
                </a:solidFill>
                <a:latin typeface="Tahoma"/>
                <a:cs typeface="Tahoma"/>
              </a:rPr>
              <a:t>cancer </a:t>
            </a:r>
            <a:r>
              <a:rPr sz="2600" spc="85" dirty="0">
                <a:solidFill>
                  <a:srgbClr val="131313"/>
                </a:solidFill>
                <a:latin typeface="Tahoma"/>
                <a:cs typeface="Tahoma"/>
              </a:rPr>
              <a:t> </a:t>
            </a:r>
            <a:r>
              <a:rPr sz="2600" spc="60" dirty="0">
                <a:solidFill>
                  <a:srgbClr val="131313"/>
                </a:solidFill>
                <a:latin typeface="Tahoma"/>
                <a:cs typeface="Tahoma"/>
              </a:rPr>
              <a:t>diagnosis.</a:t>
            </a:r>
            <a:endParaRPr sz="2600" dirty="0">
              <a:latin typeface="Tahoma"/>
              <a:cs typeface="Tahoma"/>
            </a:endParaRPr>
          </a:p>
        </p:txBody>
      </p:sp>
      <p:pic>
        <p:nvPicPr>
          <p:cNvPr id="8" name="Picture 7">
            <a:extLst>
              <a:ext uri="{FF2B5EF4-FFF2-40B4-BE49-F238E27FC236}">
                <a16:creationId xmlns:a16="http://schemas.microsoft.com/office/drawing/2014/main" id="{17E5399B-7DE7-2150-58DB-107DE2A3FD8A}"/>
              </a:ext>
            </a:extLst>
          </p:cNvPr>
          <p:cNvPicPr>
            <a:picLocks noChangeAspect="1"/>
          </p:cNvPicPr>
          <p:nvPr/>
        </p:nvPicPr>
        <p:blipFill>
          <a:blip r:embed="rId4"/>
          <a:stretch>
            <a:fillRect/>
          </a:stretch>
        </p:blipFill>
        <p:spPr>
          <a:xfrm>
            <a:off x="1730622" y="5835650"/>
            <a:ext cx="5971928" cy="1148447"/>
          </a:xfrm>
          <a:prstGeom prst="rect">
            <a:avLst/>
          </a:prstGeom>
        </p:spPr>
      </p:pic>
      <p:pic>
        <p:nvPicPr>
          <p:cNvPr id="10" name="Picture 9">
            <a:extLst>
              <a:ext uri="{FF2B5EF4-FFF2-40B4-BE49-F238E27FC236}">
                <a16:creationId xmlns:a16="http://schemas.microsoft.com/office/drawing/2014/main" id="{A2416792-2FCA-FD01-E4EE-BDE73C3B9104}"/>
              </a:ext>
            </a:extLst>
          </p:cNvPr>
          <p:cNvPicPr>
            <a:picLocks noChangeAspect="1"/>
          </p:cNvPicPr>
          <p:nvPr/>
        </p:nvPicPr>
        <p:blipFill>
          <a:blip r:embed="rId5"/>
          <a:stretch>
            <a:fillRect/>
          </a:stretch>
        </p:blipFill>
        <p:spPr>
          <a:xfrm>
            <a:off x="1730622" y="4406862"/>
            <a:ext cx="6088714" cy="979793"/>
          </a:xfrm>
          <a:prstGeom prst="rect">
            <a:avLst/>
          </a:prstGeom>
        </p:spPr>
      </p:pic>
      <p:pic>
        <p:nvPicPr>
          <p:cNvPr id="12" name="Picture 11">
            <a:extLst>
              <a:ext uri="{FF2B5EF4-FFF2-40B4-BE49-F238E27FC236}">
                <a16:creationId xmlns:a16="http://schemas.microsoft.com/office/drawing/2014/main" id="{19EF2F8D-C21A-9CAE-54D2-DBD79F86F0F0}"/>
              </a:ext>
            </a:extLst>
          </p:cNvPr>
          <p:cNvPicPr>
            <a:picLocks noChangeAspect="1"/>
          </p:cNvPicPr>
          <p:nvPr/>
        </p:nvPicPr>
        <p:blipFill>
          <a:blip r:embed="rId6"/>
          <a:stretch>
            <a:fillRect/>
          </a:stretch>
        </p:blipFill>
        <p:spPr>
          <a:xfrm>
            <a:off x="1714226" y="7433091"/>
            <a:ext cx="5862699" cy="979793"/>
          </a:xfrm>
          <a:prstGeom prst="rect">
            <a:avLst/>
          </a:prstGeom>
        </p:spPr>
      </p:pic>
      <p:pic>
        <p:nvPicPr>
          <p:cNvPr id="14" name="Picture 13">
            <a:extLst>
              <a:ext uri="{FF2B5EF4-FFF2-40B4-BE49-F238E27FC236}">
                <a16:creationId xmlns:a16="http://schemas.microsoft.com/office/drawing/2014/main" id="{2708D43A-2E10-F68E-D44A-28557AF99D46}"/>
              </a:ext>
            </a:extLst>
          </p:cNvPr>
          <p:cNvPicPr>
            <a:picLocks noChangeAspect="1"/>
          </p:cNvPicPr>
          <p:nvPr/>
        </p:nvPicPr>
        <p:blipFill>
          <a:blip r:embed="rId7"/>
          <a:stretch>
            <a:fillRect/>
          </a:stretch>
        </p:blipFill>
        <p:spPr>
          <a:xfrm>
            <a:off x="1730622" y="8850543"/>
            <a:ext cx="5440426" cy="979792"/>
          </a:xfrm>
          <a:prstGeom prst="rect">
            <a:avLst/>
          </a:prstGeom>
        </p:spPr>
      </p:pic>
      <p:sp>
        <p:nvSpPr>
          <p:cNvPr id="18" name="TextBox 17">
            <a:extLst>
              <a:ext uri="{FF2B5EF4-FFF2-40B4-BE49-F238E27FC236}">
                <a16:creationId xmlns:a16="http://schemas.microsoft.com/office/drawing/2014/main" id="{4BA2A839-B7F9-FCBE-F59F-D4935C540DE9}"/>
              </a:ext>
            </a:extLst>
          </p:cNvPr>
          <p:cNvSpPr txBox="1"/>
          <p:nvPr/>
        </p:nvSpPr>
        <p:spPr>
          <a:xfrm>
            <a:off x="8648662" y="8908069"/>
            <a:ext cx="2286000" cy="369332"/>
          </a:xfrm>
          <a:prstGeom prst="rect">
            <a:avLst/>
          </a:prstGeom>
          <a:noFill/>
        </p:spPr>
        <p:txBody>
          <a:bodyPr wrap="square" rtlCol="0">
            <a:spAutoFit/>
          </a:bodyPr>
          <a:lstStyle/>
          <a:p>
            <a:r>
              <a:rPr lang="en-US" dirty="0"/>
              <a:t>AUC</a:t>
            </a:r>
            <a:endParaRPr lang="en-IN" dirty="0"/>
          </a:p>
        </p:txBody>
      </p:sp>
      <p:sp>
        <p:nvSpPr>
          <p:cNvPr id="19" name="TextBox 18">
            <a:extLst>
              <a:ext uri="{FF2B5EF4-FFF2-40B4-BE49-F238E27FC236}">
                <a16:creationId xmlns:a16="http://schemas.microsoft.com/office/drawing/2014/main" id="{237408E6-9F18-A484-237F-75377C0238A1}"/>
              </a:ext>
            </a:extLst>
          </p:cNvPr>
          <p:cNvSpPr txBox="1"/>
          <p:nvPr/>
        </p:nvSpPr>
        <p:spPr>
          <a:xfrm>
            <a:off x="8648662" y="6118862"/>
            <a:ext cx="2286000" cy="369332"/>
          </a:xfrm>
          <a:prstGeom prst="rect">
            <a:avLst/>
          </a:prstGeom>
          <a:noFill/>
        </p:spPr>
        <p:txBody>
          <a:bodyPr wrap="square" rtlCol="0">
            <a:spAutoFit/>
          </a:bodyPr>
          <a:lstStyle/>
          <a:p>
            <a:r>
              <a:rPr lang="en-US" dirty="0"/>
              <a:t>SENSITIVITY</a:t>
            </a:r>
            <a:endParaRPr lang="en-IN" dirty="0"/>
          </a:p>
        </p:txBody>
      </p:sp>
      <p:sp>
        <p:nvSpPr>
          <p:cNvPr id="20" name="TextBox 19">
            <a:extLst>
              <a:ext uri="{FF2B5EF4-FFF2-40B4-BE49-F238E27FC236}">
                <a16:creationId xmlns:a16="http://schemas.microsoft.com/office/drawing/2014/main" id="{9C0E8D35-FDC5-7FDC-0C16-4792F4C692FC}"/>
              </a:ext>
            </a:extLst>
          </p:cNvPr>
          <p:cNvSpPr txBox="1"/>
          <p:nvPr/>
        </p:nvSpPr>
        <p:spPr>
          <a:xfrm>
            <a:off x="8643639" y="4563400"/>
            <a:ext cx="2286000" cy="369332"/>
          </a:xfrm>
          <a:prstGeom prst="rect">
            <a:avLst/>
          </a:prstGeom>
          <a:noFill/>
        </p:spPr>
        <p:txBody>
          <a:bodyPr wrap="square" rtlCol="0">
            <a:spAutoFit/>
          </a:bodyPr>
          <a:lstStyle/>
          <a:p>
            <a:r>
              <a:rPr lang="en-US" dirty="0"/>
              <a:t>ACCURACY</a:t>
            </a:r>
            <a:endParaRPr lang="en-IN" dirty="0"/>
          </a:p>
        </p:txBody>
      </p:sp>
      <p:sp>
        <p:nvSpPr>
          <p:cNvPr id="21" name="TextBox 20">
            <a:extLst>
              <a:ext uri="{FF2B5EF4-FFF2-40B4-BE49-F238E27FC236}">
                <a16:creationId xmlns:a16="http://schemas.microsoft.com/office/drawing/2014/main" id="{52E59EE2-2977-CCBF-44B8-F04C48C41794}"/>
              </a:ext>
            </a:extLst>
          </p:cNvPr>
          <p:cNvSpPr txBox="1"/>
          <p:nvPr/>
        </p:nvSpPr>
        <p:spPr>
          <a:xfrm>
            <a:off x="8648662" y="7479282"/>
            <a:ext cx="2286000" cy="369332"/>
          </a:xfrm>
          <a:prstGeom prst="rect">
            <a:avLst/>
          </a:prstGeom>
          <a:noFill/>
        </p:spPr>
        <p:txBody>
          <a:bodyPr wrap="square" rtlCol="0">
            <a:spAutoFit/>
          </a:bodyPr>
          <a:lstStyle/>
          <a:p>
            <a:r>
              <a:rPr lang="en-US" dirty="0"/>
              <a:t>SPECIFICITY</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8000" cy="10287000"/>
          </a:xfrm>
          <a:prstGeom prst="rect">
            <a:avLst/>
          </a:prstGeom>
        </p:spPr>
      </p:pic>
      <p:sp>
        <p:nvSpPr>
          <p:cNvPr id="3" name="object 3"/>
          <p:cNvSpPr txBox="1">
            <a:spLocks noGrp="1"/>
          </p:cNvSpPr>
          <p:nvPr>
            <p:ph type="title"/>
          </p:nvPr>
        </p:nvSpPr>
        <p:spPr>
          <a:xfrm>
            <a:off x="5873750" y="1339850"/>
            <a:ext cx="5324475" cy="1099820"/>
          </a:xfrm>
          <a:prstGeom prst="rect">
            <a:avLst/>
          </a:prstGeom>
        </p:spPr>
        <p:txBody>
          <a:bodyPr vert="horz" wrap="square" lIns="0" tIns="12700" rIns="0" bIns="0" rtlCol="0">
            <a:spAutoFit/>
          </a:bodyPr>
          <a:lstStyle/>
          <a:p>
            <a:pPr marL="12700" algn="ctr">
              <a:lnSpc>
                <a:spcPct val="100000"/>
              </a:lnSpc>
              <a:spcBef>
                <a:spcPts val="100"/>
              </a:spcBef>
            </a:pPr>
            <a:r>
              <a:rPr sz="7050" spc="-20" dirty="0"/>
              <a:t>C</a:t>
            </a:r>
            <a:r>
              <a:rPr sz="7050" spc="-130" dirty="0"/>
              <a:t>o</a:t>
            </a:r>
            <a:r>
              <a:rPr sz="7050" spc="-90" dirty="0"/>
              <a:t>n</a:t>
            </a:r>
            <a:r>
              <a:rPr sz="7050" spc="85" dirty="0"/>
              <a:t>c</a:t>
            </a:r>
            <a:r>
              <a:rPr sz="7050" spc="-190" dirty="0"/>
              <a:t>lusion</a:t>
            </a:r>
            <a:endParaRPr sz="7050" dirty="0"/>
          </a:p>
        </p:txBody>
      </p:sp>
      <p:sp>
        <p:nvSpPr>
          <p:cNvPr id="4" name="object 4"/>
          <p:cNvSpPr txBox="1"/>
          <p:nvPr/>
        </p:nvSpPr>
        <p:spPr>
          <a:xfrm>
            <a:off x="2449461" y="2860296"/>
            <a:ext cx="13270865" cy="5183470"/>
          </a:xfrm>
          <a:prstGeom prst="rect">
            <a:avLst/>
          </a:prstGeom>
        </p:spPr>
        <p:txBody>
          <a:bodyPr vert="horz" wrap="square" lIns="0" tIns="12700" rIns="0" bIns="0" rtlCol="0">
            <a:spAutoFit/>
          </a:bodyPr>
          <a:lstStyle/>
          <a:p>
            <a:pPr marL="12700" marR="5080" algn="ctr">
              <a:lnSpc>
                <a:spcPct val="99800"/>
              </a:lnSpc>
              <a:spcBef>
                <a:spcPts val="100"/>
              </a:spcBef>
            </a:pPr>
            <a:r>
              <a:rPr sz="4800" spc="-50" dirty="0">
                <a:solidFill>
                  <a:srgbClr val="131313"/>
                </a:solidFill>
                <a:latin typeface="Tahoma"/>
                <a:cs typeface="Tahoma"/>
              </a:rPr>
              <a:t>In </a:t>
            </a:r>
            <a:r>
              <a:rPr sz="4800" spc="70" dirty="0">
                <a:solidFill>
                  <a:srgbClr val="131313"/>
                </a:solidFill>
                <a:latin typeface="Tahoma"/>
                <a:cs typeface="Tahoma"/>
              </a:rPr>
              <a:t>conclusion, </a:t>
            </a:r>
            <a:r>
              <a:rPr sz="4800" spc="85" dirty="0">
                <a:solidFill>
                  <a:srgbClr val="131313"/>
                </a:solidFill>
                <a:latin typeface="Tahoma"/>
                <a:cs typeface="Tahoma"/>
              </a:rPr>
              <a:t>the comparative </a:t>
            </a:r>
            <a:r>
              <a:rPr sz="4800" spc="65" dirty="0">
                <a:solidFill>
                  <a:srgbClr val="131313"/>
                </a:solidFill>
                <a:latin typeface="Tahoma"/>
                <a:cs typeface="Tahoma"/>
              </a:rPr>
              <a:t>analysis </a:t>
            </a:r>
            <a:r>
              <a:rPr sz="4800" spc="90" dirty="0">
                <a:solidFill>
                  <a:srgbClr val="131313"/>
                </a:solidFill>
                <a:latin typeface="Tahoma"/>
                <a:cs typeface="Tahoma"/>
              </a:rPr>
              <a:t>provides </a:t>
            </a:r>
            <a:r>
              <a:rPr sz="4800" spc="75" dirty="0">
                <a:solidFill>
                  <a:srgbClr val="131313"/>
                </a:solidFill>
                <a:latin typeface="Tahoma"/>
                <a:cs typeface="Tahoma"/>
              </a:rPr>
              <a:t>valuable </a:t>
            </a:r>
            <a:r>
              <a:rPr sz="4800" spc="65" dirty="0">
                <a:solidFill>
                  <a:srgbClr val="131313"/>
                </a:solidFill>
                <a:latin typeface="Tahoma"/>
                <a:cs typeface="Tahoma"/>
              </a:rPr>
              <a:t>insights </a:t>
            </a:r>
            <a:r>
              <a:rPr sz="4800" spc="90" dirty="0">
                <a:solidFill>
                  <a:srgbClr val="131313"/>
                </a:solidFill>
                <a:latin typeface="Tahoma"/>
                <a:cs typeface="Tahoma"/>
              </a:rPr>
              <a:t>into </a:t>
            </a:r>
            <a:r>
              <a:rPr sz="4800" spc="85" dirty="0">
                <a:solidFill>
                  <a:srgbClr val="131313"/>
                </a:solidFill>
                <a:latin typeface="Tahoma"/>
                <a:cs typeface="Tahoma"/>
              </a:rPr>
              <a:t>the </a:t>
            </a:r>
            <a:r>
              <a:rPr sz="4800" spc="100" dirty="0">
                <a:solidFill>
                  <a:srgbClr val="131313"/>
                </a:solidFill>
                <a:latin typeface="Tahoma"/>
                <a:cs typeface="Tahoma"/>
              </a:rPr>
              <a:t>performance </a:t>
            </a:r>
            <a:r>
              <a:rPr sz="4800" spc="85" dirty="0">
                <a:solidFill>
                  <a:srgbClr val="131313"/>
                </a:solidFill>
                <a:latin typeface="Tahoma"/>
                <a:cs typeface="Tahoma"/>
              </a:rPr>
              <a:t>of </a:t>
            </a:r>
            <a:r>
              <a:rPr sz="4800" spc="90" dirty="0">
                <a:solidFill>
                  <a:srgbClr val="131313"/>
                </a:solidFill>
                <a:latin typeface="Tahoma"/>
                <a:cs typeface="Tahoma"/>
              </a:rPr>
              <a:t> </a:t>
            </a:r>
            <a:r>
              <a:rPr sz="4800" spc="50" dirty="0">
                <a:solidFill>
                  <a:srgbClr val="131313"/>
                </a:solidFill>
                <a:latin typeface="Tahoma"/>
                <a:cs typeface="Tahoma"/>
              </a:rPr>
              <a:t>Logistic</a:t>
            </a:r>
            <a:r>
              <a:rPr sz="4800" spc="-125" dirty="0">
                <a:solidFill>
                  <a:srgbClr val="131313"/>
                </a:solidFill>
                <a:latin typeface="Tahoma"/>
                <a:cs typeface="Tahoma"/>
              </a:rPr>
              <a:t> </a:t>
            </a:r>
            <a:r>
              <a:rPr sz="4800" spc="50" dirty="0">
                <a:solidFill>
                  <a:srgbClr val="131313"/>
                </a:solidFill>
                <a:latin typeface="Tahoma"/>
                <a:cs typeface="Tahoma"/>
              </a:rPr>
              <a:t>Regression,</a:t>
            </a:r>
            <a:r>
              <a:rPr sz="4800" spc="-120" dirty="0">
                <a:solidFill>
                  <a:srgbClr val="131313"/>
                </a:solidFill>
                <a:latin typeface="Tahoma"/>
                <a:cs typeface="Tahoma"/>
              </a:rPr>
              <a:t> </a:t>
            </a:r>
            <a:r>
              <a:rPr sz="4800" spc="80" dirty="0">
                <a:solidFill>
                  <a:srgbClr val="131313"/>
                </a:solidFill>
                <a:latin typeface="Tahoma"/>
                <a:cs typeface="Tahoma"/>
              </a:rPr>
              <a:t>Decision</a:t>
            </a:r>
            <a:r>
              <a:rPr sz="4800" spc="-120" dirty="0">
                <a:solidFill>
                  <a:srgbClr val="131313"/>
                </a:solidFill>
                <a:latin typeface="Tahoma"/>
                <a:cs typeface="Tahoma"/>
              </a:rPr>
              <a:t> </a:t>
            </a:r>
            <a:r>
              <a:rPr sz="4800" spc="15" dirty="0">
                <a:solidFill>
                  <a:srgbClr val="131313"/>
                </a:solidFill>
                <a:latin typeface="Tahoma"/>
                <a:cs typeface="Tahoma"/>
              </a:rPr>
              <a:t>Tree,</a:t>
            </a:r>
            <a:r>
              <a:rPr sz="4800" spc="-125" dirty="0">
                <a:solidFill>
                  <a:srgbClr val="131313"/>
                </a:solidFill>
                <a:latin typeface="Tahoma"/>
                <a:cs typeface="Tahoma"/>
              </a:rPr>
              <a:t> </a:t>
            </a:r>
            <a:r>
              <a:rPr sz="4800" spc="110" dirty="0">
                <a:solidFill>
                  <a:srgbClr val="131313"/>
                </a:solidFill>
                <a:latin typeface="Tahoma"/>
                <a:cs typeface="Tahoma"/>
              </a:rPr>
              <a:t>and</a:t>
            </a:r>
            <a:r>
              <a:rPr sz="4800" spc="-120" dirty="0">
                <a:solidFill>
                  <a:srgbClr val="131313"/>
                </a:solidFill>
                <a:latin typeface="Tahoma"/>
                <a:cs typeface="Tahoma"/>
              </a:rPr>
              <a:t> </a:t>
            </a:r>
            <a:r>
              <a:rPr sz="4800" spc="105" dirty="0">
                <a:solidFill>
                  <a:srgbClr val="131313"/>
                </a:solidFill>
                <a:latin typeface="Tahoma"/>
                <a:cs typeface="Tahoma"/>
              </a:rPr>
              <a:t>Random</a:t>
            </a:r>
            <a:r>
              <a:rPr sz="4800" spc="-120" dirty="0">
                <a:solidFill>
                  <a:srgbClr val="131313"/>
                </a:solidFill>
                <a:latin typeface="Tahoma"/>
                <a:cs typeface="Tahoma"/>
              </a:rPr>
              <a:t> </a:t>
            </a:r>
            <a:r>
              <a:rPr sz="4800" spc="70" dirty="0">
                <a:solidFill>
                  <a:srgbClr val="131313"/>
                </a:solidFill>
                <a:latin typeface="Tahoma"/>
                <a:cs typeface="Tahoma"/>
              </a:rPr>
              <a:t>Forest</a:t>
            </a:r>
            <a:r>
              <a:rPr sz="4800" spc="-120" dirty="0">
                <a:solidFill>
                  <a:srgbClr val="131313"/>
                </a:solidFill>
                <a:latin typeface="Tahoma"/>
                <a:cs typeface="Tahoma"/>
              </a:rPr>
              <a:t> </a:t>
            </a:r>
            <a:r>
              <a:rPr sz="4800" spc="75" dirty="0">
                <a:solidFill>
                  <a:srgbClr val="131313"/>
                </a:solidFill>
                <a:latin typeface="Tahoma"/>
                <a:cs typeface="Tahoma"/>
              </a:rPr>
              <a:t>classiﬁers</a:t>
            </a:r>
            <a:r>
              <a:rPr sz="4800" spc="-125" dirty="0">
                <a:solidFill>
                  <a:srgbClr val="131313"/>
                </a:solidFill>
                <a:latin typeface="Tahoma"/>
                <a:cs typeface="Tahoma"/>
              </a:rPr>
              <a:t> </a:t>
            </a:r>
            <a:r>
              <a:rPr sz="4800" spc="90" dirty="0">
                <a:solidFill>
                  <a:srgbClr val="131313"/>
                </a:solidFill>
                <a:latin typeface="Tahoma"/>
                <a:cs typeface="Tahoma"/>
              </a:rPr>
              <a:t>in</a:t>
            </a:r>
            <a:r>
              <a:rPr sz="4800" spc="-120" dirty="0">
                <a:solidFill>
                  <a:srgbClr val="131313"/>
                </a:solidFill>
                <a:latin typeface="Tahoma"/>
                <a:cs typeface="Tahoma"/>
              </a:rPr>
              <a:t> </a:t>
            </a:r>
            <a:r>
              <a:rPr sz="4800" spc="80" dirty="0">
                <a:solidFill>
                  <a:srgbClr val="131313"/>
                </a:solidFill>
                <a:latin typeface="Tahoma"/>
                <a:cs typeface="Tahoma"/>
              </a:rPr>
              <a:t>enhancing</a:t>
            </a:r>
            <a:r>
              <a:rPr sz="4800" spc="-120" dirty="0">
                <a:solidFill>
                  <a:srgbClr val="131313"/>
                </a:solidFill>
                <a:latin typeface="Tahoma"/>
                <a:cs typeface="Tahoma"/>
              </a:rPr>
              <a:t> </a:t>
            </a:r>
            <a:r>
              <a:rPr sz="4800" spc="85" dirty="0">
                <a:solidFill>
                  <a:srgbClr val="131313"/>
                </a:solidFill>
                <a:latin typeface="Tahoma"/>
                <a:cs typeface="Tahoma"/>
              </a:rPr>
              <a:t>breast</a:t>
            </a:r>
            <a:r>
              <a:rPr sz="4800" spc="-125" dirty="0">
                <a:solidFill>
                  <a:srgbClr val="131313"/>
                </a:solidFill>
                <a:latin typeface="Tahoma"/>
                <a:cs typeface="Tahoma"/>
              </a:rPr>
              <a:t> </a:t>
            </a:r>
            <a:r>
              <a:rPr sz="4800" spc="75" dirty="0">
                <a:solidFill>
                  <a:srgbClr val="131313"/>
                </a:solidFill>
                <a:latin typeface="Tahoma"/>
                <a:cs typeface="Tahoma"/>
              </a:rPr>
              <a:t>cancer </a:t>
            </a:r>
            <a:r>
              <a:rPr sz="4800" spc="80" dirty="0">
                <a:solidFill>
                  <a:srgbClr val="131313"/>
                </a:solidFill>
                <a:latin typeface="Tahoma"/>
                <a:cs typeface="Tahoma"/>
              </a:rPr>
              <a:t> </a:t>
            </a:r>
            <a:r>
              <a:rPr sz="4800" spc="55" dirty="0">
                <a:solidFill>
                  <a:srgbClr val="131313"/>
                </a:solidFill>
                <a:latin typeface="Tahoma"/>
                <a:cs typeface="Tahoma"/>
              </a:rPr>
              <a:t>diagnosis.</a:t>
            </a:r>
            <a:r>
              <a:rPr sz="4800" spc="-125" dirty="0">
                <a:solidFill>
                  <a:srgbClr val="131313"/>
                </a:solidFill>
                <a:latin typeface="Tahoma"/>
                <a:cs typeface="Tahoma"/>
              </a:rPr>
              <a:t> </a:t>
            </a:r>
            <a:r>
              <a:rPr sz="4800" spc="40" dirty="0">
                <a:solidFill>
                  <a:srgbClr val="131313"/>
                </a:solidFill>
                <a:latin typeface="Tahoma"/>
                <a:cs typeface="Tahoma"/>
              </a:rPr>
              <a:t>This</a:t>
            </a:r>
            <a:r>
              <a:rPr sz="4800" spc="-120" dirty="0">
                <a:solidFill>
                  <a:srgbClr val="131313"/>
                </a:solidFill>
                <a:latin typeface="Tahoma"/>
                <a:cs typeface="Tahoma"/>
              </a:rPr>
              <a:t> </a:t>
            </a:r>
            <a:r>
              <a:rPr sz="4800" spc="85" dirty="0">
                <a:solidFill>
                  <a:srgbClr val="131313"/>
                </a:solidFill>
                <a:latin typeface="Tahoma"/>
                <a:cs typeface="Tahoma"/>
              </a:rPr>
              <a:t>research</a:t>
            </a:r>
            <a:r>
              <a:rPr sz="4800" spc="-125" dirty="0">
                <a:solidFill>
                  <a:srgbClr val="131313"/>
                </a:solidFill>
                <a:latin typeface="Tahoma"/>
                <a:cs typeface="Tahoma"/>
              </a:rPr>
              <a:t> </a:t>
            </a:r>
            <a:r>
              <a:rPr sz="4800" spc="85" dirty="0">
                <a:solidFill>
                  <a:srgbClr val="131313"/>
                </a:solidFill>
                <a:latin typeface="Tahoma"/>
                <a:cs typeface="Tahoma"/>
              </a:rPr>
              <a:t>contributes</a:t>
            </a:r>
            <a:r>
              <a:rPr sz="4800" spc="-120" dirty="0">
                <a:solidFill>
                  <a:srgbClr val="131313"/>
                </a:solidFill>
                <a:latin typeface="Tahoma"/>
                <a:cs typeface="Tahoma"/>
              </a:rPr>
              <a:t> </a:t>
            </a:r>
            <a:r>
              <a:rPr sz="4800" spc="95" dirty="0">
                <a:solidFill>
                  <a:srgbClr val="131313"/>
                </a:solidFill>
                <a:latin typeface="Tahoma"/>
                <a:cs typeface="Tahoma"/>
              </a:rPr>
              <a:t>to</a:t>
            </a:r>
            <a:r>
              <a:rPr sz="4800" spc="-120" dirty="0">
                <a:solidFill>
                  <a:srgbClr val="131313"/>
                </a:solidFill>
                <a:latin typeface="Tahoma"/>
                <a:cs typeface="Tahoma"/>
              </a:rPr>
              <a:t> </a:t>
            </a:r>
            <a:r>
              <a:rPr sz="4800" spc="85" dirty="0">
                <a:solidFill>
                  <a:srgbClr val="131313"/>
                </a:solidFill>
                <a:latin typeface="Tahoma"/>
                <a:cs typeface="Tahoma"/>
              </a:rPr>
              <a:t>the</a:t>
            </a:r>
            <a:r>
              <a:rPr sz="4800" spc="-125" dirty="0">
                <a:solidFill>
                  <a:srgbClr val="131313"/>
                </a:solidFill>
                <a:latin typeface="Tahoma"/>
                <a:cs typeface="Tahoma"/>
              </a:rPr>
              <a:t> </a:t>
            </a:r>
            <a:r>
              <a:rPr sz="4800" spc="90" dirty="0">
                <a:solidFill>
                  <a:srgbClr val="131313"/>
                </a:solidFill>
                <a:latin typeface="Tahoma"/>
                <a:cs typeface="Tahoma"/>
              </a:rPr>
              <a:t>advancement</a:t>
            </a:r>
            <a:r>
              <a:rPr sz="4800" spc="-120" dirty="0">
                <a:solidFill>
                  <a:srgbClr val="131313"/>
                </a:solidFill>
                <a:latin typeface="Tahoma"/>
                <a:cs typeface="Tahoma"/>
              </a:rPr>
              <a:t> </a:t>
            </a:r>
            <a:r>
              <a:rPr sz="4800" spc="85" dirty="0">
                <a:solidFill>
                  <a:srgbClr val="131313"/>
                </a:solidFill>
                <a:latin typeface="Tahoma"/>
                <a:cs typeface="Tahoma"/>
              </a:rPr>
              <a:t>of</a:t>
            </a:r>
            <a:r>
              <a:rPr sz="4800" spc="-120" dirty="0">
                <a:solidFill>
                  <a:srgbClr val="131313"/>
                </a:solidFill>
                <a:latin typeface="Tahoma"/>
                <a:cs typeface="Tahoma"/>
              </a:rPr>
              <a:t> </a:t>
            </a:r>
            <a:r>
              <a:rPr sz="4800" b="1" spc="25" dirty="0">
                <a:solidFill>
                  <a:srgbClr val="131313"/>
                </a:solidFill>
                <a:latin typeface="Arial"/>
                <a:cs typeface="Arial"/>
              </a:rPr>
              <a:t>diagnostic</a:t>
            </a:r>
            <a:r>
              <a:rPr sz="4800" b="1" spc="-40" dirty="0">
                <a:solidFill>
                  <a:srgbClr val="131313"/>
                </a:solidFill>
                <a:latin typeface="Arial"/>
                <a:cs typeface="Arial"/>
              </a:rPr>
              <a:t> </a:t>
            </a:r>
            <a:r>
              <a:rPr sz="4800" spc="90" dirty="0">
                <a:solidFill>
                  <a:srgbClr val="131313"/>
                </a:solidFill>
                <a:latin typeface="Tahoma"/>
                <a:cs typeface="Tahoma"/>
              </a:rPr>
              <a:t>techniques</a:t>
            </a:r>
            <a:r>
              <a:rPr sz="4800" spc="-120" dirty="0">
                <a:solidFill>
                  <a:srgbClr val="131313"/>
                </a:solidFill>
                <a:latin typeface="Tahoma"/>
                <a:cs typeface="Tahoma"/>
              </a:rPr>
              <a:t> </a:t>
            </a:r>
            <a:r>
              <a:rPr sz="4800" spc="90" dirty="0">
                <a:solidFill>
                  <a:srgbClr val="131313"/>
                </a:solidFill>
                <a:latin typeface="Tahoma"/>
                <a:cs typeface="Tahoma"/>
              </a:rPr>
              <a:t>in</a:t>
            </a:r>
            <a:r>
              <a:rPr sz="4800" spc="-120" dirty="0">
                <a:solidFill>
                  <a:srgbClr val="131313"/>
                </a:solidFill>
                <a:latin typeface="Tahoma"/>
                <a:cs typeface="Tahoma"/>
              </a:rPr>
              <a:t> </a:t>
            </a:r>
            <a:r>
              <a:rPr sz="4800" spc="85" dirty="0">
                <a:solidFill>
                  <a:srgbClr val="131313"/>
                </a:solidFill>
                <a:latin typeface="Tahoma"/>
                <a:cs typeface="Tahoma"/>
              </a:rPr>
              <a:t>the</a:t>
            </a:r>
            <a:r>
              <a:rPr sz="4800" spc="-125" dirty="0">
                <a:solidFill>
                  <a:srgbClr val="131313"/>
                </a:solidFill>
                <a:latin typeface="Tahoma"/>
                <a:cs typeface="Tahoma"/>
              </a:rPr>
              <a:t> </a:t>
            </a:r>
            <a:r>
              <a:rPr sz="4800" spc="100" dirty="0">
                <a:solidFill>
                  <a:srgbClr val="131313"/>
                </a:solidFill>
                <a:latin typeface="Tahoma"/>
                <a:cs typeface="Tahoma"/>
              </a:rPr>
              <a:t>ﬁeld </a:t>
            </a:r>
            <a:r>
              <a:rPr sz="4800" spc="-735" dirty="0">
                <a:solidFill>
                  <a:srgbClr val="131313"/>
                </a:solidFill>
                <a:latin typeface="Tahoma"/>
                <a:cs typeface="Tahoma"/>
              </a:rPr>
              <a:t> </a:t>
            </a:r>
            <a:r>
              <a:rPr sz="4800" spc="85" dirty="0">
                <a:solidFill>
                  <a:srgbClr val="131313"/>
                </a:solidFill>
                <a:latin typeface="Tahoma"/>
                <a:cs typeface="Tahoma"/>
              </a:rPr>
              <a:t>of</a:t>
            </a:r>
            <a:r>
              <a:rPr sz="4800" spc="-135" dirty="0">
                <a:solidFill>
                  <a:srgbClr val="131313"/>
                </a:solidFill>
                <a:latin typeface="Tahoma"/>
                <a:cs typeface="Tahoma"/>
              </a:rPr>
              <a:t> </a:t>
            </a:r>
            <a:r>
              <a:rPr sz="4800" spc="55" dirty="0">
                <a:solidFill>
                  <a:srgbClr val="131313"/>
                </a:solidFill>
                <a:latin typeface="Tahoma"/>
                <a:cs typeface="Tahoma"/>
              </a:rPr>
              <a:t>oncology.</a:t>
            </a:r>
            <a:endParaRPr sz="4800" dirty="0">
              <a:latin typeface="Tahoma"/>
              <a:cs typeface="Tahom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TotalTime>
  <Words>519</Words>
  <Application>Microsoft Office PowerPoint</Application>
  <PresentationFormat>Custom</PresentationFormat>
  <Paragraphs>26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__Inter_aaf875</vt:lpstr>
      <vt:lpstr>Arial</vt:lpstr>
      <vt:lpstr>Calibri</vt:lpstr>
      <vt:lpstr>Microsoft Sans Serif</vt:lpstr>
      <vt:lpstr>Tahoma</vt:lpstr>
      <vt:lpstr>Verdana</vt:lpstr>
      <vt:lpstr>Office Theme</vt:lpstr>
      <vt:lpstr>PowerPoint Presentation</vt:lpstr>
      <vt:lpstr>Introduction</vt:lpstr>
      <vt:lpstr>FINE NEEDLE  ASPIRATION</vt:lpstr>
      <vt:lpstr>PowerPoint Presentation</vt:lpstr>
      <vt:lpstr>Logistic Regression Classiﬁer</vt:lpstr>
      <vt:lpstr>PowerPoint Presentation</vt:lpstr>
      <vt:lpstr>Random Forest Classiﬁer</vt:lpstr>
      <vt:lpstr>Comparative Analysis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Bhavya Choksey</dc:creator>
  <cp:lastModifiedBy>Bhavya Choksey</cp:lastModifiedBy>
  <cp:revision>3</cp:revision>
  <dcterms:created xsi:type="dcterms:W3CDTF">2024-04-04T05:20:21Z</dcterms:created>
  <dcterms:modified xsi:type="dcterms:W3CDTF">2024-04-04T08:54:46Z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2024-04-04T00:00:00Z</vt:filetime>
  </property>
  <property fmtid="{D5CDD505-2E9C-101B-9397-08002B2CF9AE}" pid="3" name="Creator">
    <vt:lpwstr>Chromium</vt:lpwstr>
  </property>
  <property fmtid="{D5CDD505-2E9C-101B-9397-08002B2CF9AE}" pid="4" name="LastSaved">
    <vt:filetime>2024-04-04T00:00:00Z</vt:filetime>
  </property>
</Properties>
</file>