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09:28:02.083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9745.64453"/>
      <inkml:brushProperty name="anchorY" value="-5250.57178"/>
      <inkml:brushProperty name="scaleFactor" value="0.5"/>
    </inkml:brush>
  </inkml:definitions>
  <inkml:trace contextRef="#ctx0" brushRef="#br0">1 36 24575,'0'0'0,"0"-6"0,20-2 0,21 1 0,22 2 0,31 1 0,20 1 0,35 2 0,16 0 0,40 1 0,12 0 0,21 0 0,-6 1 0,-17-1 0,-27 0 0,-41 0 0,-31 0 0,-31 0 0,-17 0 0,5 0 0,-9 0 0,0 0 0,-1 0 0,9 0 0,1 0 0,-6 0 0,-8 0 0,-7 0 0,6 0 0,2 0 0,4 0 0,-5 0 0,2 0 0,-5 0 0,0 0 0,-5 0 0,3 0 0,-4 0 0,3 0 0,-4 0 0,-10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09:41:26.9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 24575,'0'-1'0,"0"1"0,0-1 0,0 0 0,1 0 0,-1 1 0,1-1 0,-1 0 0,0 1 0,1-1 0,-1 0 0,1 1 0,-1-1 0,1 1 0,0-1 0,-1 1 0,1-1 0,-1 1 0,1-1 0,0 1 0,-1 0 0,1-1 0,0 1 0,0 0 0,-1-1 0,1 1 0,1 0 0,25-6 0,-22 6 0,108-12 0,1 5 0,114 9 0,-87 0 0,522-1-1365,-633-1-5461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09:41:28.5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1087 24575,'0'0'0,"-1"0"0,1 0 0,-1 1 0,1-1 0,-1 0 0,1 0 0,-1 0 0,1 0 0,-1-1 0,1 1 0,-1 0 0,1 0 0,-1 0 0,1 0 0,0 0 0,-1-1 0,1 1 0,-1 0 0,1 0 0,-1-1 0,1 1 0,0 0 0,-1-1 0,1 1 0,0 0 0,-1-1 0,1 1 0,0 0 0,-1-1 0,1 1 0,0-1 0,6-15 0,25-16 0,-26 28 0,27-27 0,1 2 0,1 2 0,2 1 0,52-29 0,-29 16 0,-1-2 0,-2-3 0,62-62 0,10-9 0,293-200 0,-339 258-682,79-72-1,-143 115-6143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09:41:13.7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24575,'1408'0'-1365,"-1377"0"-5461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09:41:17.4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24575,'1438'0'-1365,"-1404"0"-5461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09:41:19.0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 24575,'1'-1'0,"0"-1"0,0 1 0,1-1 0,-1 1 0,0 0 0,0 0 0,1 0 0,-1-1 0,0 1 0,1 0 0,-1 1 0,1-1 0,-1 0 0,1 0 0,0 1 0,-1-1 0,1 1 0,0-1 0,0 1 0,-1 0 0,1 0 0,3-1 0,-1 1 0,67-10 0,0 3 0,1 4 0,93 6 0,-31 0 0,729-3-1365,-820 0-5461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09:45:56.4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09:47:24.7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301 310 24575,'0'-5'0,"-6"-3"0,-7-5 0,-8-13 0,-12-6 0,0-5 0,-6-2 0,-3-5 0,1 4 0,1 3 0,7 8-8191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09:47:25.4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309 0 24575,'-12'0'0,"-3"6"0,-6 8 0,-4 7 0,-11 0 0,-4 2 0,-7 4 0,4 2 0,4-3 0,9-7-8191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09:47:27.1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242 273 24575,'0'-11'0,"0"-11"0,-6 0 0,-7-3 0,-14-3 0,-2-3 0,-1 4 0,-3 1 0,-6-1 0,3-2 0,8 5-8191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09:47:28.0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201 1 24575,'0'5'0,"0"9"0,0 7 0,-6 0 0,-2 2 0,-5 4 0,-12-4 0,-3 1 0,-1-4 0,-2-6 0,-1 2 0,4-3-8191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09:28:14.879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43607.50391"/>
      <inkml:brushProperty name="anchorY" value="-11911.36914"/>
      <inkml:brushProperty name="scaleFactor" value="0.5"/>
    </inkml:brush>
  </inkml:definitions>
  <inkml:trace contextRef="#ctx0" brushRef="#br0">0 1 24575,'0'0'0,"6"0"0,9 0 0,13 0 0,13 0 0,10 0 0,10 0 0,5 0 0,3 0 0,9 0 0,7 0 0,7 0 0,5 0 0,11 0 0,8 0 0,3 0 0,5 0 0,-10 0 0,4 0 0,-4 0 0,-3 0 0,-17 0 0,-9 0 0,-1 0 0,-13 0 0,-11 0 0,-2 0 0,-8 0 0,-5 0 0,-4 0 0,-4 0 0,5 0 0,-1 0 0,6 0 0,-1 0 0,-1 0 0,4 0 0,-3 0 0,-2 0 0,5 0 0,-3 0 0,-2 0 0,-3 0 0,-2 0 0,-3 0 0,-1 0 0,7 0 0,-1 0 0,6 0 0,0 0 0,-2 0 0,-2 0 0,-3 0 0,-3 0 0,-1 0 0,-2 0 0,0 0 0,7 0 0,0 0 0,0 0 0,-1 0 0,-2 0 0,-8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09:47:29.4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376 183 24575,'-12'-6'0,"-15"-8"0,-10-1 0,-3-10 0,-7-1 0,-2 5 0,3-1 0,2 4 0,3-1 0,9 2-8191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09:47:30.9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414 1 24575,'0'6'0,"0"7"0,-6 2 0,-8-1 0,-7-4 0,-6 3 0,-4-2 0,3 5 0,1-2 0,-2 3 0,0 5 0,-3-2 0,0-4 0,-8-5 0,5 2 0,0 4 0,8 0-8191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09:41:03.9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24575,'1232'0'-1365,"-1198"0"-5461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09:41:06.1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24575,'1237'0'-1365,"-1208"0"-5461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09:41:11.1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41 24575,'0'-2'0,"1"1"0,1-1 0,-1 1 0,0 0 0,0-1 0,0 1 0,1 0 0,-1 0 0,0 0 0,1 0 0,-1 0 0,1 0 0,0 1 0,-1-1 0,1 0 0,-1 1 0,1-1 0,0 1 0,0-1 0,-1 1 0,1 0 0,3 0 0,-1-1 0,66-8 0,1 2 0,0 3 0,85 8 0,-38-2 0,527-1-1365,-616-1-5461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09:41:13.7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24575,'1408'0'-1365,"-1377"0"-5461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09:41:17.4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24575,'1438'0'-1365,"-1404"0"-5461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09:41:19.0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 24575,'1'-1'0,"0"-1"0,0 1 0,1-1 0,-1 1 0,0 0 0,0 0 0,1 0 0,-1-1 0,0 1 0,1 0 0,-1 1 0,1-1 0,-1 0 0,1 0 0,0 1 0,-1-1 0,1 1 0,0-1 0,0 1 0,-1 0 0,1 0 0,3-1 0,-1 1 0,67-10 0,0 3 0,1 4 0,93 6 0,-31 0 0,729-3-1365,-820 0-5461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09:41:25.4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24575,'4'2'0,"0"-1"0,0 0 0,0 1 0,0-1 0,-1 1 0,1 0 0,0 1 0,-1-1 0,0 0 0,1 1 0,-1 0 0,4 5 0,4 1 0,242 180 0,-193-146 0,259 152 0,-101-67 0,-123-72 0,-61-38 0,0 1 0,-1 2 0,-1 1 0,-2 2 0,53 51 0,-20-10-1365,-29-37-5461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0B29D-9C98-4F7C-9704-477418BD03EE}" type="datetimeFigureOut">
              <a:rPr lang="en-US" smtClean="0"/>
              <a:t>15-Nov-22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D2BCF-35B0-4EF9-AFD7-95CBE020790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2167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0B29D-9C98-4F7C-9704-477418BD03EE}" type="datetimeFigureOut">
              <a:rPr lang="en-US" smtClean="0"/>
              <a:t>15-Nov-22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D2BCF-35B0-4EF9-AFD7-95CBE0207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160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0B29D-9C98-4F7C-9704-477418BD03EE}" type="datetimeFigureOut">
              <a:rPr lang="en-US" smtClean="0"/>
              <a:t>15-Nov-22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D2BCF-35B0-4EF9-AFD7-95CBE0207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401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0B29D-9C98-4F7C-9704-477418BD03EE}" type="datetimeFigureOut">
              <a:rPr lang="en-US" smtClean="0"/>
              <a:t>15-Nov-22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D2BCF-35B0-4EF9-AFD7-95CBE0207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236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0B29D-9C98-4F7C-9704-477418BD03EE}" type="datetimeFigureOut">
              <a:rPr lang="en-US" smtClean="0"/>
              <a:t>15-Nov-22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D2BCF-35B0-4EF9-AFD7-95CBE020790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5611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0B29D-9C98-4F7C-9704-477418BD03EE}" type="datetimeFigureOut">
              <a:rPr lang="en-US" smtClean="0"/>
              <a:t>15-Nov-22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D2BCF-35B0-4EF9-AFD7-95CBE0207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352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0B29D-9C98-4F7C-9704-477418BD03EE}" type="datetimeFigureOut">
              <a:rPr lang="en-US" smtClean="0"/>
              <a:t>15-Nov-22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D2BCF-35B0-4EF9-AFD7-95CBE0207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008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0B29D-9C98-4F7C-9704-477418BD03EE}" type="datetimeFigureOut">
              <a:rPr lang="en-US" smtClean="0"/>
              <a:t>15-Nov-22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D2BCF-35B0-4EF9-AFD7-95CBE0207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871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0B29D-9C98-4F7C-9704-477418BD03EE}" type="datetimeFigureOut">
              <a:rPr lang="en-US" smtClean="0"/>
              <a:t>15-Nov-22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D2BCF-35B0-4EF9-AFD7-95CBE0207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864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2E0B29D-9C98-4F7C-9704-477418BD03EE}" type="datetimeFigureOut">
              <a:rPr lang="en-US" smtClean="0"/>
              <a:t>15-Nov-22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42D2BCF-35B0-4EF9-AFD7-95CBE0207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793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0B29D-9C98-4F7C-9704-477418BD03EE}" type="datetimeFigureOut">
              <a:rPr lang="en-US" smtClean="0"/>
              <a:t>15-Nov-22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D2BCF-35B0-4EF9-AFD7-95CBE0207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260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2E0B29D-9C98-4F7C-9704-477418BD03EE}" type="datetimeFigureOut">
              <a:rPr lang="en-US" smtClean="0"/>
              <a:t>15-Nov-22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42D2BCF-35B0-4EF9-AFD7-95CBE020790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6502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customXml" Target="../ink/ink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customXml" Target="../ink/ink9.xml"/><Relationship Id="rId18" Type="http://schemas.openxmlformats.org/officeDocument/2006/relationships/image" Target="../media/image12.png"/><Relationship Id="rId3" Type="http://schemas.openxmlformats.org/officeDocument/2006/relationships/image" Target="../media/image5.png"/><Relationship Id="rId7" Type="http://schemas.openxmlformats.org/officeDocument/2006/relationships/customXml" Target="../ink/ink6.xml"/><Relationship Id="rId12" Type="http://schemas.openxmlformats.org/officeDocument/2006/relationships/image" Target="../media/image9.png"/><Relationship Id="rId17" Type="http://schemas.openxmlformats.org/officeDocument/2006/relationships/customXml" Target="../ink/ink11.xml"/><Relationship Id="rId2" Type="http://schemas.openxmlformats.org/officeDocument/2006/relationships/customXml" Target="../ink/ink3.xml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customXml" Target="../ink/ink8.xml"/><Relationship Id="rId5" Type="http://schemas.openxmlformats.org/officeDocument/2006/relationships/customXml" Target="../ink/ink5.xml"/><Relationship Id="rId15" Type="http://schemas.openxmlformats.org/officeDocument/2006/relationships/customXml" Target="../ink/ink10.xml"/><Relationship Id="rId10" Type="http://schemas.openxmlformats.org/officeDocument/2006/relationships/image" Target="../media/image8.png"/><Relationship Id="rId4" Type="http://schemas.openxmlformats.org/officeDocument/2006/relationships/customXml" Target="../ink/ink4.xml"/><Relationship Id="rId9" Type="http://schemas.openxmlformats.org/officeDocument/2006/relationships/customXml" Target="../ink/ink7.xml"/><Relationship Id="rId1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15.xml"/><Relationship Id="rId13" Type="http://schemas.openxmlformats.org/officeDocument/2006/relationships/image" Target="../media/image18.png"/><Relationship Id="rId18" Type="http://schemas.openxmlformats.org/officeDocument/2006/relationships/customXml" Target="../ink/ink20.xml"/><Relationship Id="rId3" Type="http://schemas.openxmlformats.org/officeDocument/2006/relationships/image" Target="../media/image13.png"/><Relationship Id="rId21" Type="http://schemas.openxmlformats.org/officeDocument/2006/relationships/image" Target="../media/image22.png"/><Relationship Id="rId7" Type="http://schemas.openxmlformats.org/officeDocument/2006/relationships/image" Target="../media/image15.png"/><Relationship Id="rId12" Type="http://schemas.openxmlformats.org/officeDocument/2006/relationships/customXml" Target="../ink/ink17.xml"/><Relationship Id="rId17" Type="http://schemas.openxmlformats.org/officeDocument/2006/relationships/image" Target="../media/image20.png"/><Relationship Id="rId2" Type="http://schemas.openxmlformats.org/officeDocument/2006/relationships/customXml" Target="../ink/ink12.xml"/><Relationship Id="rId16" Type="http://schemas.openxmlformats.org/officeDocument/2006/relationships/customXml" Target="../ink/ink19.xml"/><Relationship Id="rId20" Type="http://schemas.openxmlformats.org/officeDocument/2006/relationships/customXml" Target="../ink/ink2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4.xml"/><Relationship Id="rId11" Type="http://schemas.openxmlformats.org/officeDocument/2006/relationships/image" Target="../media/image17.png"/><Relationship Id="rId5" Type="http://schemas.openxmlformats.org/officeDocument/2006/relationships/image" Target="../media/image14.png"/><Relationship Id="rId15" Type="http://schemas.openxmlformats.org/officeDocument/2006/relationships/image" Target="../media/image19.png"/><Relationship Id="rId10" Type="http://schemas.openxmlformats.org/officeDocument/2006/relationships/customXml" Target="../ink/ink16.xml"/><Relationship Id="rId19" Type="http://schemas.openxmlformats.org/officeDocument/2006/relationships/image" Target="../media/image21.png"/><Relationship Id="rId4" Type="http://schemas.openxmlformats.org/officeDocument/2006/relationships/customXml" Target="../ink/ink13.xml"/><Relationship Id="rId9" Type="http://schemas.openxmlformats.org/officeDocument/2006/relationships/image" Target="../media/image16.png"/><Relationship Id="rId14" Type="http://schemas.openxmlformats.org/officeDocument/2006/relationships/customXml" Target="../ink/ink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64105-B608-AA37-5782-F1CE075E96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Addressing</a:t>
            </a:r>
            <a:br>
              <a:rPr lang="en-US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Multi Threading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BF31BC-385F-307F-BFCB-F63636F2F8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In DEFT</a:t>
            </a:r>
          </a:p>
        </p:txBody>
      </p:sp>
    </p:spTree>
    <p:extLst>
      <p:ext uri="{BB962C8B-B14F-4D97-AF65-F5344CB8AC3E}">
        <p14:creationId xmlns:p14="http://schemas.microsoft.com/office/powerpoint/2010/main" val="2446716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5C194-D6D9-7BFE-00EE-0B47FB3F9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8432" y="2977154"/>
            <a:ext cx="3915136" cy="903691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accent6">
                    <a:lumMod val="75000"/>
                  </a:schemeClr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513302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59;p14">
            <a:extLst>
              <a:ext uri="{FF2B5EF4-FFF2-40B4-BE49-F238E27FC236}">
                <a16:creationId xmlns:a16="http://schemas.microsoft.com/office/drawing/2014/main" id="{F6743D9E-B982-CEAE-FD50-6A8054F6BDD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-4405"/>
          <a:stretch/>
        </p:blipFill>
        <p:spPr>
          <a:xfrm>
            <a:off x="869092" y="205468"/>
            <a:ext cx="10453816" cy="5861469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7F0FFB2-6AF3-C99F-3958-9EC9766899B1}"/>
                  </a:ext>
                </a:extLst>
              </p14:cNvPr>
              <p14:cNvContentPartPr/>
              <p14:nvPr/>
            </p14:nvContentPartPr>
            <p14:xfrm>
              <a:off x="3966246" y="3668925"/>
              <a:ext cx="1316160" cy="129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7F0FFB2-6AF3-C99F-3958-9EC9766899B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48606" y="3651285"/>
                <a:ext cx="1351800" cy="4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D53E7365-CEA3-792C-10E0-21C9F4F6DE55}"/>
                  </a:ext>
                </a:extLst>
              </p14:cNvPr>
              <p14:cNvContentPartPr/>
              <p14:nvPr/>
            </p14:nvContentPartPr>
            <p14:xfrm>
              <a:off x="5819526" y="3706365"/>
              <a:ext cx="12837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D53E7365-CEA3-792C-10E0-21C9F4F6DE5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801526" y="3688725"/>
                <a:ext cx="1319400" cy="3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4914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5C194-D6D9-7BFE-00EE-0B47FB3F9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What to Thread?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030B1-F6EB-EECD-571D-BCB110164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Each Thread should consist of their own: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u="sng" dirty="0"/>
              <a:t>Packet Input Buffer:</a:t>
            </a:r>
            <a:r>
              <a:rPr lang="en-US" dirty="0"/>
              <a:t> Threads must be able to hold its own packets before processing new ones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u="sng" dirty="0"/>
              <a:t>Network Function Processing Unit:</a:t>
            </a:r>
            <a:r>
              <a:rPr lang="en-US" dirty="0"/>
              <a:t> This is the main process/function of the thread. Threads will enable parallel processing of packets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124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5C194-D6D9-7BFE-00EE-0B47FB3F9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What not to Thread?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030B1-F6EB-EECD-571D-BCB110164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3961942"/>
          </a:xfrm>
        </p:spPr>
        <p:txBody>
          <a:bodyPr>
            <a:normAutofit/>
          </a:bodyPr>
          <a:lstStyle/>
          <a:p>
            <a:r>
              <a:rPr lang="en-US" b="1" dirty="0"/>
              <a:t>Each Thread should not consist their own: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u="sng" dirty="0"/>
              <a:t>Packet Output Buffer:</a:t>
            </a:r>
            <a:r>
              <a:rPr lang="en-US" dirty="0"/>
              <a:t> After processing a packet, if we have different output buffers for each Thread, WE WOULD EVENTUALLY NEED TO REARRANGE THEM AGAIN IN A ANOTHER MODULE TO ACHIEVE STRONG CONSISTENCY. This is the same as a single output buffer?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C10084-9978-3365-9EF8-E64284414863}"/>
              </a:ext>
            </a:extLst>
          </p:cNvPr>
          <p:cNvSpPr/>
          <p:nvPr/>
        </p:nvSpPr>
        <p:spPr>
          <a:xfrm>
            <a:off x="4670854" y="4119948"/>
            <a:ext cx="1631092" cy="51898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 buffer2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64C099A-873F-B8E8-A919-5E3044804304}"/>
              </a:ext>
            </a:extLst>
          </p:cNvPr>
          <p:cNvSpPr/>
          <p:nvPr/>
        </p:nvSpPr>
        <p:spPr>
          <a:xfrm>
            <a:off x="4670854" y="4810897"/>
            <a:ext cx="1631092" cy="5189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 buffer3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FE2596-288C-AE44-CAF5-11DE308420C9}"/>
              </a:ext>
            </a:extLst>
          </p:cNvPr>
          <p:cNvSpPr/>
          <p:nvPr/>
        </p:nvSpPr>
        <p:spPr>
          <a:xfrm>
            <a:off x="4670854" y="3429000"/>
            <a:ext cx="1631092" cy="5189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 buffer1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ED7F85-D24B-62C0-D3F4-1B9D5974D86C}"/>
              </a:ext>
            </a:extLst>
          </p:cNvPr>
          <p:cNvSpPr/>
          <p:nvPr/>
        </p:nvSpPr>
        <p:spPr>
          <a:xfrm>
            <a:off x="1845275" y="4119948"/>
            <a:ext cx="2220097" cy="51898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NF processing unit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715E6EE-9A74-C124-8B07-4192B632A339}"/>
              </a:ext>
            </a:extLst>
          </p:cNvPr>
          <p:cNvSpPr/>
          <p:nvPr/>
        </p:nvSpPr>
        <p:spPr>
          <a:xfrm>
            <a:off x="1845275" y="4810897"/>
            <a:ext cx="2220097" cy="5189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NF processing unit 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6EC87F-1850-4DB0-0314-71D94D8A2A1E}"/>
              </a:ext>
            </a:extLst>
          </p:cNvPr>
          <p:cNvSpPr/>
          <p:nvPr/>
        </p:nvSpPr>
        <p:spPr>
          <a:xfrm>
            <a:off x="1845275" y="3429000"/>
            <a:ext cx="2220097" cy="5189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NF processing unit 1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DBE9CB8-5762-B43D-C2A7-409257D7658B}"/>
                  </a:ext>
                </a:extLst>
              </p14:cNvPr>
              <p14:cNvContentPartPr/>
              <p14:nvPr/>
            </p14:nvContentPartPr>
            <p14:xfrm>
              <a:off x="4102326" y="3706365"/>
              <a:ext cx="45612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DBE9CB8-5762-B43D-C2A7-409257D7658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93326" y="3697725"/>
                <a:ext cx="47376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7D530EB7-D5BA-AF29-4EB1-DCF0FFBD21D2}"/>
                  </a:ext>
                </a:extLst>
              </p14:cNvPr>
              <p14:cNvContentPartPr/>
              <p14:nvPr/>
            </p14:nvContentPartPr>
            <p14:xfrm>
              <a:off x="4139046" y="4312245"/>
              <a:ext cx="45648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7D530EB7-D5BA-AF29-4EB1-DCF0FFBD21D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30406" y="4303245"/>
                <a:ext cx="47412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51C66C88-15BF-7217-29FA-9831F17FDE56}"/>
                  </a:ext>
                </a:extLst>
              </p14:cNvPr>
              <p14:cNvContentPartPr/>
              <p14:nvPr/>
            </p14:nvContentPartPr>
            <p14:xfrm>
              <a:off x="4139046" y="5088405"/>
              <a:ext cx="432360" cy="147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51C66C88-15BF-7217-29FA-9831F17FDE5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130406" y="5079405"/>
                <a:ext cx="450000" cy="3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03235917-1FA4-BBC8-D294-6B5CDE1E46CB}"/>
                  </a:ext>
                </a:extLst>
              </p14:cNvPr>
              <p14:cNvContentPartPr/>
              <p14:nvPr/>
            </p14:nvContentPartPr>
            <p14:xfrm>
              <a:off x="1234926" y="3706365"/>
              <a:ext cx="51840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03235917-1FA4-BBC8-D294-6B5CDE1E46C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226286" y="3697725"/>
                <a:ext cx="5360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3AB2926-6C28-7457-C347-FF677A469063}"/>
                  </a:ext>
                </a:extLst>
              </p14:cNvPr>
              <p14:cNvContentPartPr/>
              <p14:nvPr/>
            </p14:nvContentPartPr>
            <p14:xfrm>
              <a:off x="1173366" y="4373805"/>
              <a:ext cx="53064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3AB2926-6C28-7457-C347-FF677A46906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164726" y="4365165"/>
                <a:ext cx="5482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4EF9C01-A7DD-A8F6-0F52-9636D445944C}"/>
                  </a:ext>
                </a:extLst>
              </p14:cNvPr>
              <p14:cNvContentPartPr/>
              <p14:nvPr/>
            </p14:nvContentPartPr>
            <p14:xfrm>
              <a:off x="1198206" y="5038725"/>
              <a:ext cx="525600" cy="147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4EF9C01-A7DD-A8F6-0F52-9636D445944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189206" y="5030085"/>
                <a:ext cx="543240" cy="3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92A98E73-8E37-79E5-2CEC-522DA668DDC0}"/>
                  </a:ext>
                </a:extLst>
              </p14:cNvPr>
              <p14:cNvContentPartPr/>
              <p14:nvPr/>
            </p14:nvContentPartPr>
            <p14:xfrm>
              <a:off x="6412446" y="3657405"/>
              <a:ext cx="486360" cy="33264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92A98E73-8E37-79E5-2CEC-522DA668DDC0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403806" y="3648405"/>
                <a:ext cx="504000" cy="35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28332A3-EC01-8FF2-EA73-B35843789E0B}"/>
                  </a:ext>
                </a:extLst>
              </p14:cNvPr>
              <p14:cNvContentPartPr/>
              <p14:nvPr/>
            </p14:nvContentPartPr>
            <p14:xfrm>
              <a:off x="6449886" y="4409445"/>
              <a:ext cx="481320" cy="1440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28332A3-EC01-8FF2-EA73-B35843789E0B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441246" y="4400445"/>
                <a:ext cx="498960" cy="3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D6E7923D-AC06-C0BA-F93B-E99C220FC19B}"/>
                  </a:ext>
                </a:extLst>
              </p14:cNvPr>
              <p14:cNvContentPartPr/>
              <p14:nvPr/>
            </p14:nvContentPartPr>
            <p14:xfrm>
              <a:off x="6457086" y="4761165"/>
              <a:ext cx="492120" cy="39168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D6E7923D-AC06-C0BA-F93B-E99C220FC19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448446" y="4752525"/>
                <a:ext cx="509760" cy="409320"/>
              </a:xfrm>
              <a:prstGeom prst="rect">
                <a:avLst/>
              </a:prstGeom>
            </p:spPr>
          </p:pic>
        </mc:Fallback>
      </mc:AlternateContent>
      <p:sp>
        <p:nvSpPr>
          <p:cNvPr id="24" name="Rectangle 23">
            <a:extLst>
              <a:ext uri="{FF2B5EF4-FFF2-40B4-BE49-F238E27FC236}">
                <a16:creationId xmlns:a16="http://schemas.microsoft.com/office/drawing/2014/main" id="{F2F2E71D-DAEC-672F-6589-72039BD61090}"/>
              </a:ext>
            </a:extLst>
          </p:cNvPr>
          <p:cNvSpPr/>
          <p:nvPr/>
        </p:nvSpPr>
        <p:spPr>
          <a:xfrm>
            <a:off x="7272485" y="3922607"/>
            <a:ext cx="2439925" cy="88829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for storing and</a:t>
            </a:r>
            <a:br>
              <a:rPr lang="en-US" dirty="0"/>
            </a:br>
            <a:r>
              <a:rPr lang="en-US" dirty="0"/>
              <a:t>rearranging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CC63568-56DC-01F4-A8DC-2CA157F06DB1}"/>
              </a:ext>
            </a:extLst>
          </p:cNvPr>
          <p:cNvSpPr/>
          <p:nvPr/>
        </p:nvSpPr>
        <p:spPr>
          <a:xfrm>
            <a:off x="6457086" y="1113241"/>
            <a:ext cx="704246" cy="22311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Thread 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BFE743C-D472-275F-55AD-9C7172DD649F}"/>
              </a:ext>
            </a:extLst>
          </p:cNvPr>
          <p:cNvSpPr/>
          <p:nvPr/>
        </p:nvSpPr>
        <p:spPr>
          <a:xfrm>
            <a:off x="6457086" y="1399268"/>
            <a:ext cx="704246" cy="223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Thread 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1685648-4A75-874C-4164-334AB6072C77}"/>
              </a:ext>
            </a:extLst>
          </p:cNvPr>
          <p:cNvSpPr/>
          <p:nvPr/>
        </p:nvSpPr>
        <p:spPr>
          <a:xfrm>
            <a:off x="6457086" y="827213"/>
            <a:ext cx="687070" cy="2231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Thread 1</a:t>
            </a:r>
          </a:p>
        </p:txBody>
      </p:sp>
    </p:spTree>
    <p:extLst>
      <p:ext uri="{BB962C8B-B14F-4D97-AF65-F5344CB8AC3E}">
        <p14:creationId xmlns:p14="http://schemas.microsoft.com/office/powerpoint/2010/main" val="2978505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5C194-D6D9-7BFE-00EE-0B47FB3F9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Tentative Design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C10084-9978-3365-9EF8-E64284414863}"/>
              </a:ext>
            </a:extLst>
          </p:cNvPr>
          <p:cNvSpPr/>
          <p:nvPr/>
        </p:nvSpPr>
        <p:spPr>
          <a:xfrm>
            <a:off x="2604872" y="3409434"/>
            <a:ext cx="1631092" cy="51898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 buffer2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64C099A-873F-B8E8-A919-5E3044804304}"/>
              </a:ext>
            </a:extLst>
          </p:cNvPr>
          <p:cNvSpPr/>
          <p:nvPr/>
        </p:nvSpPr>
        <p:spPr>
          <a:xfrm>
            <a:off x="2604872" y="4100383"/>
            <a:ext cx="1631092" cy="5189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 buffer3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FE2596-288C-AE44-CAF5-11DE308420C9}"/>
              </a:ext>
            </a:extLst>
          </p:cNvPr>
          <p:cNvSpPr/>
          <p:nvPr/>
        </p:nvSpPr>
        <p:spPr>
          <a:xfrm>
            <a:off x="2604872" y="2718486"/>
            <a:ext cx="1631092" cy="5189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 buffer1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ED7F85-D24B-62C0-D3F4-1B9D5974D86C}"/>
              </a:ext>
            </a:extLst>
          </p:cNvPr>
          <p:cNvSpPr/>
          <p:nvPr/>
        </p:nvSpPr>
        <p:spPr>
          <a:xfrm>
            <a:off x="4956707" y="3390899"/>
            <a:ext cx="2220097" cy="51898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NF processing unit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715E6EE-9A74-C124-8B07-4192B632A339}"/>
              </a:ext>
            </a:extLst>
          </p:cNvPr>
          <p:cNvSpPr/>
          <p:nvPr/>
        </p:nvSpPr>
        <p:spPr>
          <a:xfrm>
            <a:off x="4956707" y="4081848"/>
            <a:ext cx="2220097" cy="5189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NF processing unit 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6EC87F-1850-4DB0-0314-71D94D8A2A1E}"/>
              </a:ext>
            </a:extLst>
          </p:cNvPr>
          <p:cNvSpPr/>
          <p:nvPr/>
        </p:nvSpPr>
        <p:spPr>
          <a:xfrm>
            <a:off x="4956707" y="2699951"/>
            <a:ext cx="2220097" cy="5189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NF processing unit 1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03235917-1FA4-BBC8-D294-6B5CDE1E46CB}"/>
                  </a:ext>
                </a:extLst>
              </p14:cNvPr>
              <p14:cNvContentPartPr/>
              <p14:nvPr/>
            </p14:nvContentPartPr>
            <p14:xfrm>
              <a:off x="4346358" y="2977316"/>
              <a:ext cx="518400" cy="3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03235917-1FA4-BBC8-D294-6B5CDE1E46C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37358" y="2968316"/>
                <a:ext cx="5360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3AB2926-6C28-7457-C347-FF677A469063}"/>
                  </a:ext>
                </a:extLst>
              </p14:cNvPr>
              <p14:cNvContentPartPr/>
              <p14:nvPr/>
            </p14:nvContentPartPr>
            <p14:xfrm>
              <a:off x="4284798" y="3644756"/>
              <a:ext cx="530640" cy="3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3AB2926-6C28-7457-C347-FF677A46906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75792" y="3635756"/>
                <a:ext cx="548292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4EF9C01-A7DD-A8F6-0F52-9636D445944C}"/>
                  </a:ext>
                </a:extLst>
              </p14:cNvPr>
              <p14:cNvContentPartPr/>
              <p14:nvPr/>
            </p14:nvContentPartPr>
            <p14:xfrm>
              <a:off x="4309638" y="4309676"/>
              <a:ext cx="525600" cy="147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4EF9C01-A7DD-A8F6-0F52-9636D445944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300644" y="4300676"/>
                <a:ext cx="543228" cy="32400"/>
              </a:xfrm>
              <a:prstGeom prst="rect">
                <a:avLst/>
              </a:prstGeom>
            </p:spPr>
          </p:pic>
        </mc:Fallback>
      </mc:AlternateContent>
      <p:sp>
        <p:nvSpPr>
          <p:cNvPr id="24" name="Rectangle 23">
            <a:extLst>
              <a:ext uri="{FF2B5EF4-FFF2-40B4-BE49-F238E27FC236}">
                <a16:creationId xmlns:a16="http://schemas.microsoft.com/office/drawing/2014/main" id="{F2F2E71D-DAEC-672F-6589-72039BD61090}"/>
              </a:ext>
            </a:extLst>
          </p:cNvPr>
          <p:cNvSpPr/>
          <p:nvPr/>
        </p:nvSpPr>
        <p:spPr>
          <a:xfrm>
            <a:off x="8907864" y="2533171"/>
            <a:ext cx="2439925" cy="88829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Single Output Buffer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1D8F55D3-D47E-1D24-2D31-2EF9B39EE584}"/>
                  </a:ext>
                </a:extLst>
              </p14:cNvPr>
              <p14:cNvContentPartPr/>
              <p14:nvPr/>
            </p14:nvContentPartPr>
            <p14:xfrm>
              <a:off x="765846" y="926085"/>
              <a:ext cx="360" cy="3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1D8F55D3-D47E-1D24-2D31-2EF9B39EE58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56846" y="917445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2" name="Group 41">
            <a:extLst>
              <a:ext uri="{FF2B5EF4-FFF2-40B4-BE49-F238E27FC236}">
                <a16:creationId xmlns:a16="http://schemas.microsoft.com/office/drawing/2014/main" id="{FDAEC98B-48FD-ACD9-6328-A00ADCF18286}"/>
              </a:ext>
            </a:extLst>
          </p:cNvPr>
          <p:cNvGrpSpPr/>
          <p:nvPr/>
        </p:nvGrpSpPr>
        <p:grpSpPr>
          <a:xfrm>
            <a:off x="4710366" y="4188045"/>
            <a:ext cx="133200" cy="191520"/>
            <a:chOff x="4710366" y="4188045"/>
            <a:chExt cx="133200" cy="191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719DE2B2-B5FF-F322-AC8B-2EE20B2FC03F}"/>
                    </a:ext>
                  </a:extLst>
                </p14:cNvPr>
                <p14:cNvContentPartPr/>
                <p14:nvPr/>
              </p14:nvContentPartPr>
              <p14:xfrm>
                <a:off x="4710366" y="4188045"/>
                <a:ext cx="108720" cy="1119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719DE2B2-B5FF-F322-AC8B-2EE20B2FC03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701366" y="4179045"/>
                  <a:ext cx="12636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3E72F14D-CFAE-AC5C-3E40-E9CE11961BA0}"/>
                    </a:ext>
                  </a:extLst>
                </p14:cNvPr>
                <p14:cNvContentPartPr/>
                <p14:nvPr/>
              </p14:nvContentPartPr>
              <p14:xfrm>
                <a:off x="4732326" y="4312245"/>
                <a:ext cx="111240" cy="673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3E72F14D-CFAE-AC5C-3E40-E9CE11961BA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723686" y="4303245"/>
                  <a:ext cx="128880" cy="84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A0B90DA-846D-D865-11DB-0231D639BF4C}"/>
              </a:ext>
            </a:extLst>
          </p:cNvPr>
          <p:cNvGrpSpPr/>
          <p:nvPr/>
        </p:nvGrpSpPr>
        <p:grpSpPr>
          <a:xfrm>
            <a:off x="4731606" y="3571365"/>
            <a:ext cx="99720" cy="141120"/>
            <a:chOff x="4731606" y="3571365"/>
            <a:chExt cx="99720" cy="141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AF345450-E30D-FBD1-6B96-A0CEF81EEB39}"/>
                    </a:ext>
                  </a:extLst>
                </p14:cNvPr>
                <p14:cNvContentPartPr/>
                <p14:nvPr/>
              </p14:nvContentPartPr>
              <p14:xfrm>
                <a:off x="4731606" y="3571365"/>
                <a:ext cx="87120" cy="986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AF345450-E30D-FBD1-6B96-A0CEF81EEB3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722966" y="3562725"/>
                  <a:ext cx="10476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C2701D10-57D4-6FAA-29E0-B1281C99B0F2}"/>
                    </a:ext>
                  </a:extLst>
                </p14:cNvPr>
                <p14:cNvContentPartPr/>
                <p14:nvPr/>
              </p14:nvContentPartPr>
              <p14:xfrm>
                <a:off x="4758966" y="3632565"/>
                <a:ext cx="72360" cy="7992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C2701D10-57D4-6FAA-29E0-B1281C99B0F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750326" y="3623925"/>
                  <a:ext cx="90000" cy="97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EB487BD9-FB7A-4387-48B7-9CB18BE1BBAC}"/>
              </a:ext>
            </a:extLst>
          </p:cNvPr>
          <p:cNvGrpSpPr/>
          <p:nvPr/>
        </p:nvGrpSpPr>
        <p:grpSpPr>
          <a:xfrm>
            <a:off x="4719366" y="2899605"/>
            <a:ext cx="161640" cy="154080"/>
            <a:chOff x="4719366" y="2899605"/>
            <a:chExt cx="161640" cy="154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10FEE96A-898A-442B-3520-F6C155C42F11}"/>
                    </a:ext>
                  </a:extLst>
                </p14:cNvPr>
                <p14:cNvContentPartPr/>
                <p14:nvPr/>
              </p14:nvContentPartPr>
              <p14:xfrm>
                <a:off x="4745646" y="2899605"/>
                <a:ext cx="135360" cy="6588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10FEE96A-898A-442B-3520-F6C155C42F1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737006" y="2890605"/>
                  <a:ext cx="15300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4BB6B37D-BDBE-B697-E43D-584407FEFD38}"/>
                    </a:ext>
                  </a:extLst>
                </p14:cNvPr>
                <p14:cNvContentPartPr/>
                <p14:nvPr/>
              </p14:nvContentPartPr>
              <p14:xfrm>
                <a:off x="4719366" y="2965125"/>
                <a:ext cx="149040" cy="885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4BB6B37D-BDBE-B697-E43D-584407FEFD3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710726" y="2956485"/>
                  <a:ext cx="166680" cy="1062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1" name="Arrow: Down 50">
            <a:extLst>
              <a:ext uri="{FF2B5EF4-FFF2-40B4-BE49-F238E27FC236}">
                <a16:creationId xmlns:a16="http://schemas.microsoft.com/office/drawing/2014/main" id="{92706961-5118-EBA0-7EBA-FACF44BBFA98}"/>
              </a:ext>
            </a:extLst>
          </p:cNvPr>
          <p:cNvSpPr/>
          <p:nvPr/>
        </p:nvSpPr>
        <p:spPr>
          <a:xfrm rot="10800000">
            <a:off x="9905403" y="1575075"/>
            <a:ext cx="444843" cy="8882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05854F7-95DB-9E6F-0806-190E79E50F34}"/>
              </a:ext>
            </a:extLst>
          </p:cNvPr>
          <p:cNvSpPr txBox="1"/>
          <p:nvPr/>
        </p:nvSpPr>
        <p:spPr>
          <a:xfrm>
            <a:off x="10223977" y="1898509"/>
            <a:ext cx="1460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 traffic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A35BA1C-75CD-BA99-70C5-B651F715107B}"/>
              </a:ext>
            </a:extLst>
          </p:cNvPr>
          <p:cNvCxnSpPr>
            <a:cxnSpLocks/>
            <a:stCxn id="9" idx="3"/>
            <a:endCxn id="24" idx="1"/>
          </p:cNvCxnSpPr>
          <p:nvPr/>
        </p:nvCxnSpPr>
        <p:spPr>
          <a:xfrm>
            <a:off x="7176804" y="2959443"/>
            <a:ext cx="1731060" cy="17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16A6780-28A3-CC35-C5A4-E789F3FD989D}"/>
              </a:ext>
            </a:extLst>
          </p:cNvPr>
          <p:cNvCxnSpPr>
            <a:cxnSpLocks/>
            <a:stCxn id="7" idx="3"/>
            <a:endCxn id="24" idx="1"/>
          </p:cNvCxnSpPr>
          <p:nvPr/>
        </p:nvCxnSpPr>
        <p:spPr>
          <a:xfrm flipV="1">
            <a:off x="7176804" y="2977316"/>
            <a:ext cx="1731060" cy="673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F99CEDD-AF36-AAEE-9F37-859D5FE478EA}"/>
              </a:ext>
            </a:extLst>
          </p:cNvPr>
          <p:cNvCxnSpPr>
            <a:cxnSpLocks/>
            <a:stCxn id="8" idx="3"/>
            <a:endCxn id="24" idx="1"/>
          </p:cNvCxnSpPr>
          <p:nvPr/>
        </p:nvCxnSpPr>
        <p:spPr>
          <a:xfrm flipV="1">
            <a:off x="7176804" y="2977316"/>
            <a:ext cx="1731060" cy="1364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E9EBAC5F-AFD5-6EED-108D-A5119FA58C62}"/>
              </a:ext>
            </a:extLst>
          </p:cNvPr>
          <p:cNvSpPr/>
          <p:nvPr/>
        </p:nvSpPr>
        <p:spPr>
          <a:xfrm>
            <a:off x="8897681" y="3837618"/>
            <a:ext cx="2439925" cy="88829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 Manager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2E1FFAA-FE33-48B9-89BA-5911213FCC8D}"/>
              </a:ext>
            </a:extLst>
          </p:cNvPr>
          <p:cNvCxnSpPr>
            <a:cxnSpLocks/>
            <a:stCxn id="9" idx="3"/>
            <a:endCxn id="66" idx="1"/>
          </p:cNvCxnSpPr>
          <p:nvPr/>
        </p:nvCxnSpPr>
        <p:spPr>
          <a:xfrm>
            <a:off x="7176804" y="2959443"/>
            <a:ext cx="1720877" cy="1322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41A5527-8031-7000-5EC4-A6A81A688A29}"/>
              </a:ext>
            </a:extLst>
          </p:cNvPr>
          <p:cNvCxnSpPr>
            <a:cxnSpLocks/>
            <a:stCxn id="7" idx="3"/>
            <a:endCxn id="66" idx="1"/>
          </p:cNvCxnSpPr>
          <p:nvPr/>
        </p:nvCxnSpPr>
        <p:spPr>
          <a:xfrm>
            <a:off x="7176804" y="3650391"/>
            <a:ext cx="1720877" cy="631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F5ACA1F2-9DEB-4181-43AF-0AA847442ECD}"/>
              </a:ext>
            </a:extLst>
          </p:cNvPr>
          <p:cNvCxnSpPr>
            <a:cxnSpLocks/>
            <a:endCxn id="66" idx="1"/>
          </p:cNvCxnSpPr>
          <p:nvPr/>
        </p:nvCxnSpPr>
        <p:spPr>
          <a:xfrm flipV="1">
            <a:off x="7176803" y="4281763"/>
            <a:ext cx="1720878" cy="39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82A30793-F1CB-A2DC-4310-12792BB3A59C}"/>
              </a:ext>
            </a:extLst>
          </p:cNvPr>
          <p:cNvCxnSpPr/>
          <p:nvPr/>
        </p:nvCxnSpPr>
        <p:spPr>
          <a:xfrm>
            <a:off x="8037242" y="2267841"/>
            <a:ext cx="0" cy="292608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135738B6-D016-EC4E-6167-26058EEAEFD2}"/>
              </a:ext>
            </a:extLst>
          </p:cNvPr>
          <p:cNvSpPr/>
          <p:nvPr/>
        </p:nvSpPr>
        <p:spPr>
          <a:xfrm>
            <a:off x="367740" y="3329248"/>
            <a:ext cx="1631092" cy="68986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Packet Listener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18054E8-B108-C4D3-8623-3FFC227E0138}"/>
              </a:ext>
            </a:extLst>
          </p:cNvPr>
          <p:cNvCxnSpPr>
            <a:stCxn id="79" idx="3"/>
            <a:endCxn id="5" idx="1"/>
          </p:cNvCxnSpPr>
          <p:nvPr/>
        </p:nvCxnSpPr>
        <p:spPr>
          <a:xfrm flipV="1">
            <a:off x="1998832" y="2977978"/>
            <a:ext cx="606040" cy="696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D448B8D3-691A-C1B2-3F29-64A5BDE3F7A4}"/>
              </a:ext>
            </a:extLst>
          </p:cNvPr>
          <p:cNvCxnSpPr>
            <a:cxnSpLocks/>
            <a:stCxn id="79" idx="3"/>
            <a:endCxn id="6" idx="1"/>
          </p:cNvCxnSpPr>
          <p:nvPr/>
        </p:nvCxnSpPr>
        <p:spPr>
          <a:xfrm flipV="1">
            <a:off x="1998832" y="3668926"/>
            <a:ext cx="606040" cy="5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E65AD5E0-8DB0-355E-D49A-F84FA597B8D1}"/>
              </a:ext>
            </a:extLst>
          </p:cNvPr>
          <p:cNvCxnSpPr>
            <a:cxnSpLocks/>
            <a:stCxn id="79" idx="3"/>
            <a:endCxn id="4" idx="1"/>
          </p:cNvCxnSpPr>
          <p:nvPr/>
        </p:nvCxnSpPr>
        <p:spPr>
          <a:xfrm>
            <a:off x="1998832" y="3674183"/>
            <a:ext cx="606040" cy="685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ED9167F2-5EDD-960D-F814-1B60101E7085}"/>
              </a:ext>
            </a:extLst>
          </p:cNvPr>
          <p:cNvCxnSpPr/>
          <p:nvPr/>
        </p:nvCxnSpPr>
        <p:spPr>
          <a:xfrm>
            <a:off x="2286608" y="2222569"/>
            <a:ext cx="0" cy="292608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805761C0-8E39-0062-57A8-401552CF8B67}"/>
              </a:ext>
            </a:extLst>
          </p:cNvPr>
          <p:cNvSpPr/>
          <p:nvPr/>
        </p:nvSpPr>
        <p:spPr>
          <a:xfrm>
            <a:off x="5269045" y="1096687"/>
            <a:ext cx="704246" cy="22311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Thread 2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0CF15F81-5B23-F1B0-4EFA-2F1851CB501C}"/>
              </a:ext>
            </a:extLst>
          </p:cNvPr>
          <p:cNvSpPr/>
          <p:nvPr/>
        </p:nvSpPr>
        <p:spPr>
          <a:xfrm>
            <a:off x="5269045" y="1382714"/>
            <a:ext cx="704246" cy="223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Thread 3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91C9C42D-9A14-9A42-78EB-5E07C774F534}"/>
              </a:ext>
            </a:extLst>
          </p:cNvPr>
          <p:cNvSpPr/>
          <p:nvPr/>
        </p:nvSpPr>
        <p:spPr>
          <a:xfrm>
            <a:off x="5269045" y="810659"/>
            <a:ext cx="687070" cy="2231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Thread 1</a:t>
            </a:r>
          </a:p>
        </p:txBody>
      </p:sp>
      <p:sp>
        <p:nvSpPr>
          <p:cNvPr id="95" name="Right Brace 94">
            <a:extLst>
              <a:ext uri="{FF2B5EF4-FFF2-40B4-BE49-F238E27FC236}">
                <a16:creationId xmlns:a16="http://schemas.microsoft.com/office/drawing/2014/main" id="{24D78675-3B21-2C4E-7ED8-B6A2F41E3E6B}"/>
              </a:ext>
            </a:extLst>
          </p:cNvPr>
          <p:cNvSpPr/>
          <p:nvPr/>
        </p:nvSpPr>
        <p:spPr>
          <a:xfrm rot="5400000">
            <a:off x="4947127" y="2659810"/>
            <a:ext cx="429594" cy="5750633"/>
          </a:xfrm>
          <a:prstGeom prst="rightBrac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D4FA77F-D956-0D52-8A4C-3469A0559F81}"/>
              </a:ext>
            </a:extLst>
          </p:cNvPr>
          <p:cNvSpPr txBox="1"/>
          <p:nvPr/>
        </p:nvSpPr>
        <p:spPr>
          <a:xfrm>
            <a:off x="4235964" y="5756982"/>
            <a:ext cx="2010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3 Separate Threads</a:t>
            </a:r>
          </a:p>
        </p:txBody>
      </p:sp>
    </p:spTree>
    <p:extLst>
      <p:ext uri="{BB962C8B-B14F-4D97-AF65-F5344CB8AC3E}">
        <p14:creationId xmlns:p14="http://schemas.microsoft.com/office/powerpoint/2010/main" val="840991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5C194-D6D9-7BFE-00EE-0B47FB3F9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Determining which Thread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030B1-F6EB-EECD-571D-BCB110164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33175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After the Stamper sets the </a:t>
            </a:r>
            <a:r>
              <a:rPr lang="en-US" b="1" dirty="0"/>
              <a:t>flowID</a:t>
            </a:r>
            <a:r>
              <a:rPr lang="en-US" dirty="0"/>
              <a:t>, we can determine a fixed thread for that flow and then store it in a HASHMAP so that packets of the same flow are always processed by the same Thread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2BA8D5-B406-07F2-1FE7-9DE3BA2187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1156" y="2823518"/>
            <a:ext cx="8269399" cy="2893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554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5C194-D6D9-7BFE-00EE-0B47FB3F9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Some more in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030B1-F6EB-EECD-571D-BCB110164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10678709" cy="3826017"/>
          </a:xfrm>
        </p:spPr>
        <p:txBody>
          <a:bodyPr>
            <a:norm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We can use </a:t>
            </a:r>
            <a:r>
              <a:rPr lang="en-US" b="1" dirty="0" err="1"/>
              <a:t>maxFlowCount</a:t>
            </a:r>
            <a:r>
              <a:rPr lang="en-US" dirty="0"/>
              <a:t>, </a:t>
            </a:r>
            <a:r>
              <a:rPr lang="en-US" b="1" dirty="0" err="1"/>
              <a:t>maxIdleTime</a:t>
            </a:r>
            <a:r>
              <a:rPr lang="en-US" dirty="0"/>
              <a:t> variables for each Thread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Multiple flows will be processed inside a single thread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A Thread will only accept the </a:t>
            </a:r>
            <a:r>
              <a:rPr lang="en-US" b="1" dirty="0" err="1"/>
              <a:t>maxFlowCount</a:t>
            </a:r>
            <a:r>
              <a:rPr lang="en-US" b="1" dirty="0"/>
              <a:t> </a:t>
            </a:r>
            <a:r>
              <a:rPr lang="en-US" dirty="0"/>
              <a:t>number of flows.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After being idle for a </a:t>
            </a:r>
            <a:r>
              <a:rPr lang="en-US" b="1" dirty="0" err="1"/>
              <a:t>maxIdleTime</a:t>
            </a:r>
            <a:r>
              <a:rPr lang="en-US" dirty="0"/>
              <a:t> time, the thread will be destroyed and that corresponding </a:t>
            </a:r>
            <a:r>
              <a:rPr lang="en-US" dirty="0" err="1"/>
              <a:t>threadID</a:t>
            </a:r>
            <a:r>
              <a:rPr lang="en-US" dirty="0"/>
              <a:t> will be unoccupied.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If a packet of a flow arrives in a “destroyed” thread, that thread will be restarted from idle position</a:t>
            </a:r>
            <a:br>
              <a:rPr lang="en-US" dirty="0"/>
            </a:br>
            <a:r>
              <a:rPr lang="en-US" dirty="0"/>
              <a:t> - This will require us to store states of the threads, even the idle ones for an </a:t>
            </a:r>
            <a:r>
              <a:rPr lang="en-US" b="1" dirty="0"/>
              <a:t>indefinite time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669447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5C194-D6D9-7BFE-00EE-0B47FB3F9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Some more in Theory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030B1-F6EB-EECD-571D-BCB110164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10678709" cy="3826017"/>
          </a:xfrm>
        </p:spPr>
        <p:txBody>
          <a:bodyPr>
            <a:norm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We can use </a:t>
            </a:r>
            <a:r>
              <a:rPr lang="en-US" dirty="0" err="1"/>
              <a:t>maxThreads</a:t>
            </a:r>
            <a:r>
              <a:rPr lang="en-US" dirty="0"/>
              <a:t>, </a:t>
            </a:r>
            <a:r>
              <a:rPr lang="en-US" dirty="0" err="1"/>
              <a:t>minThreads</a:t>
            </a:r>
            <a:r>
              <a:rPr lang="en-US" dirty="0"/>
              <a:t> as a global variables to determine the range of </a:t>
            </a:r>
            <a:r>
              <a:rPr lang="en-US" dirty="0" err="1"/>
              <a:t>runnalble</a:t>
            </a:r>
            <a:r>
              <a:rPr lang="en-US" dirty="0"/>
              <a:t> Threads.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The </a:t>
            </a:r>
            <a:r>
              <a:rPr lang="en-US" b="1" dirty="0" err="1"/>
              <a:t>threadID</a:t>
            </a:r>
            <a:r>
              <a:rPr lang="en-US" dirty="0"/>
              <a:t> is found using a hash function. </a:t>
            </a: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dirty="0"/>
              <a:t>For a </a:t>
            </a:r>
            <a:r>
              <a:rPr lang="en-US" b="1" dirty="0"/>
              <a:t>new </a:t>
            </a:r>
            <a:r>
              <a:rPr lang="en-US" dirty="0"/>
              <a:t>flow</a:t>
            </a:r>
            <a:r>
              <a:rPr lang="en-US" b="1" dirty="0"/>
              <a:t>,</a:t>
            </a:r>
            <a:r>
              <a:rPr lang="en-US" dirty="0"/>
              <a:t> if the capacity of a thread is </a:t>
            </a:r>
            <a:r>
              <a:rPr lang="en-US" b="1" dirty="0">
                <a:solidFill>
                  <a:schemeClr val="tx1"/>
                </a:solidFill>
              </a:rPr>
              <a:t>full</a:t>
            </a:r>
            <a:r>
              <a:rPr lang="en-US" dirty="0"/>
              <a:t>, create a </a:t>
            </a:r>
            <a:r>
              <a:rPr lang="en-US" b="1" dirty="0"/>
              <a:t>new</a:t>
            </a:r>
            <a:r>
              <a:rPr lang="en-US" dirty="0"/>
              <a:t> Thread and assign the flow to this </a:t>
            </a:r>
            <a:r>
              <a:rPr lang="en-US" b="1" dirty="0" err="1"/>
              <a:t>threadID</a:t>
            </a:r>
            <a:r>
              <a:rPr lang="en-US" b="1" dirty="0"/>
              <a:t> </a:t>
            </a:r>
            <a:r>
              <a:rPr lang="en-US" dirty="0"/>
              <a:t>in the </a:t>
            </a:r>
            <a:r>
              <a:rPr lang="en-US" b="1" dirty="0"/>
              <a:t>HASHMAP </a:t>
            </a:r>
            <a:r>
              <a:rPr lang="en-US" dirty="0"/>
              <a:t>until</a:t>
            </a:r>
            <a:r>
              <a:rPr lang="en-US" b="1" dirty="0"/>
              <a:t> </a:t>
            </a:r>
            <a:r>
              <a:rPr lang="en-US" b="1" dirty="0" err="1"/>
              <a:t>maxThreads</a:t>
            </a:r>
            <a:r>
              <a:rPr lang="en-US" b="1" dirty="0"/>
              <a:t> </a:t>
            </a:r>
            <a:r>
              <a:rPr lang="en-US" dirty="0"/>
              <a:t>number of Threads are running simultaneously.</a:t>
            </a:r>
          </a:p>
          <a:p>
            <a:pPr marL="914400" lvl="1" indent="-3175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 pitchFamily="34" charset="0"/>
              <a:buChar char="○"/>
            </a:pPr>
            <a:r>
              <a:rPr lang="en-US" dirty="0"/>
              <a:t>Idle</a:t>
            </a:r>
            <a:r>
              <a:rPr lang="en-US" b="1" dirty="0"/>
              <a:t> </a:t>
            </a:r>
            <a:r>
              <a:rPr lang="en-US" dirty="0"/>
              <a:t>Threads should be destroyed until </a:t>
            </a:r>
            <a:r>
              <a:rPr lang="en-US" b="1" dirty="0" err="1"/>
              <a:t>minThreads</a:t>
            </a:r>
            <a:r>
              <a:rPr lang="en-US" dirty="0"/>
              <a:t> are running simultaneously.</a:t>
            </a:r>
            <a:endParaRPr lang="en-US" b="1" dirty="0"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dirty="0"/>
              <a:t>If all threads’ capacity exceeds, then select the thread with:</a:t>
            </a:r>
            <a:br>
              <a:rPr lang="en-US" dirty="0"/>
            </a:br>
            <a:r>
              <a:rPr lang="en-US" dirty="0"/>
              <a:t>either </a:t>
            </a:r>
            <a:r>
              <a:rPr lang="en-US" b="1" dirty="0"/>
              <a:t>the highest idle time </a:t>
            </a:r>
            <a:r>
              <a:rPr lang="en-US" dirty="0"/>
              <a:t>or </a:t>
            </a:r>
            <a:r>
              <a:rPr lang="en-US" b="1" dirty="0"/>
              <a:t>the lowest flow counts. [NEED A DECISION CRITERION]</a:t>
            </a:r>
          </a:p>
        </p:txBody>
      </p:sp>
    </p:spTree>
    <p:extLst>
      <p:ext uri="{BB962C8B-B14F-4D97-AF65-F5344CB8AC3E}">
        <p14:creationId xmlns:p14="http://schemas.microsoft.com/office/powerpoint/2010/main" val="225088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5C194-D6D9-7BFE-00EE-0B47FB3F9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Queries to be answered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030B1-F6EB-EECD-571D-BCB110164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10678709" cy="3826017"/>
          </a:xfrm>
        </p:spPr>
        <p:txBody>
          <a:bodyPr>
            <a:norm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b="1" dirty="0"/>
              <a:t>How would the state manager now handle packets from different Threads?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b="1" dirty="0"/>
              <a:t>How can Strong Consistency still be achieved?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b="1" dirty="0"/>
              <a:t>If an Idle Thread is Destroyed, where will it’s states [for example: last processed packet number of a flow] be stored?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b="1" dirty="0"/>
              <a:t>How would the output buffer rearrange packets from different Threads?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5408777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62</TotalTime>
  <Words>500</Words>
  <Application>Microsoft Office PowerPoint</Application>
  <PresentationFormat>Widescreen</PresentationFormat>
  <Paragraphs>54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Calibri Light</vt:lpstr>
      <vt:lpstr>Wingdings</vt:lpstr>
      <vt:lpstr>Retrospect</vt:lpstr>
      <vt:lpstr>Addressing Multi Threading</vt:lpstr>
      <vt:lpstr>PowerPoint Presentation</vt:lpstr>
      <vt:lpstr>What to Thread?</vt:lpstr>
      <vt:lpstr>What not to Thread?</vt:lpstr>
      <vt:lpstr>Tentative Design</vt:lpstr>
      <vt:lpstr>Determining which Thread</vt:lpstr>
      <vt:lpstr>Some more in Theory</vt:lpstr>
      <vt:lpstr>Some more in Theory </vt:lpstr>
      <vt:lpstr>Queries to be answered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Addressing Multi Threading</dc:title>
  <dc:creator>USER</dc:creator>
  <cp:lastModifiedBy>USER</cp:lastModifiedBy>
  <cp:revision>20</cp:revision>
  <dcterms:created xsi:type="dcterms:W3CDTF">2022-11-15T09:24:02Z</dcterms:created>
  <dcterms:modified xsi:type="dcterms:W3CDTF">2022-11-15T10:28:18Z</dcterms:modified>
</cp:coreProperties>
</file>