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A260CD-6816-40ED-B52B-C9ED3B712CE0}">
  <a:tblStyle styleId="{F9A260CD-6816-40ED-B52B-C9ED3B712C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98d4527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98d4527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98d4527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98d4527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8d4527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8d4527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98d4527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98d4527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98d4527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98d4527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Multi Threading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-4405"/>
          <a:stretch/>
        </p:blipFill>
        <p:spPr>
          <a:xfrm>
            <a:off x="311700" y="237463"/>
            <a:ext cx="8520600" cy="466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>
            <a:stCxn id="61" idx="0"/>
          </p:cNvCxnSpPr>
          <p:nvPr/>
        </p:nvCxnSpPr>
        <p:spPr>
          <a:xfrm flipH="1" rot="10800000">
            <a:off x="3707550" y="3000425"/>
            <a:ext cx="1084500" cy="11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/>
          <p:nvPr/>
        </p:nvSpPr>
        <p:spPr>
          <a:xfrm>
            <a:off x="2186000" y="4166225"/>
            <a:ext cx="2794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instance for every thread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40075" y="2125975"/>
            <a:ext cx="22374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pkt(flowID,perflowCount)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2777475" y="2314675"/>
            <a:ext cx="6600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/>
          <p:nvPr/>
        </p:nvSpPr>
        <p:spPr>
          <a:xfrm>
            <a:off x="3300425" y="2074550"/>
            <a:ext cx="23832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determineThreadID(flowID)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64388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{F9A260CD-6816-40ED-B52B-C9ED3B712CE0}</a:tableStyleId>
              </a:tblPr>
              <a:tblGrid>
                <a:gridCol w="175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" name="Google Shape;71;p15"/>
          <p:cNvCxnSpPr>
            <a:stCxn id="69" idx="3"/>
          </p:cNvCxnSpPr>
          <p:nvPr/>
        </p:nvCxnSpPr>
        <p:spPr>
          <a:xfrm>
            <a:off x="5683625" y="2297450"/>
            <a:ext cx="7716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5857801" y="3643350"/>
            <a:ext cx="30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Array of Link-list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(key,val) = (threadID,listOfFlowIDs)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40075" y="600075"/>
            <a:ext cx="592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</a:rPr>
              <a:t>Identifying Thread ID</a:t>
            </a:r>
            <a:endParaRPr b="1"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40075" y="600075"/>
            <a:ext cx="592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</a:rPr>
              <a:t>Properties of</a:t>
            </a:r>
            <a:r>
              <a:rPr b="1" lang="en" sz="2500">
                <a:solidFill>
                  <a:srgbClr val="0000FF"/>
                </a:solidFill>
              </a:rPr>
              <a:t> multithreading</a:t>
            </a:r>
            <a:endParaRPr b="1" sz="2500">
              <a:solidFill>
                <a:srgbClr val="0000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40075" y="1663075"/>
            <a:ext cx="783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Variables:</a:t>
            </a:r>
            <a:r>
              <a:rPr lang="en"/>
              <a:t> maxFlowCount, maxIdleTime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flows will be processed inside a single thread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being idle for a fixed time, the thread will be destroyed and that corresponding threadID will be unoccupied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find the threadID using hash function.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capacity of that thread is </a:t>
            </a:r>
            <a:r>
              <a:rPr lang="en">
                <a:solidFill>
                  <a:srgbClr val="4A86E8"/>
                </a:solidFill>
              </a:rPr>
              <a:t>full</a:t>
            </a:r>
            <a:r>
              <a:rPr lang="en"/>
              <a:t>, we will select the next theadID and will do this circularly until finding a threadID.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all threads’ capacity exceeds, then select the thread with highest idle time and discard all the flows and start it with the new flow.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40075" y="600075"/>
            <a:ext cx="592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</a:rPr>
              <a:t>Inside a Thread</a:t>
            </a:r>
            <a:endParaRPr b="1" sz="2500">
              <a:solidFill>
                <a:srgbClr val="0000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848675" y="1885950"/>
            <a:ext cx="8418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idleTime/ lastActiveTime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flowCount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nextExpectedPktID (</a:t>
            </a:r>
            <a:r>
              <a:rPr lang="en">
                <a:solidFill>
                  <a:srgbClr val="FF0000"/>
                </a:solidFill>
              </a:rPr>
              <a:t>key:</a:t>
            </a:r>
            <a:r>
              <a:rPr lang="en"/>
              <a:t> flowID </a:t>
            </a:r>
            <a:r>
              <a:rPr lang="en">
                <a:solidFill>
                  <a:srgbClr val="FF0000"/>
                </a:solidFill>
              </a:rPr>
              <a:t>val:</a:t>
            </a:r>
            <a:r>
              <a:rPr lang="en"/>
              <a:t> nextPerFlowCount)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pendingList (</a:t>
            </a:r>
            <a:r>
              <a:rPr lang="en">
                <a:solidFill>
                  <a:srgbClr val="FF0000"/>
                </a:solidFill>
              </a:rPr>
              <a:t>key:</a:t>
            </a:r>
            <a:r>
              <a:rPr lang="en"/>
              <a:t> flowID </a:t>
            </a:r>
            <a:r>
              <a:rPr lang="en">
                <a:solidFill>
                  <a:srgbClr val="FF0000"/>
                </a:solidFill>
              </a:rPr>
              <a:t>val:</a:t>
            </a:r>
            <a:r>
              <a:rPr lang="en"/>
              <a:t> priority queue of not processed pkt with higher perflowcounter)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40075" y="600075"/>
            <a:ext cx="592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</a:rPr>
              <a:t>Some Confusions</a:t>
            </a:r>
            <a:endParaRPr b="1" sz="2500">
              <a:solidFill>
                <a:srgbClr val="0000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848675" y="1885950"/>
            <a:ext cx="84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about input or output buffers?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