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Lst>
  <p:sldSz cy="6858000" cx="12190400"/>
  <p:notesSz cx="6858000" cy="9144000"/>
  <p:embeddedFontLst>
    <p:embeddedFont>
      <p:font typeface="Source Code Pro"/>
      <p:regular r:id="rId82"/>
      <p:bold r:id="rId83"/>
      <p:italic r:id="rId84"/>
      <p:boldItalic r:id="rId85"/>
    </p:embeddedFont>
    <p:embeddedFont>
      <p:font typeface="Noto Sans Hebrew"/>
      <p:regular r:id="rId86"/>
      <p:bold r:id="rId87"/>
    </p:embeddedFont>
    <p:embeddedFont>
      <p:font typeface="Source Sans Pro"/>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92" roundtripDataSignature="AMtx7mhmNb5u8rOFKNXIzGMuY00frxmi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SourceCodePro-italic.fntdata"/><Relationship Id="rId83" Type="http://schemas.openxmlformats.org/officeDocument/2006/relationships/font" Target="fonts/SourceCodePro-bold.fntdata"/><Relationship Id="rId42" Type="http://schemas.openxmlformats.org/officeDocument/2006/relationships/slide" Target="slides/slide37.xml"/><Relationship Id="rId86" Type="http://schemas.openxmlformats.org/officeDocument/2006/relationships/font" Target="fonts/NotoSansHebrew-regular.fntdata"/><Relationship Id="rId41" Type="http://schemas.openxmlformats.org/officeDocument/2006/relationships/slide" Target="slides/slide36.xml"/><Relationship Id="rId85" Type="http://schemas.openxmlformats.org/officeDocument/2006/relationships/font" Target="fonts/SourceCodePro-boldItalic.fntdata"/><Relationship Id="rId44" Type="http://schemas.openxmlformats.org/officeDocument/2006/relationships/slide" Target="slides/slide39.xml"/><Relationship Id="rId88" Type="http://schemas.openxmlformats.org/officeDocument/2006/relationships/font" Target="fonts/SourceSansPro-regular.fntdata"/><Relationship Id="rId43" Type="http://schemas.openxmlformats.org/officeDocument/2006/relationships/slide" Target="slides/slide38.xml"/><Relationship Id="rId87" Type="http://schemas.openxmlformats.org/officeDocument/2006/relationships/font" Target="fonts/NotoSansHebrew-bold.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SourceSansPro-bold.fntdata"/><Relationship Id="rId80" Type="http://schemas.openxmlformats.org/officeDocument/2006/relationships/slide" Target="slides/slide75.xml"/><Relationship Id="rId82" Type="http://schemas.openxmlformats.org/officeDocument/2006/relationships/font" Target="fonts/SourceCodePro-regular.fntdata"/><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SourceSansPro-boldItalic.fntdata"/><Relationship Id="rId90" Type="http://schemas.openxmlformats.org/officeDocument/2006/relationships/font" Target="fonts/SourceSansPro-italic.fntdata"/><Relationship Id="rId92" Type="http://customschemas.google.com/relationships/presentationmetadata" Target="meta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 name="Google Shape;433;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4" name="Google Shape;434;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3" name="Google Shape;443;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3" name="Google Shape;453;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6" name="Google Shape;476;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6" name="Google Shape;496;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2" name="Google Shape;502;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3" name="Google Shape;503;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1" name="Google Shape;521;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2" name="Google Shape;522;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4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3" name="Google Shape;553;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4" name="Google Shape;554;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4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3" name="Google Shape;563;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s-ES" sz="1200">
                <a:solidFill>
                  <a:srgbClr val="595959"/>
                </a:solidFill>
                <a:latin typeface="Source Sans Pro"/>
                <a:ea typeface="Source Sans Pro"/>
                <a:cs typeface="Source Sans Pro"/>
                <a:sym typeface="Source Sans Pro"/>
              </a:rPr>
              <a:t>En este ejemplo hemos realizado cambios en la rama </a:t>
            </a:r>
            <a:r>
              <a:rPr b="1" lang="es-ES" sz="1200">
                <a:solidFill>
                  <a:srgbClr val="595959"/>
                </a:solidFill>
                <a:latin typeface="Source Sans Pro"/>
                <a:ea typeface="Source Sans Pro"/>
                <a:cs typeface="Source Sans Pro"/>
                <a:sym typeface="Source Sans Pro"/>
              </a:rPr>
              <a:t>feature-1</a:t>
            </a:r>
            <a:r>
              <a:rPr lang="es-ES" sz="1200">
                <a:solidFill>
                  <a:srgbClr val="595959"/>
                </a:solidFill>
                <a:latin typeface="Source Sans Pro"/>
                <a:ea typeface="Source Sans Pro"/>
                <a:cs typeface="Source Sans Pro"/>
                <a:sym typeface="Source Sans Pro"/>
              </a:rPr>
              <a:t>, y para introducir dichos cambios en la rama </a:t>
            </a:r>
            <a:r>
              <a:rPr b="1" lang="es-ES" sz="1200">
                <a:solidFill>
                  <a:srgbClr val="595959"/>
                </a:solidFill>
                <a:latin typeface="Source Sans Pro"/>
                <a:ea typeface="Source Sans Pro"/>
                <a:cs typeface="Source Sans Pro"/>
                <a:sym typeface="Source Sans Pro"/>
              </a:rPr>
              <a:t>dev</a:t>
            </a:r>
            <a:r>
              <a:rPr lang="es-ES" sz="1200">
                <a:solidFill>
                  <a:srgbClr val="595959"/>
                </a:solidFill>
                <a:latin typeface="Source Sans Pro"/>
                <a:ea typeface="Source Sans Pro"/>
                <a:cs typeface="Source Sans Pro"/>
                <a:sym typeface="Source Sans Pro"/>
              </a:rPr>
              <a:t>, nos hemos movido a ella y hemos realizado un </a:t>
            </a:r>
            <a:r>
              <a:rPr b="1" lang="es-ES" sz="1200">
                <a:solidFill>
                  <a:srgbClr val="595959"/>
                </a:solidFill>
                <a:latin typeface="Source Sans Pro"/>
                <a:ea typeface="Source Sans Pro"/>
                <a:cs typeface="Source Sans Pro"/>
                <a:sym typeface="Source Sans Pro"/>
              </a:rPr>
              <a:t>merge de feature-1</a:t>
            </a:r>
            <a:r>
              <a:rPr lang="es-ES" sz="1200">
                <a:solidFill>
                  <a:srgbClr val="595959"/>
                </a:solidFill>
                <a:latin typeface="Source Sans Pro"/>
                <a:ea typeface="Source Sans Pro"/>
                <a:cs typeface="Source Sans Pro"/>
                <a:sym typeface="Source Sans Pro"/>
              </a:rPr>
              <a:t> para introducir sus cambios en </a:t>
            </a:r>
            <a:r>
              <a:rPr b="1" lang="es-ES" sz="1200">
                <a:solidFill>
                  <a:srgbClr val="595959"/>
                </a:solidFill>
                <a:latin typeface="Source Sans Pro"/>
                <a:ea typeface="Source Sans Pro"/>
                <a:cs typeface="Source Sans Pro"/>
                <a:sym typeface="Source Sans Pro"/>
              </a:rPr>
              <a:t>dev</a:t>
            </a:r>
            <a:r>
              <a:rPr lang="es-ES" sz="1200">
                <a:solidFill>
                  <a:srgbClr val="595959"/>
                </a:solidFill>
                <a:latin typeface="Source Sans Pro"/>
                <a:ea typeface="Source Sans Pro"/>
                <a:cs typeface="Source Sans Pro"/>
                <a:sym typeface="Source Sans Pro"/>
              </a:rPr>
              <a:t>.</a:t>
            </a:r>
            <a:endParaRPr sz="1400"/>
          </a:p>
          <a:p>
            <a:pPr indent="0" lvl="0" marL="0" rtl="0" algn="l">
              <a:lnSpc>
                <a:spcPct val="100000"/>
              </a:lnSpc>
              <a:spcBef>
                <a:spcPts val="0"/>
              </a:spcBef>
              <a:spcAft>
                <a:spcPts val="0"/>
              </a:spcAft>
              <a:buSzPts val="1400"/>
              <a:buNone/>
            </a:pPr>
            <a:r>
              <a:t/>
            </a:r>
            <a:endParaRPr/>
          </a:p>
        </p:txBody>
      </p:sp>
      <p:sp>
        <p:nvSpPr>
          <p:cNvPr id="564" name="Google Shape;564;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4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6" name="Google Shape;606;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7" name="Google Shape;607;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4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6" name="Google Shape;616;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7" name="Google Shape;617;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5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7" name="Google Shape;627;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8" name="Google Shape;628;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5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6" name="Google Shape;636;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7" name="Google Shape;637;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5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5" name="Google Shape;645;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6" name="Google Shape;646;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5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5" name="Google Shape;655;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6" name="Google Shape;656;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5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5" name="Google Shape;665;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6" name="Google Shape;666;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5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5" name="Google Shape;675;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6" name="Google Shape;676;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5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4" name="Google Shape;684;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5" name="Google Shape;685;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5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4" name="Google Shape;694;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5" name="Google Shape;695;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5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3" name="Google Shape;703;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4" name="Google Shape;704;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6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3" name="Google Shape;713;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4" name="Google Shape;714;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5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6" name="Google Shape;726;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7" name="Google Shape;727;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1343f27fc6b_5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5" name="Google Shape;735;g1343f27fc6b_5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6" name="Google Shape;736;g1343f27fc6b_5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6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0" name="Google Shape;750;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1" name="Google Shape;751;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6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7" name="Google Shape;757;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8" name="Google Shape;758;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6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6" name="Google Shape;766;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7" name="Google Shape;767;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6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5" name="Google Shape;775;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6" name="Google Shape;776;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6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4" name="Google Shape;784;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5" name="Google Shape;785;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6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3" name="Google Shape;793;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4" name="Google Shape;794;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6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2" name="Google Shape;802;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3" name="Google Shape;803;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6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2" name="Google Shape;812;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3" name="Google Shape;813;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7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2" name="Google Shape;822;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3" name="Google Shape;823;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7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3" name="Google Shape;833;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4" name="Google Shape;834;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7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5" name="Google Shape;845;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6" name="Google Shape;846;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7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6" name="Google Shape;856;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7" name="Google Shape;857;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7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6" name="Google Shape;866;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7" name="Google Shape;867;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7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5" name="Google Shape;875;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6" name="Google Shape;876;p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7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2" name="Google Shape;882;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3" name="Google Shape;883;p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7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0" name="Google Shape;890;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1" name="Google Shape;891;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hyperlink" Target="mailto:info@tknika.eus" TargetMode="Externa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Izenburua">
  <p:cSld name="0-Izenburua">
    <p:spTree>
      <p:nvGrpSpPr>
        <p:cNvPr id="15" name="Shape 15"/>
        <p:cNvGrpSpPr/>
        <p:nvPr/>
      </p:nvGrpSpPr>
      <p:grpSpPr>
        <a:xfrm>
          <a:off x="0" y="0"/>
          <a:ext cx="0" cy="0"/>
          <a:chOff x="0" y="0"/>
          <a:chExt cx="0" cy="0"/>
        </a:xfrm>
      </p:grpSpPr>
      <p:sp>
        <p:nvSpPr>
          <p:cNvPr id="16" name="Google Shape;16;p79"/>
          <p:cNvSpPr txBox="1"/>
          <p:nvPr>
            <p:ph type="ctrTitle"/>
          </p:nvPr>
        </p:nvSpPr>
        <p:spPr>
          <a:xfrm>
            <a:off x="2618979" y="1868344"/>
            <a:ext cx="6765101" cy="216024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5000"/>
              <a:buFont typeface="Source Sans Pro"/>
              <a:buNone/>
              <a:defRPr b="1" sz="5000">
                <a:latin typeface="Source Sans Pro"/>
                <a:ea typeface="Source Sans Pro"/>
                <a:cs typeface="Source Sans Pro"/>
                <a:sym typeface="Source Sans Pr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9"/>
          <p:cNvSpPr txBox="1"/>
          <p:nvPr>
            <p:ph idx="1" type="subTitle"/>
          </p:nvPr>
        </p:nvSpPr>
        <p:spPr>
          <a:xfrm>
            <a:off x="1828561" y="5042534"/>
            <a:ext cx="8533289" cy="334888"/>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00"/>
              </a:spcBef>
              <a:spcAft>
                <a:spcPts val="0"/>
              </a:spcAft>
              <a:buClr>
                <a:schemeClr val="dk1"/>
              </a:buClr>
              <a:buSzPts val="2000"/>
              <a:buNone/>
              <a:defRPr sz="2000">
                <a:solidFill>
                  <a:schemeClr val="dk1"/>
                </a:solidFill>
                <a:latin typeface="Source Sans Pro"/>
                <a:ea typeface="Source Sans Pro"/>
                <a:cs typeface="Source Sans Pro"/>
                <a:sym typeface="Source Sans Pro"/>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79"/>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9"/>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9"/>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ES"/>
              <a:t>‹#›</a:t>
            </a:fld>
            <a:endParaRPr/>
          </a:p>
        </p:txBody>
      </p:sp>
      <p:cxnSp>
        <p:nvCxnSpPr>
          <p:cNvPr id="21" name="Google Shape;21;p79"/>
          <p:cNvCxnSpPr/>
          <p:nvPr/>
        </p:nvCxnSpPr>
        <p:spPr>
          <a:xfrm>
            <a:off x="622598" y="5373216"/>
            <a:ext cx="10945216" cy="0"/>
          </a:xfrm>
          <a:prstGeom prst="straightConnector1">
            <a:avLst/>
          </a:prstGeom>
          <a:noFill/>
          <a:ln cap="flat" cmpd="sng" w="9525">
            <a:solidFill>
              <a:schemeClr val="dk1"/>
            </a:solidFill>
            <a:prstDash val="solid"/>
            <a:round/>
            <a:headEnd len="sm" w="sm" type="none"/>
            <a:tailEnd len="sm" w="sm" type="none"/>
          </a:ln>
        </p:spPr>
      </p:cxnSp>
      <p:pic>
        <p:nvPicPr>
          <p:cNvPr id="22" name="Google Shape;22;p79"/>
          <p:cNvPicPr preferRelativeResize="0"/>
          <p:nvPr/>
        </p:nvPicPr>
        <p:blipFill rotWithShape="1">
          <a:blip r:embed="rId2">
            <a:alphaModFix/>
          </a:blip>
          <a:srcRect b="0" l="0" r="0" t="0"/>
          <a:stretch/>
        </p:blipFill>
        <p:spPr>
          <a:xfrm>
            <a:off x="-1" y="6565359"/>
            <a:ext cx="12190413" cy="292642"/>
          </a:xfrm>
          <a:prstGeom prst="rect">
            <a:avLst/>
          </a:prstGeom>
          <a:noFill/>
          <a:ln>
            <a:noFill/>
          </a:ln>
        </p:spPr>
      </p:pic>
      <p:pic>
        <p:nvPicPr>
          <p:cNvPr descr="G:\Mi unidad\ana\Tknika\LOGOs TKNIKA\header_ppt_unevoc.png" id="23" name="Google Shape;23;p79"/>
          <p:cNvPicPr preferRelativeResize="0"/>
          <p:nvPr/>
        </p:nvPicPr>
        <p:blipFill rotWithShape="1">
          <a:blip r:embed="rId3">
            <a:alphaModFix/>
          </a:blip>
          <a:srcRect b="0" l="0" r="0" t="0"/>
          <a:stretch/>
        </p:blipFill>
        <p:spPr>
          <a:xfrm>
            <a:off x="623206" y="260648"/>
            <a:ext cx="10944000" cy="3835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Indizea">
  <p:cSld name="1-Indizea">
    <p:spTree>
      <p:nvGrpSpPr>
        <p:cNvPr id="24" name="Shape 24"/>
        <p:cNvGrpSpPr/>
        <p:nvPr/>
      </p:nvGrpSpPr>
      <p:grpSpPr>
        <a:xfrm>
          <a:off x="0" y="0"/>
          <a:ext cx="0" cy="0"/>
          <a:chOff x="0" y="0"/>
          <a:chExt cx="0" cy="0"/>
        </a:xfrm>
      </p:grpSpPr>
      <p:sp>
        <p:nvSpPr>
          <p:cNvPr id="25" name="Google Shape;25;p80"/>
          <p:cNvSpPr txBox="1"/>
          <p:nvPr>
            <p:ph type="title"/>
          </p:nvPr>
        </p:nvSpPr>
        <p:spPr>
          <a:xfrm>
            <a:off x="478582" y="1124744"/>
            <a:ext cx="11161240" cy="86409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000"/>
              <a:buFont typeface="Source Sans Pro"/>
              <a:buNone/>
              <a:defRPr b="1" sz="3000">
                <a:latin typeface="Source Sans Pro"/>
                <a:ea typeface="Source Sans Pro"/>
                <a:cs typeface="Source Sans Pro"/>
                <a:sym typeface="Source Sans Pr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0"/>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80"/>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80"/>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ES"/>
              <a:t>‹#›</a:t>
            </a:fld>
            <a:endParaRPr/>
          </a:p>
        </p:txBody>
      </p:sp>
      <p:sp>
        <p:nvSpPr>
          <p:cNvPr id="29" name="Google Shape;29;p80"/>
          <p:cNvSpPr txBox="1"/>
          <p:nvPr>
            <p:ph idx="1" type="body"/>
          </p:nvPr>
        </p:nvSpPr>
        <p:spPr>
          <a:xfrm>
            <a:off x="4295006" y="1988840"/>
            <a:ext cx="3600400" cy="3528392"/>
          </a:xfrm>
          <a:prstGeom prst="rect">
            <a:avLst/>
          </a:prstGeom>
          <a:noFill/>
          <a:ln>
            <a:noFill/>
          </a:ln>
        </p:spPr>
        <p:txBody>
          <a:bodyPr anchorCtr="0" anchor="t" bIns="45700" lIns="91425" spcFirstLastPara="1" rIns="91425" wrap="square" tIns="45700">
            <a:normAutofit/>
          </a:bodyPr>
          <a:lstStyle>
            <a:lvl1pPr indent="-228600" lvl="0" marL="457200" algn="just">
              <a:lnSpc>
                <a:spcPct val="100000"/>
              </a:lnSpc>
              <a:spcBef>
                <a:spcPts val="0"/>
              </a:spcBef>
              <a:spcAft>
                <a:spcPts val="0"/>
              </a:spcAft>
              <a:buClr>
                <a:schemeClr val="dk1"/>
              </a:buClr>
              <a:buSzPts val="1900"/>
              <a:buNone/>
              <a:defRPr sz="1900">
                <a:latin typeface="Source Sans Pro"/>
                <a:ea typeface="Source Sans Pro"/>
                <a:cs typeface="Source Sans Pro"/>
                <a:sym typeface="Source Sans Pro"/>
              </a:defRPr>
            </a:lvl1pPr>
            <a:lvl2pPr indent="-349250" lvl="1" marL="914400" algn="l">
              <a:lnSpc>
                <a:spcPct val="100000"/>
              </a:lnSpc>
              <a:spcBef>
                <a:spcPts val="380"/>
              </a:spcBef>
              <a:spcAft>
                <a:spcPts val="0"/>
              </a:spcAft>
              <a:buClr>
                <a:schemeClr val="dk1"/>
              </a:buClr>
              <a:buSzPts val="1900"/>
              <a:buChar char="–"/>
              <a:defRPr sz="1900">
                <a:latin typeface="Source Sans Pro"/>
                <a:ea typeface="Source Sans Pro"/>
                <a:cs typeface="Source Sans Pro"/>
                <a:sym typeface="Source Sans Pro"/>
              </a:defRPr>
            </a:lvl2pPr>
            <a:lvl3pPr indent="-349250" lvl="2" marL="1371600" algn="l">
              <a:lnSpc>
                <a:spcPct val="100000"/>
              </a:lnSpc>
              <a:spcBef>
                <a:spcPts val="380"/>
              </a:spcBef>
              <a:spcAft>
                <a:spcPts val="0"/>
              </a:spcAft>
              <a:buClr>
                <a:schemeClr val="dk1"/>
              </a:buClr>
              <a:buSzPts val="1900"/>
              <a:buChar char="•"/>
              <a:defRPr sz="1900">
                <a:latin typeface="Source Sans Pro"/>
                <a:ea typeface="Source Sans Pro"/>
                <a:cs typeface="Source Sans Pro"/>
                <a:sym typeface="Source Sans Pro"/>
              </a:defRPr>
            </a:lvl3pPr>
            <a:lvl4pPr indent="-349250" lvl="3" marL="1828800" algn="l">
              <a:lnSpc>
                <a:spcPct val="100000"/>
              </a:lnSpc>
              <a:spcBef>
                <a:spcPts val="380"/>
              </a:spcBef>
              <a:spcAft>
                <a:spcPts val="0"/>
              </a:spcAft>
              <a:buClr>
                <a:schemeClr val="dk1"/>
              </a:buClr>
              <a:buSzPts val="1900"/>
              <a:buChar char="–"/>
              <a:defRPr sz="1900">
                <a:latin typeface="Source Sans Pro"/>
                <a:ea typeface="Source Sans Pro"/>
                <a:cs typeface="Source Sans Pro"/>
                <a:sym typeface="Source Sans Pro"/>
              </a:defRPr>
            </a:lvl4pPr>
            <a:lvl5pPr indent="-349250" lvl="4" marL="2286000" algn="l">
              <a:lnSpc>
                <a:spcPct val="100000"/>
              </a:lnSpc>
              <a:spcBef>
                <a:spcPts val="380"/>
              </a:spcBef>
              <a:spcAft>
                <a:spcPts val="0"/>
              </a:spcAft>
              <a:buClr>
                <a:schemeClr val="dk1"/>
              </a:buClr>
              <a:buSzPts val="1900"/>
              <a:buChar char="»"/>
              <a:defRPr sz="1900">
                <a:latin typeface="Source Sans Pro"/>
                <a:ea typeface="Source Sans Pro"/>
                <a:cs typeface="Source Sans Pro"/>
                <a:sym typeface="Source Sans Pro"/>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id="30" name="Google Shape;30;p80"/>
          <p:cNvPicPr preferRelativeResize="0"/>
          <p:nvPr/>
        </p:nvPicPr>
        <p:blipFill rotWithShape="1">
          <a:blip r:embed="rId2">
            <a:alphaModFix/>
          </a:blip>
          <a:srcRect b="0" l="0" r="0" t="0"/>
          <a:stretch/>
        </p:blipFill>
        <p:spPr>
          <a:xfrm>
            <a:off x="-1" y="6565359"/>
            <a:ext cx="12190413" cy="292642"/>
          </a:xfrm>
          <a:prstGeom prst="rect">
            <a:avLst/>
          </a:prstGeom>
          <a:noFill/>
          <a:ln>
            <a:noFill/>
          </a:ln>
        </p:spPr>
      </p:pic>
      <p:pic>
        <p:nvPicPr>
          <p:cNvPr descr="G:\Mi unidad\ana\Tknika\LOGOs TKNIKA\header_ppt.png" id="31" name="Google Shape;31;p80"/>
          <p:cNvPicPr preferRelativeResize="0"/>
          <p:nvPr/>
        </p:nvPicPr>
        <p:blipFill rotWithShape="1">
          <a:blip r:embed="rId3">
            <a:alphaModFix/>
          </a:blip>
          <a:srcRect b="0" l="0" r="0" t="0"/>
          <a:stretch/>
        </p:blipFill>
        <p:spPr>
          <a:xfrm>
            <a:off x="623206" y="260648"/>
            <a:ext cx="10944000" cy="38357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Atala tituluarekin">
  <p:cSld name="2-Atala tituluarekin">
    <p:spTree>
      <p:nvGrpSpPr>
        <p:cNvPr id="32" name="Shape 32"/>
        <p:cNvGrpSpPr/>
        <p:nvPr/>
      </p:nvGrpSpPr>
      <p:grpSpPr>
        <a:xfrm>
          <a:off x="0" y="0"/>
          <a:ext cx="0" cy="0"/>
          <a:chOff x="0" y="0"/>
          <a:chExt cx="0" cy="0"/>
        </a:xfrm>
      </p:grpSpPr>
      <p:sp>
        <p:nvSpPr>
          <p:cNvPr id="33" name="Google Shape;33;p81"/>
          <p:cNvSpPr txBox="1"/>
          <p:nvPr>
            <p:ph type="title"/>
          </p:nvPr>
        </p:nvSpPr>
        <p:spPr>
          <a:xfrm>
            <a:off x="609521" y="764704"/>
            <a:ext cx="10971372" cy="576064"/>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Source Sans Pro"/>
              <a:buNone/>
              <a:defRPr b="1" sz="4000">
                <a:latin typeface="Source Sans Pro"/>
                <a:ea typeface="Source Sans Pro"/>
                <a:cs typeface="Source Sans Pro"/>
                <a:sym typeface="Source Sans Pr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1"/>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1"/>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81"/>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ES"/>
              <a:t>‹#›</a:t>
            </a:fld>
            <a:endParaRPr/>
          </a:p>
        </p:txBody>
      </p:sp>
      <p:pic>
        <p:nvPicPr>
          <p:cNvPr id="37" name="Google Shape;37;p81"/>
          <p:cNvPicPr preferRelativeResize="0"/>
          <p:nvPr/>
        </p:nvPicPr>
        <p:blipFill rotWithShape="1">
          <a:blip r:embed="rId2">
            <a:alphaModFix/>
          </a:blip>
          <a:srcRect b="0" l="0" r="0" t="0"/>
          <a:stretch/>
        </p:blipFill>
        <p:spPr>
          <a:xfrm>
            <a:off x="-1" y="6565359"/>
            <a:ext cx="12190413" cy="292642"/>
          </a:xfrm>
          <a:prstGeom prst="rect">
            <a:avLst/>
          </a:prstGeom>
          <a:noFill/>
          <a:ln>
            <a:noFill/>
          </a:ln>
        </p:spPr>
      </p:pic>
      <p:sp>
        <p:nvSpPr>
          <p:cNvPr id="38" name="Google Shape;38;p81"/>
          <p:cNvSpPr txBox="1"/>
          <p:nvPr>
            <p:ph idx="1" type="body"/>
          </p:nvPr>
        </p:nvSpPr>
        <p:spPr>
          <a:xfrm>
            <a:off x="622598" y="2204864"/>
            <a:ext cx="7200800" cy="381642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1600"/>
              <a:buNone/>
              <a:defRPr sz="1600">
                <a:latin typeface="Source Sans Pro"/>
                <a:ea typeface="Source Sans Pro"/>
                <a:cs typeface="Source Sans Pro"/>
                <a:sym typeface="Source Sans Pro"/>
              </a:defRPr>
            </a:lvl1pPr>
            <a:lvl2pPr indent="-228600" lvl="1" marL="914400" algn="l">
              <a:lnSpc>
                <a:spcPct val="100000"/>
              </a:lnSpc>
              <a:spcBef>
                <a:spcPts val="0"/>
              </a:spcBef>
              <a:spcAft>
                <a:spcPts val="0"/>
              </a:spcAft>
              <a:buClr>
                <a:schemeClr val="dk1"/>
              </a:buClr>
              <a:buSzPts val="2400"/>
              <a:buNone/>
              <a:defRPr sz="2400">
                <a:latin typeface="Source Sans Pro"/>
                <a:ea typeface="Source Sans Pro"/>
                <a:cs typeface="Source Sans Pro"/>
                <a:sym typeface="Source Sans Pro"/>
              </a:defRPr>
            </a:lvl2pPr>
            <a:lvl3pPr indent="-228600" lvl="2" marL="1371600" algn="l">
              <a:lnSpc>
                <a:spcPct val="100000"/>
              </a:lnSpc>
              <a:spcBef>
                <a:spcPts val="0"/>
              </a:spcBef>
              <a:spcAft>
                <a:spcPts val="0"/>
              </a:spcAft>
              <a:buClr>
                <a:schemeClr val="dk1"/>
              </a:buClr>
              <a:buSzPts val="2400"/>
              <a:buNone/>
              <a:defRPr sz="2400">
                <a:latin typeface="Source Sans Pro"/>
                <a:ea typeface="Source Sans Pro"/>
                <a:cs typeface="Source Sans Pro"/>
                <a:sym typeface="Source Sans Pro"/>
              </a:defRPr>
            </a:lvl3pPr>
            <a:lvl4pPr indent="-228600" lvl="3" marL="1828800" algn="l">
              <a:lnSpc>
                <a:spcPct val="100000"/>
              </a:lnSpc>
              <a:spcBef>
                <a:spcPts val="0"/>
              </a:spcBef>
              <a:spcAft>
                <a:spcPts val="0"/>
              </a:spcAft>
              <a:buClr>
                <a:schemeClr val="dk1"/>
              </a:buClr>
              <a:buSzPts val="2400"/>
              <a:buNone/>
              <a:defRPr sz="2400">
                <a:latin typeface="Source Sans Pro"/>
                <a:ea typeface="Source Sans Pro"/>
                <a:cs typeface="Source Sans Pro"/>
                <a:sym typeface="Source Sans Pro"/>
              </a:defRPr>
            </a:lvl4pPr>
            <a:lvl5pPr indent="-228600" lvl="4" marL="2286000" algn="l">
              <a:lnSpc>
                <a:spcPct val="100000"/>
              </a:lnSpc>
              <a:spcBef>
                <a:spcPts val="0"/>
              </a:spcBef>
              <a:spcAft>
                <a:spcPts val="0"/>
              </a:spcAft>
              <a:buClr>
                <a:schemeClr val="dk1"/>
              </a:buClr>
              <a:buSzPts val="2400"/>
              <a:buNone/>
              <a:defRPr sz="2400">
                <a:latin typeface="Source Sans Pro"/>
                <a:ea typeface="Source Sans Pro"/>
                <a:cs typeface="Source Sans Pro"/>
                <a:sym typeface="Source Sans Pro"/>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 name="Google Shape;39;p81"/>
          <p:cNvSpPr txBox="1"/>
          <p:nvPr>
            <p:ph idx="2" type="body"/>
          </p:nvPr>
        </p:nvSpPr>
        <p:spPr>
          <a:xfrm>
            <a:off x="622598" y="1340768"/>
            <a:ext cx="10945215" cy="43251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600"/>
              </a:spcBef>
              <a:spcAft>
                <a:spcPts val="0"/>
              </a:spcAft>
              <a:buClr>
                <a:srgbClr val="CEDA2E"/>
              </a:buClr>
              <a:buSzPts val="3000"/>
              <a:buNone/>
              <a:defRPr sz="3000">
                <a:solidFill>
                  <a:srgbClr val="CEDA2E"/>
                </a:solidFill>
                <a:latin typeface="Source Sans Pro"/>
                <a:ea typeface="Source Sans Pro"/>
                <a:cs typeface="Source Sans Pro"/>
                <a:sym typeface="Source Sans Pro"/>
              </a:defRPr>
            </a:lvl1pPr>
            <a:lvl2pPr indent="-419100" lvl="1" marL="914400" algn="l">
              <a:lnSpc>
                <a:spcPct val="100000"/>
              </a:lnSpc>
              <a:spcBef>
                <a:spcPts val="600"/>
              </a:spcBef>
              <a:spcAft>
                <a:spcPts val="0"/>
              </a:spcAft>
              <a:buClr>
                <a:schemeClr val="dk1"/>
              </a:buClr>
              <a:buSzPts val="3000"/>
              <a:buChar char="–"/>
              <a:defRPr sz="3000">
                <a:latin typeface="Source Sans Pro"/>
                <a:ea typeface="Source Sans Pro"/>
                <a:cs typeface="Source Sans Pro"/>
                <a:sym typeface="Source Sans Pro"/>
              </a:defRPr>
            </a:lvl2pPr>
            <a:lvl3pPr indent="-419100" lvl="2" marL="1371600" algn="l">
              <a:lnSpc>
                <a:spcPct val="100000"/>
              </a:lnSpc>
              <a:spcBef>
                <a:spcPts val="600"/>
              </a:spcBef>
              <a:spcAft>
                <a:spcPts val="0"/>
              </a:spcAft>
              <a:buClr>
                <a:schemeClr val="dk1"/>
              </a:buClr>
              <a:buSzPts val="3000"/>
              <a:buChar char="•"/>
              <a:defRPr sz="3000">
                <a:latin typeface="Source Sans Pro"/>
                <a:ea typeface="Source Sans Pro"/>
                <a:cs typeface="Source Sans Pro"/>
                <a:sym typeface="Source Sans Pro"/>
              </a:defRPr>
            </a:lvl3pPr>
            <a:lvl4pPr indent="-419100" lvl="3" marL="1828800" algn="l">
              <a:lnSpc>
                <a:spcPct val="100000"/>
              </a:lnSpc>
              <a:spcBef>
                <a:spcPts val="600"/>
              </a:spcBef>
              <a:spcAft>
                <a:spcPts val="0"/>
              </a:spcAft>
              <a:buClr>
                <a:schemeClr val="dk1"/>
              </a:buClr>
              <a:buSzPts val="3000"/>
              <a:buChar char="–"/>
              <a:defRPr sz="3000">
                <a:latin typeface="Source Sans Pro"/>
                <a:ea typeface="Source Sans Pro"/>
                <a:cs typeface="Source Sans Pro"/>
                <a:sym typeface="Source Sans Pro"/>
              </a:defRPr>
            </a:lvl4pPr>
            <a:lvl5pPr indent="-419100" lvl="4" marL="2286000" algn="l">
              <a:lnSpc>
                <a:spcPct val="100000"/>
              </a:lnSpc>
              <a:spcBef>
                <a:spcPts val="600"/>
              </a:spcBef>
              <a:spcAft>
                <a:spcPts val="0"/>
              </a:spcAft>
              <a:buClr>
                <a:schemeClr val="dk1"/>
              </a:buClr>
              <a:buSzPts val="3000"/>
              <a:buChar char="»"/>
              <a:defRPr sz="3000">
                <a:latin typeface="Source Sans Pro"/>
                <a:ea typeface="Source Sans Pro"/>
                <a:cs typeface="Source Sans Pro"/>
                <a:sym typeface="Source Sans Pro"/>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81"/>
          <p:cNvSpPr/>
          <p:nvPr>
            <p:ph idx="3" type="pic"/>
          </p:nvPr>
        </p:nvSpPr>
        <p:spPr>
          <a:xfrm>
            <a:off x="8039100" y="2205038"/>
            <a:ext cx="3529013" cy="3816350"/>
          </a:xfrm>
          <a:prstGeom prst="rect">
            <a:avLst/>
          </a:prstGeom>
          <a:noFill/>
          <a:ln>
            <a:noFill/>
          </a:ln>
        </p:spPr>
      </p:sp>
      <p:pic>
        <p:nvPicPr>
          <p:cNvPr descr="G:\Mi unidad\ana\Tknika\LOGOs TKNIKA\header_ppt.png" id="41" name="Google Shape;41;p81"/>
          <p:cNvPicPr preferRelativeResize="0"/>
          <p:nvPr/>
        </p:nvPicPr>
        <p:blipFill rotWithShape="1">
          <a:blip r:embed="rId3">
            <a:alphaModFix/>
          </a:blip>
          <a:srcRect b="0" l="0" r="0" t="0"/>
          <a:stretch/>
        </p:blipFill>
        <p:spPr>
          <a:xfrm>
            <a:off x="623206" y="260648"/>
            <a:ext cx="10944000" cy="38357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Amaiera">
  <p:cSld name="3-Amaiera">
    <p:spTree>
      <p:nvGrpSpPr>
        <p:cNvPr id="42" name="Shape 42"/>
        <p:cNvGrpSpPr/>
        <p:nvPr/>
      </p:nvGrpSpPr>
      <p:grpSpPr>
        <a:xfrm>
          <a:off x="0" y="0"/>
          <a:ext cx="0" cy="0"/>
          <a:chOff x="0" y="0"/>
          <a:chExt cx="0" cy="0"/>
        </a:xfrm>
      </p:grpSpPr>
      <p:sp>
        <p:nvSpPr>
          <p:cNvPr id="43" name="Google Shape;43;p82"/>
          <p:cNvSpPr txBox="1"/>
          <p:nvPr>
            <p:ph type="title"/>
          </p:nvPr>
        </p:nvSpPr>
        <p:spPr>
          <a:xfrm>
            <a:off x="609521" y="1288131"/>
            <a:ext cx="10971372"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2400"/>
              <a:buFont typeface="Source Sans Pro"/>
              <a:buNone/>
              <a:defRPr b="1" sz="2400">
                <a:latin typeface="Source Sans Pro"/>
                <a:ea typeface="Source Sans Pro"/>
                <a:cs typeface="Source Sans Pro"/>
                <a:sym typeface="Source Sans Pr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82"/>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2"/>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2"/>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ES"/>
              <a:t>‹#›</a:t>
            </a:fld>
            <a:endParaRPr/>
          </a:p>
        </p:txBody>
      </p:sp>
      <p:pic>
        <p:nvPicPr>
          <p:cNvPr id="47" name="Google Shape;47;p82"/>
          <p:cNvPicPr preferRelativeResize="0"/>
          <p:nvPr/>
        </p:nvPicPr>
        <p:blipFill rotWithShape="1">
          <a:blip r:embed="rId2">
            <a:alphaModFix/>
          </a:blip>
          <a:srcRect b="0" l="0" r="0" t="0"/>
          <a:stretch/>
        </p:blipFill>
        <p:spPr>
          <a:xfrm>
            <a:off x="-1" y="6565359"/>
            <a:ext cx="12190413" cy="292642"/>
          </a:xfrm>
          <a:prstGeom prst="rect">
            <a:avLst/>
          </a:prstGeom>
          <a:noFill/>
          <a:ln>
            <a:noFill/>
          </a:ln>
        </p:spPr>
      </p:pic>
      <p:sp>
        <p:nvSpPr>
          <p:cNvPr id="48" name="Google Shape;48;p82"/>
          <p:cNvSpPr txBox="1"/>
          <p:nvPr>
            <p:ph idx="1" type="subTitle"/>
          </p:nvPr>
        </p:nvSpPr>
        <p:spPr>
          <a:xfrm>
            <a:off x="1828561" y="5038328"/>
            <a:ext cx="8533289" cy="334888"/>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00"/>
              </a:spcBef>
              <a:spcAft>
                <a:spcPts val="0"/>
              </a:spcAft>
              <a:buClr>
                <a:schemeClr val="dk1"/>
              </a:buClr>
              <a:buSzPts val="2000"/>
              <a:buNone/>
              <a:defRPr sz="2000">
                <a:solidFill>
                  <a:schemeClr val="dk1"/>
                </a:solidFill>
                <a:latin typeface="Source Sans Pro"/>
                <a:ea typeface="Source Sans Pro"/>
                <a:cs typeface="Source Sans Pro"/>
                <a:sym typeface="Source Sans Pro"/>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cxnSp>
        <p:nvCxnSpPr>
          <p:cNvPr id="49" name="Google Shape;49;p82"/>
          <p:cNvCxnSpPr/>
          <p:nvPr/>
        </p:nvCxnSpPr>
        <p:spPr>
          <a:xfrm>
            <a:off x="622598" y="5373216"/>
            <a:ext cx="10945216" cy="0"/>
          </a:xfrm>
          <a:prstGeom prst="straightConnector1">
            <a:avLst/>
          </a:prstGeom>
          <a:noFill/>
          <a:ln cap="flat" cmpd="sng" w="9525">
            <a:solidFill>
              <a:schemeClr val="dk1"/>
            </a:solidFill>
            <a:prstDash val="solid"/>
            <a:round/>
            <a:headEnd len="sm" w="sm" type="none"/>
            <a:tailEnd len="sm" w="sm" type="none"/>
          </a:ln>
        </p:spPr>
      </p:cxnSp>
      <p:sp>
        <p:nvSpPr>
          <p:cNvPr id="50" name="Google Shape;50;p82"/>
          <p:cNvSpPr txBox="1"/>
          <p:nvPr/>
        </p:nvSpPr>
        <p:spPr>
          <a:xfrm>
            <a:off x="635542" y="2852936"/>
            <a:ext cx="10932272"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Source Sans Pro"/>
                <a:ea typeface="Source Sans Pro"/>
                <a:cs typeface="Source Sans Pro"/>
                <a:sym typeface="Source Sans Pro"/>
              </a:rPr>
              <a:t>Zamalbide Auzoa z/g - 20100 Errenteria (Gipuzkoa)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Source Sans Pro"/>
                <a:ea typeface="Source Sans Pro"/>
                <a:cs typeface="Source Sans Pro"/>
                <a:sym typeface="Source Sans Pro"/>
              </a:rPr>
              <a:t>T. (+34) 943 082 900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ES" sz="1800" u="sng" cap="none" strike="noStrike">
                <a:solidFill>
                  <a:schemeClr val="dk1"/>
                </a:solidFill>
                <a:latin typeface="Source Sans Pro"/>
                <a:ea typeface="Source Sans Pro"/>
                <a:cs typeface="Source Sans Pro"/>
                <a:sym typeface="Source Sans Pro"/>
                <a:hlinkClick r:id="rId3">
                  <a:extLst>
                    <a:ext uri="{A12FA001-AC4F-418D-AE19-62706E023703}">
                      <ahyp:hlinkClr val="tx"/>
                    </a:ext>
                  </a:extLst>
                </a:hlinkClick>
              </a:rPr>
              <a:t>info@tknika.eus</a:t>
            </a:r>
            <a:endParaRPr b="0" i="0" sz="1800" u="none" cap="none" strike="noStrike">
              <a:solidFill>
                <a:schemeClr val="dk1"/>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dk1"/>
                </a:solidFill>
                <a:latin typeface="Source Sans Pro"/>
                <a:ea typeface="Source Sans Pro"/>
                <a:cs typeface="Source Sans Pro"/>
                <a:sym typeface="Source Sans Pro"/>
              </a:rPr>
              <a:t> www.tknika.eus</a:t>
            </a:r>
            <a:endParaRPr b="0" i="0" sz="1400" u="none" cap="none" strike="noStrike">
              <a:solidFill>
                <a:srgbClr val="000000"/>
              </a:solidFill>
              <a:latin typeface="Arial"/>
              <a:ea typeface="Arial"/>
              <a:cs typeface="Arial"/>
              <a:sym typeface="Arial"/>
            </a:endParaRPr>
          </a:p>
        </p:txBody>
      </p:sp>
      <p:pic>
        <p:nvPicPr>
          <p:cNvPr descr="G:\Mi unidad\ana\Tknika\LOGOs TKNIKA\header_ppt_unevoc.png" id="51" name="Google Shape;51;p82"/>
          <p:cNvPicPr preferRelativeResize="0"/>
          <p:nvPr/>
        </p:nvPicPr>
        <p:blipFill rotWithShape="1">
          <a:blip r:embed="rId4">
            <a:alphaModFix/>
          </a:blip>
          <a:srcRect b="0" l="0" r="0" t="0"/>
          <a:stretch/>
        </p:blipFill>
        <p:spPr>
          <a:xfrm>
            <a:off x="623206" y="260648"/>
            <a:ext cx="10944000" cy="38357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Atala">
  <p:cSld name="2-Atala">
    <p:spTree>
      <p:nvGrpSpPr>
        <p:cNvPr id="52" name="Shape 52"/>
        <p:cNvGrpSpPr/>
        <p:nvPr/>
      </p:nvGrpSpPr>
      <p:grpSpPr>
        <a:xfrm>
          <a:off x="0" y="0"/>
          <a:ext cx="0" cy="0"/>
          <a:chOff x="0" y="0"/>
          <a:chExt cx="0" cy="0"/>
        </a:xfrm>
      </p:grpSpPr>
      <p:sp>
        <p:nvSpPr>
          <p:cNvPr id="53" name="Google Shape;53;p83"/>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3"/>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3"/>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ES"/>
              <a:t>‹#›</a:t>
            </a:fld>
            <a:endParaRPr/>
          </a:p>
        </p:txBody>
      </p:sp>
      <p:pic>
        <p:nvPicPr>
          <p:cNvPr id="56" name="Google Shape;56;p83"/>
          <p:cNvPicPr preferRelativeResize="0"/>
          <p:nvPr/>
        </p:nvPicPr>
        <p:blipFill rotWithShape="1">
          <a:blip r:embed="rId2">
            <a:alphaModFix/>
          </a:blip>
          <a:srcRect b="0" l="0" r="0" t="0"/>
          <a:stretch/>
        </p:blipFill>
        <p:spPr>
          <a:xfrm>
            <a:off x="-1" y="6565359"/>
            <a:ext cx="12190413" cy="292642"/>
          </a:xfrm>
          <a:prstGeom prst="rect">
            <a:avLst/>
          </a:prstGeom>
          <a:noFill/>
          <a:ln>
            <a:noFill/>
          </a:ln>
        </p:spPr>
      </p:pic>
      <p:sp>
        <p:nvSpPr>
          <p:cNvPr id="57" name="Google Shape;57;p83"/>
          <p:cNvSpPr txBox="1"/>
          <p:nvPr>
            <p:ph idx="1" type="body"/>
          </p:nvPr>
        </p:nvSpPr>
        <p:spPr>
          <a:xfrm>
            <a:off x="622598" y="1192033"/>
            <a:ext cx="7200800" cy="482925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1600"/>
              <a:buNone/>
              <a:defRPr sz="1600">
                <a:latin typeface="Source Sans Pro"/>
                <a:ea typeface="Source Sans Pro"/>
                <a:cs typeface="Source Sans Pro"/>
                <a:sym typeface="Source Sans Pro"/>
              </a:defRPr>
            </a:lvl1pPr>
            <a:lvl2pPr indent="-228600" lvl="1" marL="914400" algn="l">
              <a:lnSpc>
                <a:spcPct val="100000"/>
              </a:lnSpc>
              <a:spcBef>
                <a:spcPts val="0"/>
              </a:spcBef>
              <a:spcAft>
                <a:spcPts val="0"/>
              </a:spcAft>
              <a:buClr>
                <a:schemeClr val="dk1"/>
              </a:buClr>
              <a:buSzPts val="2400"/>
              <a:buNone/>
              <a:defRPr sz="2400">
                <a:latin typeface="Source Sans Pro"/>
                <a:ea typeface="Source Sans Pro"/>
                <a:cs typeface="Source Sans Pro"/>
                <a:sym typeface="Source Sans Pro"/>
              </a:defRPr>
            </a:lvl2pPr>
            <a:lvl3pPr indent="-228600" lvl="2" marL="1371600" algn="l">
              <a:lnSpc>
                <a:spcPct val="100000"/>
              </a:lnSpc>
              <a:spcBef>
                <a:spcPts val="0"/>
              </a:spcBef>
              <a:spcAft>
                <a:spcPts val="0"/>
              </a:spcAft>
              <a:buClr>
                <a:schemeClr val="dk1"/>
              </a:buClr>
              <a:buSzPts val="2400"/>
              <a:buNone/>
              <a:defRPr sz="2400">
                <a:latin typeface="Source Sans Pro"/>
                <a:ea typeface="Source Sans Pro"/>
                <a:cs typeface="Source Sans Pro"/>
                <a:sym typeface="Source Sans Pro"/>
              </a:defRPr>
            </a:lvl3pPr>
            <a:lvl4pPr indent="-228600" lvl="3" marL="1828800" algn="l">
              <a:lnSpc>
                <a:spcPct val="100000"/>
              </a:lnSpc>
              <a:spcBef>
                <a:spcPts val="0"/>
              </a:spcBef>
              <a:spcAft>
                <a:spcPts val="0"/>
              </a:spcAft>
              <a:buClr>
                <a:schemeClr val="dk1"/>
              </a:buClr>
              <a:buSzPts val="2400"/>
              <a:buNone/>
              <a:defRPr sz="2400">
                <a:latin typeface="Source Sans Pro"/>
                <a:ea typeface="Source Sans Pro"/>
                <a:cs typeface="Source Sans Pro"/>
                <a:sym typeface="Source Sans Pro"/>
              </a:defRPr>
            </a:lvl4pPr>
            <a:lvl5pPr indent="-228600" lvl="4" marL="2286000" algn="l">
              <a:lnSpc>
                <a:spcPct val="100000"/>
              </a:lnSpc>
              <a:spcBef>
                <a:spcPts val="0"/>
              </a:spcBef>
              <a:spcAft>
                <a:spcPts val="0"/>
              </a:spcAft>
              <a:buClr>
                <a:schemeClr val="dk1"/>
              </a:buClr>
              <a:buSzPts val="2400"/>
              <a:buNone/>
              <a:defRPr sz="2400">
                <a:latin typeface="Source Sans Pro"/>
                <a:ea typeface="Source Sans Pro"/>
                <a:cs typeface="Source Sans Pro"/>
                <a:sym typeface="Source Sans Pro"/>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8" name="Google Shape;58;p83"/>
          <p:cNvSpPr/>
          <p:nvPr>
            <p:ph idx="2" type="pic"/>
          </p:nvPr>
        </p:nvSpPr>
        <p:spPr>
          <a:xfrm>
            <a:off x="8039100" y="1192033"/>
            <a:ext cx="3529013" cy="4829355"/>
          </a:xfrm>
          <a:prstGeom prst="rect">
            <a:avLst/>
          </a:prstGeom>
          <a:noFill/>
          <a:ln>
            <a:noFill/>
          </a:ln>
        </p:spPr>
      </p:sp>
      <p:pic>
        <p:nvPicPr>
          <p:cNvPr descr="G:\Mi unidad\ana\Tknika\LOGOs TKNIKA\header_ppt.png" id="59" name="Google Shape;59;p83"/>
          <p:cNvPicPr preferRelativeResize="0"/>
          <p:nvPr/>
        </p:nvPicPr>
        <p:blipFill rotWithShape="1">
          <a:blip r:embed="rId3">
            <a:alphaModFix/>
          </a:blip>
          <a:srcRect b="0" l="0" r="0" t="0"/>
          <a:stretch/>
        </p:blipFill>
        <p:spPr>
          <a:xfrm>
            <a:off x="623206" y="260648"/>
            <a:ext cx="10944000" cy="38357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8"/>
          <p:cNvSpPr txBox="1"/>
          <p:nvPr>
            <p:ph type="title"/>
          </p:nvPr>
        </p:nvSpPr>
        <p:spPr>
          <a:xfrm>
            <a:off x="609521" y="274638"/>
            <a:ext cx="10971372"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8"/>
          <p:cNvSpPr txBox="1"/>
          <p:nvPr>
            <p:ph idx="1" type="body"/>
          </p:nvPr>
        </p:nvSpPr>
        <p:spPr>
          <a:xfrm>
            <a:off x="609521" y="1600201"/>
            <a:ext cx="10971372"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8"/>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8"/>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8"/>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scm.com/downloads" TargetMode="Externa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jpg"/><Relationship Id="rId4" Type="http://schemas.openxmlformats.org/officeDocument/2006/relationships/image" Target="../media/image27.jpg"/><Relationship Id="rId5" Type="http://schemas.openxmlformats.org/officeDocument/2006/relationships/image" Target="../media/image3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png"/><Relationship Id="rId4" Type="http://schemas.openxmlformats.org/officeDocument/2006/relationships/image" Target="../media/image32.png"/><Relationship Id="rId5"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9.png"/><Relationship Id="rId4" Type="http://schemas.openxmlformats.org/officeDocument/2006/relationships/hyperlink" Target="https://styde.net/ramas-y-resolucion-de-conflictos-en-gi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6.png"/><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47.png"/><Relationship Id="rId4" Type="http://schemas.openxmlformats.org/officeDocument/2006/relationships/image" Target="../media/image5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4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4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4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43.png"/><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5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53.png"/><Relationship Id="rId4" Type="http://schemas.openxmlformats.org/officeDocument/2006/relationships/image" Target="../media/image5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5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hyperlink" Target="https://git-scm.com/book/en/v2" TargetMode="External"/><Relationship Id="rId4" Type="http://schemas.openxmlformats.org/officeDocument/2006/relationships/hyperlink" Target="https://www.atlassian.com/git/tutorials/undoing-changes" TargetMode="External"/><Relationship Id="rId5" Type="http://schemas.openxmlformats.org/officeDocument/2006/relationships/hyperlink" Target="https://git-scm.com/docs/git-rebase" TargetMode="External"/><Relationship Id="rId6" Type="http://schemas.openxmlformats.org/officeDocument/2006/relationships/hyperlink" Target="https://www.atlassian.com/git/tutorials/comparing-workflows/gitflow-workflow"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 Id="rId3" Type="http://schemas.openxmlformats.org/officeDocument/2006/relationships/hyperlink" Target="mailto:info@tknika.eus" TargetMode="External"/><Relationship Id="rId4" Type="http://schemas.openxmlformats.org/officeDocument/2006/relationships/image" Target="../media/image5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nvSpPr>
        <p:spPr>
          <a:xfrm>
            <a:off x="780950" y="2132856"/>
            <a:ext cx="104412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s-ES" sz="4200" u="none" cap="none" strike="noStrike">
                <a:solidFill>
                  <a:srgbClr val="1A1A1A"/>
                </a:solidFill>
                <a:latin typeface="Source Sans Pro"/>
                <a:ea typeface="Source Sans Pro"/>
                <a:cs typeface="Source Sans Pro"/>
                <a:sym typeface="Source Sans Pro"/>
              </a:rPr>
              <a:t>Control de Versiones</a:t>
            </a:r>
            <a:endParaRPr b="0" i="0" sz="1400" u="none" cap="none" strike="noStrike">
              <a:solidFill>
                <a:srgbClr val="000000"/>
              </a:solidFill>
              <a:latin typeface="Arial"/>
              <a:ea typeface="Arial"/>
              <a:cs typeface="Arial"/>
              <a:sym typeface="Arial"/>
            </a:endParaRPr>
          </a:p>
        </p:txBody>
      </p:sp>
      <p:sp>
        <p:nvSpPr>
          <p:cNvPr id="66" name="Google Shape;66;p1"/>
          <p:cNvSpPr txBox="1"/>
          <p:nvPr/>
        </p:nvSpPr>
        <p:spPr>
          <a:xfrm>
            <a:off x="874626" y="4973106"/>
            <a:ext cx="1044116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Source Sans Pro"/>
                <a:ea typeface="Source Sans Pro"/>
                <a:cs typeface="Source Sans Pro"/>
                <a:sym typeface="Source Sans Pro"/>
              </a:rPr>
              <a:t>COLABORADORES: </a:t>
            </a:r>
            <a:r>
              <a:rPr lang="es-ES" sz="2000">
                <a:solidFill>
                  <a:schemeClr val="dk1"/>
                </a:solidFill>
                <a:latin typeface="Source Sans Pro"/>
                <a:ea typeface="Source Sans Pro"/>
                <a:cs typeface="Source Sans Pro"/>
                <a:sym typeface="Source Sans Pro"/>
              </a:rPr>
              <a:t>Nahikari Otermin</a:t>
            </a:r>
            <a:r>
              <a:rPr b="0" i="0" lang="es-ES" sz="2000" u="none" cap="none" strike="noStrike">
                <a:solidFill>
                  <a:schemeClr val="dk1"/>
                </a:solidFill>
                <a:latin typeface="Source Sans Pro"/>
                <a:ea typeface="Source Sans Pro"/>
                <a:cs typeface="Source Sans Pro"/>
                <a:sym typeface="Source Sans Pro"/>
              </a:rPr>
              <a:t> y Pablo Rubio</a:t>
            </a:r>
            <a:endParaRPr b="0" i="0" sz="1400" u="none" cap="none" strike="noStrike">
              <a:solidFill>
                <a:srgbClr val="000000"/>
              </a:solidFill>
              <a:latin typeface="Arial"/>
              <a:ea typeface="Arial"/>
              <a:cs typeface="Arial"/>
              <a:sym typeface="Arial"/>
            </a:endParaRPr>
          </a:p>
        </p:txBody>
      </p:sp>
      <p:sp>
        <p:nvSpPr>
          <p:cNvPr id="67" name="Google Shape;67;p1"/>
          <p:cNvSpPr txBox="1"/>
          <p:nvPr>
            <p:ph idx="12" type="sldNum"/>
          </p:nvPr>
        </p:nvSpPr>
        <p:spPr>
          <a:xfrm>
            <a:off x="8739781" y="6232227"/>
            <a:ext cx="284443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latin typeface="Source Sans Pro"/>
                <a:ea typeface="Source Sans Pro"/>
                <a:cs typeface="Source Sans Pro"/>
                <a:sym typeface="Source Sans Pro"/>
              </a:rPr>
              <a:t>‹#›</a:t>
            </a:fld>
            <a:endParaRPr>
              <a:latin typeface="Source Sans Pro"/>
              <a:ea typeface="Source Sans Pro"/>
              <a:cs typeface="Source Sans Pro"/>
              <a:sym typeface="Source Sans Pro"/>
            </a:endParaRPr>
          </a:p>
        </p:txBody>
      </p:sp>
      <p:sp>
        <p:nvSpPr>
          <p:cNvPr id="68" name="Google Shape;68;p1"/>
          <p:cNvSpPr/>
          <p:nvPr/>
        </p:nvSpPr>
        <p:spPr>
          <a:xfrm>
            <a:off x="7391350" y="116632"/>
            <a:ext cx="1296144" cy="7920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D:\Descargas\UNEVOC_Network_Logo_blue_en.png" id="69" name="Google Shape;69;p1"/>
          <p:cNvPicPr preferRelativeResize="0"/>
          <p:nvPr/>
        </p:nvPicPr>
        <p:blipFill rotWithShape="1">
          <a:blip r:embed="rId3">
            <a:alphaModFix/>
          </a:blip>
          <a:srcRect b="0" l="0" r="0" t="0"/>
          <a:stretch/>
        </p:blipFill>
        <p:spPr>
          <a:xfrm>
            <a:off x="8063326" y="248123"/>
            <a:ext cx="552160" cy="417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27500"/>
              <a:buFont typeface="Arial"/>
              <a:buNone/>
            </a:pPr>
            <a:r>
              <a:rPr lang="es-ES"/>
              <a:t>Control de versiones</a:t>
            </a:r>
            <a:endParaRPr/>
          </a:p>
        </p:txBody>
      </p:sp>
      <p:sp>
        <p:nvSpPr>
          <p:cNvPr id="144" name="Google Shape;144;p10"/>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145" name="Google Shape;145;p10"/>
          <p:cNvSpPr txBox="1"/>
          <p:nvPr>
            <p:ph idx="1" type="body"/>
          </p:nvPr>
        </p:nvSpPr>
        <p:spPr>
          <a:xfrm>
            <a:off x="622598" y="2204864"/>
            <a:ext cx="6490301" cy="38163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1200"/>
              </a:spcAft>
              <a:buClr>
                <a:schemeClr val="dk1"/>
              </a:buClr>
              <a:buSzPts val="1100"/>
              <a:buFont typeface="Arial"/>
              <a:buNone/>
            </a:pPr>
            <a:r>
              <a:rPr lang="es-ES" sz="2900">
                <a:solidFill>
                  <a:srgbClr val="595959"/>
                </a:solidFill>
                <a:latin typeface="Source Sans Pro"/>
                <a:ea typeface="Source Sans Pro"/>
                <a:cs typeface="Source Sans Pro"/>
                <a:sym typeface="Source Sans Pro"/>
              </a:rPr>
              <a:t>En este caso existe un servidor que almacena los cambios de todo el proyecto, permitiendo que el proyecto se desarrolle en múltiples dispositivos. Los clientes contienen la última versión.</a:t>
            </a:r>
            <a:endParaRPr sz="2700"/>
          </a:p>
        </p:txBody>
      </p:sp>
      <p:sp>
        <p:nvSpPr>
          <p:cNvPr id="146" name="Google Shape;146;p10"/>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CVSC</a:t>
            </a:r>
            <a:endParaRPr/>
          </a:p>
        </p:txBody>
      </p:sp>
      <p:pic>
        <p:nvPicPr>
          <p:cNvPr id="147" name="Google Shape;147;p10"/>
          <p:cNvPicPr preferRelativeResize="0"/>
          <p:nvPr/>
        </p:nvPicPr>
        <p:blipFill rotWithShape="1">
          <a:blip r:embed="rId3">
            <a:alphaModFix/>
          </a:blip>
          <a:srcRect b="0" l="0" r="0" t="0"/>
          <a:stretch/>
        </p:blipFill>
        <p:spPr>
          <a:xfrm>
            <a:off x="7524095" y="2405861"/>
            <a:ext cx="4249226" cy="2953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27500"/>
              <a:buFont typeface="Arial"/>
              <a:buNone/>
            </a:pPr>
            <a:r>
              <a:rPr lang="es-ES"/>
              <a:t>Control de versiones</a:t>
            </a:r>
            <a:endParaRPr/>
          </a:p>
        </p:txBody>
      </p:sp>
      <p:sp>
        <p:nvSpPr>
          <p:cNvPr id="154" name="Google Shape;154;p11"/>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155" name="Google Shape;155;p11"/>
          <p:cNvSpPr txBox="1"/>
          <p:nvPr>
            <p:ph idx="1" type="body"/>
          </p:nvPr>
        </p:nvSpPr>
        <p:spPr>
          <a:xfrm>
            <a:off x="622598" y="2204864"/>
            <a:ext cx="7200900" cy="38163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s-ES" sz="2400">
                <a:solidFill>
                  <a:srgbClr val="595959"/>
                </a:solidFill>
                <a:latin typeface="Source Sans Pro"/>
                <a:ea typeface="Source Sans Pro"/>
                <a:cs typeface="Source Sans Pro"/>
                <a:sym typeface="Source Sans Pro"/>
              </a:rPr>
              <a:t>En lugar de almacenar los cambios únicamente en el servidor, también se almacenan en los clientes. De esta manera los clientes pueden consultar los cambios localmente y cada cliente se convierte en un backup del proyecto.</a:t>
            </a:r>
            <a:endParaRPr sz="2400">
              <a:solidFill>
                <a:srgbClr val="595959"/>
              </a:solidFill>
              <a:latin typeface="Source Sans Pro"/>
              <a:ea typeface="Source Sans Pro"/>
              <a:cs typeface="Source Sans Pro"/>
              <a:sym typeface="Source Sans Pro"/>
            </a:endParaRPr>
          </a:p>
          <a:p>
            <a:pPr indent="0" lvl="0" marL="0" rtl="0" algn="just">
              <a:lnSpc>
                <a:spcPct val="115000"/>
              </a:lnSpc>
              <a:spcBef>
                <a:spcPts val="1200"/>
              </a:spcBef>
              <a:spcAft>
                <a:spcPts val="0"/>
              </a:spcAft>
              <a:buClr>
                <a:schemeClr val="dk1"/>
              </a:buClr>
              <a:buSzPts val="1100"/>
              <a:buFont typeface="Arial"/>
              <a:buNone/>
            </a:pPr>
            <a:r>
              <a:t/>
            </a:r>
            <a:endParaRPr sz="2400">
              <a:solidFill>
                <a:srgbClr val="595959"/>
              </a:solidFill>
              <a:latin typeface="Source Sans Pro"/>
              <a:ea typeface="Source Sans Pro"/>
              <a:cs typeface="Source Sans Pro"/>
              <a:sym typeface="Source Sans Pro"/>
            </a:endParaRPr>
          </a:p>
          <a:p>
            <a:pPr indent="0" lvl="0" marL="0" rtl="0" algn="just">
              <a:lnSpc>
                <a:spcPct val="115000"/>
              </a:lnSpc>
              <a:spcBef>
                <a:spcPts val="1200"/>
              </a:spcBef>
              <a:spcAft>
                <a:spcPts val="1200"/>
              </a:spcAft>
              <a:buClr>
                <a:schemeClr val="dk1"/>
              </a:buClr>
              <a:buSzPts val="1100"/>
              <a:buFont typeface="Arial"/>
              <a:buNone/>
            </a:pPr>
            <a:r>
              <a:rPr lang="es-ES" sz="2400">
                <a:solidFill>
                  <a:srgbClr val="595959"/>
                </a:solidFill>
                <a:latin typeface="Source Sans Pro"/>
                <a:ea typeface="Source Sans Pro"/>
                <a:cs typeface="Source Sans Pro"/>
                <a:sym typeface="Source Sans Pro"/>
              </a:rPr>
              <a:t>Este es el sistema más utilizado actualmente.</a:t>
            </a:r>
            <a:endParaRPr sz="2700"/>
          </a:p>
        </p:txBody>
      </p:sp>
      <p:sp>
        <p:nvSpPr>
          <p:cNvPr id="156" name="Google Shape;156;p11"/>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DVSC</a:t>
            </a:r>
            <a:endParaRPr/>
          </a:p>
        </p:txBody>
      </p:sp>
      <p:pic>
        <p:nvPicPr>
          <p:cNvPr id="157" name="Google Shape;157;p11"/>
          <p:cNvPicPr preferRelativeResize="0"/>
          <p:nvPr/>
        </p:nvPicPr>
        <p:blipFill rotWithShape="1">
          <a:blip r:embed="rId3">
            <a:alphaModFix/>
          </a:blip>
          <a:srcRect b="0" l="0" r="0" t="0"/>
          <a:stretch/>
        </p:blipFill>
        <p:spPr>
          <a:xfrm>
            <a:off x="8449850" y="1816825"/>
            <a:ext cx="3395775" cy="4066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462657" y="2564994"/>
            <a:ext cx="11161200" cy="864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000"/>
              <a:buNone/>
            </a:pPr>
            <a:r>
              <a:rPr lang="es-ES" sz="4200">
                <a:solidFill>
                  <a:srgbClr val="1A1A1A"/>
                </a:solidFill>
                <a:latin typeface="Source Sans Pro"/>
                <a:ea typeface="Source Sans Pro"/>
                <a:cs typeface="Source Sans Pro"/>
                <a:sym typeface="Source Sans Pro"/>
              </a:rPr>
              <a:t>2. Git</a:t>
            </a:r>
            <a:endParaRPr/>
          </a:p>
        </p:txBody>
      </p:sp>
      <p:sp>
        <p:nvSpPr>
          <p:cNvPr id="164" name="Google Shape;164;p12"/>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Source Sans Pro"/>
              <a:buNone/>
            </a:pPr>
            <a:r>
              <a:rPr lang="es-ES"/>
              <a:t>Git</a:t>
            </a:r>
            <a:endParaRPr/>
          </a:p>
        </p:txBody>
      </p:sp>
      <p:sp>
        <p:nvSpPr>
          <p:cNvPr id="170" name="Google Shape;170;p13"/>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71" name="Google Shape;171;p13"/>
          <p:cNvSpPr txBox="1"/>
          <p:nvPr>
            <p:ph idx="1" type="body"/>
          </p:nvPr>
        </p:nvSpPr>
        <p:spPr>
          <a:xfrm>
            <a:off x="622601" y="2204875"/>
            <a:ext cx="10971300" cy="3738600"/>
          </a:xfrm>
          <a:prstGeom prst="rect">
            <a:avLst/>
          </a:prstGeom>
          <a:noFill/>
          <a:ln>
            <a:noFill/>
          </a:ln>
        </p:spPr>
        <p:txBody>
          <a:bodyPr anchorCtr="0" anchor="t" bIns="45700" lIns="91425" spcFirstLastPara="1" rIns="91425" wrap="square" tIns="45700">
            <a:noAutofit/>
          </a:bodyPr>
          <a:lstStyle/>
          <a:p>
            <a:pPr indent="-412750" lvl="0" marL="457200" rtl="0" algn="l">
              <a:lnSpc>
                <a:spcPct val="115000"/>
              </a:lnSpc>
              <a:spcBef>
                <a:spcPts val="0"/>
              </a:spcBef>
              <a:spcAft>
                <a:spcPts val="0"/>
              </a:spcAft>
              <a:buClr>
                <a:srgbClr val="595959"/>
              </a:buClr>
              <a:buSzPts val="2900"/>
              <a:buFont typeface="Lato"/>
              <a:buChar char="●"/>
            </a:pPr>
            <a:r>
              <a:rPr lang="es-ES" sz="2900">
                <a:solidFill>
                  <a:srgbClr val="595959"/>
                </a:solidFill>
                <a:latin typeface="Source Sans Pro"/>
                <a:ea typeface="Source Sans Pro"/>
                <a:cs typeface="Source Sans Pro"/>
                <a:sym typeface="Source Sans Pro"/>
              </a:rPr>
              <a:t>Un repositorio Git es un VCS.</a:t>
            </a:r>
            <a:endParaRPr sz="2900">
              <a:solidFill>
                <a:srgbClr val="595959"/>
              </a:solidFill>
              <a:latin typeface="Source Sans Pro"/>
              <a:ea typeface="Source Sans Pro"/>
              <a:cs typeface="Source Sans Pro"/>
              <a:sym typeface="Source Sans Pro"/>
            </a:endParaRPr>
          </a:p>
          <a:p>
            <a:pPr indent="-412750" lvl="0" marL="457200" rtl="0" algn="l">
              <a:lnSpc>
                <a:spcPct val="115000"/>
              </a:lnSpc>
              <a:spcBef>
                <a:spcPts val="0"/>
              </a:spcBef>
              <a:spcAft>
                <a:spcPts val="0"/>
              </a:spcAft>
              <a:buClr>
                <a:srgbClr val="595959"/>
              </a:buClr>
              <a:buSzPts val="2900"/>
              <a:buFont typeface="Lato"/>
              <a:buChar char="●"/>
            </a:pPr>
            <a:r>
              <a:rPr lang="es-ES" sz="2900">
                <a:solidFill>
                  <a:srgbClr val="595959"/>
                </a:solidFill>
                <a:latin typeface="Source Sans Pro"/>
                <a:ea typeface="Source Sans Pro"/>
                <a:cs typeface="Source Sans Pro"/>
                <a:sym typeface="Source Sans Pro"/>
              </a:rPr>
              <a:t>Tiene la característica de que no almacena los cambios como un conjunto de archivos y modificaciones hechas, sino como copias instantáneas de los archivos modificados.</a:t>
            </a:r>
            <a:endParaRPr sz="2900">
              <a:solidFill>
                <a:srgbClr val="595959"/>
              </a:solidFill>
              <a:latin typeface="Source Sans Pro"/>
              <a:ea typeface="Source Sans Pro"/>
              <a:cs typeface="Source Sans Pro"/>
              <a:sym typeface="Source Sans Pro"/>
            </a:endParaRPr>
          </a:p>
          <a:p>
            <a:pPr indent="-412750" lvl="0" marL="457200" rtl="0" algn="l">
              <a:lnSpc>
                <a:spcPct val="115000"/>
              </a:lnSpc>
              <a:spcBef>
                <a:spcPts val="0"/>
              </a:spcBef>
              <a:spcAft>
                <a:spcPts val="0"/>
              </a:spcAft>
              <a:buClr>
                <a:srgbClr val="595959"/>
              </a:buClr>
              <a:buSzPts val="2900"/>
              <a:buFont typeface="Lato"/>
              <a:buChar char="●"/>
            </a:pPr>
            <a:r>
              <a:rPr lang="es-ES" sz="2900">
                <a:solidFill>
                  <a:srgbClr val="595959"/>
                </a:solidFill>
                <a:latin typeface="Source Sans Pro"/>
                <a:ea typeface="Source Sans Pro"/>
                <a:cs typeface="Source Sans Pro"/>
                <a:sym typeface="Source Sans Pro"/>
              </a:rPr>
              <a:t>Los ficheros no modificados se enlazan con versiones previas.</a:t>
            </a:r>
            <a:endParaRPr sz="2900"/>
          </a:p>
        </p:txBody>
      </p:sp>
      <p:sp>
        <p:nvSpPr>
          <p:cNvPr id="172" name="Google Shape;172;p13"/>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CEDA2E"/>
              </a:buClr>
              <a:buSzPts val="3000"/>
              <a:buNone/>
            </a:pPr>
            <a:r>
              <a:rPr lang="es-ES"/>
              <a:t>¿Qué es Git?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Source Sans Pro"/>
              <a:buNone/>
            </a:pPr>
            <a:r>
              <a:rPr lang="es-ES"/>
              <a:t>Git</a:t>
            </a:r>
            <a:endParaRPr/>
          </a:p>
        </p:txBody>
      </p:sp>
      <p:sp>
        <p:nvSpPr>
          <p:cNvPr id="179" name="Google Shape;179;p14"/>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180" name="Google Shape;180;p14"/>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¿Qué es Git?</a:t>
            </a:r>
            <a:endParaRPr/>
          </a:p>
        </p:txBody>
      </p:sp>
      <p:pic>
        <p:nvPicPr>
          <p:cNvPr id="181" name="Google Shape;181;p14"/>
          <p:cNvPicPr preferRelativeResize="0"/>
          <p:nvPr/>
        </p:nvPicPr>
        <p:blipFill>
          <a:blip r:embed="rId3">
            <a:alphaModFix/>
          </a:blip>
          <a:stretch>
            <a:fillRect/>
          </a:stretch>
        </p:blipFill>
        <p:spPr>
          <a:xfrm>
            <a:off x="609525" y="2289450"/>
            <a:ext cx="4983200" cy="1930988"/>
          </a:xfrm>
          <a:prstGeom prst="rect">
            <a:avLst/>
          </a:prstGeom>
          <a:noFill/>
          <a:ln>
            <a:noFill/>
          </a:ln>
        </p:spPr>
      </p:pic>
      <p:pic>
        <p:nvPicPr>
          <p:cNvPr id="182" name="Google Shape;182;p14"/>
          <p:cNvPicPr preferRelativeResize="0"/>
          <p:nvPr/>
        </p:nvPicPr>
        <p:blipFill>
          <a:blip r:embed="rId4">
            <a:alphaModFix/>
          </a:blip>
          <a:stretch>
            <a:fillRect/>
          </a:stretch>
        </p:blipFill>
        <p:spPr>
          <a:xfrm>
            <a:off x="6584600" y="2305025"/>
            <a:ext cx="4983212" cy="1899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Source Sans Pro"/>
              <a:buNone/>
            </a:pPr>
            <a:r>
              <a:rPr lang="es-ES"/>
              <a:t>Git</a:t>
            </a:r>
            <a:endParaRPr/>
          </a:p>
        </p:txBody>
      </p:sp>
      <p:sp>
        <p:nvSpPr>
          <p:cNvPr id="189" name="Google Shape;189;p15"/>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190" name="Google Shape;190;p15"/>
          <p:cNvSpPr txBox="1"/>
          <p:nvPr>
            <p:ph idx="1" type="body"/>
          </p:nvPr>
        </p:nvSpPr>
        <p:spPr>
          <a:xfrm>
            <a:off x="622600" y="2204875"/>
            <a:ext cx="6193800" cy="3816300"/>
          </a:xfrm>
          <a:prstGeom prst="rect">
            <a:avLst/>
          </a:prstGeom>
          <a:noFill/>
          <a:ln>
            <a:noFill/>
          </a:ln>
        </p:spPr>
        <p:txBody>
          <a:bodyPr anchorCtr="0" anchor="t" bIns="45700" lIns="91425" spcFirstLastPara="1" rIns="91425" wrap="square" tIns="45700">
            <a:noAutofit/>
          </a:bodyPr>
          <a:lstStyle/>
          <a:p>
            <a:pPr indent="-457200" lvl="0" marL="546100" rtl="0" algn="l">
              <a:lnSpc>
                <a:spcPct val="150000"/>
              </a:lnSpc>
              <a:spcBef>
                <a:spcPts val="0"/>
              </a:spcBef>
              <a:spcAft>
                <a:spcPts val="0"/>
              </a:spcAft>
              <a:buClr>
                <a:srgbClr val="595959"/>
              </a:buClr>
              <a:buSzPts val="2200"/>
              <a:buFont typeface="Arial"/>
              <a:buAutoNum type="arabicPeriod"/>
            </a:pPr>
            <a:r>
              <a:rPr b="1" lang="es-ES" sz="2200">
                <a:solidFill>
                  <a:srgbClr val="595959"/>
                </a:solidFill>
                <a:latin typeface="Source Sans Pro"/>
                <a:ea typeface="Source Sans Pro"/>
                <a:cs typeface="Source Sans Pro"/>
                <a:sym typeface="Source Sans Pro"/>
              </a:rPr>
              <a:t>Modificados</a:t>
            </a:r>
            <a:r>
              <a:rPr lang="es-ES" sz="2200">
                <a:solidFill>
                  <a:srgbClr val="595959"/>
                </a:solidFill>
                <a:latin typeface="Source Sans Pro"/>
                <a:ea typeface="Source Sans Pro"/>
                <a:cs typeface="Source Sans Pro"/>
                <a:sym typeface="Source Sans Pro"/>
              </a:rPr>
              <a:t>: ficheros modificados pero que no están confirmados.</a:t>
            </a:r>
            <a:endParaRPr sz="2200">
              <a:solidFill>
                <a:srgbClr val="595959"/>
              </a:solidFill>
              <a:latin typeface="Source Sans Pro"/>
              <a:ea typeface="Source Sans Pro"/>
              <a:cs typeface="Source Sans Pro"/>
              <a:sym typeface="Source Sans Pro"/>
            </a:endParaRPr>
          </a:p>
          <a:p>
            <a:pPr indent="-457200" lvl="0" marL="546100" rtl="0" algn="l">
              <a:lnSpc>
                <a:spcPct val="150000"/>
              </a:lnSpc>
              <a:spcBef>
                <a:spcPts val="0"/>
              </a:spcBef>
              <a:spcAft>
                <a:spcPts val="0"/>
              </a:spcAft>
              <a:buClr>
                <a:srgbClr val="595959"/>
              </a:buClr>
              <a:buSzPts val="2200"/>
              <a:buFont typeface="Arial"/>
              <a:buAutoNum type="arabicPeriod"/>
            </a:pPr>
            <a:r>
              <a:rPr b="1" lang="es-ES" sz="2200">
                <a:solidFill>
                  <a:srgbClr val="595959"/>
                </a:solidFill>
                <a:latin typeface="Source Sans Pro"/>
                <a:ea typeface="Source Sans Pro"/>
                <a:cs typeface="Source Sans Pro"/>
                <a:sym typeface="Source Sans Pro"/>
              </a:rPr>
              <a:t>Preparados</a:t>
            </a:r>
            <a:r>
              <a:rPr lang="es-ES" sz="2200">
                <a:solidFill>
                  <a:srgbClr val="595959"/>
                </a:solidFill>
                <a:latin typeface="Source Sans Pro"/>
                <a:ea typeface="Source Sans Pro"/>
                <a:cs typeface="Source Sans Pro"/>
                <a:sym typeface="Source Sans Pro"/>
              </a:rPr>
              <a:t>: ficheros modificados que se han marcado para confirmar los cambios en la siguiente confirmación.</a:t>
            </a:r>
            <a:endParaRPr/>
          </a:p>
          <a:p>
            <a:pPr indent="-457200" lvl="0" marL="546100" rtl="0" algn="l">
              <a:lnSpc>
                <a:spcPct val="150000"/>
              </a:lnSpc>
              <a:spcBef>
                <a:spcPts val="0"/>
              </a:spcBef>
              <a:spcAft>
                <a:spcPts val="0"/>
              </a:spcAft>
              <a:buClr>
                <a:srgbClr val="595959"/>
              </a:buClr>
              <a:buSzPts val="2200"/>
              <a:buFont typeface="Arial"/>
              <a:buAutoNum type="arabicPeriod"/>
            </a:pPr>
            <a:r>
              <a:rPr b="1" lang="es-ES" sz="2000">
                <a:solidFill>
                  <a:srgbClr val="595959"/>
                </a:solidFill>
                <a:latin typeface="Source Sans Pro"/>
                <a:ea typeface="Source Sans Pro"/>
                <a:cs typeface="Source Sans Pro"/>
                <a:sym typeface="Source Sans Pro"/>
              </a:rPr>
              <a:t>Confirmado</a:t>
            </a:r>
            <a:r>
              <a:rPr lang="es-ES" sz="2000">
                <a:solidFill>
                  <a:srgbClr val="595959"/>
                </a:solidFill>
                <a:latin typeface="Source Sans Pro"/>
                <a:ea typeface="Source Sans Pro"/>
                <a:cs typeface="Source Sans Pro"/>
                <a:sym typeface="Source Sans Pro"/>
              </a:rPr>
              <a:t>: datos almacenados en el repositorio.</a:t>
            </a:r>
            <a:endParaRPr/>
          </a:p>
          <a:p>
            <a:pPr indent="0" lvl="0" marL="88900" rtl="0" algn="l">
              <a:lnSpc>
                <a:spcPct val="115000"/>
              </a:lnSpc>
              <a:spcBef>
                <a:spcPts val="0"/>
              </a:spcBef>
              <a:spcAft>
                <a:spcPts val="0"/>
              </a:spcAft>
              <a:buClr>
                <a:srgbClr val="595959"/>
              </a:buClr>
              <a:buSzPts val="2200"/>
              <a:buNone/>
            </a:pPr>
            <a:r>
              <a:t/>
            </a:r>
            <a:endParaRPr sz="2000"/>
          </a:p>
        </p:txBody>
      </p:sp>
      <p:sp>
        <p:nvSpPr>
          <p:cNvPr id="191" name="Google Shape;191;p15"/>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Los tres estados de Git</a:t>
            </a:r>
            <a:endParaRPr/>
          </a:p>
        </p:txBody>
      </p:sp>
      <p:pic>
        <p:nvPicPr>
          <p:cNvPr id="192" name="Google Shape;192;p15"/>
          <p:cNvPicPr preferRelativeResize="0"/>
          <p:nvPr/>
        </p:nvPicPr>
        <p:blipFill rotWithShape="1">
          <a:blip r:embed="rId3">
            <a:alphaModFix/>
          </a:blip>
          <a:srcRect b="0" l="0" r="0" t="0"/>
          <a:stretch/>
        </p:blipFill>
        <p:spPr>
          <a:xfrm>
            <a:off x="6816400" y="2557761"/>
            <a:ext cx="5121350" cy="282315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462657" y="2564994"/>
            <a:ext cx="11161200" cy="864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000"/>
              <a:buNone/>
            </a:pPr>
            <a:r>
              <a:rPr lang="es-ES" sz="4200">
                <a:solidFill>
                  <a:srgbClr val="1A1A1A"/>
                </a:solidFill>
                <a:latin typeface="Source Sans Pro"/>
                <a:ea typeface="Source Sans Pro"/>
                <a:cs typeface="Source Sans Pro"/>
                <a:sym typeface="Source Sans Pro"/>
              </a:rPr>
              <a:t>3. Primeros pasos con Git</a:t>
            </a:r>
            <a:endParaRPr/>
          </a:p>
        </p:txBody>
      </p:sp>
      <p:sp>
        <p:nvSpPr>
          <p:cNvPr id="199" name="Google Shape;199;p16"/>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Primeros pasos con Git</a:t>
            </a:r>
            <a:endParaRPr/>
          </a:p>
        </p:txBody>
      </p:sp>
      <p:sp>
        <p:nvSpPr>
          <p:cNvPr id="206" name="Google Shape;206;p17"/>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207" name="Google Shape;207;p17"/>
          <p:cNvSpPr txBox="1"/>
          <p:nvPr>
            <p:ph idx="1" type="body"/>
          </p:nvPr>
        </p:nvSpPr>
        <p:spPr>
          <a:xfrm>
            <a:off x="622598" y="2204864"/>
            <a:ext cx="7200900" cy="3816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ES" sz="2400">
                <a:solidFill>
                  <a:srgbClr val="595959"/>
                </a:solidFill>
                <a:latin typeface="Source Sans Pro"/>
                <a:ea typeface="Source Sans Pro"/>
                <a:cs typeface="Source Sans Pro"/>
                <a:sym typeface="Source Sans Pro"/>
              </a:rPr>
              <a:t>Linux:</a:t>
            </a:r>
            <a:endParaRPr sz="2400">
              <a:solidFill>
                <a:srgbClr val="595959"/>
              </a:solidFill>
              <a:latin typeface="Source Sans Pro"/>
              <a:ea typeface="Source Sans Pro"/>
              <a:cs typeface="Source Sans Pro"/>
              <a:sym typeface="Source Sans Pro"/>
            </a:endParaRPr>
          </a:p>
          <a:p>
            <a:pPr indent="0" lvl="0" marL="0" rtl="0" algn="l">
              <a:lnSpc>
                <a:spcPct val="115000"/>
              </a:lnSpc>
              <a:spcBef>
                <a:spcPts val="1200"/>
              </a:spcBef>
              <a:spcAft>
                <a:spcPts val="0"/>
              </a:spcAft>
              <a:buClr>
                <a:schemeClr val="dk1"/>
              </a:buClr>
              <a:buSzPts val="1100"/>
              <a:buFont typeface="Arial"/>
              <a:buNone/>
            </a:pPr>
            <a:r>
              <a:rPr lang="es-ES" sz="2400">
                <a:solidFill>
                  <a:srgbClr val="595959"/>
                </a:solidFill>
                <a:latin typeface="Source Sans Pro"/>
                <a:ea typeface="Source Sans Pro"/>
                <a:cs typeface="Source Sans Pro"/>
                <a:sym typeface="Source Sans Pro"/>
              </a:rPr>
              <a:t>apt install git</a:t>
            </a:r>
            <a:endParaRPr sz="2400">
              <a:solidFill>
                <a:srgbClr val="595959"/>
              </a:solidFill>
              <a:latin typeface="Source Sans Pro"/>
              <a:ea typeface="Source Sans Pro"/>
              <a:cs typeface="Source Sans Pro"/>
              <a:sym typeface="Source Sans Pro"/>
            </a:endParaRPr>
          </a:p>
          <a:p>
            <a:pPr indent="0" lvl="0" marL="0" rtl="0" algn="l">
              <a:lnSpc>
                <a:spcPct val="115000"/>
              </a:lnSpc>
              <a:spcBef>
                <a:spcPts val="1200"/>
              </a:spcBef>
              <a:spcAft>
                <a:spcPts val="0"/>
              </a:spcAft>
              <a:buClr>
                <a:schemeClr val="dk1"/>
              </a:buClr>
              <a:buSzPts val="1100"/>
              <a:buFont typeface="Arial"/>
              <a:buNone/>
            </a:pPr>
            <a:r>
              <a:rPr lang="es-ES" sz="2400">
                <a:solidFill>
                  <a:srgbClr val="595959"/>
                </a:solidFill>
                <a:latin typeface="Source Sans Pro"/>
                <a:ea typeface="Source Sans Pro"/>
                <a:cs typeface="Source Sans Pro"/>
                <a:sym typeface="Source Sans Pro"/>
              </a:rPr>
              <a:t>Windows/Mac:</a:t>
            </a:r>
            <a:endParaRPr sz="2400">
              <a:solidFill>
                <a:srgbClr val="595959"/>
              </a:solidFill>
              <a:latin typeface="Source Sans Pro"/>
              <a:ea typeface="Source Sans Pro"/>
              <a:cs typeface="Source Sans Pro"/>
              <a:sym typeface="Source Sans Pro"/>
            </a:endParaRPr>
          </a:p>
          <a:p>
            <a:pPr indent="0" lvl="0" marL="0" rtl="0" algn="l">
              <a:lnSpc>
                <a:spcPct val="115000"/>
              </a:lnSpc>
              <a:spcBef>
                <a:spcPts val="1200"/>
              </a:spcBef>
              <a:spcAft>
                <a:spcPts val="1200"/>
              </a:spcAft>
              <a:buClr>
                <a:schemeClr val="dk1"/>
              </a:buClr>
              <a:buSzPts val="1100"/>
              <a:buFont typeface="Arial"/>
              <a:buNone/>
            </a:pPr>
            <a:r>
              <a:rPr lang="es-ES" sz="2400" u="sng">
                <a:solidFill>
                  <a:srgbClr val="1C3678"/>
                </a:solidFill>
                <a:latin typeface="Source Sans Pro"/>
                <a:ea typeface="Source Sans Pro"/>
                <a:cs typeface="Source Sans Pro"/>
                <a:sym typeface="Source Sans Pro"/>
                <a:hlinkClick r:id="rId3">
                  <a:extLst>
                    <a:ext uri="{A12FA001-AC4F-418D-AE19-62706E023703}">
                      <ahyp:hlinkClr val="tx"/>
                    </a:ext>
                  </a:extLst>
                </a:hlinkClick>
              </a:rPr>
              <a:t>https://git-scm.com/downloads</a:t>
            </a:r>
            <a:endParaRPr sz="2200"/>
          </a:p>
        </p:txBody>
      </p:sp>
      <p:sp>
        <p:nvSpPr>
          <p:cNvPr id="208" name="Google Shape;208;p17"/>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Instalación local</a:t>
            </a:r>
            <a:endParaRPr/>
          </a:p>
        </p:txBody>
      </p:sp>
      <p:pic>
        <p:nvPicPr>
          <p:cNvPr id="209" name="Google Shape;209;p17"/>
          <p:cNvPicPr preferRelativeResize="0"/>
          <p:nvPr/>
        </p:nvPicPr>
        <p:blipFill rotWithShape="1">
          <a:blip r:embed="rId4">
            <a:alphaModFix/>
          </a:blip>
          <a:srcRect b="0" l="0" r="0" t="0"/>
          <a:stretch/>
        </p:blipFill>
        <p:spPr>
          <a:xfrm>
            <a:off x="6418553" y="2285550"/>
            <a:ext cx="5162268" cy="2934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27500"/>
              <a:buFont typeface="Arial"/>
              <a:buNone/>
            </a:pPr>
            <a:r>
              <a:rPr lang="es-ES"/>
              <a:t>Primeros pasos con Git</a:t>
            </a:r>
            <a:endParaRPr/>
          </a:p>
        </p:txBody>
      </p:sp>
      <p:sp>
        <p:nvSpPr>
          <p:cNvPr id="216" name="Google Shape;216;p18"/>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217" name="Google Shape;217;p18"/>
          <p:cNvSpPr txBox="1"/>
          <p:nvPr>
            <p:ph idx="1" type="body"/>
          </p:nvPr>
        </p:nvSpPr>
        <p:spPr>
          <a:xfrm>
            <a:off x="622601" y="2204875"/>
            <a:ext cx="10945200" cy="3816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ES" sz="1800">
                <a:solidFill>
                  <a:srgbClr val="595959"/>
                </a:solidFill>
                <a:latin typeface="Source Sans Pro"/>
                <a:ea typeface="Source Sans Pro"/>
                <a:cs typeface="Source Sans Pro"/>
                <a:sym typeface="Source Sans Pro"/>
              </a:rPr>
              <a:t>Para poder usar Git lo primero que tendremos que hacer es configurar nuestro usuario Git, indicando el nombre y el email al que se relaciona nuestro usuario (utilizaremos la opción </a:t>
            </a:r>
            <a:r>
              <a:rPr b="1" lang="es-ES" sz="1800">
                <a:solidFill>
                  <a:srgbClr val="595959"/>
                </a:solidFill>
                <a:latin typeface="Source Code Pro"/>
                <a:ea typeface="Source Code Pro"/>
                <a:cs typeface="Source Code Pro"/>
                <a:sym typeface="Source Code Pro"/>
              </a:rPr>
              <a:t>--global</a:t>
            </a:r>
            <a:r>
              <a:rPr lang="es-ES" sz="1800">
                <a:solidFill>
                  <a:srgbClr val="595959"/>
                </a:solidFill>
                <a:latin typeface="Source Sans Pro"/>
                <a:ea typeface="Source Sans Pro"/>
                <a:cs typeface="Source Sans Pro"/>
                <a:sym typeface="Source Sans Pro"/>
              </a:rPr>
              <a:t> para que la configuración persista en todo el dispositivo) :</a:t>
            </a:r>
            <a:endParaRPr sz="1800">
              <a:solidFill>
                <a:srgbClr val="595959"/>
              </a:solidFill>
              <a:latin typeface="Source Sans Pro"/>
              <a:ea typeface="Source Sans Pro"/>
              <a:cs typeface="Source Sans Pro"/>
              <a:sym typeface="Source Sans Pro"/>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595959"/>
              </a:solidFill>
              <a:latin typeface="Source Sans Pro"/>
              <a:ea typeface="Source Sans Pro"/>
              <a:cs typeface="Source Sans Pro"/>
              <a:sym typeface="Source Sans Pro"/>
            </a:endParaRPr>
          </a:p>
          <a:p>
            <a:pPr indent="0" lvl="0" marL="0" rtl="0" algn="l">
              <a:lnSpc>
                <a:spcPct val="115000"/>
              </a:lnSpc>
              <a:spcBef>
                <a:spcPts val="1200"/>
              </a:spcBef>
              <a:spcAft>
                <a:spcPts val="0"/>
              </a:spcAft>
              <a:buClr>
                <a:schemeClr val="dk1"/>
              </a:buClr>
              <a:buSzPts val="1100"/>
              <a:buFont typeface="Arial"/>
              <a:buNone/>
            </a:pPr>
            <a:r>
              <a:rPr b="1" lang="es-ES" sz="1800">
                <a:solidFill>
                  <a:srgbClr val="595959"/>
                </a:solidFill>
                <a:latin typeface="Source Code Pro"/>
                <a:ea typeface="Source Code Pro"/>
                <a:cs typeface="Source Code Pro"/>
                <a:sym typeface="Source Code Pro"/>
              </a:rPr>
              <a:t>git config --global user.name “nombre de usuario”</a:t>
            </a:r>
            <a:endParaRPr b="1" sz="1800">
              <a:solidFill>
                <a:srgbClr val="595959"/>
              </a:solidFill>
              <a:latin typeface="Source Code Pro"/>
              <a:ea typeface="Source Code Pro"/>
              <a:cs typeface="Source Code Pro"/>
              <a:sym typeface="Source Code Pro"/>
            </a:endParaRPr>
          </a:p>
          <a:p>
            <a:pPr indent="0" lvl="0" marL="0" rtl="0" algn="l">
              <a:lnSpc>
                <a:spcPct val="115000"/>
              </a:lnSpc>
              <a:spcBef>
                <a:spcPts val="1200"/>
              </a:spcBef>
              <a:spcAft>
                <a:spcPts val="1200"/>
              </a:spcAft>
              <a:buClr>
                <a:schemeClr val="dk1"/>
              </a:buClr>
              <a:buSzPts val="1100"/>
              <a:buFont typeface="Arial"/>
              <a:buNone/>
            </a:pPr>
            <a:r>
              <a:rPr b="1" lang="es-ES" sz="1800">
                <a:solidFill>
                  <a:srgbClr val="595959"/>
                </a:solidFill>
                <a:latin typeface="Source Code Pro"/>
                <a:ea typeface="Source Code Pro"/>
                <a:cs typeface="Source Code Pro"/>
                <a:sym typeface="Source Code Pro"/>
              </a:rPr>
              <a:t>git config --global user.email “emailDeUsuario@mail.com”</a:t>
            </a:r>
            <a:endParaRPr sz="2100"/>
          </a:p>
        </p:txBody>
      </p:sp>
      <p:sp>
        <p:nvSpPr>
          <p:cNvPr id="218" name="Google Shape;218;p18"/>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Configuración de Git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9"/>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27500"/>
              <a:buFont typeface="Arial"/>
              <a:buNone/>
            </a:pPr>
            <a:r>
              <a:rPr lang="es-ES"/>
              <a:t>Primeros pasos con Git</a:t>
            </a:r>
            <a:endParaRPr/>
          </a:p>
        </p:txBody>
      </p:sp>
      <p:sp>
        <p:nvSpPr>
          <p:cNvPr id="225" name="Google Shape;225;p19"/>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226" name="Google Shape;226;p19"/>
          <p:cNvSpPr txBox="1"/>
          <p:nvPr>
            <p:ph idx="1" type="body"/>
          </p:nvPr>
        </p:nvSpPr>
        <p:spPr>
          <a:xfrm>
            <a:off x="622601" y="2204875"/>
            <a:ext cx="10945200" cy="3816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ES" sz="2400">
                <a:solidFill>
                  <a:srgbClr val="595959"/>
                </a:solidFill>
                <a:latin typeface="Source Sans Pro"/>
                <a:ea typeface="Source Sans Pro"/>
                <a:cs typeface="Source Sans Pro"/>
                <a:sym typeface="Source Sans Pro"/>
              </a:rPr>
              <a:t>Para que un directorio se convierta en un repositorio Git, ejecutaremos el comando desde el mismo directorio:</a:t>
            </a:r>
            <a:endParaRPr sz="2400">
              <a:solidFill>
                <a:srgbClr val="595959"/>
              </a:solidFill>
            </a:endParaRPr>
          </a:p>
          <a:p>
            <a:pPr indent="0" lvl="0" marL="0" rtl="0" algn="ctr">
              <a:lnSpc>
                <a:spcPct val="115000"/>
              </a:lnSpc>
              <a:spcBef>
                <a:spcPts val="0"/>
              </a:spcBef>
              <a:spcAft>
                <a:spcPts val="0"/>
              </a:spcAft>
              <a:buClr>
                <a:schemeClr val="dk1"/>
              </a:buClr>
              <a:buSzPts val="1100"/>
              <a:buFont typeface="Arial"/>
              <a:buNone/>
            </a:pPr>
            <a:r>
              <a:rPr b="1" lang="es-ES" sz="2400">
                <a:solidFill>
                  <a:srgbClr val="595959"/>
                </a:solidFill>
                <a:latin typeface="Source Code Pro"/>
                <a:ea typeface="Source Code Pro"/>
                <a:cs typeface="Source Code Pro"/>
                <a:sym typeface="Source Code Pro"/>
              </a:rPr>
              <a:t>git init</a:t>
            </a:r>
            <a:r>
              <a:rPr lang="es-ES" sz="2400">
                <a:solidFill>
                  <a:srgbClr val="595959"/>
                </a:solidFill>
                <a:latin typeface="Source Code Pro"/>
                <a:ea typeface="Source Code Pro"/>
                <a:cs typeface="Source Code Pro"/>
                <a:sym typeface="Source Code Pro"/>
              </a:rPr>
              <a:t> </a:t>
            </a:r>
            <a:endParaRPr sz="2400">
              <a:solidFill>
                <a:srgbClr val="595959"/>
              </a:solidFill>
              <a:latin typeface="Source Code Pro"/>
              <a:ea typeface="Source Code Pro"/>
              <a:cs typeface="Source Code Pro"/>
              <a:sym typeface="Source Code Pro"/>
            </a:endParaRPr>
          </a:p>
          <a:p>
            <a:pPr indent="0" lvl="0" marL="0" rtl="0" algn="l">
              <a:lnSpc>
                <a:spcPct val="115000"/>
              </a:lnSpc>
              <a:spcBef>
                <a:spcPts val="1200"/>
              </a:spcBef>
              <a:spcAft>
                <a:spcPts val="1200"/>
              </a:spcAft>
              <a:buClr>
                <a:schemeClr val="dk1"/>
              </a:buClr>
              <a:buSzPts val="1100"/>
              <a:buFont typeface="Arial"/>
              <a:buNone/>
            </a:pPr>
            <a:r>
              <a:rPr lang="es-ES" sz="2400">
                <a:solidFill>
                  <a:srgbClr val="595959"/>
                </a:solidFill>
                <a:latin typeface="Source Sans Pro"/>
                <a:ea typeface="Source Sans Pro"/>
                <a:cs typeface="Source Sans Pro"/>
                <a:sym typeface="Source Sans Pro"/>
              </a:rPr>
              <a:t>Una vez que ejecutemos el comando se creará un directorio oculto .git donde estará la configuración de nuestro repositorio.</a:t>
            </a:r>
            <a:endParaRPr sz="2200"/>
          </a:p>
        </p:txBody>
      </p:sp>
      <p:sp>
        <p:nvSpPr>
          <p:cNvPr id="227" name="Google Shape;227;p19"/>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Iniciar un repositorio</a:t>
            </a:r>
            <a:endParaRPr/>
          </a:p>
        </p:txBody>
      </p:sp>
      <p:pic>
        <p:nvPicPr>
          <p:cNvPr id="228" name="Google Shape;228;p19"/>
          <p:cNvPicPr preferRelativeResize="0"/>
          <p:nvPr/>
        </p:nvPicPr>
        <p:blipFill rotWithShape="1">
          <a:blip r:embed="rId3">
            <a:alphaModFix/>
          </a:blip>
          <a:srcRect b="0" l="0" r="0" t="0"/>
          <a:stretch/>
        </p:blipFill>
        <p:spPr>
          <a:xfrm>
            <a:off x="622600" y="5398570"/>
            <a:ext cx="10971300" cy="6226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478582" y="1124744"/>
            <a:ext cx="11161240" cy="86409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000"/>
              <a:buFont typeface="Source Sans Pro"/>
              <a:buNone/>
            </a:pPr>
            <a:r>
              <a:rPr lang="es-ES"/>
              <a:t>Índice</a:t>
            </a:r>
            <a:endParaRPr/>
          </a:p>
        </p:txBody>
      </p:sp>
      <p:sp>
        <p:nvSpPr>
          <p:cNvPr id="75" name="Google Shape;75;p2"/>
          <p:cNvSpPr txBox="1"/>
          <p:nvPr>
            <p:ph idx="12" type="sldNum"/>
          </p:nvPr>
        </p:nvSpPr>
        <p:spPr>
          <a:xfrm>
            <a:off x="8736463" y="6232227"/>
            <a:ext cx="284443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76" name="Google Shape;76;p2"/>
          <p:cNvSpPr txBox="1"/>
          <p:nvPr>
            <p:ph idx="1" type="body"/>
          </p:nvPr>
        </p:nvSpPr>
        <p:spPr>
          <a:xfrm>
            <a:off x="710115" y="1988850"/>
            <a:ext cx="9722400" cy="35283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Clr>
                <a:srgbClr val="595959"/>
              </a:buClr>
              <a:buSzPts val="1800"/>
              <a:buFont typeface="Lato"/>
              <a:buAutoNum type="arabicPeriod"/>
            </a:pPr>
            <a:r>
              <a:rPr lang="es-ES" sz="1800">
                <a:solidFill>
                  <a:srgbClr val="595959"/>
                </a:solidFill>
                <a:latin typeface="Source Sans Pro"/>
                <a:ea typeface="Source Sans Pro"/>
                <a:cs typeface="Source Sans Pro"/>
                <a:sym typeface="Source Sans Pro"/>
              </a:rPr>
              <a:t>Control de versiones</a:t>
            </a:r>
            <a:endParaRPr sz="1800">
              <a:solidFill>
                <a:srgbClr val="595959"/>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rgbClr val="595959"/>
              </a:buClr>
              <a:buSzPts val="1800"/>
              <a:buFont typeface="Lato"/>
              <a:buAutoNum type="arabicPeriod"/>
            </a:pPr>
            <a:r>
              <a:rPr lang="es-ES" sz="1800">
                <a:solidFill>
                  <a:srgbClr val="595959"/>
                </a:solidFill>
                <a:latin typeface="Source Sans Pro"/>
                <a:ea typeface="Source Sans Pro"/>
                <a:cs typeface="Source Sans Pro"/>
                <a:sym typeface="Source Sans Pro"/>
              </a:rPr>
              <a:t>Git</a:t>
            </a:r>
            <a:endParaRPr sz="1800">
              <a:solidFill>
                <a:srgbClr val="595959"/>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rgbClr val="595959"/>
              </a:buClr>
              <a:buSzPts val="1800"/>
              <a:buFont typeface="Lato"/>
              <a:buAutoNum type="arabicPeriod"/>
            </a:pPr>
            <a:r>
              <a:rPr lang="es-ES" sz="1800">
                <a:solidFill>
                  <a:srgbClr val="595959"/>
                </a:solidFill>
                <a:latin typeface="Source Sans Pro"/>
                <a:ea typeface="Source Sans Pro"/>
                <a:cs typeface="Source Sans Pro"/>
                <a:sym typeface="Source Sans Pro"/>
              </a:rPr>
              <a:t>Primeros pasos con Git</a:t>
            </a:r>
            <a:endParaRPr sz="1800">
              <a:solidFill>
                <a:srgbClr val="595959"/>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rgbClr val="595959"/>
              </a:buClr>
              <a:buSzPts val="1800"/>
              <a:buFont typeface="Lato"/>
              <a:buAutoNum type="arabicPeriod"/>
            </a:pPr>
            <a:r>
              <a:rPr lang="es-ES" sz="1800">
                <a:solidFill>
                  <a:srgbClr val="595959"/>
                </a:solidFill>
                <a:latin typeface="Source Sans Pro"/>
                <a:ea typeface="Source Sans Pro"/>
                <a:cs typeface="Source Sans Pro"/>
                <a:sym typeface="Source Sans Pro"/>
              </a:rPr>
              <a:t>Ramificación</a:t>
            </a:r>
            <a:endParaRPr sz="1800">
              <a:solidFill>
                <a:srgbClr val="595959"/>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rgbClr val="595959"/>
              </a:buClr>
              <a:buSzPts val="1800"/>
              <a:buFont typeface="Lato"/>
              <a:buAutoNum type="arabicPeriod"/>
            </a:pPr>
            <a:r>
              <a:rPr lang="es-ES" sz="1800">
                <a:solidFill>
                  <a:srgbClr val="595959"/>
                </a:solidFill>
                <a:latin typeface="Source Sans Pro"/>
                <a:ea typeface="Source Sans Pro"/>
                <a:cs typeface="Source Sans Pro"/>
                <a:sym typeface="Source Sans Pro"/>
              </a:rPr>
              <a:t>Estrategias de ramificación: GitFlow y GitHubFlow</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0"/>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27500"/>
              <a:buFont typeface="Arial"/>
              <a:buNone/>
            </a:pPr>
            <a:r>
              <a:rPr lang="es-ES"/>
              <a:t>Primeros pasos con Git</a:t>
            </a:r>
            <a:endParaRPr/>
          </a:p>
        </p:txBody>
      </p:sp>
      <p:sp>
        <p:nvSpPr>
          <p:cNvPr id="235" name="Google Shape;235;p20"/>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236" name="Google Shape;236;p20"/>
          <p:cNvSpPr txBox="1"/>
          <p:nvPr>
            <p:ph idx="1" type="body"/>
          </p:nvPr>
        </p:nvSpPr>
        <p:spPr>
          <a:xfrm>
            <a:off x="622601" y="2204875"/>
            <a:ext cx="10945200" cy="3816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ES" sz="2400">
                <a:solidFill>
                  <a:srgbClr val="595959"/>
                </a:solidFill>
                <a:latin typeface="Source Sans Pro"/>
                <a:ea typeface="Source Sans Pro"/>
                <a:cs typeface="Source Sans Pro"/>
                <a:sym typeface="Source Sans Pro"/>
              </a:rPr>
              <a:t>Creamos un fichero de texto en el directorio y escribimos un mensaje cualquiera. Lo guardamos.</a:t>
            </a:r>
            <a:endParaRPr sz="2400">
              <a:solidFill>
                <a:srgbClr val="595959"/>
              </a:solidFill>
              <a:latin typeface="Source Sans Pro"/>
              <a:ea typeface="Source Sans Pro"/>
              <a:cs typeface="Source Sans Pro"/>
              <a:sym typeface="Source Sans Pro"/>
            </a:endParaRPr>
          </a:p>
          <a:p>
            <a:pPr indent="0" lvl="0" marL="0" rtl="0" algn="l">
              <a:lnSpc>
                <a:spcPct val="115000"/>
              </a:lnSpc>
              <a:spcBef>
                <a:spcPts val="1200"/>
              </a:spcBef>
              <a:spcAft>
                <a:spcPts val="0"/>
              </a:spcAft>
              <a:buClr>
                <a:schemeClr val="dk1"/>
              </a:buClr>
              <a:buSzPts val="1100"/>
              <a:buFont typeface="Arial"/>
              <a:buNone/>
            </a:pPr>
            <a:r>
              <a:rPr lang="es-ES" sz="2400">
                <a:solidFill>
                  <a:srgbClr val="595959"/>
                </a:solidFill>
                <a:latin typeface="Source Sans Pro"/>
                <a:ea typeface="Source Sans Pro"/>
                <a:cs typeface="Source Sans Pro"/>
                <a:sym typeface="Source Sans Pro"/>
              </a:rPr>
              <a:t>	*Este fichero se considera un fichero </a:t>
            </a:r>
            <a:r>
              <a:rPr b="1" lang="es-ES" sz="2400">
                <a:solidFill>
                  <a:srgbClr val="595959"/>
                </a:solidFill>
                <a:latin typeface="Source Sans Pro"/>
                <a:ea typeface="Source Sans Pro"/>
                <a:cs typeface="Source Sans Pro"/>
                <a:sym typeface="Source Sans Pro"/>
              </a:rPr>
              <a:t>modificado</a:t>
            </a:r>
            <a:r>
              <a:rPr lang="es-ES" sz="2400">
                <a:solidFill>
                  <a:srgbClr val="595959"/>
                </a:solidFill>
                <a:latin typeface="Source Sans Pro"/>
                <a:ea typeface="Source Sans Pro"/>
                <a:cs typeface="Source Sans Pro"/>
                <a:sym typeface="Source Sans Pro"/>
              </a:rPr>
              <a:t>.</a:t>
            </a:r>
            <a:endParaRPr sz="2400">
              <a:solidFill>
                <a:srgbClr val="595959"/>
              </a:solidFill>
              <a:latin typeface="Source Sans Pro"/>
              <a:ea typeface="Source Sans Pro"/>
              <a:cs typeface="Source Sans Pro"/>
              <a:sym typeface="Source Sans Pro"/>
            </a:endParaRPr>
          </a:p>
          <a:p>
            <a:pPr indent="0" lvl="0" marL="0" rtl="0" algn="l">
              <a:lnSpc>
                <a:spcPct val="115000"/>
              </a:lnSpc>
              <a:spcBef>
                <a:spcPts val="1200"/>
              </a:spcBef>
              <a:spcAft>
                <a:spcPts val="0"/>
              </a:spcAft>
              <a:buClr>
                <a:schemeClr val="dk1"/>
              </a:buClr>
              <a:buSzPts val="1100"/>
              <a:buFont typeface="Arial"/>
              <a:buNone/>
            </a:pPr>
            <a:r>
              <a:rPr lang="es-ES" sz="2400">
                <a:solidFill>
                  <a:srgbClr val="595959"/>
                </a:solidFill>
                <a:latin typeface="Source Sans Pro"/>
                <a:ea typeface="Source Sans Pro"/>
                <a:cs typeface="Source Sans Pro"/>
                <a:sym typeface="Source Sans Pro"/>
              </a:rPr>
              <a:t>Posteriormente ejecutamos:</a:t>
            </a:r>
            <a:endParaRPr sz="2400">
              <a:solidFill>
                <a:srgbClr val="595959"/>
              </a:solidFill>
              <a:latin typeface="Source Sans Pro"/>
              <a:ea typeface="Source Sans Pro"/>
              <a:cs typeface="Source Sans Pro"/>
              <a:sym typeface="Source Sans Pro"/>
            </a:endParaRPr>
          </a:p>
          <a:p>
            <a:pPr indent="457200" lvl="0" marL="1828800" rtl="0" algn="l">
              <a:lnSpc>
                <a:spcPct val="115000"/>
              </a:lnSpc>
              <a:spcBef>
                <a:spcPts val="1200"/>
              </a:spcBef>
              <a:spcAft>
                <a:spcPts val="0"/>
              </a:spcAft>
              <a:buClr>
                <a:schemeClr val="dk1"/>
              </a:buClr>
              <a:buSzPts val="1100"/>
              <a:buFont typeface="Arial"/>
              <a:buNone/>
            </a:pPr>
            <a:r>
              <a:rPr lang="es-ES" sz="2400">
                <a:solidFill>
                  <a:srgbClr val="595959"/>
                </a:solidFill>
                <a:latin typeface="Source Sans Pro"/>
                <a:ea typeface="Source Sans Pro"/>
                <a:cs typeface="Source Sans Pro"/>
                <a:sym typeface="Source Sans Pro"/>
              </a:rPr>
              <a:t> </a:t>
            </a:r>
            <a:r>
              <a:rPr b="1" lang="es-ES" sz="2400">
                <a:solidFill>
                  <a:srgbClr val="595959"/>
                </a:solidFill>
                <a:latin typeface="Source Code Pro"/>
                <a:ea typeface="Source Code Pro"/>
                <a:cs typeface="Source Code Pro"/>
                <a:sym typeface="Source Code Pro"/>
              </a:rPr>
              <a:t>git add nombre_del_fichero</a:t>
            </a:r>
            <a:endParaRPr sz="2400">
              <a:solidFill>
                <a:srgbClr val="595959"/>
              </a:solidFill>
              <a:latin typeface="Source Sans Pro"/>
              <a:ea typeface="Source Sans Pro"/>
              <a:cs typeface="Source Sans Pro"/>
              <a:sym typeface="Source Sans Pro"/>
            </a:endParaRPr>
          </a:p>
          <a:p>
            <a:pPr indent="0" lvl="0" marL="0" rtl="0" algn="l">
              <a:lnSpc>
                <a:spcPct val="115000"/>
              </a:lnSpc>
              <a:spcBef>
                <a:spcPts val="1200"/>
              </a:spcBef>
              <a:spcAft>
                <a:spcPts val="1200"/>
              </a:spcAft>
              <a:buClr>
                <a:schemeClr val="dk1"/>
              </a:buClr>
              <a:buSzPts val="1100"/>
              <a:buFont typeface="Arial"/>
              <a:buNone/>
            </a:pPr>
            <a:r>
              <a:rPr lang="es-ES" sz="2400">
                <a:solidFill>
                  <a:srgbClr val="595959"/>
                </a:solidFill>
                <a:latin typeface="Source Sans Pro"/>
                <a:ea typeface="Source Sans Pro"/>
                <a:cs typeface="Source Sans Pro"/>
                <a:sym typeface="Source Sans Pro"/>
              </a:rPr>
              <a:t>	*De esta manera el fichero pasa a ser un fichero </a:t>
            </a:r>
            <a:r>
              <a:rPr b="1" lang="es-ES" sz="2400">
                <a:solidFill>
                  <a:srgbClr val="595959"/>
                </a:solidFill>
                <a:latin typeface="Source Sans Pro"/>
                <a:ea typeface="Source Sans Pro"/>
                <a:cs typeface="Source Sans Pro"/>
                <a:sym typeface="Source Sans Pro"/>
              </a:rPr>
              <a:t>preparado</a:t>
            </a:r>
            <a:r>
              <a:rPr lang="es-ES" sz="2400">
                <a:solidFill>
                  <a:srgbClr val="595959"/>
                </a:solidFill>
                <a:latin typeface="Source Sans Pro"/>
                <a:ea typeface="Source Sans Pro"/>
                <a:cs typeface="Source Sans Pro"/>
                <a:sym typeface="Source Sans Pro"/>
              </a:rPr>
              <a:t>.</a:t>
            </a:r>
            <a:endParaRPr sz="2500"/>
          </a:p>
        </p:txBody>
      </p:sp>
      <p:sp>
        <p:nvSpPr>
          <p:cNvPr id="237" name="Google Shape;237;p20"/>
          <p:cNvSpPr txBox="1"/>
          <p:nvPr>
            <p:ph idx="2" type="body"/>
          </p:nvPr>
        </p:nvSpPr>
        <p:spPr>
          <a:xfrm>
            <a:off x="622598" y="1340768"/>
            <a:ext cx="10945200" cy="71997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Actividad 1: Incluir un fichero en el repositorio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1"/>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27500"/>
              <a:buFont typeface="Arial"/>
              <a:buNone/>
            </a:pPr>
            <a:r>
              <a:rPr lang="es-ES"/>
              <a:t>Primeros pasos con Git</a:t>
            </a:r>
            <a:endParaRPr/>
          </a:p>
        </p:txBody>
      </p:sp>
      <p:sp>
        <p:nvSpPr>
          <p:cNvPr id="244" name="Google Shape;244;p21"/>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245" name="Google Shape;245;p21"/>
          <p:cNvSpPr txBox="1"/>
          <p:nvPr>
            <p:ph idx="1" type="body"/>
          </p:nvPr>
        </p:nvSpPr>
        <p:spPr>
          <a:xfrm>
            <a:off x="622601" y="2204875"/>
            <a:ext cx="10245003" cy="3816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ES" sz="2100">
                <a:solidFill>
                  <a:srgbClr val="595959"/>
                </a:solidFill>
                <a:latin typeface="Source Sans Pro"/>
                <a:ea typeface="Source Sans Pro"/>
                <a:cs typeface="Source Sans Pro"/>
                <a:sym typeface="Source Sans Pro"/>
              </a:rPr>
              <a:t>Una vez que todos los cambios que hemos realizado están preparados, vamos a confirmar dichos cambios.</a:t>
            </a:r>
            <a:endParaRPr sz="2100">
              <a:solidFill>
                <a:srgbClr val="595959"/>
              </a:solidFill>
              <a:latin typeface="Source Sans Pro"/>
              <a:ea typeface="Source Sans Pro"/>
              <a:cs typeface="Source Sans Pro"/>
              <a:sym typeface="Source Sans Pro"/>
            </a:endParaRPr>
          </a:p>
          <a:p>
            <a:pPr indent="0" lvl="0" marL="0" rtl="0" algn="ctr">
              <a:lnSpc>
                <a:spcPct val="115000"/>
              </a:lnSpc>
              <a:spcBef>
                <a:spcPts val="1200"/>
              </a:spcBef>
              <a:spcAft>
                <a:spcPts val="0"/>
              </a:spcAft>
              <a:buSzPts val="1600"/>
              <a:buNone/>
            </a:pPr>
            <a:r>
              <a:rPr b="1" lang="es-ES" sz="2100">
                <a:solidFill>
                  <a:srgbClr val="595959"/>
                </a:solidFill>
                <a:latin typeface="Source Code Pro"/>
                <a:ea typeface="Source Code Pro"/>
                <a:cs typeface="Source Code Pro"/>
                <a:sym typeface="Source Code Pro"/>
              </a:rPr>
              <a:t>git commit -m “el mensaje que queramos escribir”</a:t>
            </a:r>
            <a:endParaRPr/>
          </a:p>
          <a:p>
            <a:pPr indent="0" lvl="0" marL="0" rtl="0" algn="l">
              <a:lnSpc>
                <a:spcPct val="115000"/>
              </a:lnSpc>
              <a:spcBef>
                <a:spcPts val="1200"/>
              </a:spcBef>
              <a:spcAft>
                <a:spcPts val="0"/>
              </a:spcAft>
              <a:buSzPts val="1600"/>
              <a:buNone/>
            </a:pPr>
            <a:r>
              <a:t/>
            </a:r>
            <a:endParaRPr sz="2000">
              <a:solidFill>
                <a:srgbClr val="595959"/>
              </a:solidFill>
              <a:latin typeface="Source Sans Pro"/>
              <a:ea typeface="Source Sans Pro"/>
              <a:cs typeface="Source Sans Pro"/>
              <a:sym typeface="Source Sans Pro"/>
            </a:endParaRPr>
          </a:p>
          <a:p>
            <a:pPr indent="0" lvl="0" marL="0" rtl="0" algn="l">
              <a:lnSpc>
                <a:spcPct val="115000"/>
              </a:lnSpc>
              <a:spcBef>
                <a:spcPts val="1200"/>
              </a:spcBef>
              <a:spcAft>
                <a:spcPts val="0"/>
              </a:spcAft>
              <a:buSzPts val="1600"/>
              <a:buNone/>
            </a:pPr>
            <a:r>
              <a:rPr lang="es-ES" sz="2000">
                <a:solidFill>
                  <a:srgbClr val="595959"/>
                </a:solidFill>
                <a:latin typeface="Source Sans Pro"/>
                <a:ea typeface="Source Sans Pro"/>
                <a:cs typeface="Source Sans Pro"/>
                <a:sym typeface="Source Sans Pro"/>
              </a:rPr>
              <a:t>	*De esta manera el fichero pasa a ser un fichero </a:t>
            </a:r>
            <a:r>
              <a:rPr b="1" lang="es-ES" sz="2000">
                <a:solidFill>
                  <a:srgbClr val="595959"/>
                </a:solidFill>
                <a:latin typeface="Source Sans Pro"/>
                <a:ea typeface="Source Sans Pro"/>
                <a:cs typeface="Source Sans Pro"/>
                <a:sym typeface="Source Sans Pro"/>
              </a:rPr>
              <a:t>confirmado</a:t>
            </a:r>
            <a:r>
              <a:rPr lang="es-ES" sz="2000">
                <a:solidFill>
                  <a:srgbClr val="595959"/>
                </a:solidFill>
                <a:latin typeface="Source Sans Pro"/>
                <a:ea typeface="Source Sans Pro"/>
                <a:cs typeface="Source Sans Pro"/>
                <a:sym typeface="Source Sans Pro"/>
              </a:rPr>
              <a:t>.</a:t>
            </a:r>
            <a:endParaRPr b="1" sz="2100">
              <a:solidFill>
                <a:srgbClr val="595959"/>
              </a:solidFill>
              <a:latin typeface="Source Code Pro"/>
              <a:ea typeface="Source Code Pro"/>
              <a:cs typeface="Source Code Pro"/>
              <a:sym typeface="Source Code Pro"/>
            </a:endParaRPr>
          </a:p>
          <a:p>
            <a:pPr indent="0" lvl="0" marL="0" rtl="0" algn="just">
              <a:lnSpc>
                <a:spcPct val="115000"/>
              </a:lnSpc>
              <a:spcBef>
                <a:spcPts val="1200"/>
              </a:spcBef>
              <a:spcAft>
                <a:spcPts val="0"/>
              </a:spcAft>
              <a:buClr>
                <a:schemeClr val="dk1"/>
              </a:buClr>
              <a:buSzPts val="1100"/>
              <a:buFont typeface="Arial"/>
              <a:buNone/>
            </a:pPr>
            <a:r>
              <a:t/>
            </a:r>
            <a:endParaRPr i="1" sz="2100">
              <a:solidFill>
                <a:srgbClr val="595959"/>
              </a:solidFill>
              <a:latin typeface="Source Sans Pro"/>
              <a:ea typeface="Source Sans Pro"/>
              <a:cs typeface="Source Sans Pro"/>
              <a:sym typeface="Source Sans Pro"/>
            </a:endParaRPr>
          </a:p>
          <a:p>
            <a:pPr indent="0" lvl="0" marL="0" rtl="0" algn="just">
              <a:lnSpc>
                <a:spcPct val="115000"/>
              </a:lnSpc>
              <a:spcBef>
                <a:spcPts val="2400"/>
              </a:spcBef>
              <a:spcAft>
                <a:spcPts val="1200"/>
              </a:spcAft>
              <a:buClr>
                <a:schemeClr val="dk1"/>
              </a:buClr>
              <a:buSzPts val="1100"/>
              <a:buFont typeface="Arial"/>
              <a:buNone/>
            </a:pPr>
            <a:r>
              <a:rPr i="1" lang="es-ES" sz="2100">
                <a:solidFill>
                  <a:srgbClr val="595959"/>
                </a:solidFill>
                <a:latin typeface="Source Sans Pro"/>
                <a:ea typeface="Source Sans Pro"/>
                <a:cs typeface="Source Sans Pro"/>
                <a:sym typeface="Source Sans Pro"/>
              </a:rPr>
              <a:t>Cada commit tiene que llevar un mensaje que servirá como descripción de los cambios realizados y que se guardará en el fichero que le corresponda del directorio </a:t>
            </a:r>
            <a:r>
              <a:rPr b="1" i="1" lang="es-ES" sz="2100">
                <a:solidFill>
                  <a:srgbClr val="595959"/>
                </a:solidFill>
                <a:latin typeface="Source Sans Pro"/>
                <a:ea typeface="Source Sans Pro"/>
                <a:cs typeface="Source Sans Pro"/>
                <a:sym typeface="Source Sans Pro"/>
              </a:rPr>
              <a:t>logs</a:t>
            </a:r>
            <a:r>
              <a:rPr i="1" lang="es-ES" sz="2100">
                <a:solidFill>
                  <a:srgbClr val="595959"/>
                </a:solidFill>
                <a:latin typeface="Source Sans Pro"/>
                <a:ea typeface="Source Sans Pro"/>
                <a:cs typeface="Source Sans Pro"/>
                <a:sym typeface="Source Sans Pro"/>
              </a:rPr>
              <a:t>.</a:t>
            </a:r>
            <a:endParaRPr i="1" sz="2100">
              <a:solidFill>
                <a:srgbClr val="595959"/>
              </a:solidFill>
              <a:latin typeface="Source Sans Pro"/>
              <a:ea typeface="Source Sans Pro"/>
              <a:cs typeface="Source Sans Pro"/>
              <a:sym typeface="Source Sans Pro"/>
            </a:endParaRPr>
          </a:p>
        </p:txBody>
      </p:sp>
      <p:sp>
        <p:nvSpPr>
          <p:cNvPr id="246" name="Google Shape;246;p21"/>
          <p:cNvSpPr txBox="1"/>
          <p:nvPr>
            <p:ph idx="2" type="body"/>
          </p:nvPr>
        </p:nvSpPr>
        <p:spPr>
          <a:xfrm>
            <a:off x="622598" y="1340768"/>
            <a:ext cx="10945200" cy="71997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Actividad 1: Incluir un fichero en el repositorio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2"/>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27500"/>
              <a:buFont typeface="Arial"/>
              <a:buNone/>
            </a:pPr>
            <a:r>
              <a:rPr lang="es-ES"/>
              <a:t>Primeros pasos con Git</a:t>
            </a:r>
            <a:endParaRPr/>
          </a:p>
        </p:txBody>
      </p:sp>
      <p:sp>
        <p:nvSpPr>
          <p:cNvPr id="253" name="Google Shape;253;p22"/>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254" name="Google Shape;254;p22"/>
          <p:cNvSpPr txBox="1"/>
          <p:nvPr>
            <p:ph idx="2" type="body"/>
          </p:nvPr>
        </p:nvSpPr>
        <p:spPr>
          <a:xfrm>
            <a:off x="622598" y="1340767"/>
            <a:ext cx="10945200" cy="652579"/>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Fases de un cambio</a:t>
            </a:r>
            <a:endParaRPr/>
          </a:p>
        </p:txBody>
      </p:sp>
      <p:grpSp>
        <p:nvGrpSpPr>
          <p:cNvPr id="255" name="Google Shape;255;p22"/>
          <p:cNvGrpSpPr/>
          <p:nvPr/>
        </p:nvGrpSpPr>
        <p:grpSpPr>
          <a:xfrm>
            <a:off x="1222014" y="2257791"/>
            <a:ext cx="10253178" cy="2047398"/>
            <a:chOff x="1222014" y="2257791"/>
            <a:chExt cx="10253178" cy="2047398"/>
          </a:xfrm>
        </p:grpSpPr>
        <p:sp>
          <p:nvSpPr>
            <p:cNvPr id="256" name="Google Shape;256;p22"/>
            <p:cNvSpPr txBox="1"/>
            <p:nvPr/>
          </p:nvSpPr>
          <p:spPr>
            <a:xfrm>
              <a:off x="1222014" y="2827395"/>
              <a:ext cx="938676" cy="138499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Noto Sans Hebrew"/>
                  <a:ea typeface="Noto Sans Hebrew"/>
                  <a:cs typeface="Noto Sans Hebrew"/>
                  <a:sym typeface="Noto Sans Hebrew"/>
                </a:rPr>
                <a:t>sdfgsdfgsdfgdfgdsgsdfgdsgfsdfgdsfgsdfg</a:t>
              </a:r>
              <a:endParaRPr b="0" i="0" sz="1400" u="none" cap="none" strike="noStrike">
                <a:solidFill>
                  <a:srgbClr val="000000"/>
                </a:solidFill>
                <a:latin typeface="Noto Sans Hebrew"/>
                <a:ea typeface="Noto Sans Hebrew"/>
                <a:cs typeface="Noto Sans Hebrew"/>
                <a:sym typeface="Noto Sans Hebrew"/>
              </a:endParaRPr>
            </a:p>
          </p:txBody>
        </p:sp>
        <p:sp>
          <p:nvSpPr>
            <p:cNvPr id="257" name="Google Shape;257;p22"/>
            <p:cNvSpPr/>
            <p:nvPr/>
          </p:nvSpPr>
          <p:spPr>
            <a:xfrm>
              <a:off x="2449126" y="3053336"/>
              <a:ext cx="1009263" cy="590719"/>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Guardar</a:t>
              </a:r>
              <a:endParaRPr b="0" i="0" sz="1400" u="none" cap="none" strike="noStrike">
                <a:solidFill>
                  <a:schemeClr val="lt1"/>
                </a:solidFill>
                <a:latin typeface="Arial"/>
                <a:ea typeface="Arial"/>
                <a:cs typeface="Arial"/>
                <a:sym typeface="Arial"/>
              </a:endParaRPr>
            </a:p>
          </p:txBody>
        </p:sp>
        <p:grpSp>
          <p:nvGrpSpPr>
            <p:cNvPr id="258" name="Google Shape;258;p22"/>
            <p:cNvGrpSpPr/>
            <p:nvPr/>
          </p:nvGrpSpPr>
          <p:grpSpPr>
            <a:xfrm>
              <a:off x="3638459" y="2257791"/>
              <a:ext cx="1876194" cy="1954599"/>
              <a:chOff x="9192672" y="1635271"/>
              <a:chExt cx="1876194" cy="1954599"/>
            </a:xfrm>
          </p:grpSpPr>
          <p:sp>
            <p:nvSpPr>
              <p:cNvPr id="259" name="Google Shape;259;p22"/>
              <p:cNvSpPr txBox="1"/>
              <p:nvPr/>
            </p:nvSpPr>
            <p:spPr>
              <a:xfrm>
                <a:off x="9192672" y="2204875"/>
                <a:ext cx="938676" cy="138499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Noto Sans Hebrew"/>
                    <a:ea typeface="Noto Sans Hebrew"/>
                    <a:cs typeface="Noto Sans Hebrew"/>
                    <a:sym typeface="Noto Sans Hebrew"/>
                  </a:rPr>
                  <a:t>sdfgsdfgsdfgdfgdsgsdfgdsgfsdfgdsfgsdfg</a:t>
                </a:r>
                <a:endParaRPr b="0" i="0" sz="1400" u="none" cap="none" strike="noStrike">
                  <a:solidFill>
                    <a:srgbClr val="000000"/>
                  </a:solidFill>
                  <a:latin typeface="Noto Sans Hebrew"/>
                  <a:ea typeface="Noto Sans Hebrew"/>
                  <a:cs typeface="Noto Sans Hebrew"/>
                  <a:sym typeface="Noto Sans Hebrew"/>
                </a:endParaRPr>
              </a:p>
            </p:txBody>
          </p:sp>
          <p:sp>
            <p:nvSpPr>
              <p:cNvPr id="260" name="Google Shape;260;p22"/>
              <p:cNvSpPr/>
              <p:nvPr/>
            </p:nvSpPr>
            <p:spPr>
              <a:xfrm>
                <a:off x="9975457" y="1635271"/>
                <a:ext cx="1093409" cy="493614"/>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20000" y="22500"/>
                    </a:lnTo>
                    <a:lnTo>
                      <a:pt x="-56000" y="135000"/>
                    </a:lnTo>
                  </a:path>
                </a:pathLst>
              </a:custGeom>
              <a:solidFill>
                <a:schemeClr val="lt1"/>
              </a:solidFill>
              <a:ln cap="flat" cmpd="sng" w="25400">
                <a:solidFill>
                  <a:srgbClr val="CEDE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Modificado</a:t>
                </a:r>
                <a:endParaRPr b="0" i="0" sz="1400" u="none" cap="none" strike="noStrike">
                  <a:solidFill>
                    <a:schemeClr val="dk1"/>
                  </a:solidFill>
                  <a:latin typeface="Arial"/>
                  <a:ea typeface="Arial"/>
                  <a:cs typeface="Arial"/>
                  <a:sym typeface="Arial"/>
                </a:endParaRPr>
              </a:p>
            </p:txBody>
          </p:sp>
        </p:grpSp>
        <p:sp>
          <p:nvSpPr>
            <p:cNvPr id="261" name="Google Shape;261;p22"/>
            <p:cNvSpPr/>
            <p:nvPr/>
          </p:nvSpPr>
          <p:spPr>
            <a:xfrm>
              <a:off x="7320152" y="2978037"/>
              <a:ext cx="2144786" cy="741315"/>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Commit –m “mensaje”</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2" name="Google Shape;262;p22"/>
            <p:cNvSpPr/>
            <p:nvPr/>
          </p:nvSpPr>
          <p:spPr>
            <a:xfrm>
              <a:off x="4645508" y="3015849"/>
              <a:ext cx="1449663" cy="705639"/>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Git add</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263" name="Google Shape;263;p22"/>
            <p:cNvGrpSpPr/>
            <p:nvPr/>
          </p:nvGrpSpPr>
          <p:grpSpPr>
            <a:xfrm>
              <a:off x="9598998" y="2350590"/>
              <a:ext cx="1876194" cy="1954599"/>
              <a:chOff x="9192672" y="1635271"/>
              <a:chExt cx="1876194" cy="1954599"/>
            </a:xfrm>
          </p:grpSpPr>
          <p:sp>
            <p:nvSpPr>
              <p:cNvPr id="264" name="Google Shape;264;p22"/>
              <p:cNvSpPr txBox="1"/>
              <p:nvPr/>
            </p:nvSpPr>
            <p:spPr>
              <a:xfrm>
                <a:off x="9192672" y="2204875"/>
                <a:ext cx="938676" cy="138499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Noto Sans Hebrew"/>
                    <a:ea typeface="Noto Sans Hebrew"/>
                    <a:cs typeface="Noto Sans Hebrew"/>
                    <a:sym typeface="Noto Sans Hebrew"/>
                  </a:rPr>
                  <a:t>sdfgsdfgsdfgdfgdsgsdfgdsgfsdfgdsfgsdfg</a:t>
                </a:r>
                <a:endParaRPr b="0" i="0" sz="1400" u="none" cap="none" strike="noStrike">
                  <a:solidFill>
                    <a:srgbClr val="000000"/>
                  </a:solidFill>
                  <a:latin typeface="Noto Sans Hebrew"/>
                  <a:ea typeface="Noto Sans Hebrew"/>
                  <a:cs typeface="Noto Sans Hebrew"/>
                  <a:sym typeface="Noto Sans Hebrew"/>
                </a:endParaRPr>
              </a:p>
            </p:txBody>
          </p:sp>
          <p:sp>
            <p:nvSpPr>
              <p:cNvPr id="265" name="Google Shape;265;p22"/>
              <p:cNvSpPr/>
              <p:nvPr/>
            </p:nvSpPr>
            <p:spPr>
              <a:xfrm>
                <a:off x="9935295" y="1635271"/>
                <a:ext cx="1133571" cy="493614"/>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20000" y="22500"/>
                    </a:lnTo>
                    <a:lnTo>
                      <a:pt x="-56000" y="135000"/>
                    </a:lnTo>
                  </a:path>
                </a:pathLst>
              </a:custGeom>
              <a:solidFill>
                <a:schemeClr val="lt1"/>
              </a:solidFill>
              <a:ln cap="flat" cmpd="sng" w="25400">
                <a:solidFill>
                  <a:srgbClr val="CEDE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Confirmado</a:t>
                </a:r>
                <a:endParaRPr b="0" i="0" sz="1400" u="none" cap="none" strike="noStrike">
                  <a:solidFill>
                    <a:schemeClr val="dk1"/>
                  </a:solidFill>
                  <a:latin typeface="Arial"/>
                  <a:ea typeface="Arial"/>
                  <a:cs typeface="Arial"/>
                  <a:sym typeface="Arial"/>
                </a:endParaRPr>
              </a:p>
            </p:txBody>
          </p:sp>
        </p:grpSp>
        <p:grpSp>
          <p:nvGrpSpPr>
            <p:cNvPr id="266" name="Google Shape;266;p22"/>
            <p:cNvGrpSpPr/>
            <p:nvPr/>
          </p:nvGrpSpPr>
          <p:grpSpPr>
            <a:xfrm>
              <a:off x="6247417" y="2350590"/>
              <a:ext cx="1876194" cy="1954599"/>
              <a:chOff x="9192672" y="1635271"/>
              <a:chExt cx="1876194" cy="1954599"/>
            </a:xfrm>
          </p:grpSpPr>
          <p:sp>
            <p:nvSpPr>
              <p:cNvPr id="267" name="Google Shape;267;p22"/>
              <p:cNvSpPr txBox="1"/>
              <p:nvPr/>
            </p:nvSpPr>
            <p:spPr>
              <a:xfrm>
                <a:off x="9192672" y="2204875"/>
                <a:ext cx="938676" cy="138499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Noto Sans Hebrew"/>
                    <a:ea typeface="Noto Sans Hebrew"/>
                    <a:cs typeface="Noto Sans Hebrew"/>
                    <a:sym typeface="Noto Sans Hebrew"/>
                  </a:rPr>
                  <a:t>sdfgsdfgsdfgdfgdsgsdfgdsgfsdfgdsfgsdfg</a:t>
                </a:r>
                <a:endParaRPr b="0" i="0" sz="1400" u="none" cap="none" strike="noStrike">
                  <a:solidFill>
                    <a:srgbClr val="000000"/>
                  </a:solidFill>
                  <a:latin typeface="Noto Sans Hebrew"/>
                  <a:ea typeface="Noto Sans Hebrew"/>
                  <a:cs typeface="Noto Sans Hebrew"/>
                  <a:sym typeface="Noto Sans Hebrew"/>
                </a:endParaRPr>
              </a:p>
            </p:txBody>
          </p:sp>
          <p:sp>
            <p:nvSpPr>
              <p:cNvPr id="268" name="Google Shape;268;p22"/>
              <p:cNvSpPr/>
              <p:nvPr/>
            </p:nvSpPr>
            <p:spPr>
              <a:xfrm>
                <a:off x="9975457" y="1635271"/>
                <a:ext cx="1093409" cy="493614"/>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20000" y="22500"/>
                    </a:lnTo>
                    <a:lnTo>
                      <a:pt x="-56000" y="135000"/>
                    </a:lnTo>
                  </a:path>
                </a:pathLst>
              </a:custGeom>
              <a:solidFill>
                <a:schemeClr val="lt1"/>
              </a:solidFill>
              <a:ln cap="flat" cmpd="sng" w="25400">
                <a:solidFill>
                  <a:srgbClr val="CEDE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Preparado</a:t>
                </a:r>
                <a:endParaRPr b="0" i="0" sz="1400" u="none" cap="none" strike="noStrike">
                  <a:solidFill>
                    <a:schemeClr val="dk1"/>
                  </a:solidFill>
                  <a:latin typeface="Arial"/>
                  <a:ea typeface="Arial"/>
                  <a:cs typeface="Arial"/>
                  <a:sym typeface="Arial"/>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3"/>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Primeros pasos con Git</a:t>
            </a:r>
            <a:endParaRPr/>
          </a:p>
        </p:txBody>
      </p:sp>
      <p:sp>
        <p:nvSpPr>
          <p:cNvPr id="275" name="Google Shape;275;p23"/>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276" name="Google Shape;276;p23"/>
          <p:cNvSpPr txBox="1"/>
          <p:nvPr>
            <p:ph idx="1" type="body"/>
          </p:nvPr>
        </p:nvSpPr>
        <p:spPr>
          <a:xfrm>
            <a:off x="1027200" y="1966902"/>
            <a:ext cx="4977090" cy="2180526"/>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1100"/>
              <a:buNone/>
            </a:pPr>
            <a:r>
              <a:rPr lang="es-ES">
                <a:solidFill>
                  <a:srgbClr val="595959"/>
                </a:solidFill>
                <a:latin typeface="Source Sans Pro"/>
                <a:ea typeface="Source Sans Pro"/>
                <a:cs typeface="Source Sans Pro"/>
                <a:sym typeface="Source Sans Pro"/>
              </a:rPr>
              <a:t>Ejecutando</a:t>
            </a:r>
            <a:endParaRPr/>
          </a:p>
          <a:p>
            <a:pPr indent="0" lvl="0" marL="0" rtl="0" algn="just">
              <a:lnSpc>
                <a:spcPct val="100000"/>
              </a:lnSpc>
              <a:spcBef>
                <a:spcPts val="1200"/>
              </a:spcBef>
              <a:spcAft>
                <a:spcPts val="0"/>
              </a:spcAft>
              <a:buSzPts val="1100"/>
              <a:buNone/>
            </a:pPr>
            <a:r>
              <a:rPr b="1" lang="es-ES">
                <a:solidFill>
                  <a:srgbClr val="595959"/>
                </a:solidFill>
                <a:latin typeface="Source Code Pro"/>
                <a:ea typeface="Source Code Pro"/>
                <a:cs typeface="Source Code Pro"/>
                <a:sym typeface="Source Code Pro"/>
              </a:rPr>
              <a:t>git log</a:t>
            </a:r>
            <a:endParaRPr/>
          </a:p>
          <a:p>
            <a:pPr indent="0" lvl="0" marL="0" rtl="0" algn="just">
              <a:lnSpc>
                <a:spcPct val="100000"/>
              </a:lnSpc>
              <a:spcBef>
                <a:spcPts val="1200"/>
              </a:spcBef>
              <a:spcAft>
                <a:spcPts val="0"/>
              </a:spcAft>
              <a:buSzPts val="1100"/>
              <a:buNone/>
            </a:pPr>
            <a:r>
              <a:rPr lang="es-ES">
                <a:solidFill>
                  <a:srgbClr val="595959"/>
                </a:solidFill>
                <a:latin typeface="Source Sans Pro"/>
                <a:ea typeface="Source Sans Pro"/>
                <a:cs typeface="Source Sans Pro"/>
                <a:sym typeface="Source Sans Pro"/>
              </a:rPr>
              <a:t>podemos ver todos los cambios que hemos confirmado, por eso, cuando escribimos el mensaje de la confirmación, es muy importante que se vea claramente qué cambios se han realizado. </a:t>
            </a:r>
            <a:endParaRPr/>
          </a:p>
          <a:p>
            <a:pPr indent="0" lvl="0" marL="0" rtl="0" algn="l">
              <a:lnSpc>
                <a:spcPct val="115000"/>
              </a:lnSpc>
              <a:spcBef>
                <a:spcPts val="1200"/>
              </a:spcBef>
              <a:spcAft>
                <a:spcPts val="1200"/>
              </a:spcAft>
              <a:buClr>
                <a:schemeClr val="dk1"/>
              </a:buClr>
              <a:buSzPts val="1100"/>
              <a:buFont typeface="Arial"/>
              <a:buNone/>
            </a:pPr>
            <a:br>
              <a:rPr lang="es-ES" sz="1900">
                <a:solidFill>
                  <a:srgbClr val="595959"/>
                </a:solidFill>
                <a:latin typeface="Source Sans Pro"/>
                <a:ea typeface="Source Sans Pro"/>
                <a:cs typeface="Source Sans Pro"/>
                <a:sym typeface="Source Sans Pro"/>
              </a:rPr>
            </a:br>
            <a:endParaRPr sz="2200"/>
          </a:p>
        </p:txBody>
      </p:sp>
      <p:sp>
        <p:nvSpPr>
          <p:cNvPr id="277" name="Google Shape;277;p23"/>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git log</a:t>
            </a:r>
            <a:endParaRPr/>
          </a:p>
        </p:txBody>
      </p:sp>
      <p:pic>
        <p:nvPicPr>
          <p:cNvPr id="278" name="Google Shape;278;p23"/>
          <p:cNvPicPr preferRelativeResize="0"/>
          <p:nvPr/>
        </p:nvPicPr>
        <p:blipFill rotWithShape="1">
          <a:blip r:embed="rId3">
            <a:alphaModFix/>
          </a:blip>
          <a:srcRect b="0" l="0" r="0" t="0"/>
          <a:stretch/>
        </p:blipFill>
        <p:spPr>
          <a:xfrm>
            <a:off x="6004290" y="1966902"/>
            <a:ext cx="5423500" cy="2298476"/>
          </a:xfrm>
          <a:prstGeom prst="rect">
            <a:avLst/>
          </a:prstGeom>
          <a:noFill/>
          <a:ln>
            <a:noFill/>
          </a:ln>
        </p:spPr>
      </p:pic>
      <p:pic>
        <p:nvPicPr>
          <p:cNvPr id="279" name="Google Shape;279;p23"/>
          <p:cNvPicPr preferRelativeResize="0"/>
          <p:nvPr/>
        </p:nvPicPr>
        <p:blipFill rotWithShape="1">
          <a:blip r:embed="rId4">
            <a:alphaModFix/>
          </a:blip>
          <a:srcRect b="0" l="0" r="0" t="0"/>
          <a:stretch/>
        </p:blipFill>
        <p:spPr>
          <a:xfrm>
            <a:off x="3515745" y="5349835"/>
            <a:ext cx="7155814" cy="666288"/>
          </a:xfrm>
          <a:prstGeom prst="rect">
            <a:avLst/>
          </a:prstGeom>
          <a:noFill/>
          <a:ln>
            <a:noFill/>
          </a:ln>
        </p:spPr>
      </p:pic>
      <p:sp>
        <p:nvSpPr>
          <p:cNvPr id="280" name="Google Shape;280;p23"/>
          <p:cNvSpPr/>
          <p:nvPr/>
        </p:nvSpPr>
        <p:spPr>
          <a:xfrm>
            <a:off x="1027200" y="4580092"/>
            <a:ext cx="9152581" cy="741742"/>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s-ES" sz="1400" u="none" cap="none" strike="noStrike">
                <a:solidFill>
                  <a:srgbClr val="595959"/>
                </a:solidFill>
                <a:latin typeface="Source Sans Pro"/>
                <a:ea typeface="Source Sans Pro"/>
                <a:cs typeface="Source Sans Pro"/>
                <a:sym typeface="Source Sans Pro"/>
              </a:rPr>
              <a:t>Si no necesitamos tanta información y al queremos comprimida, podemos ejecutar </a:t>
            </a:r>
            <a:endParaRPr b="0" i="0" sz="1400" u="none" cap="none" strike="noStrike">
              <a:solidFill>
                <a:srgbClr val="595959"/>
              </a:solidFill>
              <a:latin typeface="Source Sans Pro"/>
              <a:ea typeface="Source Sans Pro"/>
              <a:cs typeface="Source Sans Pro"/>
              <a:sym typeface="Source Sans Pro"/>
            </a:endParaRPr>
          </a:p>
          <a:p>
            <a:pPr indent="0" lvl="0" marL="0" marR="0" rtl="0" algn="l">
              <a:lnSpc>
                <a:spcPct val="115000"/>
              </a:lnSpc>
              <a:spcBef>
                <a:spcPts val="1200"/>
              </a:spcBef>
              <a:spcAft>
                <a:spcPts val="0"/>
              </a:spcAft>
              <a:buNone/>
            </a:pPr>
            <a:r>
              <a:rPr b="1" i="0" lang="es-ES" sz="1400" u="none" cap="none" strike="noStrike">
                <a:solidFill>
                  <a:srgbClr val="595959"/>
                </a:solidFill>
                <a:latin typeface="Source Code Pro"/>
                <a:ea typeface="Source Code Pro"/>
                <a:cs typeface="Source Code Pro"/>
                <a:sym typeface="Source Code Pro"/>
              </a:rPr>
              <a:t>git log --oneline</a:t>
            </a:r>
            <a:endParaRPr b="0" i="0" sz="1600" u="none" cap="none" strike="noStrike">
              <a:solidFill>
                <a:srgbClr val="000000"/>
              </a:solidFill>
              <a:latin typeface="Arial"/>
              <a:ea typeface="Arial"/>
              <a:cs typeface="Arial"/>
              <a:sym typeface="Arial"/>
            </a:endParaRPr>
          </a:p>
        </p:txBody>
      </p:sp>
      <p:sp>
        <p:nvSpPr>
          <p:cNvPr id="281" name="Google Shape;281;p23"/>
          <p:cNvSpPr/>
          <p:nvPr/>
        </p:nvSpPr>
        <p:spPr>
          <a:xfrm>
            <a:off x="4543433" y="2425161"/>
            <a:ext cx="1060057" cy="258945"/>
          </a:xfrm>
          <a:prstGeom prst="rightArrow">
            <a:avLst>
              <a:gd fmla="val 50000" name="adj1"/>
              <a:gd fmla="val 50000" name="adj2"/>
            </a:avLst>
          </a:prstGeom>
          <a:solidFill>
            <a:srgbClr val="CEDE33"/>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2" name="Google Shape;282;p23"/>
          <p:cNvSpPr/>
          <p:nvPr/>
        </p:nvSpPr>
        <p:spPr>
          <a:xfrm rot="5400000">
            <a:off x="2818587" y="5332566"/>
            <a:ext cx="606605" cy="585141"/>
          </a:xfrm>
          <a:prstGeom prst="bentUpArrow">
            <a:avLst>
              <a:gd fmla="val 25001" name="adj1"/>
              <a:gd fmla="val 20798" name="adj2"/>
              <a:gd fmla="val 48677" name="adj3"/>
            </a:avLst>
          </a:prstGeom>
          <a:solidFill>
            <a:srgbClr val="CEDE33"/>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4"/>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27500"/>
              <a:buFont typeface="Arial"/>
              <a:buNone/>
            </a:pPr>
            <a:r>
              <a:rPr lang="es-ES"/>
              <a:t>Primeros pasos con Git</a:t>
            </a:r>
            <a:endParaRPr/>
          </a:p>
        </p:txBody>
      </p:sp>
      <p:sp>
        <p:nvSpPr>
          <p:cNvPr id="289" name="Google Shape;289;p24"/>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290" name="Google Shape;290;p24"/>
          <p:cNvSpPr txBox="1"/>
          <p:nvPr>
            <p:ph idx="1" type="body"/>
          </p:nvPr>
        </p:nvSpPr>
        <p:spPr>
          <a:xfrm>
            <a:off x="622601" y="2204875"/>
            <a:ext cx="10945200" cy="3816300"/>
          </a:xfrm>
          <a:prstGeom prst="rect">
            <a:avLst/>
          </a:prstGeom>
          <a:noFill/>
          <a:ln>
            <a:noFill/>
          </a:ln>
        </p:spPr>
        <p:txBody>
          <a:bodyPr anchorCtr="0" anchor="t" bIns="45700" lIns="91425" spcFirstLastPara="1" rIns="91425" wrap="square" tIns="45700">
            <a:noAutofit/>
          </a:bodyPr>
          <a:lstStyle/>
          <a:p>
            <a:pPr indent="-342900" lvl="0" marL="342900" rtl="0" algn="just">
              <a:lnSpc>
                <a:spcPct val="115000"/>
              </a:lnSpc>
              <a:spcBef>
                <a:spcPts val="1200"/>
              </a:spcBef>
              <a:spcAft>
                <a:spcPts val="0"/>
              </a:spcAft>
              <a:buSzPts val="1100"/>
              <a:buFont typeface="Arial"/>
              <a:buChar char="•"/>
            </a:pPr>
            <a:r>
              <a:rPr lang="es-ES" sz="1900">
                <a:solidFill>
                  <a:srgbClr val="595959"/>
                </a:solidFill>
                <a:latin typeface="Source Sans Pro"/>
                <a:ea typeface="Source Sans Pro"/>
                <a:cs typeface="Source Sans Pro"/>
                <a:sym typeface="Source Sans Pro"/>
              </a:rPr>
              <a:t>El comando git status se utiliza para mostrar el estado del repositorio y el área de puesta en escena. </a:t>
            </a:r>
            <a:endParaRPr/>
          </a:p>
          <a:p>
            <a:pPr indent="-342900" lvl="0" marL="342900" rtl="0" algn="just">
              <a:lnSpc>
                <a:spcPct val="115000"/>
              </a:lnSpc>
              <a:spcBef>
                <a:spcPts val="2400"/>
              </a:spcBef>
              <a:spcAft>
                <a:spcPts val="0"/>
              </a:spcAft>
              <a:buSzPts val="1100"/>
              <a:buFont typeface="Arial"/>
              <a:buChar char="•"/>
            </a:pPr>
            <a:r>
              <a:rPr lang="es-ES" sz="1900">
                <a:solidFill>
                  <a:srgbClr val="595959"/>
                </a:solidFill>
                <a:latin typeface="Source Sans Pro"/>
                <a:ea typeface="Source Sans Pro"/>
                <a:cs typeface="Source Sans Pro"/>
                <a:sym typeface="Source Sans Pro"/>
              </a:rPr>
              <a:t>Nos permite ver los archivos y cambios modificados y no modificados. </a:t>
            </a:r>
            <a:endParaRPr/>
          </a:p>
          <a:p>
            <a:pPr indent="-342900" lvl="0" marL="342900" rtl="0" algn="just">
              <a:lnSpc>
                <a:spcPct val="115000"/>
              </a:lnSpc>
              <a:spcBef>
                <a:spcPts val="2400"/>
              </a:spcBef>
              <a:spcAft>
                <a:spcPts val="0"/>
              </a:spcAft>
              <a:buSzPts val="1100"/>
              <a:buFont typeface="Arial"/>
              <a:buChar char="•"/>
            </a:pPr>
            <a:r>
              <a:rPr lang="es-ES" sz="1900">
                <a:solidFill>
                  <a:srgbClr val="595959"/>
                </a:solidFill>
                <a:latin typeface="Source Sans Pro"/>
                <a:ea typeface="Source Sans Pro"/>
                <a:cs typeface="Source Sans Pro"/>
                <a:sym typeface="Source Sans Pro"/>
              </a:rPr>
              <a:t>Este comando no mostrará ningún registro o información de commit.</a:t>
            </a:r>
            <a:endParaRPr/>
          </a:p>
          <a:p>
            <a:pPr indent="-342900" lvl="0" marL="342900" rtl="0" algn="just">
              <a:lnSpc>
                <a:spcPct val="115000"/>
              </a:lnSpc>
              <a:spcBef>
                <a:spcPts val="2400"/>
              </a:spcBef>
              <a:spcAft>
                <a:spcPts val="0"/>
              </a:spcAft>
              <a:buSzPts val="1100"/>
              <a:buFont typeface="Arial"/>
              <a:buChar char="•"/>
            </a:pPr>
            <a:r>
              <a:rPr lang="es-ES" sz="1900">
                <a:solidFill>
                  <a:srgbClr val="595959"/>
                </a:solidFill>
                <a:latin typeface="Source Sans Pro"/>
                <a:ea typeface="Source Sans Pro"/>
                <a:cs typeface="Source Sans Pro"/>
                <a:sym typeface="Source Sans Pro"/>
              </a:rPr>
              <a:t>En su mayoría, se utiliza para mostrar el estado entre Git Add y el comando Git commit.</a:t>
            </a:r>
            <a:endParaRPr/>
          </a:p>
          <a:p>
            <a:pPr indent="-342900" lvl="0" marL="342900" rtl="0" algn="just">
              <a:lnSpc>
                <a:spcPct val="115000"/>
              </a:lnSpc>
              <a:spcBef>
                <a:spcPts val="2400"/>
              </a:spcBef>
              <a:spcAft>
                <a:spcPts val="1200"/>
              </a:spcAft>
              <a:buSzPts val="1100"/>
              <a:buFont typeface="Arial"/>
              <a:buChar char="•"/>
            </a:pPr>
            <a:r>
              <a:rPr lang="es-ES" sz="1900">
                <a:solidFill>
                  <a:srgbClr val="595959"/>
                </a:solidFill>
                <a:latin typeface="Source Sans Pro"/>
                <a:ea typeface="Source Sans Pro"/>
                <a:cs typeface="Source Sans Pro"/>
                <a:sym typeface="Source Sans Pro"/>
              </a:rPr>
              <a:t>Podemos comprobar si los cambios y archivos son rastreados o no.</a:t>
            </a:r>
            <a:endParaRPr sz="1900">
              <a:solidFill>
                <a:srgbClr val="595959"/>
              </a:solidFill>
              <a:latin typeface="Source Sans Pro"/>
              <a:ea typeface="Source Sans Pro"/>
              <a:cs typeface="Source Sans Pro"/>
              <a:sym typeface="Source Sans Pro"/>
            </a:endParaRPr>
          </a:p>
        </p:txBody>
      </p:sp>
      <p:sp>
        <p:nvSpPr>
          <p:cNvPr id="291" name="Google Shape;291;p24"/>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git status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5"/>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27500"/>
              <a:buFont typeface="Arial"/>
              <a:buNone/>
            </a:pPr>
            <a:r>
              <a:rPr lang="es-ES"/>
              <a:t>Primeros pasos con Git</a:t>
            </a:r>
            <a:endParaRPr/>
          </a:p>
        </p:txBody>
      </p:sp>
      <p:sp>
        <p:nvSpPr>
          <p:cNvPr id="298" name="Google Shape;298;p25"/>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299" name="Google Shape;299;p25"/>
          <p:cNvSpPr txBox="1"/>
          <p:nvPr>
            <p:ph idx="1" type="body"/>
          </p:nvPr>
        </p:nvSpPr>
        <p:spPr>
          <a:xfrm>
            <a:off x="622601" y="2204875"/>
            <a:ext cx="10945200" cy="3816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ES" sz="1900">
                <a:solidFill>
                  <a:srgbClr val="595959"/>
                </a:solidFill>
                <a:latin typeface="Source Sans Pro"/>
                <a:ea typeface="Source Sans Pro"/>
                <a:cs typeface="Source Sans Pro"/>
                <a:sym typeface="Source Sans Pro"/>
              </a:rPr>
              <a:t>Crea un segundo fichero y modifica el primero. Posteriormente ejecuta:</a:t>
            </a:r>
            <a:endParaRPr sz="1900">
              <a:solidFill>
                <a:srgbClr val="595959"/>
              </a:solidFill>
              <a:latin typeface="Source Sans Pro"/>
              <a:ea typeface="Source Sans Pro"/>
              <a:cs typeface="Source Sans Pro"/>
              <a:sym typeface="Source Sans Pro"/>
            </a:endParaRPr>
          </a:p>
          <a:p>
            <a:pPr indent="0" lvl="0" marL="0" rtl="0" algn="ctr">
              <a:lnSpc>
                <a:spcPct val="115000"/>
              </a:lnSpc>
              <a:spcBef>
                <a:spcPts val="1200"/>
              </a:spcBef>
              <a:spcAft>
                <a:spcPts val="1200"/>
              </a:spcAft>
              <a:buClr>
                <a:schemeClr val="dk1"/>
              </a:buClr>
              <a:buSzPts val="1100"/>
              <a:buFont typeface="Arial"/>
              <a:buNone/>
            </a:pPr>
            <a:r>
              <a:rPr b="1" lang="es-ES" sz="1900">
                <a:solidFill>
                  <a:srgbClr val="595959"/>
                </a:solidFill>
                <a:latin typeface="Source Code Pro"/>
                <a:ea typeface="Source Code Pro"/>
                <a:cs typeface="Source Code Pro"/>
                <a:sym typeface="Source Code Pro"/>
              </a:rPr>
              <a:t>git status</a:t>
            </a:r>
            <a:endParaRPr sz="2200"/>
          </a:p>
        </p:txBody>
      </p:sp>
      <p:sp>
        <p:nvSpPr>
          <p:cNvPr id="300" name="Google Shape;300;p25"/>
          <p:cNvSpPr txBox="1"/>
          <p:nvPr>
            <p:ph idx="2" type="body"/>
          </p:nvPr>
        </p:nvSpPr>
        <p:spPr>
          <a:xfrm>
            <a:off x="622598" y="1340767"/>
            <a:ext cx="10945200" cy="60810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Actividad 2: uso de git status</a:t>
            </a:r>
            <a:endParaRPr/>
          </a:p>
        </p:txBody>
      </p:sp>
      <p:pic>
        <p:nvPicPr>
          <p:cNvPr id="301" name="Google Shape;301;p25"/>
          <p:cNvPicPr preferRelativeResize="0"/>
          <p:nvPr/>
        </p:nvPicPr>
        <p:blipFill rotWithShape="1">
          <a:blip r:embed="rId3">
            <a:alphaModFix/>
          </a:blip>
          <a:srcRect b="0" l="0" r="0" t="0"/>
          <a:stretch/>
        </p:blipFill>
        <p:spPr>
          <a:xfrm>
            <a:off x="6080561" y="3419764"/>
            <a:ext cx="5311803" cy="2023075"/>
          </a:xfrm>
          <a:prstGeom prst="rect">
            <a:avLst/>
          </a:prstGeom>
          <a:noFill/>
          <a:ln>
            <a:noFill/>
          </a:ln>
        </p:spPr>
      </p:pic>
      <p:sp>
        <p:nvSpPr>
          <p:cNvPr id="302" name="Google Shape;302;p25"/>
          <p:cNvSpPr txBox="1"/>
          <p:nvPr/>
        </p:nvSpPr>
        <p:spPr>
          <a:xfrm>
            <a:off x="622600" y="3278909"/>
            <a:ext cx="5103945" cy="2742266"/>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s-ES" sz="1900" u="none" cap="none" strike="noStrike">
                <a:solidFill>
                  <a:srgbClr val="595959"/>
                </a:solidFill>
                <a:latin typeface="Source Sans Pro"/>
                <a:ea typeface="Source Sans Pro"/>
                <a:cs typeface="Source Sans Pro"/>
                <a:sym typeface="Source Sans Pro"/>
              </a:rPr>
              <a:t>Changes not staged:</a:t>
            </a:r>
            <a:r>
              <a:rPr b="0" i="0" lang="es-ES" sz="1900" u="none" cap="none" strike="noStrike">
                <a:solidFill>
                  <a:srgbClr val="595959"/>
                </a:solidFill>
                <a:latin typeface="Source Sans Pro"/>
                <a:ea typeface="Source Sans Pro"/>
                <a:cs typeface="Source Sans Pro"/>
                <a:sym typeface="Source Sans Pro"/>
              </a:rPr>
              <a:t> cambios no preparados</a:t>
            </a:r>
            <a:endParaRPr/>
          </a:p>
          <a:p>
            <a:pPr indent="0" lvl="0" marL="0" marR="0" rtl="0" algn="l">
              <a:lnSpc>
                <a:spcPct val="115000"/>
              </a:lnSpc>
              <a:spcBef>
                <a:spcPts val="1200"/>
              </a:spcBef>
              <a:spcAft>
                <a:spcPts val="0"/>
              </a:spcAft>
              <a:buClr>
                <a:schemeClr val="dk1"/>
              </a:buClr>
              <a:buSzPts val="1100"/>
              <a:buFont typeface="Arial"/>
              <a:buNone/>
            </a:pPr>
            <a:r>
              <a:t/>
            </a:r>
            <a:endParaRPr b="1" i="0" sz="1900" u="none" cap="none" strike="noStrike">
              <a:solidFill>
                <a:srgbClr val="595959"/>
              </a:solidFill>
              <a:latin typeface="Source Sans Pro"/>
              <a:ea typeface="Source Sans Pro"/>
              <a:cs typeface="Source Sans Pro"/>
              <a:sym typeface="Source Sans Pro"/>
            </a:endParaRPr>
          </a:p>
          <a:p>
            <a:pPr indent="0" lvl="0" marL="0" marR="0" rtl="0" algn="l">
              <a:lnSpc>
                <a:spcPct val="115000"/>
              </a:lnSpc>
              <a:spcBef>
                <a:spcPts val="1200"/>
              </a:spcBef>
              <a:spcAft>
                <a:spcPts val="0"/>
              </a:spcAft>
              <a:buClr>
                <a:schemeClr val="dk1"/>
              </a:buClr>
              <a:buSzPts val="1100"/>
              <a:buFont typeface="Arial"/>
              <a:buNone/>
            </a:pPr>
            <a:r>
              <a:rPr b="1" i="0" lang="es-ES" sz="1900" u="none" cap="none" strike="noStrike">
                <a:solidFill>
                  <a:srgbClr val="595959"/>
                </a:solidFill>
                <a:latin typeface="Source Sans Pro"/>
                <a:ea typeface="Source Sans Pro"/>
                <a:cs typeface="Source Sans Pro"/>
                <a:sym typeface="Source Sans Pro"/>
              </a:rPr>
              <a:t>Untracked files:</a:t>
            </a:r>
            <a:r>
              <a:rPr b="0" i="0" lang="es-ES" sz="1900" u="none" cap="none" strike="noStrike">
                <a:solidFill>
                  <a:srgbClr val="595959"/>
                </a:solidFill>
                <a:latin typeface="Source Sans Pro"/>
                <a:ea typeface="Source Sans Pro"/>
                <a:cs typeface="Source Sans Pro"/>
                <a:sym typeface="Source Sans Pro"/>
              </a:rPr>
              <a:t> ficheros aún no añadidos al repositorio pero se encuentran en la carpeta.</a:t>
            </a:r>
            <a:endParaRPr/>
          </a:p>
          <a:p>
            <a:pPr indent="0" lvl="0" marL="0" marR="0" rtl="0" algn="l">
              <a:lnSpc>
                <a:spcPct val="115000"/>
              </a:lnSpc>
              <a:spcBef>
                <a:spcPts val="1200"/>
              </a:spcBef>
              <a:spcAft>
                <a:spcPts val="1200"/>
              </a:spcAft>
              <a:buClr>
                <a:schemeClr val="dk1"/>
              </a:buClr>
              <a:buSzPts val="1100"/>
              <a:buFont typeface="Arial"/>
              <a:buNone/>
            </a:pPr>
            <a:r>
              <a:rPr b="1" i="0" lang="es-ES" sz="1900" u="none" cap="none" strike="noStrike">
                <a:solidFill>
                  <a:srgbClr val="595959"/>
                </a:solidFill>
                <a:latin typeface="Source Sans Pro"/>
                <a:ea typeface="Source Sans Pro"/>
                <a:cs typeface="Source Sans Pro"/>
                <a:sym typeface="Source Sans Pro"/>
              </a:rPr>
              <a:t>No changes added to commit:</a:t>
            </a:r>
            <a:r>
              <a:rPr b="0" i="0" lang="es-ES" sz="1900" u="none" cap="none" strike="noStrike">
                <a:solidFill>
                  <a:srgbClr val="595959"/>
                </a:solidFill>
                <a:latin typeface="Source Sans Pro"/>
                <a:ea typeface="Source Sans Pro"/>
                <a:cs typeface="Source Sans Pro"/>
                <a:sym typeface="Source Sans Pro"/>
              </a:rPr>
              <a:t> no existen ficheros preparados.</a:t>
            </a:r>
            <a:endParaRPr b="0" i="0" sz="2200" u="none" cap="none" strike="noStrike">
              <a:solidFill>
                <a:schemeClr val="dk1"/>
              </a:solidFill>
              <a:latin typeface="Source Sans Pro"/>
              <a:ea typeface="Source Sans Pro"/>
              <a:cs typeface="Source Sans Pro"/>
              <a:sym typeface="Source Sans Pro"/>
            </a:endParaRPr>
          </a:p>
        </p:txBody>
      </p:sp>
      <p:cxnSp>
        <p:nvCxnSpPr>
          <p:cNvPr id="303" name="Google Shape;303;p25"/>
          <p:cNvCxnSpPr/>
          <p:nvPr/>
        </p:nvCxnSpPr>
        <p:spPr>
          <a:xfrm rot="10800000">
            <a:off x="5357091" y="3509818"/>
            <a:ext cx="723470" cy="267855"/>
          </a:xfrm>
          <a:prstGeom prst="straightConnector1">
            <a:avLst/>
          </a:prstGeom>
          <a:noFill/>
          <a:ln cap="flat" cmpd="sng" w="9525">
            <a:solidFill>
              <a:srgbClr val="BD4B48"/>
            </a:solidFill>
            <a:prstDash val="solid"/>
            <a:round/>
            <a:headEnd len="sm" w="sm" type="none"/>
            <a:tailEnd len="med" w="med" type="triangle"/>
          </a:ln>
        </p:spPr>
      </p:cxnSp>
      <p:cxnSp>
        <p:nvCxnSpPr>
          <p:cNvPr id="304" name="Google Shape;304;p25"/>
          <p:cNvCxnSpPr/>
          <p:nvPr/>
        </p:nvCxnSpPr>
        <p:spPr>
          <a:xfrm rot="10800000">
            <a:off x="5292436" y="4618182"/>
            <a:ext cx="788125" cy="18473"/>
          </a:xfrm>
          <a:prstGeom prst="straightConnector1">
            <a:avLst/>
          </a:prstGeom>
          <a:noFill/>
          <a:ln cap="flat" cmpd="sng" w="9525">
            <a:solidFill>
              <a:srgbClr val="BD4B48"/>
            </a:solidFill>
            <a:prstDash val="solid"/>
            <a:round/>
            <a:headEnd len="sm" w="sm" type="none"/>
            <a:tailEnd len="med" w="med" type="triangle"/>
          </a:ln>
        </p:spPr>
      </p:cxnSp>
      <p:cxnSp>
        <p:nvCxnSpPr>
          <p:cNvPr id="305" name="Google Shape;305;p25"/>
          <p:cNvCxnSpPr/>
          <p:nvPr/>
        </p:nvCxnSpPr>
        <p:spPr>
          <a:xfrm rot="10800000">
            <a:off x="5024582" y="5310909"/>
            <a:ext cx="1055979" cy="46183"/>
          </a:xfrm>
          <a:prstGeom prst="straightConnector1">
            <a:avLst/>
          </a:prstGeom>
          <a:noFill/>
          <a:ln cap="flat" cmpd="sng" w="9525">
            <a:solidFill>
              <a:srgbClr val="BD4B48"/>
            </a:solidFill>
            <a:prstDash val="solid"/>
            <a:round/>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6"/>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Primeros pasos con Git</a:t>
            </a:r>
            <a:endParaRPr/>
          </a:p>
        </p:txBody>
      </p:sp>
      <p:sp>
        <p:nvSpPr>
          <p:cNvPr id="312" name="Google Shape;312;p26"/>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313" name="Google Shape;313;p26"/>
          <p:cNvSpPr txBox="1"/>
          <p:nvPr>
            <p:ph idx="1" type="body"/>
          </p:nvPr>
        </p:nvSpPr>
        <p:spPr>
          <a:xfrm>
            <a:off x="622601" y="2204875"/>
            <a:ext cx="10971300" cy="3816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ES" sz="1900">
                <a:solidFill>
                  <a:srgbClr val="595959"/>
                </a:solidFill>
                <a:latin typeface="Source Sans Pro"/>
                <a:ea typeface="Source Sans Pro"/>
                <a:cs typeface="Source Sans Pro"/>
                <a:sym typeface="Source Sans Pro"/>
              </a:rPr>
              <a:t>Ejecuta </a:t>
            </a:r>
            <a:endParaRPr sz="1900">
              <a:solidFill>
                <a:srgbClr val="595959"/>
              </a:solidFill>
              <a:latin typeface="Source Sans Pro"/>
              <a:ea typeface="Source Sans Pro"/>
              <a:cs typeface="Source Sans Pro"/>
              <a:sym typeface="Source Sans Pro"/>
            </a:endParaRPr>
          </a:p>
          <a:p>
            <a:pPr indent="0" lvl="0" marL="0" rtl="0" algn="l">
              <a:lnSpc>
                <a:spcPct val="115000"/>
              </a:lnSpc>
              <a:spcBef>
                <a:spcPts val="1200"/>
              </a:spcBef>
              <a:spcAft>
                <a:spcPts val="0"/>
              </a:spcAft>
              <a:buClr>
                <a:schemeClr val="dk1"/>
              </a:buClr>
              <a:buSzPts val="1100"/>
              <a:buFont typeface="Arial"/>
              <a:buNone/>
            </a:pPr>
            <a:r>
              <a:rPr b="1" lang="es-ES" sz="1900">
                <a:solidFill>
                  <a:srgbClr val="595959"/>
                </a:solidFill>
                <a:latin typeface="Source Code Pro"/>
                <a:ea typeface="Source Code Pro"/>
                <a:cs typeface="Source Code Pro"/>
                <a:sym typeface="Source Code Pro"/>
              </a:rPr>
              <a:t>git add nombre_del_segundo_fichero</a:t>
            </a:r>
            <a:r>
              <a:rPr lang="es-ES" sz="1900">
                <a:solidFill>
                  <a:srgbClr val="595959"/>
                </a:solidFill>
                <a:latin typeface="Source Code Pro"/>
                <a:ea typeface="Source Code Pro"/>
                <a:cs typeface="Source Code Pro"/>
                <a:sym typeface="Source Code Pro"/>
              </a:rPr>
              <a:t> </a:t>
            </a:r>
            <a:endParaRPr sz="1900">
              <a:solidFill>
                <a:srgbClr val="595959"/>
              </a:solidFill>
              <a:latin typeface="Source Code Pro"/>
              <a:ea typeface="Source Code Pro"/>
              <a:cs typeface="Source Code Pro"/>
              <a:sym typeface="Source Code Pro"/>
            </a:endParaRPr>
          </a:p>
          <a:p>
            <a:pPr indent="0" lvl="0" marL="0" rtl="0" algn="l">
              <a:lnSpc>
                <a:spcPct val="115000"/>
              </a:lnSpc>
              <a:spcBef>
                <a:spcPts val="1200"/>
              </a:spcBef>
              <a:spcAft>
                <a:spcPts val="0"/>
              </a:spcAft>
              <a:buClr>
                <a:schemeClr val="dk1"/>
              </a:buClr>
              <a:buSzPts val="1100"/>
              <a:buFont typeface="Arial"/>
              <a:buNone/>
            </a:pPr>
            <a:r>
              <a:rPr lang="es-ES" sz="1900">
                <a:solidFill>
                  <a:srgbClr val="595959"/>
                </a:solidFill>
                <a:latin typeface="Source Sans Pro"/>
                <a:ea typeface="Source Sans Pro"/>
                <a:cs typeface="Source Sans Pro"/>
                <a:sym typeface="Source Sans Pro"/>
              </a:rPr>
              <a:t>y posteriormente </a:t>
            </a:r>
            <a:endParaRPr sz="1900">
              <a:solidFill>
                <a:srgbClr val="595959"/>
              </a:solidFill>
              <a:latin typeface="Source Sans Pro"/>
              <a:ea typeface="Source Sans Pro"/>
              <a:cs typeface="Source Sans Pro"/>
              <a:sym typeface="Source Sans Pro"/>
            </a:endParaRPr>
          </a:p>
          <a:p>
            <a:pPr indent="0" lvl="0" marL="0" rtl="0" algn="l">
              <a:lnSpc>
                <a:spcPct val="115000"/>
              </a:lnSpc>
              <a:spcBef>
                <a:spcPts val="1200"/>
              </a:spcBef>
              <a:spcAft>
                <a:spcPts val="1200"/>
              </a:spcAft>
              <a:buClr>
                <a:schemeClr val="dk1"/>
              </a:buClr>
              <a:buSzPts val="1100"/>
              <a:buFont typeface="Arial"/>
              <a:buNone/>
            </a:pPr>
            <a:r>
              <a:rPr b="1" lang="es-ES" sz="1900">
                <a:solidFill>
                  <a:srgbClr val="595959"/>
                </a:solidFill>
                <a:latin typeface="Source Code Pro"/>
                <a:ea typeface="Source Code Pro"/>
                <a:cs typeface="Source Code Pro"/>
                <a:sym typeface="Source Code Pro"/>
              </a:rPr>
              <a:t>git status</a:t>
            </a:r>
            <a:endParaRPr sz="2200"/>
          </a:p>
        </p:txBody>
      </p:sp>
      <p:pic>
        <p:nvPicPr>
          <p:cNvPr id="314" name="Google Shape;314;p26"/>
          <p:cNvPicPr preferRelativeResize="0"/>
          <p:nvPr/>
        </p:nvPicPr>
        <p:blipFill rotWithShape="1">
          <a:blip r:embed="rId3">
            <a:alphaModFix/>
          </a:blip>
          <a:srcRect b="0" l="0" r="0" t="0"/>
          <a:stretch/>
        </p:blipFill>
        <p:spPr>
          <a:xfrm>
            <a:off x="2382982" y="3491344"/>
            <a:ext cx="6169891" cy="2529831"/>
          </a:xfrm>
          <a:prstGeom prst="rect">
            <a:avLst/>
          </a:prstGeom>
          <a:noFill/>
          <a:ln>
            <a:noFill/>
          </a:ln>
        </p:spPr>
      </p:pic>
      <p:sp>
        <p:nvSpPr>
          <p:cNvPr id="315" name="Google Shape;315;p26"/>
          <p:cNvSpPr txBox="1"/>
          <p:nvPr>
            <p:ph idx="2" type="body"/>
          </p:nvPr>
        </p:nvSpPr>
        <p:spPr>
          <a:xfrm>
            <a:off x="622598" y="1340767"/>
            <a:ext cx="10945200" cy="60810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Actividad 2: uso de git status</a:t>
            </a:r>
            <a:endParaRPr/>
          </a:p>
        </p:txBody>
      </p:sp>
      <p:pic>
        <p:nvPicPr>
          <p:cNvPr id="316" name="Google Shape;316;p26"/>
          <p:cNvPicPr preferRelativeResize="0"/>
          <p:nvPr/>
        </p:nvPicPr>
        <p:blipFill rotWithShape="1">
          <a:blip r:embed="rId4">
            <a:alphaModFix/>
          </a:blip>
          <a:srcRect b="0" l="0" r="0" t="0"/>
          <a:stretch/>
        </p:blipFill>
        <p:spPr>
          <a:xfrm>
            <a:off x="7786255" y="2204875"/>
            <a:ext cx="4211781" cy="1498907"/>
          </a:xfrm>
          <a:prstGeom prst="rect">
            <a:avLst/>
          </a:prstGeom>
          <a:noFill/>
          <a:ln>
            <a:noFill/>
          </a:ln>
        </p:spPr>
      </p:pic>
      <p:sp>
        <p:nvSpPr>
          <p:cNvPr id="317" name="Google Shape;317;p26"/>
          <p:cNvSpPr/>
          <p:nvPr/>
        </p:nvSpPr>
        <p:spPr>
          <a:xfrm rot="10800000">
            <a:off x="8552873" y="3847911"/>
            <a:ext cx="1062181" cy="1006764"/>
          </a:xfrm>
          <a:prstGeom prst="bentArrow">
            <a:avLst>
              <a:gd fmla="val 25000" name="adj1"/>
              <a:gd fmla="val 25000" name="adj2"/>
              <a:gd fmla="val 25000" name="adj3"/>
              <a:gd fmla="val 43750" name="adj4"/>
            </a:avLst>
          </a:prstGeom>
          <a:solidFill>
            <a:srgbClr val="CEDE33"/>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7"/>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Primeros pasos con Git</a:t>
            </a:r>
            <a:endParaRPr/>
          </a:p>
        </p:txBody>
      </p:sp>
      <p:sp>
        <p:nvSpPr>
          <p:cNvPr id="324" name="Google Shape;324;p27"/>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325" name="Google Shape;325;p27"/>
          <p:cNvSpPr txBox="1"/>
          <p:nvPr>
            <p:ph idx="1" type="body"/>
          </p:nvPr>
        </p:nvSpPr>
        <p:spPr>
          <a:xfrm>
            <a:off x="622601" y="2204875"/>
            <a:ext cx="10945200" cy="3816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ES" sz="1900">
                <a:solidFill>
                  <a:srgbClr val="595959"/>
                </a:solidFill>
                <a:latin typeface="Source Sans Pro"/>
                <a:ea typeface="Source Sans Pro"/>
                <a:cs typeface="Source Sans Pro"/>
                <a:sym typeface="Source Sans Pro"/>
              </a:rPr>
              <a:t>En el mismo comando podemos añadir múltiples archivos de diferentes maneras.</a:t>
            </a:r>
            <a:endParaRPr/>
          </a:p>
          <a:p>
            <a:pPr indent="-342900" lvl="0" marL="342900" rtl="0" algn="l">
              <a:lnSpc>
                <a:spcPct val="115000"/>
              </a:lnSpc>
              <a:spcBef>
                <a:spcPts val="0"/>
              </a:spcBef>
              <a:spcAft>
                <a:spcPts val="0"/>
              </a:spcAft>
              <a:buClr>
                <a:schemeClr val="dk1"/>
              </a:buClr>
              <a:buSzPts val="1100"/>
              <a:buFont typeface="Arial"/>
              <a:buChar char="•"/>
            </a:pPr>
            <a:r>
              <a:rPr lang="es-ES" sz="1900">
                <a:solidFill>
                  <a:srgbClr val="595959"/>
                </a:solidFill>
                <a:latin typeface="Source Sans Pro"/>
                <a:ea typeface="Source Sans Pro"/>
                <a:cs typeface="Source Sans Pro"/>
                <a:sym typeface="Source Sans Pro"/>
              </a:rPr>
              <a:t>Escribiendo el nombre de cada archivo:</a:t>
            </a:r>
            <a:endParaRPr/>
          </a:p>
          <a:p>
            <a:pPr indent="0" lvl="0" marL="0" rtl="0" algn="ctr">
              <a:lnSpc>
                <a:spcPct val="115000"/>
              </a:lnSpc>
              <a:spcBef>
                <a:spcPts val="0"/>
              </a:spcBef>
              <a:spcAft>
                <a:spcPts val="0"/>
              </a:spcAft>
              <a:buClr>
                <a:schemeClr val="dk1"/>
              </a:buClr>
              <a:buSzPts val="1100"/>
              <a:buNone/>
            </a:pPr>
            <a:r>
              <a:rPr b="1" lang="es-ES" sz="2000">
                <a:solidFill>
                  <a:srgbClr val="595959"/>
                </a:solidFill>
                <a:latin typeface="Source Code Pro"/>
                <a:ea typeface="Source Code Pro"/>
                <a:cs typeface="Source Code Pro"/>
                <a:sym typeface="Source Code Pro"/>
              </a:rPr>
              <a:t>git add fichero1 fichero2 fichero3</a:t>
            </a:r>
            <a:endParaRPr sz="2000">
              <a:solidFill>
                <a:srgbClr val="595959"/>
              </a:solidFill>
              <a:latin typeface="Source Sans Pro"/>
              <a:ea typeface="Source Sans Pro"/>
              <a:cs typeface="Source Sans Pro"/>
              <a:sym typeface="Source Sans Pro"/>
            </a:endParaRPr>
          </a:p>
          <a:p>
            <a:pPr indent="-342900" lvl="0" marL="342900" rtl="0" algn="l">
              <a:lnSpc>
                <a:spcPct val="115000"/>
              </a:lnSpc>
              <a:spcBef>
                <a:spcPts val="0"/>
              </a:spcBef>
              <a:spcAft>
                <a:spcPts val="0"/>
              </a:spcAft>
              <a:buClr>
                <a:schemeClr val="dk1"/>
              </a:buClr>
              <a:buSzPts val="1100"/>
              <a:buFont typeface="Arial"/>
              <a:buChar char="•"/>
            </a:pPr>
            <a:r>
              <a:rPr lang="es-ES" sz="1900">
                <a:solidFill>
                  <a:srgbClr val="595959"/>
                </a:solidFill>
                <a:latin typeface="Source Sans Pro"/>
                <a:ea typeface="Source Sans Pro"/>
                <a:cs typeface="Source Sans Pro"/>
                <a:sym typeface="Source Sans Pro"/>
              </a:rPr>
              <a:t>Indicando el directorio:</a:t>
            </a:r>
            <a:endParaRPr/>
          </a:p>
          <a:p>
            <a:pPr indent="0" lvl="0" marL="0" rtl="0" algn="ctr">
              <a:lnSpc>
                <a:spcPct val="115000"/>
              </a:lnSpc>
              <a:spcBef>
                <a:spcPts val="0"/>
              </a:spcBef>
              <a:spcAft>
                <a:spcPts val="0"/>
              </a:spcAft>
              <a:buSzPts val="1100"/>
              <a:buNone/>
            </a:pPr>
            <a:r>
              <a:rPr b="1" lang="es-ES" sz="2000">
                <a:solidFill>
                  <a:srgbClr val="595959"/>
                </a:solidFill>
                <a:latin typeface="Source Code Pro"/>
                <a:ea typeface="Source Code Pro"/>
                <a:cs typeface="Source Code Pro"/>
                <a:sym typeface="Source Code Pro"/>
              </a:rPr>
              <a:t>git add directorio</a:t>
            </a:r>
            <a:endParaRPr sz="2000">
              <a:solidFill>
                <a:srgbClr val="595959"/>
              </a:solidFill>
              <a:latin typeface="Source Code Pro"/>
              <a:ea typeface="Source Code Pro"/>
              <a:cs typeface="Source Code Pro"/>
              <a:sym typeface="Source Code Pro"/>
            </a:endParaRPr>
          </a:p>
          <a:p>
            <a:pPr indent="-342900" lvl="0" marL="342900" rtl="0" algn="l">
              <a:lnSpc>
                <a:spcPct val="115000"/>
              </a:lnSpc>
              <a:spcBef>
                <a:spcPts val="0"/>
              </a:spcBef>
              <a:spcAft>
                <a:spcPts val="0"/>
              </a:spcAft>
              <a:buClr>
                <a:schemeClr val="dk1"/>
              </a:buClr>
              <a:buSzPts val="1100"/>
              <a:buFont typeface="Arial"/>
              <a:buChar char="•"/>
            </a:pPr>
            <a:r>
              <a:rPr lang="es-ES" sz="1900">
                <a:solidFill>
                  <a:srgbClr val="595959"/>
                </a:solidFill>
                <a:latin typeface="Source Sans Pro"/>
                <a:ea typeface="Source Sans Pro"/>
                <a:cs typeface="Source Sans Pro"/>
                <a:sym typeface="Source Sans Pro"/>
              </a:rPr>
              <a:t>Añadiendo un punto (.):</a:t>
            </a:r>
            <a:endParaRPr/>
          </a:p>
          <a:p>
            <a:pPr indent="0" lvl="0" marL="0" rtl="0" algn="ctr">
              <a:lnSpc>
                <a:spcPct val="115000"/>
              </a:lnSpc>
              <a:spcBef>
                <a:spcPts val="0"/>
              </a:spcBef>
              <a:spcAft>
                <a:spcPts val="0"/>
              </a:spcAft>
              <a:buSzPts val="1100"/>
              <a:buNone/>
            </a:pPr>
            <a:r>
              <a:rPr b="1" lang="es-ES" sz="2000">
                <a:solidFill>
                  <a:srgbClr val="595959"/>
                </a:solidFill>
                <a:latin typeface="Source Code Pro"/>
                <a:ea typeface="Source Code Pro"/>
                <a:cs typeface="Source Code Pro"/>
                <a:sym typeface="Source Code Pro"/>
              </a:rPr>
              <a:t>git add .</a:t>
            </a:r>
            <a:endParaRPr/>
          </a:p>
          <a:p>
            <a:pPr indent="0" lvl="0" marL="0" rtl="0" algn="l">
              <a:lnSpc>
                <a:spcPct val="115000"/>
              </a:lnSpc>
              <a:spcBef>
                <a:spcPts val="0"/>
              </a:spcBef>
              <a:spcAft>
                <a:spcPts val="0"/>
              </a:spcAft>
              <a:buClr>
                <a:schemeClr val="dk1"/>
              </a:buClr>
              <a:buSzPts val="1100"/>
              <a:buNone/>
            </a:pPr>
            <a:r>
              <a:rPr lang="es-ES" sz="1900">
                <a:solidFill>
                  <a:srgbClr val="595959"/>
                </a:solidFill>
                <a:latin typeface="Source Sans Pro"/>
                <a:ea typeface="Source Sans Pro"/>
                <a:cs typeface="Source Sans Pro"/>
                <a:sym typeface="Source Sans Pro"/>
              </a:rPr>
              <a:t>			</a:t>
            </a:r>
            <a:br>
              <a:rPr lang="es-ES" sz="1900">
                <a:solidFill>
                  <a:srgbClr val="595959"/>
                </a:solidFill>
                <a:latin typeface="Source Sans Pro"/>
                <a:ea typeface="Source Sans Pro"/>
                <a:cs typeface="Source Sans Pro"/>
                <a:sym typeface="Source Sans Pro"/>
              </a:rPr>
            </a:br>
            <a:r>
              <a:rPr lang="es-ES" sz="1900">
                <a:solidFill>
                  <a:srgbClr val="595959"/>
                </a:solidFill>
                <a:latin typeface="Source Sans Pro"/>
                <a:ea typeface="Source Sans Pro"/>
                <a:cs typeface="Source Sans Pro"/>
                <a:sym typeface="Source Sans Pro"/>
              </a:rPr>
              <a:t>Con este último pasamos a </a:t>
            </a:r>
            <a:r>
              <a:rPr i="1" lang="es-ES" sz="1900">
                <a:solidFill>
                  <a:srgbClr val="595959"/>
                </a:solidFill>
                <a:latin typeface="Source Sans Pro"/>
                <a:ea typeface="Source Sans Pro"/>
                <a:cs typeface="Source Sans Pro"/>
                <a:sym typeface="Source Sans Pro"/>
              </a:rPr>
              <a:t>preparado</a:t>
            </a:r>
            <a:r>
              <a:rPr lang="es-ES" sz="1900">
                <a:solidFill>
                  <a:srgbClr val="595959"/>
                </a:solidFill>
                <a:latin typeface="Source Sans Pro"/>
                <a:ea typeface="Source Sans Pro"/>
                <a:cs typeface="Source Sans Pro"/>
                <a:sym typeface="Source Sans Pro"/>
              </a:rPr>
              <a:t> </a:t>
            </a:r>
            <a:r>
              <a:rPr b="1" lang="es-ES" sz="1900">
                <a:solidFill>
                  <a:srgbClr val="595959"/>
                </a:solidFill>
                <a:latin typeface="Source Sans Pro"/>
                <a:ea typeface="Source Sans Pro"/>
                <a:cs typeface="Source Sans Pro"/>
                <a:sym typeface="Source Sans Pro"/>
              </a:rPr>
              <a:t>TODOS</a:t>
            </a:r>
            <a:r>
              <a:rPr lang="es-ES" sz="1900">
                <a:solidFill>
                  <a:srgbClr val="595959"/>
                </a:solidFill>
                <a:latin typeface="Source Sans Pro"/>
                <a:ea typeface="Source Sans Pro"/>
                <a:cs typeface="Source Sans Pro"/>
                <a:sym typeface="Source Sans Pro"/>
              </a:rPr>
              <a:t> los ficheros modificados.</a:t>
            </a:r>
            <a:endParaRPr sz="2200"/>
          </a:p>
        </p:txBody>
      </p:sp>
      <p:sp>
        <p:nvSpPr>
          <p:cNvPr id="326" name="Google Shape;326;p27"/>
          <p:cNvSpPr txBox="1"/>
          <p:nvPr/>
        </p:nvSpPr>
        <p:spPr>
          <a:xfrm>
            <a:off x="622598" y="1340767"/>
            <a:ext cx="10945200" cy="60810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600"/>
              </a:spcBef>
              <a:spcAft>
                <a:spcPts val="0"/>
              </a:spcAft>
              <a:buClr>
                <a:srgbClr val="CEDA2E"/>
              </a:buClr>
              <a:buSzPts val="3000"/>
              <a:buFont typeface="Arial"/>
              <a:buNone/>
            </a:pPr>
            <a:r>
              <a:rPr b="0" i="0" lang="es-ES" sz="3000" u="none" cap="none" strike="noStrike">
                <a:solidFill>
                  <a:srgbClr val="CEDA2E"/>
                </a:solidFill>
                <a:latin typeface="Source Sans Pro"/>
                <a:ea typeface="Source Sans Pro"/>
                <a:cs typeface="Source Sans Pro"/>
                <a:sym typeface="Source Sans Pro"/>
              </a:rPr>
              <a:t>git add –múltiples archivos</a:t>
            </a:r>
            <a:endParaRPr b="0" i="0" sz="3000" u="none" cap="none" strike="noStrike">
              <a:solidFill>
                <a:srgbClr val="CEDA2E"/>
              </a:solidFill>
              <a:latin typeface="Source Sans Pro"/>
              <a:ea typeface="Source Sans Pro"/>
              <a:cs typeface="Source Sans Pro"/>
              <a:sym typeface="Source Sans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8"/>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Primeros pasos con Git</a:t>
            </a:r>
            <a:endParaRPr/>
          </a:p>
        </p:txBody>
      </p:sp>
      <p:sp>
        <p:nvSpPr>
          <p:cNvPr id="333" name="Google Shape;333;p28"/>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334" name="Google Shape;334;p28"/>
          <p:cNvSpPr txBox="1"/>
          <p:nvPr>
            <p:ph idx="1" type="body"/>
          </p:nvPr>
        </p:nvSpPr>
        <p:spPr>
          <a:xfrm>
            <a:off x="622601" y="2204875"/>
            <a:ext cx="10971300" cy="38163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s-ES" sz="1900">
                <a:solidFill>
                  <a:srgbClr val="595959"/>
                </a:solidFill>
                <a:latin typeface="Source Sans Pro"/>
                <a:ea typeface="Source Sans Pro"/>
                <a:cs typeface="Source Sans Pro"/>
                <a:sym typeface="Source Sans Pro"/>
              </a:rPr>
              <a:t>Si realizamos cambios en un fichero, probamos nuestro código y deja de funcionar, puede que no queramos confirmar dichos cambios. Para ello podemos ejecutar:</a:t>
            </a:r>
            <a:endParaRPr sz="1900">
              <a:solidFill>
                <a:srgbClr val="595959"/>
              </a:solidFill>
              <a:latin typeface="Source Sans Pro"/>
              <a:ea typeface="Source Sans Pro"/>
              <a:cs typeface="Source Sans Pro"/>
              <a:sym typeface="Source Sans Pro"/>
            </a:endParaRPr>
          </a:p>
          <a:p>
            <a:pPr indent="0" lvl="0" marL="0" rtl="0" algn="ctr">
              <a:lnSpc>
                <a:spcPct val="115000"/>
              </a:lnSpc>
              <a:spcBef>
                <a:spcPts val="1200"/>
              </a:spcBef>
              <a:spcAft>
                <a:spcPts val="0"/>
              </a:spcAft>
              <a:buClr>
                <a:schemeClr val="dk1"/>
              </a:buClr>
              <a:buSzPts val="1100"/>
              <a:buFont typeface="Arial"/>
              <a:buNone/>
            </a:pPr>
            <a:r>
              <a:rPr b="1" lang="es-ES" sz="1900">
                <a:solidFill>
                  <a:srgbClr val="595959"/>
                </a:solidFill>
                <a:latin typeface="Source Code Pro"/>
                <a:ea typeface="Source Code Pro"/>
                <a:cs typeface="Source Code Pro"/>
                <a:sym typeface="Source Code Pro"/>
              </a:rPr>
              <a:t>git restore nombre_del_fichero</a:t>
            </a:r>
            <a:endParaRPr b="1" sz="1900">
              <a:solidFill>
                <a:srgbClr val="595959"/>
              </a:solidFill>
              <a:latin typeface="Source Code Pro"/>
              <a:ea typeface="Source Code Pro"/>
              <a:cs typeface="Source Code Pro"/>
              <a:sym typeface="Source Code Pro"/>
            </a:endParaRPr>
          </a:p>
        </p:txBody>
      </p:sp>
      <p:sp>
        <p:nvSpPr>
          <p:cNvPr id="335" name="Google Shape;335;p28"/>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Deshacer cambios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9"/>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Primeros pasos con Git</a:t>
            </a:r>
            <a:endParaRPr/>
          </a:p>
        </p:txBody>
      </p:sp>
      <p:sp>
        <p:nvSpPr>
          <p:cNvPr id="342" name="Google Shape;342;p29"/>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343" name="Google Shape;343;p29"/>
          <p:cNvSpPr txBox="1"/>
          <p:nvPr>
            <p:ph idx="1" type="body"/>
          </p:nvPr>
        </p:nvSpPr>
        <p:spPr>
          <a:xfrm>
            <a:off x="622601" y="2204875"/>
            <a:ext cx="10971300" cy="3816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s-ES" sz="1900">
                <a:solidFill>
                  <a:srgbClr val="595959"/>
                </a:solidFill>
                <a:latin typeface="Source Sans Pro"/>
                <a:ea typeface="Source Sans Pro"/>
                <a:cs typeface="Source Sans Pro"/>
                <a:sym typeface="Source Sans Pro"/>
              </a:rPr>
              <a:t>Modifica uno de los ficheros y ejecuta </a:t>
            </a:r>
            <a:endParaRPr sz="1900">
              <a:solidFill>
                <a:srgbClr val="595959"/>
              </a:solidFill>
              <a:latin typeface="Source Sans Pro"/>
              <a:ea typeface="Source Sans Pro"/>
              <a:cs typeface="Source Sans Pro"/>
              <a:sym typeface="Source Sans Pro"/>
            </a:endParaRPr>
          </a:p>
          <a:p>
            <a:pPr indent="0" lvl="0" marL="0" rtl="0" algn="l">
              <a:lnSpc>
                <a:spcPct val="115000"/>
              </a:lnSpc>
              <a:spcBef>
                <a:spcPts val="2400"/>
              </a:spcBef>
              <a:spcAft>
                <a:spcPts val="0"/>
              </a:spcAft>
              <a:buClr>
                <a:schemeClr val="dk1"/>
              </a:buClr>
              <a:buSzPts val="1100"/>
              <a:buFont typeface="Arial"/>
              <a:buNone/>
            </a:pPr>
            <a:r>
              <a:rPr b="1" lang="es-ES" sz="1900">
                <a:solidFill>
                  <a:srgbClr val="595959"/>
                </a:solidFill>
                <a:latin typeface="Source Code Pro"/>
                <a:ea typeface="Source Code Pro"/>
                <a:cs typeface="Source Code Pro"/>
                <a:sym typeface="Source Code Pro"/>
              </a:rPr>
              <a:t>git restore</a:t>
            </a:r>
            <a:r>
              <a:rPr lang="es-ES" sz="1900">
                <a:solidFill>
                  <a:srgbClr val="595959"/>
                </a:solidFill>
                <a:latin typeface="Source Sans Pro"/>
                <a:ea typeface="Source Sans Pro"/>
                <a:cs typeface="Source Sans Pro"/>
                <a:sym typeface="Source Sans Pro"/>
              </a:rPr>
              <a:t> nombre_de_archivo</a:t>
            </a:r>
            <a:endParaRPr sz="1900">
              <a:solidFill>
                <a:srgbClr val="595959"/>
              </a:solidFill>
              <a:latin typeface="Source Sans Pro"/>
              <a:ea typeface="Source Sans Pro"/>
              <a:cs typeface="Source Sans Pro"/>
              <a:sym typeface="Source Sans Pro"/>
            </a:endParaRPr>
          </a:p>
          <a:p>
            <a:pPr indent="0" lvl="0" marL="0" rtl="0" algn="l">
              <a:lnSpc>
                <a:spcPct val="115000"/>
              </a:lnSpc>
              <a:spcBef>
                <a:spcPts val="2400"/>
              </a:spcBef>
              <a:spcAft>
                <a:spcPts val="0"/>
              </a:spcAft>
              <a:buClr>
                <a:schemeClr val="dk1"/>
              </a:buClr>
              <a:buSzPts val="1100"/>
              <a:buFont typeface="Arial"/>
              <a:buNone/>
            </a:pPr>
            <a:r>
              <a:rPr lang="es-ES" sz="1900">
                <a:solidFill>
                  <a:srgbClr val="595959"/>
                </a:solidFill>
                <a:latin typeface="Source Sans Pro"/>
                <a:ea typeface="Source Sans Pro"/>
                <a:cs typeface="Source Sans Pro"/>
                <a:sym typeface="Source Sans Pro"/>
              </a:rPr>
              <a:t>Observa como el fichero ha vuelto a la última versión confirmada en el repositorio.</a:t>
            </a:r>
            <a:endParaRPr/>
          </a:p>
          <a:p>
            <a:pPr indent="0" lvl="0" marL="0" rtl="0" algn="l">
              <a:lnSpc>
                <a:spcPct val="115000"/>
              </a:lnSpc>
              <a:spcBef>
                <a:spcPts val="2400"/>
              </a:spcBef>
              <a:spcAft>
                <a:spcPts val="1200"/>
              </a:spcAft>
              <a:buClr>
                <a:schemeClr val="dk1"/>
              </a:buClr>
              <a:buSzPts val="1100"/>
              <a:buFont typeface="Arial"/>
              <a:buNone/>
            </a:pPr>
            <a:r>
              <a:t/>
            </a:r>
            <a:endParaRPr sz="2200"/>
          </a:p>
        </p:txBody>
      </p:sp>
      <p:sp>
        <p:nvSpPr>
          <p:cNvPr id="344" name="Google Shape;344;p29"/>
          <p:cNvSpPr txBox="1"/>
          <p:nvPr>
            <p:ph idx="2" type="body"/>
          </p:nvPr>
        </p:nvSpPr>
        <p:spPr>
          <a:xfrm>
            <a:off x="622598" y="1340768"/>
            <a:ext cx="10945200" cy="71997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Actividad 3: Deshacer cambios en un fichero</a:t>
            </a:r>
            <a:endParaRPr/>
          </a:p>
        </p:txBody>
      </p:sp>
      <p:grpSp>
        <p:nvGrpSpPr>
          <p:cNvPr id="345" name="Google Shape;345;p29"/>
          <p:cNvGrpSpPr/>
          <p:nvPr/>
        </p:nvGrpSpPr>
        <p:grpSpPr>
          <a:xfrm>
            <a:off x="998182" y="4033483"/>
            <a:ext cx="10193977" cy="2131821"/>
            <a:chOff x="622598" y="4033483"/>
            <a:chExt cx="10193977" cy="2131821"/>
          </a:xfrm>
        </p:grpSpPr>
        <p:pic>
          <p:nvPicPr>
            <p:cNvPr descr="Gorra 5 paneles BREEZY , verde oscuro, blanco - Gorras y sombreros -  Catálogos | | Miralook" id="346" name="Google Shape;346;p29"/>
            <p:cNvPicPr preferRelativeResize="0"/>
            <p:nvPr/>
          </p:nvPicPr>
          <p:blipFill rotWithShape="1">
            <a:blip r:embed="rId3">
              <a:alphaModFix/>
            </a:blip>
            <a:srcRect b="0" l="0" r="0" t="0"/>
            <a:stretch/>
          </p:blipFill>
          <p:spPr>
            <a:xfrm>
              <a:off x="622598" y="4350326"/>
              <a:ext cx="2421577" cy="1408469"/>
            </a:xfrm>
            <a:prstGeom prst="rect">
              <a:avLst/>
            </a:prstGeom>
            <a:noFill/>
            <a:ln>
              <a:noFill/>
            </a:ln>
          </p:spPr>
        </p:pic>
        <p:pic>
          <p:nvPicPr>
            <p:cNvPr descr="Gorra 5 paneles BREEZY , verde oscuro, blanco - Gorras y sombreros -  Catálogos | | Miralook" id="347" name="Google Shape;347;p29"/>
            <p:cNvPicPr preferRelativeResize="0"/>
            <p:nvPr/>
          </p:nvPicPr>
          <p:blipFill rotWithShape="1">
            <a:blip r:embed="rId4">
              <a:alphaModFix/>
            </a:blip>
            <a:srcRect b="0" l="0" r="0" t="0"/>
            <a:stretch/>
          </p:blipFill>
          <p:spPr>
            <a:xfrm>
              <a:off x="8394998" y="4244108"/>
              <a:ext cx="2421577" cy="1408469"/>
            </a:xfrm>
            <a:prstGeom prst="rect">
              <a:avLst/>
            </a:prstGeom>
            <a:noFill/>
            <a:ln>
              <a:noFill/>
            </a:ln>
          </p:spPr>
        </p:pic>
        <p:pic>
          <p:nvPicPr>
            <p:cNvPr descr="Core Twill Snapback Cap by Converse - 19,95 €" id="348" name="Google Shape;348;p29"/>
            <p:cNvPicPr preferRelativeResize="0"/>
            <p:nvPr/>
          </p:nvPicPr>
          <p:blipFill rotWithShape="1">
            <a:blip r:embed="rId5">
              <a:alphaModFix/>
            </a:blip>
            <a:srcRect b="0" l="0" r="0" t="0"/>
            <a:stretch/>
          </p:blipFill>
          <p:spPr>
            <a:xfrm>
              <a:off x="4453815" y="4033483"/>
              <a:ext cx="2131821" cy="2131821"/>
            </a:xfrm>
            <a:prstGeom prst="rect">
              <a:avLst/>
            </a:prstGeom>
            <a:noFill/>
            <a:ln>
              <a:noFill/>
            </a:ln>
          </p:spPr>
        </p:pic>
        <p:sp>
          <p:nvSpPr>
            <p:cNvPr id="349" name="Google Shape;349;p29"/>
            <p:cNvSpPr/>
            <p:nvPr/>
          </p:nvSpPr>
          <p:spPr>
            <a:xfrm>
              <a:off x="3260436" y="4948342"/>
              <a:ext cx="1193379" cy="556531"/>
            </a:xfrm>
            <a:prstGeom prst="rightArrow">
              <a:avLst>
                <a:gd fmla="val 50000" name="adj1"/>
                <a:gd fmla="val 50000" name="adj2"/>
              </a:avLst>
            </a:prstGeom>
            <a:solidFill>
              <a:srgbClr val="CEDE33"/>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100" u="none" cap="none" strike="noStrike">
                  <a:solidFill>
                    <a:schemeClr val="lt1"/>
                  </a:solidFill>
                  <a:latin typeface="Arial"/>
                  <a:ea typeface="Arial"/>
                  <a:cs typeface="Arial"/>
                  <a:sym typeface="Arial"/>
                </a:rPr>
                <a:t>Add + commit</a:t>
              </a:r>
              <a:endParaRPr b="0" i="0" sz="1400" u="none" cap="none" strike="noStrike">
                <a:solidFill>
                  <a:schemeClr val="lt1"/>
                </a:solidFill>
                <a:latin typeface="Arial"/>
                <a:ea typeface="Arial"/>
                <a:cs typeface="Arial"/>
                <a:sym typeface="Arial"/>
              </a:endParaRPr>
            </a:p>
          </p:txBody>
        </p:sp>
        <p:sp>
          <p:nvSpPr>
            <p:cNvPr id="350" name="Google Shape;350;p29"/>
            <p:cNvSpPr/>
            <p:nvPr/>
          </p:nvSpPr>
          <p:spPr>
            <a:xfrm>
              <a:off x="6722840" y="4948341"/>
              <a:ext cx="1672158" cy="556531"/>
            </a:xfrm>
            <a:prstGeom prst="rightArrow">
              <a:avLst>
                <a:gd fmla="val 50000" name="adj1"/>
                <a:gd fmla="val 50000" name="adj2"/>
              </a:avLst>
            </a:prstGeom>
            <a:solidFill>
              <a:srgbClr val="CEDE33"/>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git restore</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type="title"/>
          </p:nvPr>
        </p:nvSpPr>
        <p:spPr>
          <a:xfrm>
            <a:off x="462657" y="2564994"/>
            <a:ext cx="11161200" cy="864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100"/>
              <a:buFont typeface="Arial"/>
              <a:buNone/>
            </a:pPr>
            <a:r>
              <a:rPr lang="es-ES" sz="4200">
                <a:solidFill>
                  <a:srgbClr val="1A1A1A"/>
                </a:solidFill>
                <a:latin typeface="Source Sans Pro"/>
                <a:ea typeface="Source Sans Pro"/>
                <a:cs typeface="Source Sans Pro"/>
                <a:sym typeface="Source Sans Pro"/>
              </a:rPr>
              <a:t>1. Control de Versiones</a:t>
            </a:r>
            <a:endParaRPr/>
          </a:p>
        </p:txBody>
      </p:sp>
      <p:sp>
        <p:nvSpPr>
          <p:cNvPr id="83" name="Google Shape;83;p3"/>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0"/>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Primeros pasos con Git</a:t>
            </a:r>
            <a:endParaRPr/>
          </a:p>
        </p:txBody>
      </p:sp>
      <p:sp>
        <p:nvSpPr>
          <p:cNvPr id="357" name="Google Shape;357;p30"/>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358" name="Google Shape;358;p30"/>
          <p:cNvSpPr txBox="1"/>
          <p:nvPr>
            <p:ph idx="1" type="body"/>
          </p:nvPr>
        </p:nvSpPr>
        <p:spPr>
          <a:xfrm>
            <a:off x="622600" y="2204875"/>
            <a:ext cx="6231000" cy="3816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ES" sz="1900">
                <a:solidFill>
                  <a:srgbClr val="595959"/>
                </a:solidFill>
                <a:latin typeface="Source Sans Pro"/>
                <a:ea typeface="Source Sans Pro"/>
                <a:cs typeface="Source Sans Pro"/>
                <a:sym typeface="Source Sans Pro"/>
              </a:rPr>
              <a:t>Para poder inspeccionar una versión previa, debemos conocer cuál es su ID. Para ello, ejecutaremos</a:t>
            </a:r>
            <a:endParaRPr/>
          </a:p>
          <a:p>
            <a:pPr indent="0" lvl="0" marL="0" rtl="0" algn="ctr">
              <a:lnSpc>
                <a:spcPct val="115000"/>
              </a:lnSpc>
              <a:spcBef>
                <a:spcPts val="0"/>
              </a:spcBef>
              <a:spcAft>
                <a:spcPts val="0"/>
              </a:spcAft>
              <a:buClr>
                <a:schemeClr val="dk1"/>
              </a:buClr>
              <a:buSzPts val="1100"/>
              <a:buFont typeface="Arial"/>
              <a:buNone/>
            </a:pPr>
            <a:r>
              <a:rPr b="1" lang="es-ES" sz="1900">
                <a:solidFill>
                  <a:srgbClr val="595959"/>
                </a:solidFill>
                <a:latin typeface="Source Code Pro"/>
                <a:ea typeface="Source Code Pro"/>
                <a:cs typeface="Source Code Pro"/>
                <a:sym typeface="Source Code Pro"/>
              </a:rPr>
              <a:t>git log</a:t>
            </a:r>
            <a:endParaRPr/>
          </a:p>
          <a:p>
            <a:pPr indent="0" lvl="0" marL="0" rtl="0" algn="l">
              <a:lnSpc>
                <a:spcPct val="115000"/>
              </a:lnSpc>
              <a:spcBef>
                <a:spcPts val="0"/>
              </a:spcBef>
              <a:spcAft>
                <a:spcPts val="0"/>
              </a:spcAft>
              <a:buClr>
                <a:schemeClr val="dk1"/>
              </a:buClr>
              <a:buSzPts val="1100"/>
              <a:buFont typeface="Arial"/>
              <a:buNone/>
            </a:pPr>
            <a:r>
              <a:t/>
            </a:r>
            <a:endParaRPr sz="1900">
              <a:solidFill>
                <a:srgbClr val="595959"/>
              </a:solidFill>
              <a:latin typeface="Source Sans Pro"/>
              <a:ea typeface="Source Sans Pro"/>
              <a:cs typeface="Source Sans Pro"/>
              <a:sym typeface="Source Sans Pro"/>
            </a:endParaRPr>
          </a:p>
          <a:p>
            <a:pPr indent="0" lvl="0" marL="0" rtl="0" algn="l">
              <a:lnSpc>
                <a:spcPct val="115000"/>
              </a:lnSpc>
              <a:spcBef>
                <a:spcPts val="0"/>
              </a:spcBef>
              <a:spcAft>
                <a:spcPts val="0"/>
              </a:spcAft>
              <a:buClr>
                <a:schemeClr val="dk1"/>
              </a:buClr>
              <a:buSzPts val="1100"/>
              <a:buFont typeface="Arial"/>
              <a:buNone/>
            </a:pPr>
            <a:r>
              <a:rPr lang="es-ES" sz="1900">
                <a:solidFill>
                  <a:srgbClr val="595959"/>
                </a:solidFill>
                <a:latin typeface="Source Sans Pro"/>
                <a:ea typeface="Source Sans Pro"/>
                <a:cs typeface="Source Sans Pro"/>
                <a:sym typeface="Source Sans Pro"/>
              </a:rPr>
              <a:t>Una vez tengamos el id de la versión, ejecutaremos:</a:t>
            </a:r>
            <a:endParaRPr sz="1900">
              <a:solidFill>
                <a:srgbClr val="595959"/>
              </a:solidFill>
              <a:latin typeface="Source Sans Pro"/>
              <a:ea typeface="Source Sans Pro"/>
              <a:cs typeface="Source Sans Pro"/>
              <a:sym typeface="Source Sans Pro"/>
            </a:endParaRPr>
          </a:p>
          <a:p>
            <a:pPr indent="0" lvl="0" marL="0" rtl="0" algn="ctr">
              <a:lnSpc>
                <a:spcPct val="115000"/>
              </a:lnSpc>
              <a:spcBef>
                <a:spcPts val="1200"/>
              </a:spcBef>
              <a:spcAft>
                <a:spcPts val="0"/>
              </a:spcAft>
              <a:buClr>
                <a:schemeClr val="dk1"/>
              </a:buClr>
              <a:buSzPts val="1100"/>
              <a:buFont typeface="Arial"/>
              <a:buNone/>
            </a:pPr>
            <a:r>
              <a:rPr b="1" lang="es-ES" sz="1900">
                <a:solidFill>
                  <a:srgbClr val="595959"/>
                </a:solidFill>
                <a:latin typeface="Source Code Pro"/>
                <a:ea typeface="Source Code Pro"/>
                <a:cs typeface="Source Code Pro"/>
                <a:sym typeface="Source Code Pro"/>
              </a:rPr>
              <a:t>git checkout id_commit</a:t>
            </a:r>
            <a:endParaRPr b="1" sz="1900">
              <a:solidFill>
                <a:srgbClr val="595959"/>
              </a:solidFill>
              <a:latin typeface="Source Code Pro"/>
              <a:ea typeface="Source Code Pro"/>
              <a:cs typeface="Source Code Pro"/>
              <a:sym typeface="Source Code Pro"/>
            </a:endParaRPr>
          </a:p>
        </p:txBody>
      </p:sp>
      <p:sp>
        <p:nvSpPr>
          <p:cNvPr id="359" name="Google Shape;359;p30"/>
          <p:cNvSpPr txBox="1"/>
          <p:nvPr>
            <p:ph idx="2" type="body"/>
          </p:nvPr>
        </p:nvSpPr>
        <p:spPr>
          <a:xfrm>
            <a:off x="622598" y="1340767"/>
            <a:ext cx="10945200" cy="633689"/>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Inspeccionar versiones previas</a:t>
            </a:r>
            <a:endParaRPr/>
          </a:p>
        </p:txBody>
      </p:sp>
      <p:pic>
        <p:nvPicPr>
          <p:cNvPr id="360" name="Google Shape;360;p30"/>
          <p:cNvPicPr preferRelativeResize="0"/>
          <p:nvPr/>
        </p:nvPicPr>
        <p:blipFill rotWithShape="1">
          <a:blip r:embed="rId3">
            <a:alphaModFix/>
          </a:blip>
          <a:srcRect b="0" l="0" r="0" t="0"/>
          <a:stretch/>
        </p:blipFill>
        <p:spPr>
          <a:xfrm>
            <a:off x="6853605" y="2706871"/>
            <a:ext cx="5048050" cy="2091356"/>
          </a:xfrm>
          <a:prstGeom prst="rect">
            <a:avLst/>
          </a:prstGeom>
          <a:noFill/>
          <a:ln>
            <a:noFill/>
          </a:ln>
        </p:spPr>
      </p:pic>
      <p:cxnSp>
        <p:nvCxnSpPr>
          <p:cNvPr id="361" name="Google Shape;361;p30"/>
          <p:cNvCxnSpPr/>
          <p:nvPr/>
        </p:nvCxnSpPr>
        <p:spPr>
          <a:xfrm flipH="1" rot="10800000">
            <a:off x="5462124" y="3042605"/>
            <a:ext cx="1942088" cy="1189530"/>
          </a:xfrm>
          <a:prstGeom prst="straightConnector1">
            <a:avLst/>
          </a:prstGeom>
          <a:noFill/>
          <a:ln cap="flat" cmpd="sng" w="9525">
            <a:solidFill>
              <a:srgbClr val="BD4B48"/>
            </a:solidFill>
            <a:prstDash val="solid"/>
            <a:round/>
            <a:headEnd len="sm" w="sm"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1"/>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Primeros pasos con Git</a:t>
            </a:r>
            <a:endParaRPr/>
          </a:p>
        </p:txBody>
      </p:sp>
      <p:sp>
        <p:nvSpPr>
          <p:cNvPr id="368" name="Google Shape;368;p31"/>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369" name="Google Shape;369;p31"/>
          <p:cNvSpPr txBox="1"/>
          <p:nvPr>
            <p:ph idx="1" type="body"/>
          </p:nvPr>
        </p:nvSpPr>
        <p:spPr>
          <a:xfrm>
            <a:off x="622598" y="2152072"/>
            <a:ext cx="10971300" cy="522141"/>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s-ES" sz="1900">
                <a:solidFill>
                  <a:srgbClr val="595959"/>
                </a:solidFill>
                <a:latin typeface="Source Sans Pro"/>
                <a:ea typeface="Source Sans Pro"/>
                <a:cs typeface="Source Sans Pro"/>
                <a:sym typeface="Source Sans Pro"/>
              </a:rPr>
              <a:t>Vete a la primera versión que hemos cargado y haz una copia para llevarla a una carpeta fuera del Git.</a:t>
            </a:r>
            <a:endParaRPr/>
          </a:p>
          <a:p>
            <a:pPr indent="0" lvl="0" marL="0" rtl="0" algn="l">
              <a:lnSpc>
                <a:spcPct val="115000"/>
              </a:lnSpc>
              <a:spcBef>
                <a:spcPts val="2400"/>
              </a:spcBef>
              <a:spcAft>
                <a:spcPts val="0"/>
              </a:spcAft>
              <a:buClr>
                <a:schemeClr val="dk1"/>
              </a:buClr>
              <a:buSzPts val="1100"/>
              <a:buFont typeface="Arial"/>
              <a:buNone/>
            </a:pPr>
            <a:r>
              <a:t/>
            </a:r>
            <a:endParaRPr sz="1900">
              <a:solidFill>
                <a:srgbClr val="595959"/>
              </a:solidFill>
              <a:latin typeface="Source Sans Pro"/>
              <a:ea typeface="Source Sans Pro"/>
              <a:cs typeface="Source Sans Pro"/>
              <a:sym typeface="Source Sans Pro"/>
            </a:endParaRPr>
          </a:p>
          <a:p>
            <a:pPr indent="0" lvl="0" marL="0" rtl="0" algn="l">
              <a:lnSpc>
                <a:spcPct val="115000"/>
              </a:lnSpc>
              <a:spcBef>
                <a:spcPts val="2400"/>
              </a:spcBef>
              <a:spcAft>
                <a:spcPts val="1200"/>
              </a:spcAft>
              <a:buClr>
                <a:schemeClr val="dk1"/>
              </a:buClr>
              <a:buSzPts val="1100"/>
              <a:buFont typeface="Arial"/>
              <a:buNone/>
            </a:pPr>
            <a:r>
              <a:t/>
            </a:r>
            <a:endParaRPr sz="2200"/>
          </a:p>
        </p:txBody>
      </p:sp>
      <p:sp>
        <p:nvSpPr>
          <p:cNvPr id="370" name="Google Shape;370;p31"/>
          <p:cNvSpPr txBox="1"/>
          <p:nvPr>
            <p:ph idx="2" type="body"/>
          </p:nvPr>
        </p:nvSpPr>
        <p:spPr>
          <a:xfrm>
            <a:off x="622598" y="1340768"/>
            <a:ext cx="10945200" cy="71997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Actividad 4: Inspeccionar versiones previas</a:t>
            </a:r>
            <a:endParaRPr/>
          </a:p>
        </p:txBody>
      </p:sp>
      <p:grpSp>
        <p:nvGrpSpPr>
          <p:cNvPr id="371" name="Google Shape;371;p31"/>
          <p:cNvGrpSpPr/>
          <p:nvPr/>
        </p:nvGrpSpPr>
        <p:grpSpPr>
          <a:xfrm>
            <a:off x="622599" y="2727016"/>
            <a:ext cx="4695823" cy="3438288"/>
            <a:chOff x="622599" y="2727016"/>
            <a:chExt cx="4695823" cy="3438288"/>
          </a:xfrm>
        </p:grpSpPr>
        <p:sp>
          <p:nvSpPr>
            <p:cNvPr id="372" name="Google Shape;372;p31"/>
            <p:cNvSpPr txBox="1"/>
            <p:nvPr/>
          </p:nvSpPr>
          <p:spPr>
            <a:xfrm>
              <a:off x="622599" y="2924917"/>
              <a:ext cx="1259468" cy="560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200"/>
                </a:spcBef>
                <a:spcAft>
                  <a:spcPts val="0"/>
                </a:spcAft>
                <a:buClr>
                  <a:schemeClr val="dk1"/>
                </a:buClr>
                <a:buSzPts val="1100"/>
                <a:buFont typeface="Arial"/>
                <a:buNone/>
              </a:pPr>
              <a:r>
                <a:rPr b="0" i="0" lang="es-ES" sz="1800" u="none" cap="none" strike="noStrike">
                  <a:solidFill>
                    <a:srgbClr val="595959"/>
                  </a:solidFill>
                  <a:latin typeface="Source Code Pro"/>
                  <a:ea typeface="Source Code Pro"/>
                  <a:cs typeface="Source Code Pro"/>
                  <a:sym typeface="Source Code Pro"/>
                </a:rPr>
                <a:t>git log</a:t>
              </a:r>
              <a:endParaRPr b="0" i="0" sz="1900" u="none" cap="none" strike="noStrike">
                <a:solidFill>
                  <a:srgbClr val="595959"/>
                </a:solidFill>
                <a:latin typeface="Source Sans Pro"/>
                <a:ea typeface="Source Sans Pro"/>
                <a:cs typeface="Source Sans Pro"/>
                <a:sym typeface="Source Sans Pro"/>
              </a:endParaRPr>
            </a:p>
            <a:p>
              <a:pPr indent="0" lvl="0" marL="0" marR="0" rtl="0" algn="l">
                <a:lnSpc>
                  <a:spcPct val="115000"/>
                </a:lnSpc>
                <a:spcBef>
                  <a:spcPts val="2400"/>
                </a:spcBef>
                <a:spcAft>
                  <a:spcPts val="1200"/>
                </a:spcAft>
                <a:buClr>
                  <a:schemeClr val="dk1"/>
                </a:buClr>
                <a:buSzPts val="1100"/>
                <a:buFont typeface="Arial"/>
                <a:buNone/>
              </a:pPr>
              <a:r>
                <a:t/>
              </a:r>
              <a:endParaRPr b="0" i="0" sz="2200" u="none" cap="none" strike="noStrike">
                <a:solidFill>
                  <a:schemeClr val="dk1"/>
                </a:solidFill>
                <a:latin typeface="Source Sans Pro"/>
                <a:ea typeface="Source Sans Pro"/>
                <a:cs typeface="Source Sans Pro"/>
                <a:sym typeface="Source Sans Pro"/>
              </a:endParaRPr>
            </a:p>
          </p:txBody>
        </p:sp>
        <p:pic>
          <p:nvPicPr>
            <p:cNvPr id="373" name="Google Shape;373;p31"/>
            <p:cNvPicPr preferRelativeResize="0"/>
            <p:nvPr/>
          </p:nvPicPr>
          <p:blipFill rotWithShape="1">
            <a:blip r:embed="rId3">
              <a:alphaModFix/>
            </a:blip>
            <a:srcRect b="0" l="0" r="0" t="0"/>
            <a:stretch/>
          </p:blipFill>
          <p:spPr>
            <a:xfrm>
              <a:off x="1751981" y="2727016"/>
              <a:ext cx="3566441" cy="3438288"/>
            </a:xfrm>
            <a:prstGeom prst="rect">
              <a:avLst/>
            </a:prstGeom>
            <a:noFill/>
            <a:ln>
              <a:noFill/>
            </a:ln>
          </p:spPr>
        </p:pic>
      </p:grpSp>
      <p:sp>
        <p:nvSpPr>
          <p:cNvPr id="374" name="Google Shape;374;p31"/>
          <p:cNvSpPr/>
          <p:nvPr/>
        </p:nvSpPr>
        <p:spPr>
          <a:xfrm>
            <a:off x="2500439" y="5583504"/>
            <a:ext cx="2160573" cy="250854"/>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375" name="Google Shape;375;p31"/>
          <p:cNvGrpSpPr/>
          <p:nvPr/>
        </p:nvGrpSpPr>
        <p:grpSpPr>
          <a:xfrm>
            <a:off x="4661012" y="2674212"/>
            <a:ext cx="6906787" cy="3034719"/>
            <a:chOff x="5348039" y="2933009"/>
            <a:chExt cx="6361136" cy="2895600"/>
          </a:xfrm>
        </p:grpSpPr>
        <p:sp>
          <p:nvSpPr>
            <p:cNvPr id="376" name="Google Shape;376;p31"/>
            <p:cNvSpPr txBox="1"/>
            <p:nvPr/>
          </p:nvSpPr>
          <p:spPr>
            <a:xfrm>
              <a:off x="5986269" y="2933009"/>
              <a:ext cx="5722906" cy="6679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200"/>
                </a:spcBef>
                <a:spcAft>
                  <a:spcPts val="0"/>
                </a:spcAft>
                <a:buClr>
                  <a:schemeClr val="dk1"/>
                </a:buClr>
                <a:buSzPts val="1100"/>
                <a:buFont typeface="Arial"/>
                <a:buNone/>
              </a:pPr>
              <a:r>
                <a:rPr b="0" i="0" lang="es-ES" sz="1050" u="none" cap="none" strike="noStrike">
                  <a:solidFill>
                    <a:srgbClr val="595959"/>
                  </a:solidFill>
                  <a:latin typeface="Source Code Pro"/>
                  <a:ea typeface="Source Code Pro"/>
                  <a:cs typeface="Source Code Pro"/>
                  <a:sym typeface="Source Code Pro"/>
                </a:rPr>
                <a:t>git checkout 86d03621d55bb68044adb1ffc38858fbd11bc978 </a:t>
              </a:r>
              <a:endParaRPr b="0" i="0" sz="1050" u="none" cap="none" strike="noStrike">
                <a:solidFill>
                  <a:srgbClr val="595959"/>
                </a:solidFill>
                <a:latin typeface="Source Sans Pro"/>
                <a:ea typeface="Source Sans Pro"/>
                <a:cs typeface="Source Sans Pro"/>
                <a:sym typeface="Source Sans Pro"/>
              </a:endParaRPr>
            </a:p>
            <a:p>
              <a:pPr indent="0" lvl="0" marL="0" marR="0" rtl="0" algn="l">
                <a:lnSpc>
                  <a:spcPct val="115000"/>
                </a:lnSpc>
                <a:spcBef>
                  <a:spcPts val="2400"/>
                </a:spcBef>
                <a:spcAft>
                  <a:spcPts val="1200"/>
                </a:spcAft>
                <a:buClr>
                  <a:schemeClr val="dk1"/>
                </a:buClr>
                <a:buSzPts val="1100"/>
                <a:buFont typeface="Arial"/>
                <a:buNone/>
              </a:pPr>
              <a:r>
                <a:t/>
              </a:r>
              <a:endParaRPr b="0" i="0" sz="2200" u="none" cap="none" strike="noStrike">
                <a:solidFill>
                  <a:schemeClr val="dk1"/>
                </a:solidFill>
                <a:latin typeface="Source Sans Pro"/>
                <a:ea typeface="Source Sans Pro"/>
                <a:cs typeface="Source Sans Pro"/>
                <a:sym typeface="Source Sans Pro"/>
              </a:endParaRPr>
            </a:p>
          </p:txBody>
        </p:sp>
        <p:cxnSp>
          <p:nvCxnSpPr>
            <p:cNvPr id="377" name="Google Shape;377;p31"/>
            <p:cNvCxnSpPr>
              <a:stCxn id="374" idx="6"/>
            </p:cNvCxnSpPr>
            <p:nvPr/>
          </p:nvCxnSpPr>
          <p:spPr>
            <a:xfrm flipH="1" rot="10800000">
              <a:off x="5348039" y="3421109"/>
              <a:ext cx="2443800" cy="2407500"/>
            </a:xfrm>
            <a:prstGeom prst="straightConnector1">
              <a:avLst/>
            </a:prstGeom>
            <a:noFill/>
            <a:ln cap="flat" cmpd="sng" w="9525">
              <a:solidFill>
                <a:srgbClr val="FF0000"/>
              </a:solidFill>
              <a:prstDash val="solid"/>
              <a:round/>
              <a:headEnd len="sm" w="sm" type="none"/>
              <a:tailEnd len="med" w="med" type="triangle"/>
            </a:ln>
          </p:spPr>
        </p:cxnSp>
        <p:pic>
          <p:nvPicPr>
            <p:cNvPr id="378" name="Google Shape;378;p31"/>
            <p:cNvPicPr preferRelativeResize="0"/>
            <p:nvPr/>
          </p:nvPicPr>
          <p:blipFill rotWithShape="1">
            <a:blip r:embed="rId4">
              <a:alphaModFix/>
            </a:blip>
            <a:srcRect b="0" l="0" r="0" t="0"/>
            <a:stretch/>
          </p:blipFill>
          <p:spPr>
            <a:xfrm>
              <a:off x="7113781" y="3301550"/>
              <a:ext cx="4466982" cy="1634390"/>
            </a:xfrm>
            <a:prstGeom prst="rect">
              <a:avLst/>
            </a:prstGeom>
            <a:noFill/>
            <a:ln>
              <a:noFill/>
            </a:ln>
          </p:spPr>
        </p:pic>
      </p:grpSp>
      <p:grpSp>
        <p:nvGrpSpPr>
          <p:cNvPr id="379" name="Google Shape;379;p31"/>
          <p:cNvGrpSpPr/>
          <p:nvPr/>
        </p:nvGrpSpPr>
        <p:grpSpPr>
          <a:xfrm>
            <a:off x="5938740" y="4680688"/>
            <a:ext cx="4936741" cy="1635967"/>
            <a:chOff x="5938740" y="4680688"/>
            <a:chExt cx="4936741" cy="1635967"/>
          </a:xfrm>
        </p:grpSpPr>
        <p:sp>
          <p:nvSpPr>
            <p:cNvPr id="380" name="Google Shape;380;p31"/>
            <p:cNvSpPr txBox="1"/>
            <p:nvPr/>
          </p:nvSpPr>
          <p:spPr>
            <a:xfrm>
              <a:off x="5938740" y="4680688"/>
              <a:ext cx="1259468" cy="560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200"/>
                </a:spcBef>
                <a:spcAft>
                  <a:spcPts val="0"/>
                </a:spcAft>
                <a:buClr>
                  <a:schemeClr val="dk1"/>
                </a:buClr>
                <a:buSzPts val="1100"/>
                <a:buFont typeface="Arial"/>
                <a:buNone/>
              </a:pPr>
              <a:r>
                <a:rPr b="0" i="0" lang="es-ES" sz="1800" u="none" cap="none" strike="noStrike">
                  <a:solidFill>
                    <a:srgbClr val="595959"/>
                  </a:solidFill>
                  <a:latin typeface="Source Code Pro"/>
                  <a:ea typeface="Source Code Pro"/>
                  <a:cs typeface="Source Code Pro"/>
                  <a:sym typeface="Source Code Pro"/>
                </a:rPr>
                <a:t>git log</a:t>
              </a:r>
              <a:endParaRPr b="0" i="0" sz="1900" u="none" cap="none" strike="noStrike">
                <a:solidFill>
                  <a:srgbClr val="595959"/>
                </a:solidFill>
                <a:latin typeface="Source Sans Pro"/>
                <a:ea typeface="Source Sans Pro"/>
                <a:cs typeface="Source Sans Pro"/>
                <a:sym typeface="Source Sans Pro"/>
              </a:endParaRPr>
            </a:p>
            <a:p>
              <a:pPr indent="0" lvl="0" marL="0" marR="0" rtl="0" algn="l">
                <a:lnSpc>
                  <a:spcPct val="115000"/>
                </a:lnSpc>
                <a:spcBef>
                  <a:spcPts val="2400"/>
                </a:spcBef>
                <a:spcAft>
                  <a:spcPts val="1200"/>
                </a:spcAft>
                <a:buClr>
                  <a:schemeClr val="dk1"/>
                </a:buClr>
                <a:buSzPts val="1100"/>
                <a:buFont typeface="Arial"/>
                <a:buNone/>
              </a:pPr>
              <a:r>
                <a:t/>
              </a:r>
              <a:endParaRPr b="0" i="0" sz="2200" u="none" cap="none" strike="noStrike">
                <a:solidFill>
                  <a:schemeClr val="dk1"/>
                </a:solidFill>
                <a:latin typeface="Source Sans Pro"/>
                <a:ea typeface="Source Sans Pro"/>
                <a:cs typeface="Source Sans Pro"/>
                <a:sym typeface="Source Sans Pro"/>
              </a:endParaRPr>
            </a:p>
          </p:txBody>
        </p:sp>
        <p:pic>
          <p:nvPicPr>
            <p:cNvPr id="381" name="Google Shape;381;p31"/>
            <p:cNvPicPr preferRelativeResize="0"/>
            <p:nvPr/>
          </p:nvPicPr>
          <p:blipFill rotWithShape="1">
            <a:blip r:embed="rId5">
              <a:alphaModFix/>
            </a:blip>
            <a:srcRect b="0" l="0" r="0" t="0"/>
            <a:stretch/>
          </p:blipFill>
          <p:spPr>
            <a:xfrm>
              <a:off x="6046306" y="5259380"/>
              <a:ext cx="4829175" cy="105727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2"/>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Primeros pasos con Git</a:t>
            </a:r>
            <a:endParaRPr/>
          </a:p>
        </p:txBody>
      </p:sp>
      <p:sp>
        <p:nvSpPr>
          <p:cNvPr id="388" name="Google Shape;388;p32"/>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389" name="Google Shape;389;p32"/>
          <p:cNvSpPr txBox="1"/>
          <p:nvPr>
            <p:ph idx="1" type="body"/>
          </p:nvPr>
        </p:nvSpPr>
        <p:spPr>
          <a:xfrm>
            <a:off x="622598" y="2060746"/>
            <a:ext cx="10971300" cy="522141"/>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s-ES" sz="1900">
                <a:solidFill>
                  <a:srgbClr val="595959"/>
                </a:solidFill>
                <a:latin typeface="Source Sans Pro"/>
                <a:ea typeface="Source Sans Pro"/>
                <a:cs typeface="Source Sans Pro"/>
                <a:sym typeface="Source Sans Pro"/>
              </a:rPr>
              <a:t>¿Cómo volvemos a la última versión que habíamos guardado?</a:t>
            </a:r>
            <a:endParaRPr/>
          </a:p>
          <a:p>
            <a:pPr indent="0" lvl="0" marL="0" rtl="0" algn="l">
              <a:lnSpc>
                <a:spcPct val="115000"/>
              </a:lnSpc>
              <a:spcBef>
                <a:spcPts val="2400"/>
              </a:spcBef>
              <a:spcAft>
                <a:spcPts val="0"/>
              </a:spcAft>
              <a:buClr>
                <a:schemeClr val="dk1"/>
              </a:buClr>
              <a:buSzPts val="1100"/>
              <a:buFont typeface="Arial"/>
              <a:buNone/>
            </a:pPr>
            <a:r>
              <a:t/>
            </a:r>
            <a:endParaRPr sz="1900">
              <a:solidFill>
                <a:srgbClr val="595959"/>
              </a:solidFill>
              <a:latin typeface="Source Sans Pro"/>
              <a:ea typeface="Source Sans Pro"/>
              <a:cs typeface="Source Sans Pro"/>
              <a:sym typeface="Source Sans Pro"/>
            </a:endParaRPr>
          </a:p>
          <a:p>
            <a:pPr indent="0" lvl="0" marL="0" rtl="0" algn="l">
              <a:lnSpc>
                <a:spcPct val="115000"/>
              </a:lnSpc>
              <a:spcBef>
                <a:spcPts val="2400"/>
              </a:spcBef>
              <a:spcAft>
                <a:spcPts val="1200"/>
              </a:spcAft>
              <a:buClr>
                <a:schemeClr val="dk1"/>
              </a:buClr>
              <a:buSzPts val="1100"/>
              <a:buFont typeface="Arial"/>
              <a:buNone/>
            </a:pPr>
            <a:r>
              <a:t/>
            </a:r>
            <a:endParaRPr sz="2200"/>
          </a:p>
        </p:txBody>
      </p:sp>
      <p:sp>
        <p:nvSpPr>
          <p:cNvPr id="390" name="Google Shape;390;p32"/>
          <p:cNvSpPr txBox="1"/>
          <p:nvPr>
            <p:ph idx="2" type="body"/>
          </p:nvPr>
        </p:nvSpPr>
        <p:spPr>
          <a:xfrm>
            <a:off x="622598" y="1340768"/>
            <a:ext cx="10945200" cy="71997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Actividad 4: Inspeccionar versiones previas</a:t>
            </a:r>
            <a:endParaRPr/>
          </a:p>
        </p:txBody>
      </p:sp>
      <p:sp>
        <p:nvSpPr>
          <p:cNvPr id="391" name="Google Shape;391;p32"/>
          <p:cNvSpPr txBox="1"/>
          <p:nvPr/>
        </p:nvSpPr>
        <p:spPr>
          <a:xfrm>
            <a:off x="622597" y="2665335"/>
            <a:ext cx="9524579" cy="7000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200"/>
              </a:spcBef>
              <a:spcAft>
                <a:spcPts val="0"/>
              </a:spcAft>
              <a:buClr>
                <a:schemeClr val="dk1"/>
              </a:buClr>
              <a:buSzPts val="1100"/>
              <a:buFont typeface="Arial"/>
              <a:buNone/>
            </a:pPr>
            <a:r>
              <a:rPr b="0" i="0" lang="es-ES" sz="1800" u="none" cap="none" strike="noStrike">
                <a:solidFill>
                  <a:srgbClr val="595959"/>
                </a:solidFill>
                <a:latin typeface="Source Code Pro"/>
                <a:ea typeface="Source Code Pro"/>
                <a:cs typeface="Source Code Pro"/>
                <a:sym typeface="Source Code Pro"/>
              </a:rPr>
              <a:t>git checkout </a:t>
            </a:r>
            <a:r>
              <a:rPr b="0" i="0" lang="es-ES" sz="1800" u="none" cap="none" strike="sngStrike">
                <a:solidFill>
                  <a:srgbClr val="595959"/>
                </a:solidFill>
                <a:latin typeface="Source Code Pro"/>
                <a:ea typeface="Source Code Pro"/>
                <a:cs typeface="Source Code Pro"/>
                <a:sym typeface="Source Code Pro"/>
              </a:rPr>
              <a:t>86d03621d55bb68044adb1ffc38858fbd11bc978</a:t>
            </a:r>
            <a:r>
              <a:rPr b="0" i="0" lang="es-ES" sz="1800" u="none" cap="none" strike="noStrike">
                <a:solidFill>
                  <a:srgbClr val="595959"/>
                </a:solidFill>
                <a:latin typeface="Source Code Pro"/>
                <a:ea typeface="Source Code Pro"/>
                <a:cs typeface="Source Code Pro"/>
                <a:sym typeface="Source Code Pro"/>
              </a:rPr>
              <a:t> </a:t>
            </a:r>
            <a:endParaRPr b="0" i="0" sz="1800" u="none" cap="none" strike="noStrike">
              <a:solidFill>
                <a:srgbClr val="595959"/>
              </a:solidFill>
              <a:latin typeface="Source Sans Pro"/>
              <a:ea typeface="Source Sans Pro"/>
              <a:cs typeface="Source Sans Pro"/>
              <a:sym typeface="Source Sans Pro"/>
            </a:endParaRPr>
          </a:p>
          <a:p>
            <a:pPr indent="0" lvl="0" marL="0" marR="0" rtl="0" algn="l">
              <a:lnSpc>
                <a:spcPct val="115000"/>
              </a:lnSpc>
              <a:spcBef>
                <a:spcPts val="2400"/>
              </a:spcBef>
              <a:spcAft>
                <a:spcPts val="1200"/>
              </a:spcAft>
              <a:buClr>
                <a:schemeClr val="dk1"/>
              </a:buClr>
              <a:buSzPts val="1100"/>
              <a:buFont typeface="Arial"/>
              <a:buNone/>
            </a:pPr>
            <a:r>
              <a:t/>
            </a:r>
            <a:endParaRPr b="0" i="0" sz="2200" u="none" cap="none" strike="noStrike">
              <a:solidFill>
                <a:schemeClr val="dk1"/>
              </a:solidFill>
              <a:latin typeface="Source Sans Pro"/>
              <a:ea typeface="Source Sans Pro"/>
              <a:cs typeface="Source Sans Pro"/>
              <a:sym typeface="Source Sans Pro"/>
            </a:endParaRPr>
          </a:p>
        </p:txBody>
      </p:sp>
      <p:grpSp>
        <p:nvGrpSpPr>
          <p:cNvPr id="392" name="Google Shape;392;p32"/>
          <p:cNvGrpSpPr/>
          <p:nvPr/>
        </p:nvGrpSpPr>
        <p:grpSpPr>
          <a:xfrm>
            <a:off x="622598" y="3365373"/>
            <a:ext cx="4936741" cy="1635967"/>
            <a:chOff x="5938740" y="4680688"/>
            <a:chExt cx="4936741" cy="1635967"/>
          </a:xfrm>
        </p:grpSpPr>
        <p:sp>
          <p:nvSpPr>
            <p:cNvPr id="393" name="Google Shape;393;p32"/>
            <p:cNvSpPr txBox="1"/>
            <p:nvPr/>
          </p:nvSpPr>
          <p:spPr>
            <a:xfrm>
              <a:off x="5938740" y="4680688"/>
              <a:ext cx="1259468" cy="560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200"/>
                </a:spcBef>
                <a:spcAft>
                  <a:spcPts val="0"/>
                </a:spcAft>
                <a:buClr>
                  <a:schemeClr val="dk1"/>
                </a:buClr>
                <a:buSzPts val="1100"/>
                <a:buFont typeface="Arial"/>
                <a:buNone/>
              </a:pPr>
              <a:r>
                <a:rPr b="0" i="0" lang="es-ES" sz="1800" u="none" cap="none" strike="noStrike">
                  <a:solidFill>
                    <a:srgbClr val="595959"/>
                  </a:solidFill>
                  <a:latin typeface="Source Code Pro"/>
                  <a:ea typeface="Source Code Pro"/>
                  <a:cs typeface="Source Code Pro"/>
                  <a:sym typeface="Source Code Pro"/>
                </a:rPr>
                <a:t>git log</a:t>
              </a:r>
              <a:endParaRPr b="0" i="0" sz="1900" u="none" cap="none" strike="noStrike">
                <a:solidFill>
                  <a:srgbClr val="595959"/>
                </a:solidFill>
                <a:latin typeface="Source Sans Pro"/>
                <a:ea typeface="Source Sans Pro"/>
                <a:cs typeface="Source Sans Pro"/>
                <a:sym typeface="Source Sans Pro"/>
              </a:endParaRPr>
            </a:p>
            <a:p>
              <a:pPr indent="0" lvl="0" marL="0" marR="0" rtl="0" algn="l">
                <a:lnSpc>
                  <a:spcPct val="115000"/>
                </a:lnSpc>
                <a:spcBef>
                  <a:spcPts val="2400"/>
                </a:spcBef>
                <a:spcAft>
                  <a:spcPts val="1200"/>
                </a:spcAft>
                <a:buClr>
                  <a:schemeClr val="dk1"/>
                </a:buClr>
                <a:buSzPts val="1100"/>
                <a:buFont typeface="Arial"/>
                <a:buNone/>
              </a:pPr>
              <a:r>
                <a:t/>
              </a:r>
              <a:endParaRPr b="0" i="0" sz="2200" u="none" cap="none" strike="noStrike">
                <a:solidFill>
                  <a:schemeClr val="dk1"/>
                </a:solidFill>
                <a:latin typeface="Source Sans Pro"/>
                <a:ea typeface="Source Sans Pro"/>
                <a:cs typeface="Source Sans Pro"/>
                <a:sym typeface="Source Sans Pro"/>
              </a:endParaRPr>
            </a:p>
          </p:txBody>
        </p:sp>
        <p:pic>
          <p:nvPicPr>
            <p:cNvPr id="394" name="Google Shape;394;p32"/>
            <p:cNvPicPr preferRelativeResize="0"/>
            <p:nvPr/>
          </p:nvPicPr>
          <p:blipFill rotWithShape="1">
            <a:blip r:embed="rId3">
              <a:alphaModFix/>
            </a:blip>
            <a:srcRect b="0" l="0" r="0" t="0"/>
            <a:stretch/>
          </p:blipFill>
          <p:spPr>
            <a:xfrm>
              <a:off x="6046306" y="5259380"/>
              <a:ext cx="4829175" cy="1057275"/>
            </a:xfrm>
            <a:prstGeom prst="rect">
              <a:avLst/>
            </a:prstGeom>
            <a:noFill/>
            <a:ln>
              <a:noFill/>
            </a:ln>
          </p:spPr>
        </p:pic>
      </p:grpSp>
      <p:pic>
        <p:nvPicPr>
          <p:cNvPr id="395" name="Google Shape;395;p32"/>
          <p:cNvPicPr preferRelativeResize="0"/>
          <p:nvPr/>
        </p:nvPicPr>
        <p:blipFill rotWithShape="1">
          <a:blip r:embed="rId4">
            <a:alphaModFix/>
          </a:blip>
          <a:srcRect b="0" l="0" r="0" t="0"/>
          <a:stretch/>
        </p:blipFill>
        <p:spPr>
          <a:xfrm>
            <a:off x="622596" y="3302865"/>
            <a:ext cx="9253920" cy="2286683"/>
          </a:xfrm>
          <a:prstGeom prst="rect">
            <a:avLst/>
          </a:prstGeom>
          <a:noFill/>
          <a:ln>
            <a:noFill/>
          </a:ln>
        </p:spPr>
      </p:pic>
      <p:grpSp>
        <p:nvGrpSpPr>
          <p:cNvPr id="396" name="Google Shape;396;p32"/>
          <p:cNvGrpSpPr/>
          <p:nvPr/>
        </p:nvGrpSpPr>
        <p:grpSpPr>
          <a:xfrm>
            <a:off x="1337742" y="3230754"/>
            <a:ext cx="3500588" cy="1842696"/>
            <a:chOff x="1337742" y="3230754"/>
            <a:chExt cx="3500588" cy="1842696"/>
          </a:xfrm>
        </p:grpSpPr>
        <p:sp>
          <p:nvSpPr>
            <p:cNvPr id="397" name="Google Shape;397;p32"/>
            <p:cNvSpPr/>
            <p:nvPr/>
          </p:nvSpPr>
          <p:spPr>
            <a:xfrm>
              <a:off x="2494625" y="3230754"/>
              <a:ext cx="1109709" cy="284803"/>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398" name="Google Shape;398;p32"/>
            <p:cNvCxnSpPr/>
            <p:nvPr/>
          </p:nvCxnSpPr>
          <p:spPr>
            <a:xfrm flipH="1">
              <a:off x="1379342" y="3510849"/>
              <a:ext cx="1088650" cy="200205"/>
            </a:xfrm>
            <a:prstGeom prst="straightConnector1">
              <a:avLst/>
            </a:prstGeom>
            <a:noFill/>
            <a:ln cap="flat" cmpd="sng" w="9525">
              <a:solidFill>
                <a:srgbClr val="FF0000"/>
              </a:solidFill>
              <a:prstDash val="solid"/>
              <a:round/>
              <a:headEnd len="sm" w="sm" type="none"/>
              <a:tailEnd len="med" w="med" type="triangle"/>
            </a:ln>
          </p:spPr>
        </p:cxnSp>
        <p:cxnSp>
          <p:nvCxnSpPr>
            <p:cNvPr id="399" name="Google Shape;399;p32"/>
            <p:cNvCxnSpPr/>
            <p:nvPr/>
          </p:nvCxnSpPr>
          <p:spPr>
            <a:xfrm>
              <a:off x="1337742" y="3751852"/>
              <a:ext cx="1538623" cy="1249488"/>
            </a:xfrm>
            <a:prstGeom prst="straightConnector1">
              <a:avLst/>
            </a:prstGeom>
            <a:noFill/>
            <a:ln cap="flat" cmpd="sng" w="9525">
              <a:solidFill>
                <a:srgbClr val="FF0000"/>
              </a:solidFill>
              <a:prstDash val="solid"/>
              <a:round/>
              <a:headEnd len="sm" w="sm" type="none"/>
              <a:tailEnd len="med" w="med" type="triangle"/>
            </a:ln>
          </p:spPr>
        </p:cxnSp>
        <p:sp>
          <p:nvSpPr>
            <p:cNvPr id="400" name="Google Shape;400;p32"/>
            <p:cNvSpPr/>
            <p:nvPr/>
          </p:nvSpPr>
          <p:spPr>
            <a:xfrm>
              <a:off x="2876365" y="4935983"/>
              <a:ext cx="1961965" cy="137467"/>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401" name="Google Shape;401;p32"/>
          <p:cNvSpPr txBox="1"/>
          <p:nvPr/>
        </p:nvSpPr>
        <p:spPr>
          <a:xfrm>
            <a:off x="622597" y="2603762"/>
            <a:ext cx="9524579" cy="53808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1200"/>
              </a:spcBef>
              <a:spcAft>
                <a:spcPts val="0"/>
              </a:spcAft>
              <a:buClr>
                <a:schemeClr val="dk1"/>
              </a:buClr>
              <a:buSzPts val="1100"/>
              <a:buFont typeface="Arial"/>
              <a:buNone/>
            </a:pPr>
            <a:r>
              <a:rPr b="0" i="0" lang="es-ES" sz="1800" u="none" cap="none" strike="noStrike">
                <a:solidFill>
                  <a:srgbClr val="595959"/>
                </a:solidFill>
                <a:latin typeface="Source Code Pro"/>
                <a:ea typeface="Source Code Pro"/>
                <a:cs typeface="Source Code Pro"/>
                <a:sym typeface="Source Code Pro"/>
              </a:rPr>
              <a:t>git checkout 5960bd38476a7a449128e685ad9f63d79aa73f4b </a:t>
            </a:r>
            <a:endParaRPr b="0" i="0" sz="1800" u="none" cap="none" strike="noStrike">
              <a:solidFill>
                <a:srgbClr val="595959"/>
              </a:solidFill>
              <a:latin typeface="Source Sans Pro"/>
              <a:ea typeface="Source Sans Pro"/>
              <a:cs typeface="Source Sans Pro"/>
              <a:sym typeface="Source Sans Pro"/>
            </a:endParaRPr>
          </a:p>
          <a:p>
            <a:pPr indent="0" lvl="0" marL="0" marR="0" rtl="0" algn="l">
              <a:lnSpc>
                <a:spcPct val="115000"/>
              </a:lnSpc>
              <a:spcBef>
                <a:spcPts val="2400"/>
              </a:spcBef>
              <a:spcAft>
                <a:spcPts val="1200"/>
              </a:spcAft>
              <a:buClr>
                <a:schemeClr val="dk1"/>
              </a:buClr>
              <a:buSzPts val="1100"/>
              <a:buFont typeface="Arial"/>
              <a:buNone/>
            </a:pPr>
            <a:r>
              <a:t/>
            </a:r>
            <a:endParaRPr b="0" i="0" sz="2200" u="none" cap="none" strike="noStrike">
              <a:solidFill>
                <a:schemeClr val="dk1"/>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3"/>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Primeros pasos con Git</a:t>
            </a:r>
            <a:endParaRPr/>
          </a:p>
        </p:txBody>
      </p:sp>
      <p:sp>
        <p:nvSpPr>
          <p:cNvPr id="408" name="Google Shape;408;p33"/>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409" name="Google Shape;409;p33"/>
          <p:cNvSpPr txBox="1"/>
          <p:nvPr>
            <p:ph idx="2" type="body"/>
          </p:nvPr>
        </p:nvSpPr>
        <p:spPr>
          <a:xfrm>
            <a:off x="622598" y="1340768"/>
            <a:ext cx="10945200" cy="71997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Actividad 4: Inspeccionar versiones previas</a:t>
            </a:r>
            <a:endParaRPr/>
          </a:p>
        </p:txBody>
      </p:sp>
      <p:sp>
        <p:nvSpPr>
          <p:cNvPr id="410" name="Google Shape;410;p33"/>
          <p:cNvSpPr txBox="1"/>
          <p:nvPr/>
        </p:nvSpPr>
        <p:spPr>
          <a:xfrm>
            <a:off x="1538178" y="2204307"/>
            <a:ext cx="1259468" cy="560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200"/>
              </a:spcBef>
              <a:spcAft>
                <a:spcPts val="0"/>
              </a:spcAft>
              <a:buClr>
                <a:schemeClr val="dk1"/>
              </a:buClr>
              <a:buSzPts val="1100"/>
              <a:buFont typeface="Arial"/>
              <a:buNone/>
            </a:pPr>
            <a:r>
              <a:rPr b="0" i="0" lang="es-ES" sz="1800" u="none" cap="none" strike="noStrike">
                <a:solidFill>
                  <a:srgbClr val="595959"/>
                </a:solidFill>
                <a:latin typeface="Source Code Pro"/>
                <a:ea typeface="Source Code Pro"/>
                <a:cs typeface="Source Code Pro"/>
                <a:sym typeface="Source Code Pro"/>
              </a:rPr>
              <a:t>git log</a:t>
            </a:r>
            <a:endParaRPr b="0" i="0" sz="1900" u="none" cap="none" strike="noStrike">
              <a:solidFill>
                <a:srgbClr val="595959"/>
              </a:solidFill>
              <a:latin typeface="Source Sans Pro"/>
              <a:ea typeface="Source Sans Pro"/>
              <a:cs typeface="Source Sans Pro"/>
              <a:sym typeface="Source Sans Pro"/>
            </a:endParaRPr>
          </a:p>
          <a:p>
            <a:pPr indent="0" lvl="0" marL="0" marR="0" rtl="0" algn="l">
              <a:lnSpc>
                <a:spcPct val="115000"/>
              </a:lnSpc>
              <a:spcBef>
                <a:spcPts val="2400"/>
              </a:spcBef>
              <a:spcAft>
                <a:spcPts val="1200"/>
              </a:spcAft>
              <a:buClr>
                <a:schemeClr val="dk1"/>
              </a:buClr>
              <a:buSzPts val="1100"/>
              <a:buFont typeface="Arial"/>
              <a:buNone/>
            </a:pPr>
            <a:r>
              <a:t/>
            </a:r>
            <a:endParaRPr b="0" i="0" sz="2200" u="none" cap="none" strike="noStrike">
              <a:solidFill>
                <a:schemeClr val="dk1"/>
              </a:solidFill>
              <a:latin typeface="Source Sans Pro"/>
              <a:ea typeface="Source Sans Pro"/>
              <a:cs typeface="Source Sans Pro"/>
              <a:sym typeface="Source Sans Pro"/>
            </a:endParaRPr>
          </a:p>
        </p:txBody>
      </p:sp>
      <p:pic>
        <p:nvPicPr>
          <p:cNvPr id="411" name="Google Shape;411;p33"/>
          <p:cNvPicPr preferRelativeResize="0"/>
          <p:nvPr/>
        </p:nvPicPr>
        <p:blipFill rotWithShape="1">
          <a:blip r:embed="rId3">
            <a:alphaModFix/>
          </a:blip>
          <a:srcRect b="0" l="0" r="0" t="0"/>
          <a:stretch/>
        </p:blipFill>
        <p:spPr>
          <a:xfrm>
            <a:off x="3542506" y="2330004"/>
            <a:ext cx="3368092" cy="397133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4"/>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Primeros pasos con Git</a:t>
            </a:r>
            <a:endParaRPr/>
          </a:p>
        </p:txBody>
      </p:sp>
      <p:sp>
        <p:nvSpPr>
          <p:cNvPr id="418" name="Google Shape;418;p34"/>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419" name="Google Shape;419;p34"/>
          <p:cNvSpPr txBox="1"/>
          <p:nvPr>
            <p:ph idx="1" type="body"/>
          </p:nvPr>
        </p:nvSpPr>
        <p:spPr>
          <a:xfrm>
            <a:off x="622600" y="2204875"/>
            <a:ext cx="5923800" cy="3816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ES" sz="1900">
                <a:solidFill>
                  <a:srgbClr val="595959"/>
                </a:solidFill>
                <a:latin typeface="Source Sans Pro"/>
                <a:ea typeface="Source Sans Pro"/>
                <a:cs typeface="Source Sans Pro"/>
                <a:sym typeface="Source Sans Pro"/>
              </a:rPr>
              <a:t>Una vez localicemos la versión a la que deseemos volver de manera permanente podemos ejecutar el comando:</a:t>
            </a:r>
            <a:endParaRPr sz="1900">
              <a:solidFill>
                <a:srgbClr val="595959"/>
              </a:solidFill>
              <a:latin typeface="Source Sans Pro"/>
              <a:ea typeface="Source Sans Pro"/>
              <a:cs typeface="Source Sans Pro"/>
              <a:sym typeface="Source Sans Pro"/>
            </a:endParaRPr>
          </a:p>
          <a:p>
            <a:pPr indent="0" lvl="0" marL="0" rtl="0" algn="ctr">
              <a:lnSpc>
                <a:spcPct val="115000"/>
              </a:lnSpc>
              <a:spcBef>
                <a:spcPts val="1200"/>
              </a:spcBef>
              <a:spcAft>
                <a:spcPts val="0"/>
              </a:spcAft>
              <a:buClr>
                <a:schemeClr val="dk1"/>
              </a:buClr>
              <a:buSzPts val="1100"/>
              <a:buFont typeface="Arial"/>
              <a:buNone/>
            </a:pPr>
            <a:r>
              <a:rPr b="1" lang="es-ES" sz="1900">
                <a:solidFill>
                  <a:srgbClr val="595959"/>
                </a:solidFill>
                <a:latin typeface="Source Code Pro"/>
                <a:ea typeface="Source Code Pro"/>
                <a:cs typeface="Source Code Pro"/>
                <a:sym typeface="Source Code Pro"/>
              </a:rPr>
              <a:t>git reset commit_id</a:t>
            </a:r>
            <a:endParaRPr b="1" sz="1900">
              <a:solidFill>
                <a:srgbClr val="595959"/>
              </a:solidFill>
              <a:latin typeface="Source Code Pro"/>
              <a:ea typeface="Source Code Pro"/>
              <a:cs typeface="Source Code Pro"/>
              <a:sym typeface="Source Code Pro"/>
            </a:endParaRPr>
          </a:p>
          <a:p>
            <a:pPr indent="0" lvl="0" marL="0" rtl="0" algn="l">
              <a:lnSpc>
                <a:spcPct val="115000"/>
              </a:lnSpc>
              <a:spcBef>
                <a:spcPts val="1200"/>
              </a:spcBef>
              <a:spcAft>
                <a:spcPts val="1200"/>
              </a:spcAft>
              <a:buClr>
                <a:schemeClr val="dk1"/>
              </a:buClr>
              <a:buSzPts val="1100"/>
              <a:buFont typeface="Arial"/>
              <a:buNone/>
            </a:pPr>
            <a:r>
              <a:rPr lang="es-ES" sz="1900">
                <a:solidFill>
                  <a:srgbClr val="595959"/>
                </a:solidFill>
                <a:latin typeface="Source Sans Pro"/>
                <a:ea typeface="Source Sans Pro"/>
                <a:cs typeface="Source Sans Pro"/>
                <a:sym typeface="Source Sans Pro"/>
              </a:rPr>
              <a:t>Esto no modificará ningún fichero, pero sí deshará todas las confirmaciones realizadas, por lo que los ficheros estarán en estado </a:t>
            </a:r>
            <a:r>
              <a:rPr b="1" lang="es-ES" sz="1900">
                <a:solidFill>
                  <a:srgbClr val="595959"/>
                </a:solidFill>
                <a:latin typeface="Source Sans Pro"/>
                <a:ea typeface="Source Sans Pro"/>
                <a:cs typeface="Source Sans Pro"/>
                <a:sym typeface="Source Sans Pro"/>
              </a:rPr>
              <a:t>modificado</a:t>
            </a:r>
            <a:r>
              <a:rPr lang="es-ES" sz="1900">
                <a:solidFill>
                  <a:srgbClr val="595959"/>
                </a:solidFill>
                <a:latin typeface="Source Sans Pro"/>
                <a:ea typeface="Source Sans Pro"/>
                <a:cs typeface="Source Sans Pro"/>
                <a:sym typeface="Source Sans Pro"/>
              </a:rPr>
              <a:t> </a:t>
            </a:r>
            <a:endParaRPr sz="2200"/>
          </a:p>
        </p:txBody>
      </p:sp>
      <p:sp>
        <p:nvSpPr>
          <p:cNvPr id="420" name="Google Shape;420;p34"/>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Volver a versiones previas</a:t>
            </a:r>
            <a:endParaRPr/>
          </a:p>
        </p:txBody>
      </p:sp>
      <p:pic>
        <p:nvPicPr>
          <p:cNvPr id="421" name="Google Shape;421;p34"/>
          <p:cNvPicPr preferRelativeResize="0"/>
          <p:nvPr/>
        </p:nvPicPr>
        <p:blipFill rotWithShape="1">
          <a:blip r:embed="rId3">
            <a:alphaModFix/>
          </a:blip>
          <a:srcRect b="0" l="0" r="0" t="0"/>
          <a:stretch/>
        </p:blipFill>
        <p:spPr>
          <a:xfrm>
            <a:off x="6546400" y="2207405"/>
            <a:ext cx="5402125" cy="3375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5"/>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Primeros pasos con Git</a:t>
            </a:r>
            <a:endParaRPr/>
          </a:p>
        </p:txBody>
      </p:sp>
      <p:sp>
        <p:nvSpPr>
          <p:cNvPr id="428" name="Google Shape;428;p35"/>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429" name="Google Shape;429;p35"/>
          <p:cNvSpPr txBox="1"/>
          <p:nvPr>
            <p:ph idx="1" type="body"/>
          </p:nvPr>
        </p:nvSpPr>
        <p:spPr>
          <a:xfrm>
            <a:off x="622601" y="2204875"/>
            <a:ext cx="10945200" cy="3816300"/>
          </a:xfrm>
          <a:prstGeom prst="rect">
            <a:avLst/>
          </a:prstGeom>
          <a:noFill/>
          <a:ln>
            <a:noFill/>
          </a:ln>
        </p:spPr>
        <p:txBody>
          <a:bodyPr anchorCtr="0" anchor="t" bIns="45700" lIns="91425" spcFirstLastPara="1" rIns="91425" wrap="square" tIns="45700">
            <a:noAutofit/>
          </a:bodyPr>
          <a:lstStyle/>
          <a:p>
            <a:pPr indent="-342900" lvl="0" marL="342900" rtl="0" algn="l">
              <a:lnSpc>
                <a:spcPct val="115000"/>
              </a:lnSpc>
              <a:spcBef>
                <a:spcPts val="0"/>
              </a:spcBef>
              <a:spcAft>
                <a:spcPts val="0"/>
              </a:spcAft>
              <a:buClr>
                <a:schemeClr val="dk1"/>
              </a:buClr>
              <a:buSzPts val="1100"/>
              <a:buFont typeface="Arial"/>
              <a:buChar char="•"/>
            </a:pPr>
            <a:r>
              <a:rPr lang="es-ES" sz="1900">
                <a:solidFill>
                  <a:srgbClr val="595959"/>
                </a:solidFill>
                <a:latin typeface="Source Sans Pro"/>
                <a:ea typeface="Source Sans Pro"/>
                <a:cs typeface="Source Sans Pro"/>
                <a:sym typeface="Source Sans Pro"/>
              </a:rPr>
              <a:t>Es uno de los archivos más importantes del repositorio.</a:t>
            </a:r>
            <a:endParaRPr sz="1900">
              <a:solidFill>
                <a:srgbClr val="595959"/>
              </a:solidFill>
              <a:latin typeface="Source Sans Pro"/>
              <a:ea typeface="Source Sans Pro"/>
              <a:cs typeface="Source Sans Pro"/>
              <a:sym typeface="Source Sans Pro"/>
            </a:endParaRPr>
          </a:p>
          <a:p>
            <a:pPr indent="-342900" lvl="0" marL="342900" rtl="0" algn="l">
              <a:lnSpc>
                <a:spcPct val="115000"/>
              </a:lnSpc>
              <a:spcBef>
                <a:spcPts val="1200"/>
              </a:spcBef>
              <a:spcAft>
                <a:spcPts val="0"/>
              </a:spcAft>
              <a:buClr>
                <a:schemeClr val="dk1"/>
              </a:buClr>
              <a:buSzPts val="1100"/>
              <a:buFont typeface="Arial"/>
              <a:buChar char="•"/>
            </a:pPr>
            <a:r>
              <a:rPr lang="es-ES" sz="1900">
                <a:solidFill>
                  <a:srgbClr val="595959"/>
                </a:solidFill>
                <a:latin typeface="Source Sans Pro"/>
                <a:ea typeface="Source Sans Pro"/>
                <a:cs typeface="Source Sans Pro"/>
                <a:sym typeface="Source Sans Pro"/>
              </a:rPr>
              <a:t>Determina qué ficheros no tiene que tener en cuenta el repositorio a la hora de buscar ficheros modificados, sin añadir, etc…</a:t>
            </a:r>
            <a:endParaRPr/>
          </a:p>
          <a:p>
            <a:pPr indent="-342900" lvl="0" marL="342900" rtl="0" algn="l">
              <a:lnSpc>
                <a:spcPct val="115000"/>
              </a:lnSpc>
              <a:spcBef>
                <a:spcPts val="1200"/>
              </a:spcBef>
              <a:spcAft>
                <a:spcPts val="0"/>
              </a:spcAft>
              <a:buClr>
                <a:schemeClr val="dk1"/>
              </a:buClr>
              <a:buSzPts val="1100"/>
              <a:buFont typeface="Arial"/>
              <a:buChar char="•"/>
            </a:pPr>
            <a:r>
              <a:rPr lang="es-ES" sz="1900">
                <a:solidFill>
                  <a:srgbClr val="595959"/>
                </a:solidFill>
                <a:latin typeface="Source Sans Pro"/>
                <a:ea typeface="Source Sans Pro"/>
                <a:cs typeface="Source Sans Pro"/>
                <a:sym typeface="Source Sans Pro"/>
              </a:rPr>
              <a:t>Un archivo local </a:t>
            </a:r>
            <a:r>
              <a:rPr lang="es-ES" sz="1900">
                <a:solidFill>
                  <a:srgbClr val="595959"/>
                </a:solidFill>
                <a:latin typeface="Source Code Pro"/>
                <a:ea typeface="Source Code Pro"/>
                <a:cs typeface="Source Code Pro"/>
                <a:sym typeface="Source Code Pro"/>
              </a:rPr>
              <a:t>.gitignore </a:t>
            </a:r>
            <a:r>
              <a:rPr lang="es-ES" sz="1900">
                <a:solidFill>
                  <a:srgbClr val="595959"/>
                </a:solidFill>
                <a:latin typeface="Source Sans Pro"/>
                <a:ea typeface="Source Sans Pro"/>
                <a:cs typeface="Source Sans Pro"/>
                <a:sym typeface="Source Sans Pro"/>
              </a:rPr>
              <a:t>generalmente se coloca en el directorio raíz de un proyecto. </a:t>
            </a:r>
            <a:endParaRPr/>
          </a:p>
          <a:p>
            <a:pPr indent="-342900" lvl="1" marL="800100" rtl="0" algn="l">
              <a:lnSpc>
                <a:spcPct val="115000"/>
              </a:lnSpc>
              <a:spcBef>
                <a:spcPts val="1200"/>
              </a:spcBef>
              <a:spcAft>
                <a:spcPts val="0"/>
              </a:spcAft>
              <a:buSzPts val="1100"/>
              <a:buFont typeface="Arial"/>
              <a:buChar char="•"/>
            </a:pPr>
            <a:r>
              <a:rPr lang="es-ES" sz="1800">
                <a:solidFill>
                  <a:srgbClr val="595959"/>
                </a:solidFill>
                <a:latin typeface="Source Sans Pro"/>
                <a:ea typeface="Source Sans Pro"/>
                <a:cs typeface="Source Sans Pro"/>
                <a:sym typeface="Source Sans Pro"/>
              </a:rPr>
              <a:t>También puedes crear un archivo global </a:t>
            </a:r>
            <a:r>
              <a:rPr lang="es-ES" sz="1800">
                <a:solidFill>
                  <a:srgbClr val="595959"/>
                </a:solidFill>
                <a:latin typeface="Source Code Pro"/>
                <a:ea typeface="Source Code Pro"/>
                <a:cs typeface="Source Code Pro"/>
                <a:sym typeface="Source Code Pro"/>
              </a:rPr>
              <a:t>.gitignore</a:t>
            </a:r>
            <a:r>
              <a:rPr lang="es-ES" sz="1800">
                <a:solidFill>
                  <a:srgbClr val="595959"/>
                </a:solidFill>
                <a:latin typeface="Source Sans Pro"/>
                <a:ea typeface="Source Sans Pro"/>
                <a:cs typeface="Source Sans Pro"/>
                <a:sym typeface="Source Sans Pro"/>
              </a:rPr>
              <a:t>, y cualquier entrada en ese archivo se ignorará en todos tus repositorios de Git.</a:t>
            </a:r>
            <a:endParaRPr/>
          </a:p>
          <a:p>
            <a:pPr indent="-342900" lvl="0" marL="342900" rtl="0" algn="l">
              <a:lnSpc>
                <a:spcPct val="115000"/>
              </a:lnSpc>
              <a:spcBef>
                <a:spcPts val="1200"/>
              </a:spcBef>
              <a:spcAft>
                <a:spcPts val="1200"/>
              </a:spcAft>
              <a:buClr>
                <a:schemeClr val="dk1"/>
              </a:buClr>
              <a:buSzPts val="1100"/>
              <a:buFont typeface="Arial"/>
              <a:buChar char="•"/>
            </a:pPr>
            <a:r>
              <a:rPr lang="es-ES" sz="1900">
                <a:solidFill>
                  <a:srgbClr val="595959"/>
                </a:solidFill>
                <a:latin typeface="Source Sans Pro"/>
                <a:ea typeface="Source Sans Pro"/>
                <a:cs typeface="Source Sans Pro"/>
                <a:sym typeface="Source Sans Pro"/>
              </a:rPr>
              <a:t>Cuando ejecutamos </a:t>
            </a:r>
            <a:r>
              <a:rPr b="1" lang="es-ES" sz="1900">
                <a:solidFill>
                  <a:srgbClr val="595959"/>
                </a:solidFill>
                <a:latin typeface="Source Code Pro"/>
                <a:ea typeface="Source Code Pro"/>
                <a:cs typeface="Source Code Pro"/>
                <a:sym typeface="Source Code Pro"/>
              </a:rPr>
              <a:t>git add . </a:t>
            </a:r>
            <a:r>
              <a:rPr lang="es-ES" sz="1900">
                <a:solidFill>
                  <a:srgbClr val="595959"/>
                </a:solidFill>
                <a:latin typeface="Source Sans Pro"/>
                <a:ea typeface="Source Sans Pro"/>
                <a:cs typeface="Source Sans Pro"/>
                <a:sym typeface="Source Sans Pro"/>
              </a:rPr>
              <a:t>estos ficheros no pasan a estar en la fase de </a:t>
            </a:r>
            <a:r>
              <a:rPr i="1" lang="es-ES" sz="1900">
                <a:solidFill>
                  <a:srgbClr val="595959"/>
                </a:solidFill>
                <a:latin typeface="Source Sans Pro"/>
                <a:ea typeface="Source Sans Pro"/>
                <a:cs typeface="Source Sans Pro"/>
                <a:sym typeface="Source Sans Pro"/>
              </a:rPr>
              <a:t>preparados.</a:t>
            </a:r>
            <a:endParaRPr i="1" sz="2200"/>
          </a:p>
        </p:txBody>
      </p:sp>
      <p:sp>
        <p:nvSpPr>
          <p:cNvPr id="430" name="Google Shape;430;p35"/>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.gitignore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6"/>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Primeros pasos con Git</a:t>
            </a:r>
            <a:endParaRPr/>
          </a:p>
        </p:txBody>
      </p:sp>
      <p:sp>
        <p:nvSpPr>
          <p:cNvPr id="437" name="Google Shape;437;p36"/>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438" name="Google Shape;438;p36"/>
          <p:cNvSpPr txBox="1"/>
          <p:nvPr>
            <p:ph idx="1" type="body"/>
          </p:nvPr>
        </p:nvSpPr>
        <p:spPr>
          <a:xfrm>
            <a:off x="622601" y="2204874"/>
            <a:ext cx="10945200" cy="3960429"/>
          </a:xfrm>
          <a:prstGeom prst="rect">
            <a:avLst/>
          </a:prstGeom>
          <a:noFill/>
          <a:ln>
            <a:noFill/>
          </a:ln>
        </p:spPr>
        <p:txBody>
          <a:bodyPr anchorCtr="0" anchor="t" bIns="45700" lIns="91425" spcFirstLastPara="1" rIns="91425" wrap="square" tIns="45700">
            <a:noAutofit/>
          </a:bodyPr>
          <a:lstStyle/>
          <a:p>
            <a:pPr indent="-285750" lvl="0" marL="285750" rtl="0" algn="l">
              <a:lnSpc>
                <a:spcPct val="115000"/>
              </a:lnSpc>
              <a:spcBef>
                <a:spcPts val="1200"/>
              </a:spcBef>
              <a:spcAft>
                <a:spcPts val="0"/>
              </a:spcAft>
              <a:buSzPts val="1100"/>
              <a:buFont typeface="Arial"/>
              <a:buChar char="•"/>
            </a:pPr>
            <a:r>
              <a:rPr lang="es-ES" sz="1800">
                <a:solidFill>
                  <a:srgbClr val="595959"/>
                </a:solidFill>
                <a:latin typeface="Source Sans Pro"/>
                <a:ea typeface="Source Sans Pro"/>
                <a:cs typeface="Source Sans Pro"/>
                <a:sym typeface="Source Sans Pro"/>
              </a:rPr>
              <a:t>Para crear el archivo </a:t>
            </a:r>
            <a:r>
              <a:rPr b="1" lang="es-ES" sz="1800">
                <a:solidFill>
                  <a:srgbClr val="595959"/>
                </a:solidFill>
                <a:latin typeface="Source Sans Pro"/>
                <a:ea typeface="Source Sans Pro"/>
                <a:cs typeface="Source Sans Pro"/>
                <a:sym typeface="Source Sans Pro"/>
              </a:rPr>
              <a:t>local</a:t>
            </a:r>
            <a:r>
              <a:rPr lang="es-ES" sz="1800">
                <a:solidFill>
                  <a:srgbClr val="595959"/>
                </a:solidFill>
                <a:latin typeface="Source Sans Pro"/>
                <a:ea typeface="Source Sans Pro"/>
                <a:cs typeface="Source Sans Pro"/>
                <a:sym typeface="Source Sans Pro"/>
              </a:rPr>
              <a:t> </a:t>
            </a:r>
            <a:endParaRPr/>
          </a:p>
          <a:p>
            <a:pPr indent="-285750" lvl="1" marL="742950" rtl="0" algn="l">
              <a:lnSpc>
                <a:spcPct val="115000"/>
              </a:lnSpc>
              <a:spcBef>
                <a:spcPts val="1200"/>
              </a:spcBef>
              <a:spcAft>
                <a:spcPts val="0"/>
              </a:spcAft>
              <a:buSzPts val="1100"/>
              <a:buFont typeface="Arial"/>
              <a:buChar char="•"/>
            </a:pPr>
            <a:r>
              <a:rPr lang="es-ES" sz="1800">
                <a:solidFill>
                  <a:srgbClr val="595959"/>
                </a:solidFill>
                <a:latin typeface="Source Sans Pro"/>
                <a:ea typeface="Source Sans Pro"/>
                <a:cs typeface="Source Sans Pro"/>
                <a:sym typeface="Source Sans Pro"/>
              </a:rPr>
              <a:t>Crea un archivo de texto y asígnale el nombre “</a:t>
            </a:r>
            <a:r>
              <a:rPr lang="es-ES" sz="1800">
                <a:solidFill>
                  <a:srgbClr val="595959"/>
                </a:solidFill>
                <a:latin typeface="Source Code Pro"/>
                <a:ea typeface="Source Code Pro"/>
                <a:cs typeface="Source Code Pro"/>
                <a:sym typeface="Source Code Pro"/>
              </a:rPr>
              <a:t>.gitignore</a:t>
            </a:r>
            <a:r>
              <a:rPr lang="es-ES" sz="1800">
                <a:solidFill>
                  <a:srgbClr val="595959"/>
                </a:solidFill>
                <a:latin typeface="Source Sans Pro"/>
                <a:ea typeface="Source Sans Pro"/>
                <a:cs typeface="Source Sans Pro"/>
                <a:sym typeface="Source Sans Pro"/>
              </a:rPr>
              <a:t>”. </a:t>
            </a:r>
            <a:endParaRPr/>
          </a:p>
          <a:p>
            <a:pPr indent="-285750" lvl="1" marL="742950" rtl="0" algn="l">
              <a:lnSpc>
                <a:spcPct val="115000"/>
              </a:lnSpc>
              <a:spcBef>
                <a:spcPts val="1200"/>
              </a:spcBef>
              <a:spcAft>
                <a:spcPts val="0"/>
              </a:spcAft>
              <a:buSzPts val="1100"/>
              <a:buFont typeface="Arial"/>
              <a:buChar char="•"/>
            </a:pPr>
            <a:r>
              <a:rPr lang="es-ES" sz="1800">
                <a:solidFill>
                  <a:srgbClr val="595959"/>
                </a:solidFill>
                <a:latin typeface="Source Sans Pro"/>
                <a:ea typeface="Source Sans Pro"/>
                <a:cs typeface="Source Sans Pro"/>
                <a:sym typeface="Source Sans Pro"/>
              </a:rPr>
              <a:t>Edita este archivo, incluyendo en cada línea un archivo o carpeta adicional que quieras que Git ignore.</a:t>
            </a:r>
            <a:endParaRPr/>
          </a:p>
          <a:p>
            <a:pPr indent="-285750" lvl="0" marL="285750" rtl="0" algn="l">
              <a:lnSpc>
                <a:spcPct val="115000"/>
              </a:lnSpc>
              <a:spcBef>
                <a:spcPts val="1200"/>
              </a:spcBef>
              <a:spcAft>
                <a:spcPts val="0"/>
              </a:spcAft>
              <a:buSzPts val="1100"/>
              <a:buFont typeface="Arial"/>
              <a:buChar char="•"/>
            </a:pPr>
            <a:r>
              <a:rPr lang="es-ES" sz="1800">
                <a:solidFill>
                  <a:srgbClr val="595959"/>
                </a:solidFill>
                <a:latin typeface="Source Sans Pro"/>
                <a:ea typeface="Source Sans Pro"/>
                <a:cs typeface="Source Sans Pro"/>
                <a:sym typeface="Source Sans Pro"/>
              </a:rPr>
              <a:t>Para crear el archivo </a:t>
            </a:r>
            <a:r>
              <a:rPr b="1" lang="es-ES" sz="1800">
                <a:solidFill>
                  <a:srgbClr val="595959"/>
                </a:solidFill>
                <a:latin typeface="Source Sans Pro"/>
                <a:ea typeface="Source Sans Pro"/>
                <a:cs typeface="Source Sans Pro"/>
                <a:sym typeface="Source Sans Pro"/>
              </a:rPr>
              <a:t>global</a:t>
            </a:r>
            <a:endParaRPr/>
          </a:p>
          <a:p>
            <a:pPr indent="-285750" lvl="1" marL="742950" rtl="0" algn="l">
              <a:lnSpc>
                <a:spcPct val="115000"/>
              </a:lnSpc>
              <a:spcBef>
                <a:spcPts val="1200"/>
              </a:spcBef>
              <a:spcAft>
                <a:spcPts val="0"/>
              </a:spcAft>
              <a:buSzPts val="1100"/>
              <a:buFont typeface="Arial"/>
              <a:buChar char="•"/>
            </a:pPr>
            <a:r>
              <a:rPr lang="es-ES" sz="1800">
                <a:solidFill>
                  <a:srgbClr val="595959"/>
                </a:solidFill>
                <a:latin typeface="Source Sans Pro"/>
                <a:ea typeface="Source Sans Pro"/>
                <a:cs typeface="Source Sans Pro"/>
                <a:sym typeface="Source Sans Pro"/>
              </a:rPr>
              <a:t>Ejecutar el comando</a:t>
            </a:r>
            <a:endParaRPr/>
          </a:p>
          <a:p>
            <a:pPr indent="-285750" lvl="2" marL="1200150" rtl="0" algn="l">
              <a:lnSpc>
                <a:spcPct val="115000"/>
              </a:lnSpc>
              <a:spcBef>
                <a:spcPts val="1200"/>
              </a:spcBef>
              <a:spcAft>
                <a:spcPts val="0"/>
              </a:spcAft>
              <a:buSzPts val="1100"/>
              <a:buFont typeface="Arial"/>
              <a:buChar char="•"/>
            </a:pPr>
            <a:r>
              <a:rPr lang="es-ES" sz="1800">
                <a:solidFill>
                  <a:srgbClr val="595959"/>
                </a:solidFill>
                <a:latin typeface="Source Code Pro"/>
                <a:ea typeface="Source Code Pro"/>
                <a:cs typeface="Source Code Pro"/>
                <a:sym typeface="Source Code Pro"/>
              </a:rPr>
              <a:t>git config --global core.excludesfile ~/.gitignore_global </a:t>
            </a:r>
            <a:endParaRPr sz="1800">
              <a:solidFill>
                <a:srgbClr val="595959"/>
              </a:solidFill>
              <a:latin typeface="Source Code Pro"/>
              <a:ea typeface="Source Code Pro"/>
              <a:cs typeface="Source Code Pro"/>
              <a:sym typeface="Source Code Pro"/>
            </a:endParaRPr>
          </a:p>
          <a:p>
            <a:pPr indent="-285750" lvl="1" marL="742950" rtl="0" algn="l">
              <a:lnSpc>
                <a:spcPct val="115000"/>
              </a:lnSpc>
              <a:spcBef>
                <a:spcPts val="1200"/>
              </a:spcBef>
              <a:spcAft>
                <a:spcPts val="0"/>
              </a:spcAft>
              <a:buSzPts val="1100"/>
              <a:buFont typeface="Arial"/>
              <a:buChar char="•"/>
            </a:pPr>
            <a:r>
              <a:rPr lang="es-ES" sz="1800">
                <a:solidFill>
                  <a:srgbClr val="595959"/>
                </a:solidFill>
                <a:latin typeface="Source Sans Pro"/>
                <a:ea typeface="Source Sans Pro"/>
                <a:cs typeface="Source Sans Pro"/>
                <a:sym typeface="Source Sans Pro"/>
              </a:rPr>
              <a:t>Esto creará el archivo ~/.gitignore_global que puedes editar como un archivo </a:t>
            </a:r>
            <a:r>
              <a:rPr lang="es-ES" sz="1800">
                <a:solidFill>
                  <a:srgbClr val="595959"/>
                </a:solidFill>
                <a:latin typeface="Source Code Pro"/>
                <a:ea typeface="Source Code Pro"/>
                <a:cs typeface="Source Code Pro"/>
                <a:sym typeface="Source Code Pro"/>
              </a:rPr>
              <a:t>.gitignore</a:t>
            </a:r>
            <a:r>
              <a:rPr lang="es-ES" sz="1800">
                <a:solidFill>
                  <a:srgbClr val="595959"/>
                </a:solidFill>
                <a:latin typeface="Source Sans Pro"/>
                <a:ea typeface="Source Sans Pro"/>
                <a:cs typeface="Source Sans Pro"/>
                <a:sym typeface="Source Sans Pro"/>
              </a:rPr>
              <a:t> local. Todos tus repositorios Git ignorarán los archivos y carpetas listadas en el </a:t>
            </a:r>
            <a:r>
              <a:rPr lang="es-ES" sz="1800">
                <a:solidFill>
                  <a:srgbClr val="595959"/>
                </a:solidFill>
                <a:latin typeface="Source Code Pro"/>
                <a:ea typeface="Source Code Pro"/>
                <a:cs typeface="Source Code Pro"/>
                <a:sym typeface="Source Code Pro"/>
              </a:rPr>
              <a:t>.gitignore</a:t>
            </a:r>
            <a:r>
              <a:rPr lang="es-ES" sz="1800">
                <a:solidFill>
                  <a:srgbClr val="595959"/>
                </a:solidFill>
                <a:latin typeface="Source Sans Pro"/>
                <a:ea typeface="Source Sans Pro"/>
                <a:cs typeface="Source Sans Pro"/>
                <a:sym typeface="Source Sans Pro"/>
              </a:rPr>
              <a:t> global. </a:t>
            </a:r>
            <a:endParaRPr/>
          </a:p>
          <a:p>
            <a:pPr indent="-215900" lvl="0" marL="285750" rtl="0" algn="l">
              <a:lnSpc>
                <a:spcPct val="115000"/>
              </a:lnSpc>
              <a:spcBef>
                <a:spcPts val="1200"/>
              </a:spcBef>
              <a:spcAft>
                <a:spcPts val="0"/>
              </a:spcAft>
              <a:buSzPts val="1100"/>
              <a:buFont typeface="Arial"/>
              <a:buNone/>
            </a:pPr>
            <a:r>
              <a:t/>
            </a:r>
            <a:endParaRPr sz="1800">
              <a:solidFill>
                <a:srgbClr val="595959"/>
              </a:solidFill>
              <a:latin typeface="Source Sans Pro"/>
              <a:ea typeface="Source Sans Pro"/>
              <a:cs typeface="Source Sans Pro"/>
              <a:sym typeface="Source Sans Pro"/>
            </a:endParaRPr>
          </a:p>
          <a:p>
            <a:pPr indent="-215900" lvl="0" marL="285750" rtl="0" algn="l">
              <a:lnSpc>
                <a:spcPct val="115000"/>
              </a:lnSpc>
              <a:spcBef>
                <a:spcPts val="1200"/>
              </a:spcBef>
              <a:spcAft>
                <a:spcPts val="0"/>
              </a:spcAft>
              <a:buSzPts val="1100"/>
              <a:buFont typeface="Arial"/>
              <a:buNone/>
            </a:pPr>
            <a:r>
              <a:t/>
            </a:r>
            <a:endParaRPr sz="800">
              <a:solidFill>
                <a:srgbClr val="595959"/>
              </a:solidFill>
              <a:latin typeface="Source Sans Pro"/>
              <a:ea typeface="Source Sans Pro"/>
              <a:cs typeface="Source Sans Pro"/>
              <a:sym typeface="Source Sans Pro"/>
            </a:endParaRPr>
          </a:p>
          <a:p>
            <a:pPr indent="-273050" lvl="0" marL="342900" rtl="0" algn="l">
              <a:lnSpc>
                <a:spcPct val="115000"/>
              </a:lnSpc>
              <a:spcBef>
                <a:spcPts val="0"/>
              </a:spcBef>
              <a:spcAft>
                <a:spcPts val="0"/>
              </a:spcAft>
              <a:buClr>
                <a:schemeClr val="dk1"/>
              </a:buClr>
              <a:buSzPts val="1100"/>
              <a:buFont typeface="Arial"/>
              <a:buNone/>
            </a:pPr>
            <a:r>
              <a:t/>
            </a:r>
            <a:endParaRPr sz="800"/>
          </a:p>
        </p:txBody>
      </p:sp>
      <p:sp>
        <p:nvSpPr>
          <p:cNvPr id="439" name="Google Shape;439;p36"/>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.gitignore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7"/>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Primeros pasos con Git</a:t>
            </a:r>
            <a:endParaRPr/>
          </a:p>
        </p:txBody>
      </p:sp>
      <p:sp>
        <p:nvSpPr>
          <p:cNvPr id="446" name="Google Shape;446;p37"/>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447" name="Google Shape;447;p37"/>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.gitignore</a:t>
            </a:r>
            <a:endParaRPr/>
          </a:p>
        </p:txBody>
      </p:sp>
      <p:sp>
        <p:nvSpPr>
          <p:cNvPr id="448" name="Google Shape;448;p37"/>
          <p:cNvSpPr txBox="1"/>
          <p:nvPr>
            <p:ph idx="1" type="body"/>
          </p:nvPr>
        </p:nvSpPr>
        <p:spPr>
          <a:xfrm>
            <a:off x="695129" y="2310977"/>
            <a:ext cx="6740628" cy="2769989"/>
          </a:xfrm>
          <a:prstGeom prst="rect">
            <a:avLst/>
          </a:prstGeom>
          <a:solidFill>
            <a:srgbClr val="FFFFFF"/>
          </a:solidFill>
          <a:ln>
            <a:noFill/>
          </a:ln>
        </p:spPr>
        <p:txBody>
          <a:bodyPr anchorCtr="0" anchor="ctr" bIns="0" lIns="0" spcFirstLastPara="1" rIns="0" wrap="square" tIns="0">
            <a:spAutoFit/>
          </a:bodyPr>
          <a:lstStyle/>
          <a:p>
            <a:pPr indent="0" lvl="0" marL="0" marR="0" rtl="0" algn="just">
              <a:lnSpc>
                <a:spcPct val="200000"/>
              </a:lnSpc>
              <a:spcBef>
                <a:spcPts val="0"/>
              </a:spcBef>
              <a:spcAft>
                <a:spcPts val="0"/>
              </a:spcAft>
              <a:buClr>
                <a:srgbClr val="595959"/>
              </a:buClr>
              <a:buSzPts val="1800"/>
              <a:buFont typeface="Source Sans Pro"/>
              <a:buNone/>
            </a:pPr>
            <a:r>
              <a:rPr lang="es-ES" sz="1800">
                <a:solidFill>
                  <a:srgbClr val="595959"/>
                </a:solidFill>
                <a:latin typeface="Source Sans Pro"/>
                <a:ea typeface="Source Sans Pro"/>
                <a:cs typeface="Source Sans Pro"/>
                <a:sym typeface="Source Sans Pro"/>
              </a:rPr>
              <a:t>Las entradas de estos archivos pueden seguir un patrón coincidente:</a:t>
            </a:r>
            <a:endParaRPr/>
          </a:p>
          <a:p>
            <a:pPr indent="-114300" lvl="1" marL="457200" rtl="0" algn="just">
              <a:lnSpc>
                <a:spcPct val="200000"/>
              </a:lnSpc>
              <a:spcBef>
                <a:spcPts val="0"/>
              </a:spcBef>
              <a:spcAft>
                <a:spcPts val="0"/>
              </a:spcAft>
              <a:buClr>
                <a:srgbClr val="595959"/>
              </a:buClr>
              <a:buSzPts val="1800"/>
              <a:buFont typeface="Source Sans Pro"/>
              <a:buChar char="•"/>
            </a:pPr>
            <a:r>
              <a:rPr lang="es-ES" sz="1800">
                <a:solidFill>
                  <a:srgbClr val="595959"/>
                </a:solidFill>
                <a:latin typeface="Source Sans Pro"/>
                <a:ea typeface="Source Sans Pro"/>
                <a:cs typeface="Source Sans Pro"/>
                <a:sym typeface="Source Sans Pro"/>
              </a:rPr>
              <a:t> * se utiliza como una coincidencia comodín.</a:t>
            </a:r>
            <a:endParaRPr/>
          </a:p>
          <a:p>
            <a:pPr indent="-114300" lvl="1" marL="457200" rtl="0" algn="just">
              <a:lnSpc>
                <a:spcPct val="200000"/>
              </a:lnSpc>
              <a:spcBef>
                <a:spcPts val="0"/>
              </a:spcBef>
              <a:spcAft>
                <a:spcPts val="0"/>
              </a:spcAft>
              <a:buClr>
                <a:srgbClr val="595959"/>
              </a:buClr>
              <a:buSzPts val="1800"/>
              <a:buFont typeface="Source Sans Pro"/>
              <a:buChar char="•"/>
            </a:pPr>
            <a:r>
              <a:rPr lang="es-ES" sz="1800">
                <a:solidFill>
                  <a:srgbClr val="595959"/>
                </a:solidFill>
                <a:latin typeface="Source Sans Pro"/>
                <a:ea typeface="Source Sans Pro"/>
                <a:cs typeface="Source Sans Pro"/>
                <a:sym typeface="Source Sans Pro"/>
              </a:rPr>
              <a:t> / se usa para ignorar las rutas relativas al archivo </a:t>
            </a:r>
            <a:r>
              <a:rPr lang="es-ES" sz="1800">
                <a:solidFill>
                  <a:srgbClr val="595959"/>
                </a:solidFill>
                <a:latin typeface="Source Code Pro"/>
                <a:ea typeface="Source Code Pro"/>
                <a:cs typeface="Source Code Pro"/>
                <a:sym typeface="Source Code Pro"/>
              </a:rPr>
              <a:t>.gitignore</a:t>
            </a:r>
            <a:r>
              <a:rPr lang="es-ES" sz="1800">
                <a:solidFill>
                  <a:srgbClr val="595959"/>
                </a:solidFill>
                <a:latin typeface="Source Sans Pro"/>
                <a:ea typeface="Source Sans Pro"/>
                <a:cs typeface="Source Sans Pro"/>
                <a:sym typeface="Source Sans Pro"/>
              </a:rPr>
              <a:t>.</a:t>
            </a:r>
            <a:endParaRPr/>
          </a:p>
          <a:p>
            <a:pPr indent="-114300" lvl="1" marL="457200" rtl="0" algn="just">
              <a:lnSpc>
                <a:spcPct val="200000"/>
              </a:lnSpc>
              <a:spcBef>
                <a:spcPts val="0"/>
              </a:spcBef>
              <a:spcAft>
                <a:spcPts val="0"/>
              </a:spcAft>
              <a:buClr>
                <a:srgbClr val="595959"/>
              </a:buClr>
              <a:buSzPts val="1800"/>
              <a:buFont typeface="Source Sans Pro"/>
              <a:buChar char="•"/>
            </a:pPr>
            <a:r>
              <a:rPr lang="es-ES" sz="1800">
                <a:solidFill>
                  <a:srgbClr val="595959"/>
                </a:solidFill>
                <a:latin typeface="Source Sans Pro"/>
                <a:ea typeface="Source Sans Pro"/>
                <a:cs typeface="Source Sans Pro"/>
                <a:sym typeface="Source Sans Pro"/>
              </a:rPr>
              <a:t> # es usado para agregar comentarios</a:t>
            </a:r>
            <a:endParaRPr/>
          </a:p>
          <a:p>
            <a:pPr indent="0" lvl="1" marL="457200" rtl="0" algn="l">
              <a:lnSpc>
                <a:spcPct val="100000"/>
              </a:lnSpc>
              <a:spcBef>
                <a:spcPts val="0"/>
              </a:spcBef>
              <a:spcAft>
                <a:spcPts val="0"/>
              </a:spcAft>
              <a:buClr>
                <a:schemeClr val="dk1"/>
              </a:buClr>
              <a:buSzPts val="1800"/>
              <a:buNone/>
            </a:pPr>
            <a:r>
              <a:t/>
            </a:r>
            <a:endParaRPr sz="1800">
              <a:solidFill>
                <a:srgbClr val="595959"/>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chemeClr val="dk1"/>
              </a:buClr>
              <a:buSzPts val="1800"/>
              <a:buFont typeface="Source Sans Pro"/>
              <a:buNone/>
            </a:pPr>
            <a:r>
              <a:t/>
            </a:r>
            <a:endParaRPr sz="1800">
              <a:solidFill>
                <a:srgbClr val="595959"/>
              </a:solidFill>
              <a:latin typeface="Source Sans Pro"/>
              <a:ea typeface="Source Sans Pro"/>
              <a:cs typeface="Source Sans Pro"/>
              <a:sym typeface="Source Sans Pro"/>
            </a:endParaRPr>
          </a:p>
        </p:txBody>
      </p:sp>
      <p:pic>
        <p:nvPicPr>
          <p:cNvPr id="449" name="Google Shape;449;p37"/>
          <p:cNvPicPr preferRelativeResize="0"/>
          <p:nvPr/>
        </p:nvPicPr>
        <p:blipFill rotWithShape="1">
          <a:blip r:embed="rId3">
            <a:alphaModFix/>
          </a:blip>
          <a:srcRect b="0" l="0" r="0" t="0"/>
          <a:stretch/>
        </p:blipFill>
        <p:spPr>
          <a:xfrm>
            <a:off x="7731230" y="2091010"/>
            <a:ext cx="3638550" cy="3209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8"/>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Primeros pasos con Git</a:t>
            </a:r>
            <a:endParaRPr/>
          </a:p>
        </p:txBody>
      </p:sp>
      <p:sp>
        <p:nvSpPr>
          <p:cNvPr id="456" name="Google Shape;456;p38"/>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457" name="Google Shape;457;p38"/>
          <p:cNvSpPr txBox="1"/>
          <p:nvPr>
            <p:ph idx="1" type="body"/>
          </p:nvPr>
        </p:nvSpPr>
        <p:spPr>
          <a:xfrm>
            <a:off x="622600" y="2204875"/>
            <a:ext cx="5040798" cy="38163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s-ES" sz="1900">
                <a:solidFill>
                  <a:srgbClr val="595959"/>
                </a:solidFill>
                <a:latin typeface="Source Sans Pro"/>
                <a:ea typeface="Source Sans Pro"/>
                <a:cs typeface="Source Sans Pro"/>
                <a:sym typeface="Source Sans Pro"/>
              </a:rPr>
              <a:t>Comúnmente se indican los ficheros de configuración propios del equipo o IDE; ficheros deducibles de otros, entre ellos, los programas compilados. </a:t>
            </a:r>
            <a:endParaRPr sz="1900">
              <a:solidFill>
                <a:srgbClr val="595959"/>
              </a:solidFill>
              <a:latin typeface="Source Sans Pro"/>
              <a:ea typeface="Source Sans Pro"/>
              <a:cs typeface="Source Sans Pro"/>
              <a:sym typeface="Source Sans Pro"/>
            </a:endParaRPr>
          </a:p>
          <a:p>
            <a:pPr indent="0" lvl="0" marL="0" rtl="0" algn="just">
              <a:lnSpc>
                <a:spcPct val="115000"/>
              </a:lnSpc>
              <a:spcBef>
                <a:spcPts val="1200"/>
              </a:spcBef>
              <a:spcAft>
                <a:spcPts val="0"/>
              </a:spcAft>
              <a:buClr>
                <a:schemeClr val="dk1"/>
              </a:buClr>
              <a:buSzPts val="1100"/>
              <a:buFont typeface="Arial"/>
              <a:buNone/>
            </a:pPr>
            <a:r>
              <a:t/>
            </a:r>
            <a:endParaRPr sz="1900">
              <a:solidFill>
                <a:srgbClr val="595959"/>
              </a:solidFill>
              <a:latin typeface="Source Sans Pro"/>
              <a:ea typeface="Source Sans Pro"/>
              <a:cs typeface="Source Sans Pro"/>
              <a:sym typeface="Source Sans Pro"/>
            </a:endParaRPr>
          </a:p>
          <a:p>
            <a:pPr indent="0" lvl="0" marL="0" rtl="0" algn="just">
              <a:lnSpc>
                <a:spcPct val="115000"/>
              </a:lnSpc>
              <a:spcBef>
                <a:spcPts val="1200"/>
              </a:spcBef>
              <a:spcAft>
                <a:spcPts val="1200"/>
              </a:spcAft>
              <a:buClr>
                <a:schemeClr val="dk1"/>
              </a:buClr>
              <a:buSzPts val="1100"/>
              <a:buFont typeface="Arial"/>
              <a:buNone/>
            </a:pPr>
            <a:r>
              <a:rPr lang="es-ES" sz="1900">
                <a:solidFill>
                  <a:srgbClr val="595959"/>
                </a:solidFill>
                <a:latin typeface="Source Sans Pro"/>
                <a:ea typeface="Source Sans Pro"/>
                <a:cs typeface="Source Sans Pro"/>
                <a:sym typeface="Source Sans Pro"/>
              </a:rPr>
              <a:t>Como hemos indicado estos ficheros no serán tomados en cuenta por Git.</a:t>
            </a:r>
            <a:endParaRPr sz="2200"/>
          </a:p>
        </p:txBody>
      </p:sp>
      <p:sp>
        <p:nvSpPr>
          <p:cNvPr id="458" name="Google Shape;458;p38"/>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.gitignore</a:t>
            </a:r>
            <a:endParaRPr/>
          </a:p>
        </p:txBody>
      </p:sp>
      <p:pic>
        <p:nvPicPr>
          <p:cNvPr id="459" name="Google Shape;459;p38"/>
          <p:cNvPicPr preferRelativeResize="0"/>
          <p:nvPr/>
        </p:nvPicPr>
        <p:blipFill rotWithShape="1">
          <a:blip r:embed="rId3">
            <a:alphaModFix/>
          </a:blip>
          <a:srcRect b="0" l="0" r="0" t="0"/>
          <a:stretch/>
        </p:blipFill>
        <p:spPr>
          <a:xfrm>
            <a:off x="6724516" y="2358763"/>
            <a:ext cx="1688381" cy="4076410"/>
          </a:xfrm>
          <a:prstGeom prst="rect">
            <a:avLst/>
          </a:prstGeom>
          <a:noFill/>
          <a:ln>
            <a:noFill/>
          </a:ln>
        </p:spPr>
      </p:pic>
      <p:sp>
        <p:nvSpPr>
          <p:cNvPr id="460" name="Google Shape;460;p38"/>
          <p:cNvSpPr/>
          <p:nvPr/>
        </p:nvSpPr>
        <p:spPr>
          <a:xfrm>
            <a:off x="6724516" y="2050986"/>
            <a:ext cx="41392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595959"/>
                </a:solidFill>
                <a:latin typeface="Source Sans Pro"/>
                <a:ea typeface="Source Sans Pro"/>
                <a:cs typeface="Source Sans Pro"/>
                <a:sym typeface="Source Sans Pro"/>
              </a:rPr>
              <a:t>Ejemplo de un .gitignore de un proyecto Java Maven: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9"/>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Primeros pasos con Git</a:t>
            </a:r>
            <a:endParaRPr/>
          </a:p>
        </p:txBody>
      </p:sp>
      <p:sp>
        <p:nvSpPr>
          <p:cNvPr id="467" name="Google Shape;467;p39"/>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468" name="Google Shape;468;p39"/>
          <p:cNvSpPr txBox="1"/>
          <p:nvPr>
            <p:ph idx="1" type="body"/>
          </p:nvPr>
        </p:nvSpPr>
        <p:spPr>
          <a:xfrm>
            <a:off x="622601" y="2204875"/>
            <a:ext cx="10945200" cy="1072399"/>
          </a:xfrm>
          <a:prstGeom prst="rect">
            <a:avLst/>
          </a:prstGeom>
          <a:noFill/>
          <a:ln>
            <a:noFill/>
          </a:ln>
        </p:spPr>
        <p:txBody>
          <a:bodyPr anchorCtr="0" anchor="t" bIns="45700" lIns="91425" spcFirstLastPara="1" rIns="91425" wrap="square" tIns="45700">
            <a:noAutofit/>
          </a:bodyPr>
          <a:lstStyle/>
          <a:p>
            <a:pPr indent="0" lvl="0" marL="107950" rtl="0" algn="l">
              <a:lnSpc>
                <a:spcPct val="115000"/>
              </a:lnSpc>
              <a:spcBef>
                <a:spcPts val="0"/>
              </a:spcBef>
              <a:spcAft>
                <a:spcPts val="0"/>
              </a:spcAft>
              <a:buClr>
                <a:srgbClr val="595959"/>
              </a:buClr>
              <a:buSzPts val="1900"/>
              <a:buNone/>
            </a:pPr>
            <a:r>
              <a:rPr lang="es-ES">
                <a:solidFill>
                  <a:srgbClr val="595959"/>
                </a:solidFill>
                <a:latin typeface="Source Sans Pro"/>
                <a:ea typeface="Source Sans Pro"/>
                <a:cs typeface="Source Sans Pro"/>
                <a:sym typeface="Source Sans Pro"/>
              </a:rPr>
              <a:t>1. Es fácil que nos hayamos equivocado al escribir el mensaje del último commit. Con este comando, podemos editar el último mensaje sin alterar nada más:</a:t>
            </a:r>
            <a:endParaRPr/>
          </a:p>
          <a:p>
            <a:pPr indent="-171450" lvl="2" marL="1193800" rtl="0" algn="l">
              <a:lnSpc>
                <a:spcPct val="115000"/>
              </a:lnSpc>
              <a:spcBef>
                <a:spcPts val="0"/>
              </a:spcBef>
              <a:spcAft>
                <a:spcPts val="0"/>
              </a:spcAft>
              <a:buClr>
                <a:srgbClr val="595959"/>
              </a:buClr>
              <a:buSzPts val="1900"/>
              <a:buFont typeface="Arial"/>
              <a:buChar char="•"/>
            </a:pPr>
            <a:r>
              <a:rPr lang="es-ES" sz="1200">
                <a:solidFill>
                  <a:srgbClr val="595959"/>
                </a:solidFill>
                <a:latin typeface="Source Code Pro"/>
                <a:ea typeface="Source Code Pro"/>
                <a:cs typeface="Source Code Pro"/>
                <a:sym typeface="Source Code Pro"/>
              </a:rPr>
              <a:t>git commit –m “st msnaj sta ml”</a:t>
            </a:r>
            <a:endParaRPr/>
          </a:p>
          <a:p>
            <a:pPr indent="-171450" lvl="2" marL="1193800" rtl="0" algn="l">
              <a:lnSpc>
                <a:spcPct val="115000"/>
              </a:lnSpc>
              <a:spcBef>
                <a:spcPts val="0"/>
              </a:spcBef>
              <a:spcAft>
                <a:spcPts val="0"/>
              </a:spcAft>
              <a:buClr>
                <a:srgbClr val="595959"/>
              </a:buClr>
              <a:buSzPts val="1900"/>
              <a:buFont typeface="Arial"/>
              <a:buChar char="•"/>
            </a:pPr>
            <a:r>
              <a:rPr lang="es-ES" sz="1200">
                <a:solidFill>
                  <a:srgbClr val="595959"/>
                </a:solidFill>
                <a:latin typeface="Source Code Pro"/>
                <a:ea typeface="Source Code Pro"/>
                <a:cs typeface="Source Code Pro"/>
                <a:sym typeface="Source Code Pro"/>
              </a:rPr>
              <a:t>git commit --amend –m “este mensaje estaba mal y lo hemos corregido”</a:t>
            </a:r>
            <a:endParaRPr/>
          </a:p>
        </p:txBody>
      </p:sp>
      <p:sp>
        <p:nvSpPr>
          <p:cNvPr id="469" name="Google Shape;469;p39"/>
          <p:cNvSpPr txBox="1"/>
          <p:nvPr>
            <p:ph idx="2" type="body"/>
          </p:nvPr>
        </p:nvSpPr>
        <p:spPr>
          <a:xfrm>
            <a:off x="622598" y="1340768"/>
            <a:ext cx="10945200" cy="57704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Otros comandos interesantes de Git: --amend</a:t>
            </a:r>
            <a:endParaRPr/>
          </a:p>
        </p:txBody>
      </p:sp>
      <p:grpSp>
        <p:nvGrpSpPr>
          <p:cNvPr id="470" name="Google Shape;470;p39"/>
          <p:cNvGrpSpPr/>
          <p:nvPr/>
        </p:nvGrpSpPr>
        <p:grpSpPr>
          <a:xfrm>
            <a:off x="689447" y="3347836"/>
            <a:ext cx="10811448" cy="2430360"/>
            <a:chOff x="689447" y="3347836"/>
            <a:chExt cx="10811448" cy="2430360"/>
          </a:xfrm>
        </p:grpSpPr>
        <p:sp>
          <p:nvSpPr>
            <p:cNvPr id="471" name="Google Shape;471;p39"/>
            <p:cNvSpPr/>
            <p:nvPr/>
          </p:nvSpPr>
          <p:spPr>
            <a:xfrm>
              <a:off x="689447" y="3347836"/>
              <a:ext cx="10811448" cy="959878"/>
            </a:xfrm>
            <a:prstGeom prst="rect">
              <a:avLst/>
            </a:prstGeom>
            <a:noFill/>
            <a:ln>
              <a:noFill/>
            </a:ln>
          </p:spPr>
          <p:txBody>
            <a:bodyPr anchorCtr="0" anchor="t" bIns="45700" lIns="91425" spcFirstLastPara="1" rIns="91425" wrap="square" tIns="45700">
              <a:spAutoFit/>
            </a:bodyPr>
            <a:lstStyle/>
            <a:p>
              <a:pPr indent="0" lvl="1" marL="0" marR="0" rtl="0" algn="l">
                <a:lnSpc>
                  <a:spcPct val="115000"/>
                </a:lnSpc>
                <a:spcBef>
                  <a:spcPts val="0"/>
                </a:spcBef>
                <a:spcAft>
                  <a:spcPts val="0"/>
                </a:spcAft>
                <a:buNone/>
              </a:pPr>
              <a:r>
                <a:rPr b="0" i="0" lang="es-ES" sz="1600" u="none" cap="none" strike="noStrike">
                  <a:solidFill>
                    <a:srgbClr val="595959"/>
                  </a:solidFill>
                  <a:latin typeface="Source Sans Pro"/>
                  <a:ea typeface="Source Sans Pro"/>
                  <a:cs typeface="Source Sans Pro"/>
                  <a:sym typeface="Source Sans Pro"/>
                </a:rPr>
                <a:t>2. También es posible que estuviésemos editando dos archivos y hubiésemos añadido en el commit solo uno. En este caso, podríamos añadir el segundo fichero con el comando </a:t>
              </a:r>
              <a:r>
                <a:rPr b="0" i="0" lang="es-ES" sz="1600" u="none" cap="none" strike="noStrike">
                  <a:solidFill>
                    <a:srgbClr val="595959"/>
                  </a:solidFill>
                  <a:latin typeface="Source Code Pro"/>
                  <a:ea typeface="Source Code Pro"/>
                  <a:cs typeface="Source Code Pro"/>
                  <a:sym typeface="Source Code Pro"/>
                </a:rPr>
                <a:t>commit --amend </a:t>
              </a:r>
              <a:r>
                <a:rPr b="0" i="0" lang="es-ES" sz="1600" u="none" cap="none" strike="noStrike">
                  <a:solidFill>
                    <a:srgbClr val="595959"/>
                  </a:solidFill>
                  <a:latin typeface="Source Sans Pro"/>
                  <a:ea typeface="Source Sans Pro"/>
                  <a:cs typeface="Source Sans Pro"/>
                  <a:sym typeface="Source Sans Pro"/>
                </a:rPr>
                <a:t>como si lo hubiésemos hecho todo a la vez desde el principio:</a:t>
              </a:r>
              <a:endParaRPr b="0" i="0" sz="1600" u="none" cap="none" strike="noStrike">
                <a:solidFill>
                  <a:srgbClr val="595959"/>
                </a:solidFill>
                <a:latin typeface="Source Sans Pro"/>
                <a:ea typeface="Source Sans Pro"/>
                <a:cs typeface="Source Sans Pro"/>
                <a:sym typeface="Source Sans Pro"/>
              </a:endParaRPr>
            </a:p>
          </p:txBody>
        </p:sp>
        <p:sp>
          <p:nvSpPr>
            <p:cNvPr id="472" name="Google Shape;472;p39"/>
            <p:cNvSpPr/>
            <p:nvPr/>
          </p:nvSpPr>
          <p:spPr>
            <a:xfrm>
              <a:off x="1623802" y="4199302"/>
              <a:ext cx="6092825" cy="1578894"/>
            </a:xfrm>
            <a:prstGeom prst="rect">
              <a:avLst/>
            </a:prstGeom>
            <a:noFill/>
            <a:ln>
              <a:noFill/>
            </a:ln>
          </p:spPr>
          <p:txBody>
            <a:bodyPr anchorCtr="0" anchor="t" bIns="45700" lIns="91425" spcFirstLastPara="1" rIns="91425" wrap="square" tIns="45700">
              <a:spAutoFit/>
            </a:bodyPr>
            <a:lstStyle/>
            <a:p>
              <a:pPr indent="0" lvl="1" marL="0" marR="0" rtl="0" algn="l">
                <a:lnSpc>
                  <a:spcPct val="115000"/>
                </a:lnSpc>
                <a:spcBef>
                  <a:spcPts val="0"/>
                </a:spcBef>
                <a:spcAft>
                  <a:spcPts val="0"/>
                </a:spcAft>
                <a:buClr>
                  <a:srgbClr val="595959"/>
                </a:buClr>
                <a:buSzPts val="1900"/>
                <a:buFont typeface="Arial"/>
                <a:buChar char="•"/>
              </a:pPr>
              <a:r>
                <a:rPr b="0" i="0" lang="es-ES" sz="1200" u="none" cap="none" strike="noStrike">
                  <a:solidFill>
                    <a:srgbClr val="595959"/>
                  </a:solidFill>
                  <a:latin typeface="Source Code Pro"/>
                  <a:ea typeface="Source Code Pro"/>
                  <a:cs typeface="Source Code Pro"/>
                  <a:sym typeface="Source Code Pro"/>
                </a:rPr>
                <a:t>#editamos archivo1.txt y archivo2.txt</a:t>
              </a:r>
              <a:endParaRPr/>
            </a:p>
            <a:p>
              <a:pPr indent="0" lvl="7" marL="0" marR="0" rtl="0" algn="l">
                <a:lnSpc>
                  <a:spcPct val="115000"/>
                </a:lnSpc>
                <a:spcBef>
                  <a:spcPts val="0"/>
                </a:spcBef>
                <a:spcAft>
                  <a:spcPts val="0"/>
                </a:spcAft>
                <a:buClr>
                  <a:srgbClr val="595959"/>
                </a:buClr>
                <a:buSzPts val="1900"/>
                <a:buFont typeface="Arial"/>
                <a:buChar char="•"/>
              </a:pPr>
              <a:r>
                <a:rPr b="0" i="0" lang="es-ES" sz="1200" u="none" cap="none" strike="noStrike">
                  <a:solidFill>
                    <a:srgbClr val="595959"/>
                  </a:solidFill>
                  <a:latin typeface="Source Code Pro"/>
                  <a:ea typeface="Source Code Pro"/>
                  <a:cs typeface="Source Code Pro"/>
                  <a:sym typeface="Source Code Pro"/>
                </a:rPr>
                <a:t>git add archivo1.txt</a:t>
              </a:r>
              <a:endParaRPr/>
            </a:p>
            <a:p>
              <a:pPr indent="0" lvl="7" marL="0" marR="0" rtl="0" algn="l">
                <a:lnSpc>
                  <a:spcPct val="115000"/>
                </a:lnSpc>
                <a:spcBef>
                  <a:spcPts val="0"/>
                </a:spcBef>
                <a:spcAft>
                  <a:spcPts val="0"/>
                </a:spcAft>
                <a:buClr>
                  <a:srgbClr val="595959"/>
                </a:buClr>
                <a:buSzPts val="1900"/>
                <a:buFont typeface="Arial"/>
                <a:buChar char="•"/>
              </a:pPr>
              <a:r>
                <a:rPr b="0" i="0" lang="es-ES" sz="1200" u="none" cap="none" strike="noStrike">
                  <a:solidFill>
                    <a:srgbClr val="595959"/>
                  </a:solidFill>
                  <a:latin typeface="Source Code Pro"/>
                  <a:ea typeface="Source Code Pro"/>
                  <a:cs typeface="Source Code Pro"/>
                  <a:sym typeface="Source Code Pro"/>
                </a:rPr>
                <a:t>git commit –m “mensaje definitivo del commit”</a:t>
              </a:r>
              <a:endParaRPr b="0" i="0" sz="1200" u="none" cap="none" strike="noStrike">
                <a:solidFill>
                  <a:srgbClr val="595959"/>
                </a:solidFill>
                <a:latin typeface="Source Sans Pro"/>
                <a:ea typeface="Source Sans Pro"/>
                <a:cs typeface="Source Sans Pro"/>
                <a:sym typeface="Source Sans Pro"/>
              </a:endParaRPr>
            </a:p>
            <a:p>
              <a:pPr indent="0" lvl="7" marL="0" marR="0" rtl="0" algn="l">
                <a:lnSpc>
                  <a:spcPct val="115000"/>
                </a:lnSpc>
                <a:spcBef>
                  <a:spcPts val="0"/>
                </a:spcBef>
                <a:spcAft>
                  <a:spcPts val="0"/>
                </a:spcAft>
                <a:buClr>
                  <a:srgbClr val="595959"/>
                </a:buClr>
                <a:buSzPts val="1900"/>
                <a:buFont typeface="Arial"/>
                <a:buChar char="•"/>
              </a:pPr>
              <a:r>
                <a:rPr b="0" i="0" lang="es-ES" sz="1200" u="none" cap="none" strike="noStrike">
                  <a:solidFill>
                    <a:srgbClr val="595959"/>
                  </a:solidFill>
                  <a:latin typeface="Source Code Pro"/>
                  <a:ea typeface="Source Code Pro"/>
                  <a:cs typeface="Source Code Pro"/>
                  <a:sym typeface="Source Code Pro"/>
                </a:rPr>
                <a:t>#nos damos cuenta de que nos faltaba el segundo archivo</a:t>
              </a:r>
              <a:endParaRPr/>
            </a:p>
            <a:p>
              <a:pPr indent="0" lvl="7" marL="0" marR="0" rtl="0" algn="l">
                <a:lnSpc>
                  <a:spcPct val="115000"/>
                </a:lnSpc>
                <a:spcBef>
                  <a:spcPts val="0"/>
                </a:spcBef>
                <a:spcAft>
                  <a:spcPts val="0"/>
                </a:spcAft>
                <a:buClr>
                  <a:srgbClr val="595959"/>
                </a:buClr>
                <a:buSzPts val="1900"/>
                <a:buFont typeface="Arial"/>
                <a:buChar char="•"/>
              </a:pPr>
              <a:r>
                <a:rPr b="0" i="0" lang="es-ES" sz="1200" u="none" cap="none" strike="noStrike">
                  <a:solidFill>
                    <a:srgbClr val="595959"/>
                  </a:solidFill>
                  <a:latin typeface="Source Code Pro"/>
                  <a:ea typeface="Source Code Pro"/>
                  <a:cs typeface="Source Code Pro"/>
                  <a:sym typeface="Source Code Pro"/>
                </a:rPr>
                <a:t>git add archivo2.txt</a:t>
              </a:r>
              <a:endParaRPr/>
            </a:p>
            <a:p>
              <a:pPr indent="0" lvl="7" marL="0" marR="0" rtl="0" algn="l">
                <a:lnSpc>
                  <a:spcPct val="115000"/>
                </a:lnSpc>
                <a:spcBef>
                  <a:spcPts val="0"/>
                </a:spcBef>
                <a:spcAft>
                  <a:spcPts val="0"/>
                </a:spcAft>
                <a:buClr>
                  <a:srgbClr val="595959"/>
                </a:buClr>
                <a:buSzPts val="1900"/>
                <a:buFont typeface="Arial"/>
                <a:buChar char="•"/>
              </a:pPr>
              <a:r>
                <a:rPr b="0" i="0" lang="es-ES" sz="1200" u="none" cap="none" strike="noStrike">
                  <a:solidFill>
                    <a:srgbClr val="595959"/>
                  </a:solidFill>
                  <a:latin typeface="Source Code Pro"/>
                  <a:ea typeface="Source Code Pro"/>
                  <a:cs typeface="Source Code Pro"/>
                  <a:sym typeface="Source Code Pro"/>
                </a:rPr>
                <a:t>git commit --amend --no-edit</a:t>
              </a:r>
              <a:endParaRPr b="0" i="0" sz="1200" u="none" cap="none" strike="noStrike">
                <a:solidFill>
                  <a:srgbClr val="595959"/>
                </a:solidFill>
                <a:latin typeface="Source Code Pro"/>
                <a:ea typeface="Source Code Pro"/>
                <a:cs typeface="Source Code Pro"/>
                <a:sym typeface="Source Code Pro"/>
              </a:endParaRPr>
            </a:p>
            <a:p>
              <a:pPr indent="0" lvl="7" marL="0" marR="0" rtl="0" algn="l">
                <a:lnSpc>
                  <a:spcPct val="115000"/>
                </a:lnSpc>
                <a:spcBef>
                  <a:spcPts val="0"/>
                </a:spcBef>
                <a:spcAft>
                  <a:spcPts val="0"/>
                </a:spcAft>
                <a:buClr>
                  <a:srgbClr val="595959"/>
                </a:buClr>
                <a:buSzPts val="1900"/>
                <a:buFont typeface="Arial"/>
                <a:buChar char="•"/>
              </a:pPr>
              <a:r>
                <a:rPr b="0" i="0" lang="es-ES" sz="1200" u="none" cap="none" strike="noStrike">
                  <a:solidFill>
                    <a:srgbClr val="595959"/>
                  </a:solidFill>
                  <a:latin typeface="Source Code Pro"/>
                  <a:ea typeface="Source Code Pro"/>
                  <a:cs typeface="Source Code Pro"/>
                  <a:sym typeface="Source Code Pro"/>
                </a:rPr>
                <a:t>#con --no-edit, evitamos modificar el último mensaje</a:t>
              </a:r>
              <a:endParaRPr b="0" i="0" sz="1200" u="none" cap="none" strike="noStrike">
                <a:solidFill>
                  <a:srgbClr val="595959"/>
                </a:solidFill>
                <a:latin typeface="Source Code Pro"/>
                <a:ea typeface="Source Code Pro"/>
                <a:cs typeface="Source Code Pro"/>
                <a:sym typeface="Source Code Pr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609521" y="764704"/>
            <a:ext cx="10971372" cy="57606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Source Sans Pro"/>
              <a:buNone/>
            </a:pPr>
            <a:r>
              <a:rPr lang="es-ES"/>
              <a:t>Control de Versiones</a:t>
            </a:r>
            <a:endParaRPr/>
          </a:p>
        </p:txBody>
      </p:sp>
      <p:sp>
        <p:nvSpPr>
          <p:cNvPr id="89" name="Google Shape;89;p4"/>
          <p:cNvSpPr txBox="1"/>
          <p:nvPr>
            <p:ph idx="12" type="sldNum"/>
          </p:nvPr>
        </p:nvSpPr>
        <p:spPr>
          <a:xfrm>
            <a:off x="8736463" y="6237312"/>
            <a:ext cx="284443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90" name="Google Shape;90;p4"/>
          <p:cNvSpPr txBox="1"/>
          <p:nvPr>
            <p:ph idx="1" type="body"/>
          </p:nvPr>
        </p:nvSpPr>
        <p:spPr>
          <a:xfrm>
            <a:off x="622601" y="2204875"/>
            <a:ext cx="10971300" cy="3816300"/>
          </a:xfrm>
          <a:prstGeom prst="rect">
            <a:avLst/>
          </a:prstGeom>
          <a:noFill/>
          <a:ln>
            <a:noFill/>
          </a:ln>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Clr>
                <a:srgbClr val="595959"/>
              </a:buClr>
              <a:buSzPts val="2800"/>
              <a:buFont typeface="Lato"/>
              <a:buChar char="●"/>
            </a:pPr>
            <a:r>
              <a:rPr lang="es-ES" sz="2800">
                <a:solidFill>
                  <a:srgbClr val="595959"/>
                </a:solidFill>
                <a:latin typeface="Source Sans Pro"/>
                <a:ea typeface="Source Sans Pro"/>
                <a:cs typeface="Source Sans Pro"/>
                <a:sym typeface="Source Sans Pro"/>
              </a:rPr>
              <a:t>Es una herramienta comúnmente utilizada en proyectos basados en ficheros de texto.</a:t>
            </a:r>
            <a:endParaRPr sz="2800">
              <a:solidFill>
                <a:srgbClr val="595959"/>
              </a:solidFill>
              <a:latin typeface="Source Sans Pro"/>
              <a:ea typeface="Source Sans Pro"/>
              <a:cs typeface="Source Sans Pro"/>
              <a:sym typeface="Source Sans Pro"/>
            </a:endParaRPr>
          </a:p>
          <a:p>
            <a:pPr indent="-406400" lvl="0" marL="457200" rtl="0" algn="l">
              <a:lnSpc>
                <a:spcPct val="115000"/>
              </a:lnSpc>
              <a:spcBef>
                <a:spcPts val="0"/>
              </a:spcBef>
              <a:spcAft>
                <a:spcPts val="0"/>
              </a:spcAft>
              <a:buClr>
                <a:srgbClr val="595959"/>
              </a:buClr>
              <a:buSzPts val="2800"/>
              <a:buFont typeface="Lato"/>
              <a:buChar char="●"/>
            </a:pPr>
            <a:r>
              <a:rPr lang="es-ES" sz="2800">
                <a:solidFill>
                  <a:srgbClr val="595959"/>
                </a:solidFill>
                <a:latin typeface="Source Sans Pro"/>
                <a:ea typeface="Source Sans Pro"/>
                <a:cs typeface="Source Sans Pro"/>
                <a:sym typeface="Source Sans Pro"/>
              </a:rPr>
              <a:t>Almacena los cambios realizados en un fichero o en un conjunto de estos.</a:t>
            </a:r>
            <a:endParaRPr sz="2800">
              <a:solidFill>
                <a:srgbClr val="595959"/>
              </a:solidFill>
              <a:latin typeface="Source Sans Pro"/>
              <a:ea typeface="Source Sans Pro"/>
              <a:cs typeface="Source Sans Pro"/>
              <a:sym typeface="Source Sans Pro"/>
            </a:endParaRPr>
          </a:p>
          <a:p>
            <a:pPr indent="-406400" lvl="0" marL="457200" rtl="0" algn="l">
              <a:lnSpc>
                <a:spcPct val="115000"/>
              </a:lnSpc>
              <a:spcBef>
                <a:spcPts val="0"/>
              </a:spcBef>
              <a:spcAft>
                <a:spcPts val="0"/>
              </a:spcAft>
              <a:buClr>
                <a:srgbClr val="595959"/>
              </a:buClr>
              <a:buSzPts val="2800"/>
              <a:buFont typeface="Lato"/>
              <a:buChar char="●"/>
            </a:pPr>
            <a:r>
              <a:rPr lang="es-ES" sz="2800">
                <a:solidFill>
                  <a:srgbClr val="595959"/>
                </a:solidFill>
                <a:latin typeface="Source Sans Pro"/>
                <a:ea typeface="Source Sans Pro"/>
                <a:cs typeface="Source Sans Pro"/>
                <a:sym typeface="Source Sans Pro"/>
              </a:rPr>
              <a:t>Te permite volver a estados previos del fichero en caso de que hubiese un problema en las versiones más nuevas.</a:t>
            </a:r>
            <a:endParaRPr sz="2600"/>
          </a:p>
        </p:txBody>
      </p:sp>
      <p:sp>
        <p:nvSpPr>
          <p:cNvPr id="91" name="Google Shape;91;p4"/>
          <p:cNvSpPr txBox="1"/>
          <p:nvPr>
            <p:ph idx="2" type="body"/>
          </p:nvPr>
        </p:nvSpPr>
        <p:spPr>
          <a:xfrm>
            <a:off x="622598" y="1340768"/>
            <a:ext cx="10945200" cy="57704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Definición: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0"/>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Primeros pasos con Git</a:t>
            </a:r>
            <a:endParaRPr/>
          </a:p>
        </p:txBody>
      </p:sp>
      <p:sp>
        <p:nvSpPr>
          <p:cNvPr id="479" name="Google Shape;479;p40"/>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480" name="Google Shape;480;p40"/>
          <p:cNvSpPr txBox="1"/>
          <p:nvPr>
            <p:ph idx="1" type="body"/>
          </p:nvPr>
        </p:nvSpPr>
        <p:spPr>
          <a:xfrm>
            <a:off x="622601" y="2204875"/>
            <a:ext cx="10945200" cy="3816300"/>
          </a:xfrm>
          <a:prstGeom prst="rect">
            <a:avLst/>
          </a:prstGeom>
          <a:noFill/>
          <a:ln>
            <a:noFill/>
          </a:ln>
        </p:spPr>
        <p:txBody>
          <a:bodyPr anchorCtr="0" anchor="t" bIns="45700" lIns="91425" spcFirstLastPara="1" rIns="91425" wrap="square" tIns="45700">
            <a:noAutofit/>
          </a:bodyPr>
          <a:lstStyle/>
          <a:p>
            <a:pPr indent="-349250" lvl="0" marL="457200" rtl="0" algn="l">
              <a:lnSpc>
                <a:spcPct val="115000"/>
              </a:lnSpc>
              <a:spcBef>
                <a:spcPts val="0"/>
              </a:spcBef>
              <a:spcAft>
                <a:spcPts val="0"/>
              </a:spcAft>
              <a:buClr>
                <a:srgbClr val="595959"/>
              </a:buClr>
              <a:buSzPts val="1900"/>
              <a:buFont typeface="Source Code Pro"/>
              <a:buChar char="●"/>
            </a:pPr>
            <a:r>
              <a:rPr b="1" lang="es-ES" sz="1900">
                <a:solidFill>
                  <a:srgbClr val="595959"/>
                </a:solidFill>
                <a:latin typeface="Source Code Pro"/>
                <a:ea typeface="Source Code Pro"/>
                <a:cs typeface="Source Code Pro"/>
                <a:sym typeface="Source Code Pro"/>
              </a:rPr>
              <a:t>git reset HEAD nombre_de_fichero</a:t>
            </a:r>
            <a:endParaRPr b="1" sz="1900">
              <a:solidFill>
                <a:srgbClr val="595959"/>
              </a:solidFill>
              <a:latin typeface="Source Code Pro"/>
              <a:ea typeface="Source Code Pro"/>
              <a:cs typeface="Source Code Pro"/>
              <a:sym typeface="Source Code Pro"/>
            </a:endParaRPr>
          </a:p>
          <a:p>
            <a:pPr indent="-349250" lvl="1" marL="914400" rtl="0" algn="l">
              <a:lnSpc>
                <a:spcPct val="115000"/>
              </a:lnSpc>
              <a:spcBef>
                <a:spcPts val="0"/>
              </a:spcBef>
              <a:spcAft>
                <a:spcPts val="0"/>
              </a:spcAft>
              <a:buClr>
                <a:srgbClr val="595959"/>
              </a:buClr>
              <a:buSzPts val="1900"/>
              <a:buFont typeface="Lato"/>
              <a:buChar char="○"/>
            </a:pPr>
            <a:r>
              <a:rPr lang="es-ES" sz="1900">
                <a:solidFill>
                  <a:srgbClr val="595959"/>
                </a:solidFill>
                <a:latin typeface="Source Sans Pro"/>
                <a:ea typeface="Source Sans Pro"/>
                <a:cs typeface="Source Sans Pro"/>
                <a:sym typeface="Source Sans Pro"/>
              </a:rPr>
              <a:t>Algo que está preparado pasarlo a modificado</a:t>
            </a:r>
            <a:endParaRPr sz="2800"/>
          </a:p>
        </p:txBody>
      </p:sp>
      <p:sp>
        <p:nvSpPr>
          <p:cNvPr id="481" name="Google Shape;481;p40"/>
          <p:cNvSpPr txBox="1"/>
          <p:nvPr>
            <p:ph idx="2" type="body"/>
          </p:nvPr>
        </p:nvSpPr>
        <p:spPr>
          <a:xfrm>
            <a:off x="622598" y="1340768"/>
            <a:ext cx="10945200" cy="57704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Otros comandos interesantes de Git: reset HEAD</a:t>
            </a:r>
            <a:endParaRPr/>
          </a:p>
        </p:txBody>
      </p:sp>
      <p:grpSp>
        <p:nvGrpSpPr>
          <p:cNvPr id="482" name="Google Shape;482;p40"/>
          <p:cNvGrpSpPr/>
          <p:nvPr/>
        </p:nvGrpSpPr>
        <p:grpSpPr>
          <a:xfrm>
            <a:off x="968582" y="3196467"/>
            <a:ext cx="8822781" cy="2047398"/>
            <a:chOff x="1222014" y="2257791"/>
            <a:chExt cx="6901597" cy="2047398"/>
          </a:xfrm>
        </p:grpSpPr>
        <p:sp>
          <p:nvSpPr>
            <p:cNvPr id="483" name="Google Shape;483;p40"/>
            <p:cNvSpPr txBox="1"/>
            <p:nvPr/>
          </p:nvSpPr>
          <p:spPr>
            <a:xfrm>
              <a:off x="1222014" y="2827395"/>
              <a:ext cx="938676" cy="138499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Noto Sans Hebrew"/>
                  <a:ea typeface="Noto Sans Hebrew"/>
                  <a:cs typeface="Noto Sans Hebrew"/>
                  <a:sym typeface="Noto Sans Hebrew"/>
                </a:rPr>
                <a:t>sdfgsdfgsdfgdfgdsgsdfgdsgfsdfgdsfgsdfg</a:t>
              </a:r>
              <a:endParaRPr b="0" i="0" sz="1400" u="none" cap="none" strike="noStrike">
                <a:solidFill>
                  <a:srgbClr val="000000"/>
                </a:solidFill>
                <a:latin typeface="Noto Sans Hebrew"/>
                <a:ea typeface="Noto Sans Hebrew"/>
                <a:cs typeface="Noto Sans Hebrew"/>
                <a:sym typeface="Noto Sans Hebrew"/>
              </a:endParaRPr>
            </a:p>
          </p:txBody>
        </p:sp>
        <p:sp>
          <p:nvSpPr>
            <p:cNvPr id="484" name="Google Shape;484;p40"/>
            <p:cNvSpPr/>
            <p:nvPr/>
          </p:nvSpPr>
          <p:spPr>
            <a:xfrm>
              <a:off x="2449126" y="3053336"/>
              <a:ext cx="1009263" cy="590719"/>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Guardar</a:t>
              </a:r>
              <a:endParaRPr b="0" i="0" sz="1400" u="none" cap="none" strike="noStrike">
                <a:solidFill>
                  <a:schemeClr val="lt1"/>
                </a:solidFill>
                <a:latin typeface="Arial"/>
                <a:ea typeface="Arial"/>
                <a:cs typeface="Arial"/>
                <a:sym typeface="Arial"/>
              </a:endParaRPr>
            </a:p>
          </p:txBody>
        </p:sp>
        <p:grpSp>
          <p:nvGrpSpPr>
            <p:cNvPr id="485" name="Google Shape;485;p40"/>
            <p:cNvGrpSpPr/>
            <p:nvPr/>
          </p:nvGrpSpPr>
          <p:grpSpPr>
            <a:xfrm>
              <a:off x="3638459" y="2257791"/>
              <a:ext cx="1876194" cy="1954599"/>
              <a:chOff x="9192672" y="1635271"/>
              <a:chExt cx="1876194" cy="1954599"/>
            </a:xfrm>
          </p:grpSpPr>
          <p:sp>
            <p:nvSpPr>
              <p:cNvPr id="486" name="Google Shape;486;p40"/>
              <p:cNvSpPr txBox="1"/>
              <p:nvPr/>
            </p:nvSpPr>
            <p:spPr>
              <a:xfrm>
                <a:off x="9192672" y="2204875"/>
                <a:ext cx="938676" cy="138499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Noto Sans Hebrew"/>
                    <a:ea typeface="Noto Sans Hebrew"/>
                    <a:cs typeface="Noto Sans Hebrew"/>
                    <a:sym typeface="Noto Sans Hebrew"/>
                  </a:rPr>
                  <a:t>sdfgsdfgsdfgdfgdsgsdfgdsgfsdfgdsfgsdfg</a:t>
                </a:r>
                <a:endParaRPr b="0" i="0" sz="1400" u="none" cap="none" strike="noStrike">
                  <a:solidFill>
                    <a:srgbClr val="000000"/>
                  </a:solidFill>
                  <a:latin typeface="Noto Sans Hebrew"/>
                  <a:ea typeface="Noto Sans Hebrew"/>
                  <a:cs typeface="Noto Sans Hebrew"/>
                  <a:sym typeface="Noto Sans Hebrew"/>
                </a:endParaRPr>
              </a:p>
            </p:txBody>
          </p:sp>
          <p:sp>
            <p:nvSpPr>
              <p:cNvPr id="487" name="Google Shape;487;p40"/>
              <p:cNvSpPr/>
              <p:nvPr/>
            </p:nvSpPr>
            <p:spPr>
              <a:xfrm>
                <a:off x="9975457" y="1635271"/>
                <a:ext cx="1093409" cy="493614"/>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20000" y="22500"/>
                    </a:lnTo>
                    <a:lnTo>
                      <a:pt x="-56000" y="135000"/>
                    </a:lnTo>
                  </a:path>
                </a:pathLst>
              </a:custGeom>
              <a:solidFill>
                <a:schemeClr val="lt1"/>
              </a:solidFill>
              <a:ln cap="flat" cmpd="sng" w="25400">
                <a:solidFill>
                  <a:srgbClr val="CEDE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Modificado</a:t>
                </a:r>
                <a:endParaRPr b="0" i="0" sz="1400" u="none" cap="none" strike="noStrike">
                  <a:solidFill>
                    <a:schemeClr val="dk1"/>
                  </a:solidFill>
                  <a:latin typeface="Arial"/>
                  <a:ea typeface="Arial"/>
                  <a:cs typeface="Arial"/>
                  <a:sym typeface="Arial"/>
                </a:endParaRPr>
              </a:p>
            </p:txBody>
          </p:sp>
        </p:grpSp>
        <p:sp>
          <p:nvSpPr>
            <p:cNvPr id="488" name="Google Shape;488;p40"/>
            <p:cNvSpPr/>
            <p:nvPr/>
          </p:nvSpPr>
          <p:spPr>
            <a:xfrm>
              <a:off x="4687444" y="2920194"/>
              <a:ext cx="1449663" cy="488002"/>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Git add</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489" name="Google Shape;489;p40"/>
            <p:cNvGrpSpPr/>
            <p:nvPr/>
          </p:nvGrpSpPr>
          <p:grpSpPr>
            <a:xfrm>
              <a:off x="6247417" y="2350590"/>
              <a:ext cx="1876194" cy="1954599"/>
              <a:chOff x="9192672" y="1635271"/>
              <a:chExt cx="1876194" cy="1954599"/>
            </a:xfrm>
          </p:grpSpPr>
          <p:sp>
            <p:nvSpPr>
              <p:cNvPr id="490" name="Google Shape;490;p40"/>
              <p:cNvSpPr txBox="1"/>
              <p:nvPr/>
            </p:nvSpPr>
            <p:spPr>
              <a:xfrm>
                <a:off x="9192672" y="2204875"/>
                <a:ext cx="938676" cy="138499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Noto Sans Hebrew"/>
                    <a:ea typeface="Noto Sans Hebrew"/>
                    <a:cs typeface="Noto Sans Hebrew"/>
                    <a:sym typeface="Noto Sans Hebrew"/>
                  </a:rPr>
                  <a:t>sdfgsdfgsdfgdfgdsgsdfgdsgfsdfgdsfgsdfg</a:t>
                </a:r>
                <a:endParaRPr b="0" i="0" sz="1400" u="none" cap="none" strike="noStrike">
                  <a:solidFill>
                    <a:srgbClr val="000000"/>
                  </a:solidFill>
                  <a:latin typeface="Noto Sans Hebrew"/>
                  <a:ea typeface="Noto Sans Hebrew"/>
                  <a:cs typeface="Noto Sans Hebrew"/>
                  <a:sym typeface="Noto Sans Hebrew"/>
                </a:endParaRPr>
              </a:p>
            </p:txBody>
          </p:sp>
          <p:sp>
            <p:nvSpPr>
              <p:cNvPr id="491" name="Google Shape;491;p40"/>
              <p:cNvSpPr/>
              <p:nvPr/>
            </p:nvSpPr>
            <p:spPr>
              <a:xfrm>
                <a:off x="9975457" y="1635271"/>
                <a:ext cx="1093409" cy="493614"/>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20000" y="22500"/>
                    </a:lnTo>
                    <a:lnTo>
                      <a:pt x="-56000" y="135000"/>
                    </a:lnTo>
                  </a:path>
                </a:pathLst>
              </a:custGeom>
              <a:solidFill>
                <a:schemeClr val="lt1"/>
              </a:solidFill>
              <a:ln cap="flat" cmpd="sng" w="25400">
                <a:solidFill>
                  <a:srgbClr val="CEDE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Preparado</a:t>
                </a:r>
                <a:endParaRPr b="0" i="0" sz="1400" u="none" cap="none" strike="noStrike">
                  <a:solidFill>
                    <a:schemeClr val="dk1"/>
                  </a:solidFill>
                  <a:latin typeface="Arial"/>
                  <a:ea typeface="Arial"/>
                  <a:cs typeface="Arial"/>
                  <a:sym typeface="Arial"/>
                </a:endParaRPr>
              </a:p>
            </p:txBody>
          </p:sp>
        </p:grpSp>
      </p:grpSp>
      <p:sp>
        <p:nvSpPr>
          <p:cNvPr id="492" name="Google Shape;492;p40"/>
          <p:cNvSpPr/>
          <p:nvPr/>
        </p:nvSpPr>
        <p:spPr>
          <a:xfrm>
            <a:off x="5445525" y="4582731"/>
            <a:ext cx="1759506" cy="437130"/>
          </a:xfrm>
          <a:prstGeom prst="lef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Git reset HEAD</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1"/>
          <p:cNvSpPr txBox="1"/>
          <p:nvPr>
            <p:ph type="title"/>
          </p:nvPr>
        </p:nvSpPr>
        <p:spPr>
          <a:xfrm>
            <a:off x="462657" y="2564994"/>
            <a:ext cx="11161200" cy="864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000"/>
              <a:buNone/>
            </a:pPr>
            <a:r>
              <a:rPr lang="es-ES" sz="4200">
                <a:solidFill>
                  <a:srgbClr val="1A1A1A"/>
                </a:solidFill>
                <a:latin typeface="Source Sans Pro"/>
                <a:ea typeface="Source Sans Pro"/>
                <a:cs typeface="Source Sans Pro"/>
                <a:sym typeface="Source Sans Pro"/>
              </a:rPr>
              <a:t>4. Ramificación</a:t>
            </a:r>
            <a:endParaRPr/>
          </a:p>
        </p:txBody>
      </p:sp>
      <p:sp>
        <p:nvSpPr>
          <p:cNvPr id="499" name="Google Shape;499;p41"/>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2"/>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26190"/>
              <a:buFont typeface="Arial"/>
              <a:buNone/>
            </a:pPr>
            <a:r>
              <a:rPr lang="es-ES" sz="4200">
                <a:solidFill>
                  <a:srgbClr val="1A1A1A"/>
                </a:solidFill>
                <a:latin typeface="Source Sans Pro"/>
                <a:ea typeface="Source Sans Pro"/>
                <a:cs typeface="Source Sans Pro"/>
                <a:sym typeface="Source Sans Pro"/>
              </a:rPr>
              <a:t>Ramificación</a:t>
            </a:r>
            <a:endParaRPr/>
          </a:p>
        </p:txBody>
      </p:sp>
      <p:sp>
        <p:nvSpPr>
          <p:cNvPr id="506" name="Google Shape;506;p42"/>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507" name="Google Shape;507;p42"/>
          <p:cNvSpPr txBox="1"/>
          <p:nvPr>
            <p:ph idx="1" type="body"/>
          </p:nvPr>
        </p:nvSpPr>
        <p:spPr>
          <a:xfrm>
            <a:off x="622601" y="2204875"/>
            <a:ext cx="10945200" cy="3816300"/>
          </a:xfrm>
          <a:prstGeom prst="rect">
            <a:avLst/>
          </a:prstGeom>
          <a:noFill/>
          <a:ln>
            <a:noFill/>
          </a:ln>
        </p:spPr>
        <p:txBody>
          <a:bodyPr anchorCtr="0" anchor="t" bIns="45700" lIns="91425" spcFirstLastPara="1" rIns="91425" wrap="square" tIns="45700">
            <a:noAutofit/>
          </a:bodyPr>
          <a:lstStyle/>
          <a:p>
            <a:pPr indent="-285750" lvl="0" marL="349250" rtl="0" algn="l">
              <a:lnSpc>
                <a:spcPct val="115000"/>
              </a:lnSpc>
              <a:spcBef>
                <a:spcPts val="0"/>
              </a:spcBef>
              <a:spcAft>
                <a:spcPts val="0"/>
              </a:spcAft>
              <a:buClr>
                <a:srgbClr val="595959"/>
              </a:buClr>
              <a:buSzPts val="2600"/>
              <a:buFont typeface="Arial"/>
              <a:buChar char="•"/>
            </a:pPr>
            <a:r>
              <a:rPr lang="es-ES" sz="1800">
                <a:solidFill>
                  <a:srgbClr val="595959"/>
                </a:solidFill>
                <a:latin typeface="Source Sans Pro"/>
                <a:ea typeface="Source Sans Pro"/>
                <a:cs typeface="Source Sans Pro"/>
                <a:sym typeface="Source Sans Pro"/>
              </a:rPr>
              <a:t>Una rama es una línea de desarrollo.</a:t>
            </a:r>
            <a:endParaRPr sz="1800">
              <a:solidFill>
                <a:srgbClr val="595959"/>
              </a:solidFill>
              <a:latin typeface="Source Sans Pro"/>
              <a:ea typeface="Source Sans Pro"/>
              <a:cs typeface="Source Sans Pro"/>
              <a:sym typeface="Source Sans Pro"/>
            </a:endParaRPr>
          </a:p>
          <a:p>
            <a:pPr indent="-285750" lvl="0" marL="349250" rtl="0" algn="l">
              <a:lnSpc>
                <a:spcPct val="115000"/>
              </a:lnSpc>
              <a:spcBef>
                <a:spcPts val="0"/>
              </a:spcBef>
              <a:spcAft>
                <a:spcPts val="0"/>
              </a:spcAft>
              <a:buClr>
                <a:srgbClr val="595959"/>
              </a:buClr>
              <a:buSzPts val="2600"/>
              <a:buFont typeface="Arial"/>
              <a:buChar char="•"/>
            </a:pPr>
            <a:r>
              <a:rPr lang="es-ES" sz="1800">
                <a:solidFill>
                  <a:srgbClr val="595959"/>
                </a:solidFill>
                <a:latin typeface="Source Sans Pro"/>
                <a:ea typeface="Source Sans Pro"/>
                <a:cs typeface="Source Sans Pro"/>
                <a:sym typeface="Source Sans Pro"/>
              </a:rPr>
              <a:t>Cuando un proyecto tiene múltiples ramas, tienen tantas líneas de desarrollo paralelas.</a:t>
            </a:r>
            <a:endParaRPr/>
          </a:p>
          <a:p>
            <a:pPr indent="-285750" lvl="0" marL="349250" rtl="0" algn="l">
              <a:lnSpc>
                <a:spcPct val="115000"/>
              </a:lnSpc>
              <a:spcBef>
                <a:spcPts val="0"/>
              </a:spcBef>
              <a:spcAft>
                <a:spcPts val="0"/>
              </a:spcAft>
              <a:buClr>
                <a:srgbClr val="595959"/>
              </a:buClr>
              <a:buSzPts val="2600"/>
              <a:buFont typeface="Arial"/>
              <a:buChar char="•"/>
            </a:pPr>
            <a:r>
              <a:rPr lang="es-ES" sz="1800">
                <a:solidFill>
                  <a:srgbClr val="595959"/>
                </a:solidFill>
                <a:latin typeface="Source Sans Pro"/>
                <a:ea typeface="Source Sans Pro"/>
                <a:cs typeface="Source Sans Pro"/>
                <a:sym typeface="Source Sans Pro"/>
              </a:rPr>
              <a:t>Cuando iniciamos un proyecto Git se inicia con una única rama llamada </a:t>
            </a:r>
            <a:r>
              <a:rPr i="1" lang="es-ES" sz="1800">
                <a:solidFill>
                  <a:srgbClr val="595959"/>
                </a:solidFill>
                <a:latin typeface="Source Sans Pro"/>
                <a:ea typeface="Source Sans Pro"/>
                <a:cs typeface="Source Sans Pro"/>
                <a:sym typeface="Source Sans Pro"/>
              </a:rPr>
              <a:t>master</a:t>
            </a:r>
            <a:r>
              <a:rPr lang="es-ES" sz="1800">
                <a:solidFill>
                  <a:srgbClr val="595959"/>
                </a:solidFill>
                <a:latin typeface="Source Sans Pro"/>
                <a:ea typeface="Source Sans Pro"/>
                <a:cs typeface="Source Sans Pro"/>
                <a:sym typeface="Source Sans Pro"/>
              </a:rPr>
              <a:t>. </a:t>
            </a:r>
            <a:endParaRPr/>
          </a:p>
          <a:p>
            <a:pPr indent="-285750" lvl="1" marL="806450" rtl="0" algn="l">
              <a:lnSpc>
                <a:spcPct val="115000"/>
              </a:lnSpc>
              <a:spcBef>
                <a:spcPts val="0"/>
              </a:spcBef>
              <a:spcAft>
                <a:spcPts val="0"/>
              </a:spcAft>
              <a:buClr>
                <a:srgbClr val="595959"/>
              </a:buClr>
              <a:buSzPts val="1800"/>
              <a:buFont typeface="Noto Sans Symbols"/>
              <a:buChar char="⮚"/>
            </a:pPr>
            <a:r>
              <a:rPr lang="es-ES" sz="1800">
                <a:solidFill>
                  <a:srgbClr val="595959"/>
                </a:solidFill>
                <a:latin typeface="Source Sans Pro"/>
                <a:ea typeface="Source Sans Pro"/>
                <a:cs typeface="Source Sans Pro"/>
                <a:sym typeface="Source Sans Pro"/>
              </a:rPr>
              <a:t>Podemos desarrollar en la rama </a:t>
            </a:r>
            <a:r>
              <a:rPr i="1" lang="es-ES" sz="1800">
                <a:solidFill>
                  <a:srgbClr val="595959"/>
                </a:solidFill>
                <a:latin typeface="Source Sans Pro"/>
                <a:ea typeface="Source Sans Pro"/>
                <a:cs typeface="Source Sans Pro"/>
                <a:sym typeface="Source Sans Pro"/>
              </a:rPr>
              <a:t>master</a:t>
            </a:r>
            <a:r>
              <a:rPr lang="es-ES" sz="1800">
                <a:solidFill>
                  <a:srgbClr val="595959"/>
                </a:solidFill>
                <a:latin typeface="Source Sans Pro"/>
                <a:ea typeface="Source Sans Pro"/>
                <a:cs typeface="Source Sans Pro"/>
                <a:sym typeface="Source Sans Pro"/>
              </a:rPr>
              <a:t>, pero tenemos la oportunidad de crear una línea paralela, para desarrollar nuevas funciones, probar el software, reparar un error, etc., sin modificar el desarrollo principal. </a:t>
            </a:r>
            <a:endParaRPr sz="1800">
              <a:solidFill>
                <a:srgbClr val="595959"/>
              </a:solidFill>
              <a:latin typeface="Source Sans Pro"/>
              <a:ea typeface="Source Sans Pro"/>
              <a:cs typeface="Source Sans Pro"/>
              <a:sym typeface="Source Sans Pro"/>
            </a:endParaRPr>
          </a:p>
          <a:p>
            <a:pPr indent="-285750" lvl="1" marL="806450" rtl="0" algn="l">
              <a:lnSpc>
                <a:spcPct val="115000"/>
              </a:lnSpc>
              <a:spcBef>
                <a:spcPts val="0"/>
              </a:spcBef>
              <a:spcAft>
                <a:spcPts val="0"/>
              </a:spcAft>
              <a:buClr>
                <a:srgbClr val="595959"/>
              </a:buClr>
              <a:buSzPts val="1800"/>
              <a:buFont typeface="Noto Sans Symbols"/>
              <a:buChar char="⮚"/>
            </a:pPr>
            <a:r>
              <a:rPr lang="es-ES" sz="1800">
                <a:solidFill>
                  <a:srgbClr val="595959"/>
                </a:solidFill>
                <a:latin typeface="Source Sans Pro"/>
                <a:ea typeface="Source Sans Pro"/>
                <a:cs typeface="Source Sans Pro"/>
                <a:sym typeface="Source Sans Pro"/>
              </a:rPr>
              <a:t>Posteriormente los cambios realizados en la rama secundaria se pueden añadir a la rama principal (realizar un </a:t>
            </a:r>
            <a:r>
              <a:rPr i="1" lang="es-ES" sz="1800">
                <a:solidFill>
                  <a:srgbClr val="595959"/>
                </a:solidFill>
                <a:latin typeface="Source Sans Pro"/>
                <a:ea typeface="Source Sans Pro"/>
                <a:cs typeface="Source Sans Pro"/>
                <a:sym typeface="Source Sans Pro"/>
              </a:rPr>
              <a:t>merge</a:t>
            </a:r>
            <a:r>
              <a:rPr lang="es-ES" sz="1800">
                <a:solidFill>
                  <a:srgbClr val="595959"/>
                </a:solidFill>
                <a:latin typeface="Source Sans Pro"/>
                <a:ea typeface="Source Sans Pro"/>
                <a:cs typeface="Source Sans Pro"/>
                <a:sym typeface="Source Sans Pro"/>
              </a:rPr>
              <a:t>) como si se hubiesen hecho en esta.</a:t>
            </a:r>
            <a:endParaRPr sz="1800">
              <a:solidFill>
                <a:srgbClr val="595959"/>
              </a:solidFill>
              <a:latin typeface="Source Sans Pro"/>
              <a:ea typeface="Source Sans Pro"/>
              <a:cs typeface="Source Sans Pro"/>
              <a:sym typeface="Source Sans Pro"/>
            </a:endParaRPr>
          </a:p>
        </p:txBody>
      </p:sp>
      <p:sp>
        <p:nvSpPr>
          <p:cNvPr id="508" name="Google Shape;508;p42"/>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¿Qué es una rama?</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3"/>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05820"/>
              <a:buNone/>
            </a:pPr>
            <a:r>
              <a:rPr lang="es-ES" sz="4200">
                <a:solidFill>
                  <a:srgbClr val="1A1A1A"/>
                </a:solidFill>
                <a:latin typeface="Source Sans Pro"/>
                <a:ea typeface="Source Sans Pro"/>
                <a:cs typeface="Source Sans Pro"/>
                <a:sym typeface="Source Sans Pro"/>
              </a:rPr>
              <a:t>Ramificación</a:t>
            </a:r>
            <a:endParaRPr/>
          </a:p>
        </p:txBody>
      </p:sp>
      <p:sp>
        <p:nvSpPr>
          <p:cNvPr id="515" name="Google Shape;515;p43"/>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516" name="Google Shape;516;p43"/>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¿Qué es una rama?</a:t>
            </a:r>
            <a:endParaRPr/>
          </a:p>
        </p:txBody>
      </p:sp>
      <p:pic>
        <p:nvPicPr>
          <p:cNvPr id="517" name="Google Shape;517;p43"/>
          <p:cNvPicPr preferRelativeResize="0"/>
          <p:nvPr/>
        </p:nvPicPr>
        <p:blipFill rotWithShape="1">
          <a:blip r:embed="rId3">
            <a:alphaModFix/>
          </a:blip>
          <a:srcRect b="0" l="0" r="0" t="0"/>
          <a:stretch/>
        </p:blipFill>
        <p:spPr>
          <a:xfrm>
            <a:off x="1810100" y="2090450"/>
            <a:ext cx="8571809" cy="3325100"/>
          </a:xfrm>
          <a:prstGeom prst="rect">
            <a:avLst/>
          </a:prstGeom>
          <a:noFill/>
          <a:ln>
            <a:noFill/>
          </a:ln>
        </p:spPr>
      </p:pic>
      <p:sp>
        <p:nvSpPr>
          <p:cNvPr id="518" name="Google Shape;518;p43"/>
          <p:cNvSpPr txBox="1"/>
          <p:nvPr/>
        </p:nvSpPr>
        <p:spPr>
          <a:xfrm>
            <a:off x="3637102" y="5549781"/>
            <a:ext cx="4916138" cy="615523"/>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sng" cap="none" strike="noStrike">
                <a:solidFill>
                  <a:srgbClr val="1C3678"/>
                </a:solidFill>
                <a:latin typeface="Source Sans Pro"/>
                <a:ea typeface="Source Sans Pro"/>
                <a:cs typeface="Source Sans Pro"/>
                <a:sym typeface="Source Sans Pro"/>
                <a:hlinkClick r:id="rId4">
                  <a:extLst>
                    <a:ext uri="{A12FA001-AC4F-418D-AE19-62706E023703}">
                      <ahyp:hlinkClr val="tx"/>
                    </a:ext>
                  </a:extLst>
                </a:hlinkClick>
              </a:rPr>
              <a:t>https://styde.net/ramas-y-resolucion-de-conflictos-en-git/</a:t>
            </a:r>
            <a:endParaRPr b="0" i="0" sz="14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4"/>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Ramificación</a:t>
            </a:r>
            <a:endParaRPr/>
          </a:p>
        </p:txBody>
      </p:sp>
      <p:sp>
        <p:nvSpPr>
          <p:cNvPr id="525" name="Google Shape;525;p44"/>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526" name="Google Shape;526;p44"/>
          <p:cNvSpPr txBox="1"/>
          <p:nvPr>
            <p:ph idx="1" type="body"/>
          </p:nvPr>
        </p:nvSpPr>
        <p:spPr>
          <a:xfrm>
            <a:off x="622600" y="2204875"/>
            <a:ext cx="10945200" cy="174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ES" sz="1800">
                <a:solidFill>
                  <a:srgbClr val="595959"/>
                </a:solidFill>
                <a:latin typeface="Source Sans Pro"/>
                <a:ea typeface="Source Sans Pro"/>
                <a:cs typeface="Source Sans Pro"/>
                <a:sym typeface="Source Sans Pro"/>
              </a:rPr>
              <a:t>Para crear una rama podemos ejecutar:</a:t>
            </a:r>
            <a:endParaRPr sz="1800">
              <a:solidFill>
                <a:srgbClr val="595959"/>
              </a:solidFill>
              <a:latin typeface="Source Sans Pro"/>
              <a:ea typeface="Source Sans Pro"/>
              <a:cs typeface="Source Sans Pro"/>
              <a:sym typeface="Source Sans Pro"/>
            </a:endParaRPr>
          </a:p>
          <a:p>
            <a:pPr indent="0" lvl="0" marL="0" rtl="0" algn="ctr">
              <a:lnSpc>
                <a:spcPct val="115000"/>
              </a:lnSpc>
              <a:spcBef>
                <a:spcPts val="1200"/>
              </a:spcBef>
              <a:spcAft>
                <a:spcPts val="0"/>
              </a:spcAft>
              <a:buClr>
                <a:schemeClr val="dk1"/>
              </a:buClr>
              <a:buSzPts val="1100"/>
              <a:buFont typeface="Arial"/>
              <a:buNone/>
            </a:pPr>
            <a:r>
              <a:rPr b="1" lang="es-ES" sz="1800">
                <a:solidFill>
                  <a:srgbClr val="595959"/>
                </a:solidFill>
                <a:latin typeface="Source Code Pro"/>
                <a:ea typeface="Source Code Pro"/>
                <a:cs typeface="Source Code Pro"/>
                <a:sym typeface="Source Code Pro"/>
              </a:rPr>
              <a:t>git branch nombre_rama</a:t>
            </a:r>
            <a:endParaRPr b="1" sz="1800">
              <a:solidFill>
                <a:srgbClr val="595959"/>
              </a:solidFill>
              <a:latin typeface="Source Code Pro"/>
              <a:ea typeface="Source Code Pro"/>
              <a:cs typeface="Source Code Pro"/>
              <a:sym typeface="Source Code Pro"/>
            </a:endParaRPr>
          </a:p>
          <a:p>
            <a:pPr indent="0" lvl="0" marL="0" rtl="0" algn="l">
              <a:lnSpc>
                <a:spcPct val="115000"/>
              </a:lnSpc>
              <a:spcBef>
                <a:spcPts val="1200"/>
              </a:spcBef>
              <a:spcAft>
                <a:spcPts val="1200"/>
              </a:spcAft>
              <a:buClr>
                <a:schemeClr val="dk1"/>
              </a:buClr>
              <a:buSzPts val="1100"/>
              <a:buFont typeface="Arial"/>
              <a:buNone/>
            </a:pPr>
            <a:r>
              <a:rPr lang="es-ES" sz="1800">
                <a:solidFill>
                  <a:srgbClr val="595959"/>
                </a:solidFill>
                <a:latin typeface="Source Sans Pro"/>
                <a:ea typeface="Source Sans Pro"/>
                <a:cs typeface="Source Sans Pro"/>
                <a:sym typeface="Source Sans Pro"/>
              </a:rPr>
              <a:t>Esto crea una rama con un proyecto en el mismo estado que la rama donde lo hemos ejecutado. Es decir, si estamos en </a:t>
            </a:r>
            <a:r>
              <a:rPr i="1" lang="es-ES" sz="1800">
                <a:solidFill>
                  <a:srgbClr val="595959"/>
                </a:solidFill>
                <a:latin typeface="Source Sans Pro"/>
                <a:ea typeface="Source Sans Pro"/>
                <a:cs typeface="Source Sans Pro"/>
                <a:sym typeface="Source Sans Pro"/>
              </a:rPr>
              <a:t>master</a:t>
            </a:r>
            <a:r>
              <a:rPr lang="es-ES" sz="1800">
                <a:solidFill>
                  <a:srgbClr val="595959"/>
                </a:solidFill>
                <a:latin typeface="Source Sans Pro"/>
                <a:ea typeface="Source Sans Pro"/>
                <a:cs typeface="Source Sans Pro"/>
                <a:sym typeface="Source Sans Pro"/>
              </a:rPr>
              <a:t>, crea una rama en el que su estado inicial es el que se encuentre el </a:t>
            </a:r>
            <a:r>
              <a:rPr i="1" lang="es-ES" sz="1800">
                <a:solidFill>
                  <a:srgbClr val="595959"/>
                </a:solidFill>
                <a:latin typeface="Source Sans Pro"/>
                <a:ea typeface="Source Sans Pro"/>
                <a:cs typeface="Source Sans Pro"/>
                <a:sym typeface="Source Sans Pro"/>
              </a:rPr>
              <a:t>master </a:t>
            </a:r>
            <a:r>
              <a:rPr lang="es-ES" sz="1800">
                <a:solidFill>
                  <a:srgbClr val="595959"/>
                </a:solidFill>
                <a:latin typeface="Source Sans Pro"/>
                <a:ea typeface="Source Sans Pro"/>
                <a:cs typeface="Source Sans Pro"/>
                <a:sym typeface="Source Sans Pro"/>
              </a:rPr>
              <a:t>en ese momento.</a:t>
            </a:r>
            <a:endParaRPr sz="1800"/>
          </a:p>
        </p:txBody>
      </p:sp>
      <p:sp>
        <p:nvSpPr>
          <p:cNvPr id="527" name="Google Shape;527;p44"/>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Creación de una rama</a:t>
            </a:r>
            <a:endParaRPr/>
          </a:p>
        </p:txBody>
      </p:sp>
      <p:cxnSp>
        <p:nvCxnSpPr>
          <p:cNvPr id="528" name="Google Shape;528;p44"/>
          <p:cNvCxnSpPr/>
          <p:nvPr/>
        </p:nvCxnSpPr>
        <p:spPr>
          <a:xfrm flipH="1">
            <a:off x="4141475" y="4645488"/>
            <a:ext cx="8100" cy="393900"/>
          </a:xfrm>
          <a:prstGeom prst="straightConnector1">
            <a:avLst/>
          </a:prstGeom>
          <a:noFill/>
          <a:ln cap="flat" cmpd="sng" w="9525">
            <a:solidFill>
              <a:srgbClr val="7C5F9F"/>
            </a:solidFill>
            <a:prstDash val="solid"/>
            <a:round/>
            <a:headEnd len="sm" w="sm" type="none"/>
            <a:tailEnd len="med" w="med" type="triangle"/>
          </a:ln>
        </p:spPr>
      </p:cxnSp>
      <p:cxnSp>
        <p:nvCxnSpPr>
          <p:cNvPr id="529" name="Google Shape;529;p44"/>
          <p:cNvCxnSpPr/>
          <p:nvPr/>
        </p:nvCxnSpPr>
        <p:spPr>
          <a:xfrm>
            <a:off x="4615039" y="5339630"/>
            <a:ext cx="307500" cy="0"/>
          </a:xfrm>
          <a:prstGeom prst="straightConnector1">
            <a:avLst/>
          </a:prstGeom>
          <a:noFill/>
          <a:ln cap="flat" cmpd="sng" w="9525">
            <a:solidFill>
              <a:srgbClr val="7C5F9F"/>
            </a:solidFill>
            <a:prstDash val="solid"/>
            <a:round/>
            <a:headEnd len="sm" w="sm" type="none"/>
            <a:tailEnd len="med" w="med" type="triangle"/>
          </a:ln>
        </p:spPr>
      </p:cxnSp>
      <p:grpSp>
        <p:nvGrpSpPr>
          <p:cNvPr id="530" name="Google Shape;530;p44"/>
          <p:cNvGrpSpPr/>
          <p:nvPr/>
        </p:nvGrpSpPr>
        <p:grpSpPr>
          <a:xfrm>
            <a:off x="758508" y="4160841"/>
            <a:ext cx="10925167" cy="1363199"/>
            <a:chOff x="758508" y="4160841"/>
            <a:chExt cx="10925167" cy="1363199"/>
          </a:xfrm>
        </p:grpSpPr>
        <p:grpSp>
          <p:nvGrpSpPr>
            <p:cNvPr id="531" name="Google Shape;531;p44"/>
            <p:cNvGrpSpPr/>
            <p:nvPr/>
          </p:nvGrpSpPr>
          <p:grpSpPr>
            <a:xfrm>
              <a:off x="758508" y="4160841"/>
              <a:ext cx="10925167" cy="1363199"/>
              <a:chOff x="758508" y="4160841"/>
              <a:chExt cx="10925167" cy="1363199"/>
            </a:xfrm>
          </p:grpSpPr>
          <p:sp>
            <p:nvSpPr>
              <p:cNvPr id="532" name="Google Shape;532;p44"/>
              <p:cNvSpPr txBox="1"/>
              <p:nvPr/>
            </p:nvSpPr>
            <p:spPr>
              <a:xfrm>
                <a:off x="8736475" y="4574325"/>
                <a:ext cx="294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La rama lleva </a:t>
                </a:r>
                <a:r>
                  <a:rPr lang="es-ES">
                    <a:latin typeface="Calibri"/>
                    <a:ea typeface="Calibri"/>
                    <a:cs typeface="Calibri"/>
                    <a:sym typeface="Calibri"/>
                  </a:rPr>
                  <a:t>también</a:t>
                </a:r>
                <a:r>
                  <a:rPr lang="es-ES">
                    <a:latin typeface="Calibri"/>
                    <a:ea typeface="Calibri"/>
                    <a:cs typeface="Calibri"/>
                    <a:sym typeface="Calibri"/>
                  </a:rPr>
                  <a:t> el historial</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 previo a su creación.</a:t>
                </a:r>
                <a:endParaRPr>
                  <a:latin typeface="Calibri"/>
                  <a:ea typeface="Calibri"/>
                  <a:cs typeface="Calibri"/>
                  <a:sym typeface="Calibri"/>
                </a:endParaRPr>
              </a:p>
            </p:txBody>
          </p:sp>
          <p:grpSp>
            <p:nvGrpSpPr>
              <p:cNvPr id="533" name="Google Shape;533;p44"/>
              <p:cNvGrpSpPr/>
              <p:nvPr/>
            </p:nvGrpSpPr>
            <p:grpSpPr>
              <a:xfrm>
                <a:off x="758508" y="4160841"/>
                <a:ext cx="7273259" cy="1363199"/>
                <a:chOff x="758508" y="4160841"/>
                <a:chExt cx="7273259" cy="1363199"/>
              </a:xfrm>
            </p:grpSpPr>
            <p:grpSp>
              <p:nvGrpSpPr>
                <p:cNvPr id="534" name="Google Shape;534;p44"/>
                <p:cNvGrpSpPr/>
                <p:nvPr/>
              </p:nvGrpSpPr>
              <p:grpSpPr>
                <a:xfrm>
                  <a:off x="758508" y="4160841"/>
                  <a:ext cx="3552908" cy="307800"/>
                  <a:chOff x="882032" y="4798578"/>
                  <a:chExt cx="3552908" cy="307800"/>
                </a:xfrm>
              </p:grpSpPr>
              <p:sp>
                <p:nvSpPr>
                  <p:cNvPr id="535" name="Google Shape;535;p44"/>
                  <p:cNvSpPr/>
                  <p:nvPr/>
                </p:nvSpPr>
                <p:spPr>
                  <a:xfrm>
                    <a:off x="2071561" y="4798578"/>
                    <a:ext cx="461100" cy="299400"/>
                  </a:xfrm>
                  <a:prstGeom prst="ellipse">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36" name="Google Shape;536;p44"/>
                  <p:cNvSpPr/>
                  <p:nvPr/>
                </p:nvSpPr>
                <p:spPr>
                  <a:xfrm>
                    <a:off x="3055813" y="4798578"/>
                    <a:ext cx="420900" cy="299400"/>
                  </a:xfrm>
                  <a:prstGeom prst="triangle">
                    <a:avLst>
                      <a:gd fmla="val 50000" name="adj"/>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37" name="Google Shape;537;p44"/>
                  <p:cNvSpPr/>
                  <p:nvPr/>
                </p:nvSpPr>
                <p:spPr>
                  <a:xfrm>
                    <a:off x="4103140" y="4798578"/>
                    <a:ext cx="331800" cy="299400"/>
                  </a:xfrm>
                  <a:prstGeom prst="star5">
                    <a:avLst>
                      <a:gd fmla="val 19098" name="adj"/>
                      <a:gd fmla="val 105146" name="hf"/>
                      <a:gd fmla="val 110557" name="vf"/>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38" name="Google Shape;538;p44"/>
                  <p:cNvSpPr txBox="1"/>
                  <p:nvPr/>
                </p:nvSpPr>
                <p:spPr>
                  <a:xfrm>
                    <a:off x="882032" y="4798578"/>
                    <a:ext cx="83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76923C"/>
                        </a:solidFill>
                        <a:latin typeface="Arial"/>
                        <a:ea typeface="Arial"/>
                        <a:cs typeface="Arial"/>
                        <a:sym typeface="Arial"/>
                      </a:rPr>
                      <a:t>Main 🡪</a:t>
                    </a:r>
                    <a:endParaRPr b="0" i="0" sz="1400" u="none" cap="none" strike="noStrike">
                      <a:solidFill>
                        <a:srgbClr val="76923C"/>
                      </a:solidFill>
                      <a:latin typeface="Arial"/>
                      <a:ea typeface="Arial"/>
                      <a:cs typeface="Arial"/>
                      <a:sym typeface="Arial"/>
                    </a:endParaRPr>
                  </a:p>
                </p:txBody>
              </p:sp>
              <p:cxnSp>
                <p:nvCxnSpPr>
                  <p:cNvPr id="539" name="Google Shape;539;p44"/>
                  <p:cNvCxnSpPr/>
                  <p:nvPr/>
                </p:nvCxnSpPr>
                <p:spPr>
                  <a:xfrm>
                    <a:off x="2678464" y="4956651"/>
                    <a:ext cx="307500" cy="0"/>
                  </a:xfrm>
                  <a:prstGeom prst="straightConnector1">
                    <a:avLst/>
                  </a:prstGeom>
                  <a:noFill/>
                  <a:ln cap="flat" cmpd="sng" w="9525">
                    <a:solidFill>
                      <a:srgbClr val="97B853"/>
                    </a:solidFill>
                    <a:prstDash val="solid"/>
                    <a:round/>
                    <a:headEnd len="sm" w="sm" type="none"/>
                    <a:tailEnd len="med" w="med" type="triangle"/>
                  </a:ln>
                </p:spPr>
              </p:cxnSp>
              <p:cxnSp>
                <p:nvCxnSpPr>
                  <p:cNvPr id="540" name="Google Shape;540;p44"/>
                  <p:cNvCxnSpPr/>
                  <p:nvPr/>
                </p:nvCxnSpPr>
                <p:spPr>
                  <a:xfrm>
                    <a:off x="3591515" y="4959628"/>
                    <a:ext cx="307500" cy="0"/>
                  </a:xfrm>
                  <a:prstGeom prst="straightConnector1">
                    <a:avLst/>
                  </a:prstGeom>
                  <a:noFill/>
                  <a:ln cap="flat" cmpd="sng" w="9525">
                    <a:solidFill>
                      <a:srgbClr val="97B853"/>
                    </a:solidFill>
                    <a:prstDash val="solid"/>
                    <a:round/>
                    <a:headEnd len="sm" w="sm" type="none"/>
                    <a:tailEnd len="med" w="med" type="triangle"/>
                  </a:ln>
                </p:spPr>
              </p:cxnSp>
            </p:grpSp>
            <p:sp>
              <p:nvSpPr>
                <p:cNvPr id="541" name="Google Shape;541;p44"/>
                <p:cNvSpPr txBox="1"/>
                <p:nvPr/>
              </p:nvSpPr>
              <p:spPr>
                <a:xfrm>
                  <a:off x="889152" y="4624983"/>
                  <a:ext cx="22641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Source Code Pro"/>
                      <a:ea typeface="Source Code Pro"/>
                      <a:cs typeface="Source Code Pro"/>
                      <a:sym typeface="Source Code Pro"/>
                    </a:rPr>
                    <a:t>git branch rama1</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Source Code Pro"/>
                      <a:ea typeface="Source Code Pro"/>
                      <a:cs typeface="Source Code Pro"/>
                      <a:sym typeface="Source Code Pro"/>
                    </a:rPr>
                    <a:t>git checkout rama1</a:t>
                  </a:r>
                  <a:endParaRPr b="0" i="0" sz="1400" u="none" cap="none" strike="noStrike">
                    <a:solidFill>
                      <a:schemeClr val="dk1"/>
                    </a:solidFill>
                    <a:latin typeface="Source Code Pro"/>
                    <a:ea typeface="Source Code Pro"/>
                    <a:cs typeface="Source Code Pro"/>
                    <a:sym typeface="Source Code Pro"/>
                  </a:endParaRPr>
                </a:p>
              </p:txBody>
            </p:sp>
            <p:grpSp>
              <p:nvGrpSpPr>
                <p:cNvPr id="542" name="Google Shape;542;p44"/>
                <p:cNvGrpSpPr/>
                <p:nvPr/>
              </p:nvGrpSpPr>
              <p:grpSpPr>
                <a:xfrm>
                  <a:off x="3045169" y="5211803"/>
                  <a:ext cx="4986598" cy="312237"/>
                  <a:chOff x="3045169" y="5211803"/>
                  <a:chExt cx="4986598" cy="312237"/>
                </a:xfrm>
              </p:grpSpPr>
              <p:sp>
                <p:nvSpPr>
                  <p:cNvPr id="543" name="Google Shape;543;p44"/>
                  <p:cNvSpPr txBox="1"/>
                  <p:nvPr/>
                </p:nvSpPr>
                <p:spPr>
                  <a:xfrm>
                    <a:off x="3045169" y="5216240"/>
                    <a:ext cx="922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7030A0"/>
                        </a:solidFill>
                        <a:latin typeface="Arial"/>
                        <a:ea typeface="Arial"/>
                        <a:cs typeface="Arial"/>
                        <a:sym typeface="Arial"/>
                      </a:rPr>
                      <a:t>rama1 🡪</a:t>
                    </a:r>
                    <a:endParaRPr b="0" i="0" sz="1400" u="none" cap="none" strike="noStrike">
                      <a:solidFill>
                        <a:srgbClr val="7030A0"/>
                      </a:solidFill>
                      <a:latin typeface="Arial"/>
                      <a:ea typeface="Arial"/>
                      <a:cs typeface="Arial"/>
                      <a:sym typeface="Arial"/>
                    </a:endParaRPr>
                  </a:p>
                </p:txBody>
              </p:sp>
              <p:grpSp>
                <p:nvGrpSpPr>
                  <p:cNvPr id="544" name="Google Shape;544;p44"/>
                  <p:cNvGrpSpPr/>
                  <p:nvPr/>
                </p:nvGrpSpPr>
                <p:grpSpPr>
                  <a:xfrm>
                    <a:off x="5003024" y="5211803"/>
                    <a:ext cx="3028743" cy="308082"/>
                    <a:chOff x="5003024" y="5211803"/>
                    <a:chExt cx="3028743" cy="308082"/>
                  </a:xfrm>
                </p:grpSpPr>
                <p:sp>
                  <p:nvSpPr>
                    <p:cNvPr id="545" name="Google Shape;545;p44"/>
                    <p:cNvSpPr/>
                    <p:nvPr/>
                  </p:nvSpPr>
                  <p:spPr>
                    <a:xfrm>
                      <a:off x="5003024" y="5220455"/>
                      <a:ext cx="477414" cy="299430"/>
                    </a:xfrm>
                    <a:prstGeom prst="lightningBolt">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46" name="Google Shape;546;p44"/>
                    <p:cNvSpPr/>
                    <p:nvPr/>
                  </p:nvSpPr>
                  <p:spPr>
                    <a:xfrm>
                      <a:off x="6053613" y="5211803"/>
                      <a:ext cx="550200" cy="299400"/>
                    </a:xfrm>
                    <a:prstGeom prst="moon">
                      <a:avLst>
                        <a:gd fmla="val 50000"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47" name="Google Shape;547;p44"/>
                    <p:cNvSpPr/>
                    <p:nvPr/>
                  </p:nvSpPr>
                  <p:spPr>
                    <a:xfrm>
                      <a:off x="7441007" y="5220455"/>
                      <a:ext cx="590760" cy="299376"/>
                    </a:xfrm>
                    <a:prstGeom prst="cloud">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548" name="Google Shape;548;p44"/>
                    <p:cNvCxnSpPr/>
                    <p:nvPr/>
                  </p:nvCxnSpPr>
                  <p:spPr>
                    <a:xfrm>
                      <a:off x="5578664" y="5361505"/>
                      <a:ext cx="307500" cy="0"/>
                    </a:xfrm>
                    <a:prstGeom prst="straightConnector1">
                      <a:avLst/>
                    </a:prstGeom>
                    <a:noFill/>
                    <a:ln cap="flat" cmpd="sng" w="9525">
                      <a:solidFill>
                        <a:srgbClr val="7C5F9F"/>
                      </a:solidFill>
                      <a:prstDash val="solid"/>
                      <a:round/>
                      <a:headEnd len="sm" w="sm" type="none"/>
                      <a:tailEnd len="med" w="med" type="triangle"/>
                    </a:ln>
                  </p:spPr>
                </p:cxnSp>
                <p:cxnSp>
                  <p:nvCxnSpPr>
                    <p:cNvPr id="549" name="Google Shape;549;p44"/>
                    <p:cNvCxnSpPr/>
                    <p:nvPr/>
                  </p:nvCxnSpPr>
                  <p:spPr>
                    <a:xfrm>
                      <a:off x="6872041" y="5372037"/>
                      <a:ext cx="307500" cy="0"/>
                    </a:xfrm>
                    <a:prstGeom prst="straightConnector1">
                      <a:avLst/>
                    </a:prstGeom>
                    <a:noFill/>
                    <a:ln cap="flat" cmpd="sng" w="9525">
                      <a:solidFill>
                        <a:srgbClr val="7C5F9F"/>
                      </a:solidFill>
                      <a:prstDash val="solid"/>
                      <a:round/>
                      <a:headEnd len="sm" w="sm" type="none"/>
                      <a:tailEnd len="med" w="med" type="triangle"/>
                    </a:ln>
                  </p:spPr>
                </p:cxnSp>
              </p:grpSp>
            </p:grpSp>
          </p:grpSp>
        </p:grpSp>
        <p:sp>
          <p:nvSpPr>
            <p:cNvPr id="550" name="Google Shape;550;p44"/>
            <p:cNvSpPr/>
            <p:nvPr/>
          </p:nvSpPr>
          <p:spPr>
            <a:xfrm>
              <a:off x="3979616" y="5189916"/>
              <a:ext cx="331800" cy="299400"/>
            </a:xfrm>
            <a:prstGeom prst="star5">
              <a:avLst>
                <a:gd fmla="val 19098" name="adj"/>
                <a:gd fmla="val 105146" name="hf"/>
                <a:gd fmla="val 110557" name="vf"/>
              </a:avLst>
            </a:prstGeom>
            <a:solidFill>
              <a:srgbClr val="7C5F9F"/>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5"/>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Ramificación</a:t>
            </a:r>
            <a:endParaRPr/>
          </a:p>
        </p:txBody>
      </p:sp>
      <p:sp>
        <p:nvSpPr>
          <p:cNvPr id="557" name="Google Shape;557;p45"/>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558" name="Google Shape;558;p45"/>
          <p:cNvSpPr txBox="1"/>
          <p:nvPr>
            <p:ph idx="1" type="body"/>
          </p:nvPr>
        </p:nvSpPr>
        <p:spPr>
          <a:xfrm>
            <a:off x="622601" y="2204875"/>
            <a:ext cx="10971300" cy="3816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ES" sz="2000">
                <a:solidFill>
                  <a:srgbClr val="595959"/>
                </a:solidFill>
                <a:latin typeface="Source Sans Pro"/>
                <a:ea typeface="Source Sans Pro"/>
                <a:cs typeface="Source Sans Pro"/>
                <a:sym typeface="Source Sans Pro"/>
              </a:rPr>
              <a:t>Para movernos entre ramas utilizamos checkout, al igual que con las versiones, pero en este caso indicando el nombre de la rama.</a:t>
            </a:r>
            <a:endParaRPr sz="2000">
              <a:solidFill>
                <a:srgbClr val="595959"/>
              </a:solidFill>
              <a:latin typeface="Source Sans Pro"/>
              <a:ea typeface="Source Sans Pro"/>
              <a:cs typeface="Source Sans Pro"/>
              <a:sym typeface="Source Sans Pro"/>
            </a:endParaRPr>
          </a:p>
          <a:p>
            <a:pPr indent="0" lvl="0" marL="0" rtl="0" algn="ctr">
              <a:lnSpc>
                <a:spcPct val="115000"/>
              </a:lnSpc>
              <a:spcBef>
                <a:spcPts val="1200"/>
              </a:spcBef>
              <a:spcAft>
                <a:spcPts val="0"/>
              </a:spcAft>
              <a:buClr>
                <a:schemeClr val="dk1"/>
              </a:buClr>
              <a:buSzPts val="1100"/>
              <a:buFont typeface="Arial"/>
              <a:buNone/>
            </a:pPr>
            <a:r>
              <a:rPr b="1" lang="es-ES" sz="2000">
                <a:solidFill>
                  <a:srgbClr val="595959"/>
                </a:solidFill>
                <a:latin typeface="Source Code Pro"/>
                <a:ea typeface="Source Code Pro"/>
                <a:cs typeface="Source Code Pro"/>
                <a:sym typeface="Source Code Pro"/>
              </a:rPr>
              <a:t>git checkout nombre_rama</a:t>
            </a:r>
            <a:endParaRPr b="1" sz="2000">
              <a:solidFill>
                <a:srgbClr val="595959"/>
              </a:solidFill>
              <a:latin typeface="Source Code Pro"/>
              <a:ea typeface="Source Code Pro"/>
              <a:cs typeface="Source Code Pro"/>
              <a:sym typeface="Source Code Pro"/>
            </a:endParaRPr>
          </a:p>
          <a:p>
            <a:pPr indent="0" lvl="0" marL="0" rtl="0" algn="l">
              <a:lnSpc>
                <a:spcPct val="115000"/>
              </a:lnSpc>
              <a:spcBef>
                <a:spcPts val="1200"/>
              </a:spcBef>
              <a:spcAft>
                <a:spcPts val="1200"/>
              </a:spcAft>
              <a:buClr>
                <a:schemeClr val="dk1"/>
              </a:buClr>
              <a:buSzPts val="1100"/>
              <a:buFont typeface="Arial"/>
              <a:buNone/>
            </a:pPr>
            <a:r>
              <a:rPr lang="es-ES" sz="2000">
                <a:solidFill>
                  <a:srgbClr val="595959"/>
                </a:solidFill>
                <a:latin typeface="Source Sans Pro"/>
                <a:ea typeface="Source Sans Pro"/>
                <a:cs typeface="Source Sans Pro"/>
                <a:sym typeface="Source Sans Pro"/>
              </a:rPr>
              <a:t>Para ver la lista de ramas ejecutaremos  </a:t>
            </a:r>
            <a:r>
              <a:rPr b="1" lang="es-ES" sz="2000">
                <a:solidFill>
                  <a:srgbClr val="595959"/>
                </a:solidFill>
                <a:latin typeface="Source Code Pro"/>
                <a:ea typeface="Source Code Pro"/>
                <a:cs typeface="Source Code Pro"/>
                <a:sym typeface="Source Code Pro"/>
              </a:rPr>
              <a:t>git branch </a:t>
            </a:r>
            <a:r>
              <a:rPr lang="es-ES" sz="2000">
                <a:solidFill>
                  <a:srgbClr val="595959"/>
                </a:solidFill>
                <a:latin typeface="Source Sans Pro"/>
                <a:ea typeface="Source Sans Pro"/>
                <a:cs typeface="Source Sans Pro"/>
                <a:sym typeface="Source Sans Pro"/>
              </a:rPr>
              <a:t>donde se indica con * la rama en la que estamos</a:t>
            </a:r>
            <a:endParaRPr sz="2300"/>
          </a:p>
        </p:txBody>
      </p:sp>
      <p:sp>
        <p:nvSpPr>
          <p:cNvPr id="559" name="Google Shape;559;p45"/>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Movernos entre ramas</a:t>
            </a:r>
            <a:endParaRPr/>
          </a:p>
        </p:txBody>
      </p:sp>
      <p:pic>
        <p:nvPicPr>
          <p:cNvPr id="560" name="Google Shape;560;p45"/>
          <p:cNvPicPr preferRelativeResize="0"/>
          <p:nvPr/>
        </p:nvPicPr>
        <p:blipFill rotWithShape="1">
          <a:blip r:embed="rId3">
            <a:alphaModFix/>
          </a:blip>
          <a:srcRect b="0" l="0" r="0" t="0"/>
          <a:stretch/>
        </p:blipFill>
        <p:spPr>
          <a:xfrm>
            <a:off x="2606200" y="4796400"/>
            <a:ext cx="6571025" cy="1119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7"/>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Ramificación</a:t>
            </a:r>
            <a:endParaRPr/>
          </a:p>
        </p:txBody>
      </p:sp>
      <p:sp>
        <p:nvSpPr>
          <p:cNvPr id="567" name="Google Shape;567;p47"/>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568" name="Google Shape;568;p47"/>
          <p:cNvSpPr txBox="1"/>
          <p:nvPr>
            <p:ph idx="1" type="body"/>
          </p:nvPr>
        </p:nvSpPr>
        <p:spPr>
          <a:xfrm>
            <a:off x="622600" y="2204875"/>
            <a:ext cx="10971300" cy="2112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ES" sz="1900">
                <a:solidFill>
                  <a:srgbClr val="595959"/>
                </a:solidFill>
                <a:latin typeface="Source Sans Pro"/>
                <a:ea typeface="Source Sans Pro"/>
                <a:cs typeface="Source Sans Pro"/>
                <a:sym typeface="Source Sans Pro"/>
              </a:rPr>
              <a:t>Una vez que hemos realizado en la rama todos los cambios deseado y queremos introducir los cambios en la rama principal o en una rama superior, nos debemos mover a la rama a la que se le introducirán los cambios y ejecutar:</a:t>
            </a:r>
            <a:endParaRPr sz="1900">
              <a:solidFill>
                <a:srgbClr val="595959"/>
              </a:solidFill>
              <a:latin typeface="Source Sans Pro"/>
              <a:ea typeface="Source Sans Pro"/>
              <a:cs typeface="Source Sans Pro"/>
              <a:sym typeface="Source Sans Pro"/>
            </a:endParaRPr>
          </a:p>
          <a:p>
            <a:pPr indent="0" lvl="0" marL="0" rtl="0" algn="ctr">
              <a:lnSpc>
                <a:spcPct val="115000"/>
              </a:lnSpc>
              <a:spcBef>
                <a:spcPts val="1200"/>
              </a:spcBef>
              <a:spcAft>
                <a:spcPts val="1200"/>
              </a:spcAft>
              <a:buClr>
                <a:schemeClr val="dk1"/>
              </a:buClr>
              <a:buSzPts val="1100"/>
              <a:buFont typeface="Arial"/>
              <a:buNone/>
            </a:pPr>
            <a:r>
              <a:rPr b="1" lang="es-ES" sz="1900">
                <a:solidFill>
                  <a:srgbClr val="595959"/>
                </a:solidFill>
                <a:latin typeface="Source Code Pro"/>
                <a:ea typeface="Source Code Pro"/>
                <a:cs typeface="Source Code Pro"/>
                <a:sym typeface="Source Code Pro"/>
              </a:rPr>
              <a:t>git merge nombre_rama_hijo</a:t>
            </a:r>
            <a:endParaRPr sz="2200"/>
          </a:p>
        </p:txBody>
      </p:sp>
      <p:sp>
        <p:nvSpPr>
          <p:cNvPr id="569" name="Google Shape;569;p47"/>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Merge</a:t>
            </a:r>
            <a:endParaRPr/>
          </a:p>
        </p:txBody>
      </p:sp>
      <p:pic>
        <p:nvPicPr>
          <p:cNvPr id="570" name="Google Shape;570;p47"/>
          <p:cNvPicPr preferRelativeResize="0"/>
          <p:nvPr/>
        </p:nvPicPr>
        <p:blipFill rotWithShape="1">
          <a:blip r:embed="rId3">
            <a:alphaModFix/>
          </a:blip>
          <a:srcRect b="0" l="0" r="0" t="0"/>
          <a:stretch/>
        </p:blipFill>
        <p:spPr>
          <a:xfrm>
            <a:off x="355482" y="3859901"/>
            <a:ext cx="5057377" cy="1952625"/>
          </a:xfrm>
          <a:prstGeom prst="rect">
            <a:avLst/>
          </a:prstGeom>
          <a:noFill/>
          <a:ln>
            <a:noFill/>
          </a:ln>
        </p:spPr>
      </p:pic>
      <p:grpSp>
        <p:nvGrpSpPr>
          <p:cNvPr id="571" name="Google Shape;571;p47"/>
          <p:cNvGrpSpPr/>
          <p:nvPr/>
        </p:nvGrpSpPr>
        <p:grpSpPr>
          <a:xfrm>
            <a:off x="5994256" y="3960909"/>
            <a:ext cx="5484413" cy="2112000"/>
            <a:chOff x="5994256" y="3960909"/>
            <a:chExt cx="5484413" cy="2112000"/>
          </a:xfrm>
        </p:grpSpPr>
        <p:grpSp>
          <p:nvGrpSpPr>
            <p:cNvPr id="572" name="Google Shape;572;p47"/>
            <p:cNvGrpSpPr/>
            <p:nvPr/>
          </p:nvGrpSpPr>
          <p:grpSpPr>
            <a:xfrm>
              <a:off x="5994256" y="3960909"/>
              <a:ext cx="5484413" cy="1233670"/>
              <a:chOff x="4320683" y="4154137"/>
              <a:chExt cx="7273217" cy="1401494"/>
            </a:xfrm>
          </p:grpSpPr>
          <p:grpSp>
            <p:nvGrpSpPr>
              <p:cNvPr id="573" name="Google Shape;573;p47"/>
              <p:cNvGrpSpPr/>
              <p:nvPr/>
            </p:nvGrpSpPr>
            <p:grpSpPr>
              <a:xfrm>
                <a:off x="4320683" y="4154137"/>
                <a:ext cx="3530031" cy="349646"/>
                <a:chOff x="882032" y="4798578"/>
                <a:chExt cx="3530031" cy="349646"/>
              </a:xfrm>
            </p:grpSpPr>
            <p:sp>
              <p:nvSpPr>
                <p:cNvPr id="574" name="Google Shape;574;p47"/>
                <p:cNvSpPr/>
                <p:nvPr/>
              </p:nvSpPr>
              <p:spPr>
                <a:xfrm>
                  <a:off x="2071561" y="4798578"/>
                  <a:ext cx="461246" cy="299404"/>
                </a:xfrm>
                <a:prstGeom prst="ellipse">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75" name="Google Shape;575;p47"/>
                <p:cNvSpPr/>
                <p:nvPr/>
              </p:nvSpPr>
              <p:spPr>
                <a:xfrm>
                  <a:off x="3055813" y="4798578"/>
                  <a:ext cx="420786" cy="299404"/>
                </a:xfrm>
                <a:prstGeom prst="triangle">
                  <a:avLst>
                    <a:gd fmla="val 50000" name="adj"/>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76" name="Google Shape;576;p47"/>
                <p:cNvSpPr/>
                <p:nvPr/>
              </p:nvSpPr>
              <p:spPr>
                <a:xfrm>
                  <a:off x="4080290" y="4798578"/>
                  <a:ext cx="331773" cy="299405"/>
                </a:xfrm>
                <a:prstGeom prst="star5">
                  <a:avLst>
                    <a:gd fmla="val 19098" name="adj"/>
                    <a:gd fmla="val 105146" name="hf"/>
                    <a:gd fmla="val 110557" name="vf"/>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77" name="Google Shape;577;p47"/>
                <p:cNvSpPr txBox="1"/>
                <p:nvPr/>
              </p:nvSpPr>
              <p:spPr>
                <a:xfrm>
                  <a:off x="882032" y="4798578"/>
                  <a:ext cx="1074613" cy="3496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76923C"/>
                      </a:solidFill>
                      <a:latin typeface="Arial"/>
                      <a:ea typeface="Arial"/>
                      <a:cs typeface="Arial"/>
                      <a:sym typeface="Arial"/>
                    </a:rPr>
                    <a:t>Main 🡪</a:t>
                  </a:r>
                  <a:endParaRPr b="0" i="0" sz="1400" u="none" cap="none" strike="noStrike">
                    <a:solidFill>
                      <a:srgbClr val="76923C"/>
                    </a:solidFill>
                    <a:latin typeface="Arial"/>
                    <a:ea typeface="Arial"/>
                    <a:cs typeface="Arial"/>
                    <a:sym typeface="Arial"/>
                  </a:endParaRPr>
                </a:p>
              </p:txBody>
            </p:sp>
            <p:cxnSp>
              <p:nvCxnSpPr>
                <p:cNvPr id="578" name="Google Shape;578;p47"/>
                <p:cNvCxnSpPr/>
                <p:nvPr/>
              </p:nvCxnSpPr>
              <p:spPr>
                <a:xfrm>
                  <a:off x="2678464" y="4956651"/>
                  <a:ext cx="307497" cy="0"/>
                </a:xfrm>
                <a:prstGeom prst="straightConnector1">
                  <a:avLst/>
                </a:prstGeom>
                <a:noFill/>
                <a:ln cap="flat" cmpd="sng" w="9525">
                  <a:solidFill>
                    <a:srgbClr val="97B853"/>
                  </a:solidFill>
                  <a:prstDash val="solid"/>
                  <a:round/>
                  <a:headEnd len="sm" w="sm" type="none"/>
                  <a:tailEnd len="med" w="med" type="triangle"/>
                </a:ln>
              </p:spPr>
            </p:cxnSp>
            <p:cxnSp>
              <p:nvCxnSpPr>
                <p:cNvPr id="579" name="Google Shape;579;p47"/>
                <p:cNvCxnSpPr/>
                <p:nvPr/>
              </p:nvCxnSpPr>
              <p:spPr>
                <a:xfrm>
                  <a:off x="3591515" y="4959628"/>
                  <a:ext cx="307497" cy="0"/>
                </a:xfrm>
                <a:prstGeom prst="straightConnector1">
                  <a:avLst/>
                </a:prstGeom>
                <a:noFill/>
                <a:ln cap="flat" cmpd="sng" w="9525">
                  <a:solidFill>
                    <a:srgbClr val="97B853"/>
                  </a:solidFill>
                  <a:prstDash val="solid"/>
                  <a:round/>
                  <a:headEnd len="sm" w="sm" type="none"/>
                  <a:tailEnd len="med" w="med" type="triangle"/>
                </a:ln>
              </p:spPr>
            </p:cxnSp>
          </p:grpSp>
          <p:sp>
            <p:nvSpPr>
              <p:cNvPr id="580" name="Google Shape;580;p47"/>
              <p:cNvSpPr txBox="1"/>
              <p:nvPr/>
            </p:nvSpPr>
            <p:spPr>
              <a:xfrm>
                <a:off x="6912990" y="4559636"/>
                <a:ext cx="2841439" cy="5943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Source Code Pro"/>
                    <a:ea typeface="Source Code Pro"/>
                    <a:cs typeface="Source Code Pro"/>
                    <a:sym typeface="Source Code Pro"/>
                  </a:rPr>
                  <a:t>git branch rama1</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Source Code Pro"/>
                    <a:ea typeface="Source Code Pro"/>
                    <a:cs typeface="Source Code Pro"/>
                    <a:sym typeface="Source Code Pro"/>
                  </a:rPr>
                  <a:t>git checkout rama1</a:t>
                </a:r>
                <a:endParaRPr b="0" i="0" sz="1400" u="none" cap="none" strike="noStrike">
                  <a:solidFill>
                    <a:schemeClr val="dk1"/>
                  </a:solidFill>
                  <a:latin typeface="Source Code Pro"/>
                  <a:ea typeface="Source Code Pro"/>
                  <a:cs typeface="Source Code Pro"/>
                  <a:sym typeface="Source Code Pro"/>
                </a:endParaRPr>
              </a:p>
            </p:txBody>
          </p:sp>
          <p:grpSp>
            <p:nvGrpSpPr>
              <p:cNvPr id="581" name="Google Shape;581;p47"/>
              <p:cNvGrpSpPr/>
              <p:nvPr/>
            </p:nvGrpSpPr>
            <p:grpSpPr>
              <a:xfrm>
                <a:off x="4400979" y="5205099"/>
                <a:ext cx="7192921" cy="350532"/>
                <a:chOff x="838804" y="5211803"/>
                <a:chExt cx="7192921" cy="350532"/>
              </a:xfrm>
            </p:grpSpPr>
            <p:sp>
              <p:nvSpPr>
                <p:cNvPr id="582" name="Google Shape;582;p47"/>
                <p:cNvSpPr txBox="1"/>
                <p:nvPr/>
              </p:nvSpPr>
              <p:spPr>
                <a:xfrm>
                  <a:off x="838804" y="5212835"/>
                  <a:ext cx="1214700" cy="34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7030A0"/>
                      </a:solidFill>
                      <a:latin typeface="Arial"/>
                      <a:ea typeface="Arial"/>
                      <a:cs typeface="Arial"/>
                      <a:sym typeface="Arial"/>
                    </a:rPr>
                    <a:t>rama1 🡪</a:t>
                  </a:r>
                  <a:endParaRPr b="0" i="0" sz="1400" u="none" cap="none" strike="noStrike">
                    <a:solidFill>
                      <a:srgbClr val="7030A0"/>
                    </a:solidFill>
                    <a:latin typeface="Arial"/>
                    <a:ea typeface="Arial"/>
                    <a:cs typeface="Arial"/>
                    <a:sym typeface="Arial"/>
                  </a:endParaRPr>
                </a:p>
              </p:txBody>
            </p:sp>
            <p:grpSp>
              <p:nvGrpSpPr>
                <p:cNvPr id="583" name="Google Shape;583;p47"/>
                <p:cNvGrpSpPr/>
                <p:nvPr/>
              </p:nvGrpSpPr>
              <p:grpSpPr>
                <a:xfrm>
                  <a:off x="4503772" y="5211803"/>
                  <a:ext cx="3527953" cy="308057"/>
                  <a:chOff x="4503772" y="5211803"/>
                  <a:chExt cx="3527953" cy="308057"/>
                </a:xfrm>
              </p:grpSpPr>
              <p:sp>
                <p:nvSpPr>
                  <p:cNvPr id="584" name="Google Shape;584;p47"/>
                  <p:cNvSpPr/>
                  <p:nvPr/>
                </p:nvSpPr>
                <p:spPr>
                  <a:xfrm>
                    <a:off x="5003024" y="5220455"/>
                    <a:ext cx="477430" cy="299405"/>
                  </a:xfrm>
                  <a:prstGeom prst="lightningBolt">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85" name="Google Shape;585;p47"/>
                  <p:cNvSpPr/>
                  <p:nvPr/>
                </p:nvSpPr>
                <p:spPr>
                  <a:xfrm>
                    <a:off x="6053613" y="5211803"/>
                    <a:ext cx="550260" cy="299405"/>
                  </a:xfrm>
                  <a:prstGeom prst="moon">
                    <a:avLst>
                      <a:gd fmla="val 50000"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86" name="Google Shape;586;p47"/>
                  <p:cNvSpPr/>
                  <p:nvPr/>
                </p:nvSpPr>
                <p:spPr>
                  <a:xfrm>
                    <a:off x="7441007" y="5220455"/>
                    <a:ext cx="590718" cy="299405"/>
                  </a:xfrm>
                  <a:prstGeom prst="cloud">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587" name="Google Shape;587;p47"/>
                  <p:cNvCxnSpPr/>
                  <p:nvPr/>
                </p:nvCxnSpPr>
                <p:spPr>
                  <a:xfrm>
                    <a:off x="4503772" y="5361505"/>
                    <a:ext cx="307497" cy="0"/>
                  </a:xfrm>
                  <a:prstGeom prst="straightConnector1">
                    <a:avLst/>
                  </a:prstGeom>
                  <a:noFill/>
                  <a:ln cap="flat" cmpd="sng" w="9525">
                    <a:solidFill>
                      <a:srgbClr val="7C5F9F"/>
                    </a:solidFill>
                    <a:prstDash val="solid"/>
                    <a:round/>
                    <a:headEnd len="sm" w="sm" type="none"/>
                    <a:tailEnd len="med" w="med" type="triangle"/>
                  </a:ln>
                </p:spPr>
              </p:cxnSp>
              <p:cxnSp>
                <p:nvCxnSpPr>
                  <p:cNvPr id="588" name="Google Shape;588;p47"/>
                  <p:cNvCxnSpPr/>
                  <p:nvPr/>
                </p:nvCxnSpPr>
                <p:spPr>
                  <a:xfrm>
                    <a:off x="5578664" y="5361505"/>
                    <a:ext cx="307497" cy="0"/>
                  </a:xfrm>
                  <a:prstGeom prst="straightConnector1">
                    <a:avLst/>
                  </a:prstGeom>
                  <a:noFill/>
                  <a:ln cap="flat" cmpd="sng" w="9525">
                    <a:solidFill>
                      <a:srgbClr val="7C5F9F"/>
                    </a:solidFill>
                    <a:prstDash val="solid"/>
                    <a:round/>
                    <a:headEnd len="sm" w="sm" type="none"/>
                    <a:tailEnd len="med" w="med" type="triangle"/>
                  </a:ln>
                </p:spPr>
              </p:cxnSp>
              <p:cxnSp>
                <p:nvCxnSpPr>
                  <p:cNvPr id="589" name="Google Shape;589;p47"/>
                  <p:cNvCxnSpPr/>
                  <p:nvPr/>
                </p:nvCxnSpPr>
                <p:spPr>
                  <a:xfrm>
                    <a:off x="6872041" y="5372037"/>
                    <a:ext cx="307497" cy="0"/>
                  </a:xfrm>
                  <a:prstGeom prst="straightConnector1">
                    <a:avLst/>
                  </a:prstGeom>
                  <a:noFill/>
                  <a:ln cap="flat" cmpd="sng" w="9525">
                    <a:solidFill>
                      <a:srgbClr val="7C5F9F"/>
                    </a:solidFill>
                    <a:prstDash val="solid"/>
                    <a:round/>
                    <a:headEnd len="sm" w="sm" type="none"/>
                    <a:tailEnd len="med" w="med" type="triangle"/>
                  </a:ln>
                </p:spPr>
              </p:cxnSp>
            </p:grpSp>
          </p:grpSp>
        </p:grpSp>
        <p:sp>
          <p:nvSpPr>
            <p:cNvPr id="590" name="Google Shape;590;p47"/>
            <p:cNvSpPr txBox="1"/>
            <p:nvPr/>
          </p:nvSpPr>
          <p:spPr>
            <a:xfrm>
              <a:off x="7950705" y="5236324"/>
              <a:ext cx="214260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Source Code Pro"/>
                  <a:ea typeface="Source Code Pro"/>
                  <a:cs typeface="Source Code Pro"/>
                  <a:sym typeface="Source Code Pro"/>
                </a:rPr>
                <a:t>git checkout main</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b="0" i="0" lang="es-ES" sz="1400" u="none" cap="none" strike="noStrike">
                  <a:solidFill>
                    <a:schemeClr val="dk1"/>
                  </a:solidFill>
                  <a:latin typeface="Source Code Pro"/>
                  <a:ea typeface="Source Code Pro"/>
                  <a:cs typeface="Source Code Pro"/>
                  <a:sym typeface="Source Code Pro"/>
                </a:rPr>
                <a:t>git merge rama1</a:t>
              </a:r>
              <a:endParaRPr b="0" i="0" sz="1400" u="none" cap="none" strike="noStrike">
                <a:solidFill>
                  <a:schemeClr val="dk1"/>
                </a:solidFill>
                <a:latin typeface="Source Code Pro"/>
                <a:ea typeface="Source Code Pro"/>
                <a:cs typeface="Source Code Pro"/>
                <a:sym typeface="Source Code Pro"/>
              </a:endParaRPr>
            </a:p>
          </p:txBody>
        </p:sp>
        <p:sp>
          <p:nvSpPr>
            <p:cNvPr id="591" name="Google Shape;591;p47"/>
            <p:cNvSpPr/>
            <p:nvPr/>
          </p:nvSpPr>
          <p:spPr>
            <a:xfrm>
              <a:off x="6891227" y="5765132"/>
              <a:ext cx="347805" cy="263551"/>
            </a:xfrm>
            <a:prstGeom prst="ellipse">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2" name="Google Shape;592;p47"/>
            <p:cNvSpPr/>
            <p:nvPr/>
          </p:nvSpPr>
          <p:spPr>
            <a:xfrm>
              <a:off x="7633409" y="5765132"/>
              <a:ext cx="317296" cy="263551"/>
            </a:xfrm>
            <a:prstGeom prst="triangle">
              <a:avLst>
                <a:gd fmla="val 50000" name="adj"/>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3" name="Google Shape;593;p47"/>
            <p:cNvSpPr/>
            <p:nvPr/>
          </p:nvSpPr>
          <p:spPr>
            <a:xfrm>
              <a:off x="8405922" y="5765132"/>
              <a:ext cx="250175" cy="263552"/>
            </a:xfrm>
            <a:prstGeom prst="star5">
              <a:avLst>
                <a:gd fmla="val 19098" name="adj"/>
                <a:gd fmla="val 105146" name="hf"/>
                <a:gd fmla="val 110557" name="vf"/>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4" name="Google Shape;594;p47"/>
            <p:cNvSpPr txBox="1"/>
            <p:nvPr/>
          </p:nvSpPr>
          <p:spPr>
            <a:xfrm>
              <a:off x="5994256" y="5765132"/>
              <a:ext cx="8103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76923C"/>
                  </a:solidFill>
                  <a:latin typeface="Arial"/>
                  <a:ea typeface="Arial"/>
                  <a:cs typeface="Arial"/>
                  <a:sym typeface="Arial"/>
                </a:rPr>
                <a:t>Main 🡪</a:t>
              </a:r>
              <a:endParaRPr b="0" i="0" sz="1400" u="none" cap="none" strike="noStrike">
                <a:solidFill>
                  <a:srgbClr val="76923C"/>
                </a:solidFill>
                <a:latin typeface="Arial"/>
                <a:ea typeface="Arial"/>
                <a:cs typeface="Arial"/>
                <a:sym typeface="Arial"/>
              </a:endParaRPr>
            </a:p>
          </p:txBody>
        </p:sp>
        <p:cxnSp>
          <p:nvCxnSpPr>
            <p:cNvPr id="595" name="Google Shape;595;p47"/>
            <p:cNvCxnSpPr/>
            <p:nvPr/>
          </p:nvCxnSpPr>
          <p:spPr>
            <a:xfrm>
              <a:off x="7348866" y="5904276"/>
              <a:ext cx="231870" cy="0"/>
            </a:xfrm>
            <a:prstGeom prst="straightConnector1">
              <a:avLst/>
            </a:prstGeom>
            <a:noFill/>
            <a:ln cap="flat" cmpd="sng" w="9525">
              <a:solidFill>
                <a:srgbClr val="97B853"/>
              </a:solidFill>
              <a:prstDash val="solid"/>
              <a:round/>
              <a:headEnd len="sm" w="sm" type="none"/>
              <a:tailEnd len="med" w="med" type="triangle"/>
            </a:ln>
          </p:spPr>
        </p:cxnSp>
        <p:cxnSp>
          <p:nvCxnSpPr>
            <p:cNvPr id="596" name="Google Shape;596;p47"/>
            <p:cNvCxnSpPr/>
            <p:nvPr/>
          </p:nvCxnSpPr>
          <p:spPr>
            <a:xfrm>
              <a:off x="8037358" y="5906897"/>
              <a:ext cx="231870" cy="0"/>
            </a:xfrm>
            <a:prstGeom prst="straightConnector1">
              <a:avLst/>
            </a:prstGeom>
            <a:noFill/>
            <a:ln cap="flat" cmpd="sng" w="9525">
              <a:solidFill>
                <a:srgbClr val="97B853"/>
              </a:solidFill>
              <a:prstDash val="solid"/>
              <a:round/>
              <a:headEnd len="sm" w="sm" type="none"/>
              <a:tailEnd len="med" w="med" type="triangle"/>
            </a:ln>
          </p:spPr>
        </p:cxnSp>
        <p:cxnSp>
          <p:nvCxnSpPr>
            <p:cNvPr id="597" name="Google Shape;597;p47"/>
            <p:cNvCxnSpPr/>
            <p:nvPr/>
          </p:nvCxnSpPr>
          <p:spPr>
            <a:xfrm flipH="1" rot="10800000">
              <a:off x="8818394" y="5904276"/>
              <a:ext cx="2017678" cy="6455"/>
            </a:xfrm>
            <a:prstGeom prst="straightConnector1">
              <a:avLst/>
            </a:prstGeom>
            <a:noFill/>
            <a:ln cap="flat" cmpd="sng" w="9525">
              <a:solidFill>
                <a:srgbClr val="97B853"/>
              </a:solidFill>
              <a:prstDash val="solid"/>
              <a:round/>
              <a:headEnd len="sm" w="sm" type="none"/>
              <a:tailEnd len="med" w="med" type="triangle"/>
            </a:ln>
          </p:spPr>
        </p:cxnSp>
        <p:sp>
          <p:nvSpPr>
            <p:cNvPr id="598" name="Google Shape;598;p47"/>
            <p:cNvSpPr/>
            <p:nvPr/>
          </p:nvSpPr>
          <p:spPr>
            <a:xfrm>
              <a:off x="11033234" y="5733953"/>
              <a:ext cx="445435" cy="263552"/>
            </a:xfrm>
            <a:prstGeom prst="cloud">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CEDE33"/>
                </a:solidFill>
                <a:latin typeface="Arial"/>
                <a:ea typeface="Arial"/>
                <a:cs typeface="Arial"/>
                <a:sym typeface="Arial"/>
              </a:endParaRPr>
            </a:p>
          </p:txBody>
        </p:sp>
      </p:grpSp>
      <p:sp>
        <p:nvSpPr>
          <p:cNvPr id="599" name="Google Shape;599;p47"/>
          <p:cNvSpPr/>
          <p:nvPr/>
        </p:nvSpPr>
        <p:spPr>
          <a:xfrm>
            <a:off x="8486265" y="4850327"/>
            <a:ext cx="250200" cy="263700"/>
          </a:xfrm>
          <a:prstGeom prst="star5">
            <a:avLst>
              <a:gd fmla="val 19098" name="adj"/>
              <a:gd fmla="val 105146" name="hf"/>
              <a:gd fmla="val 110557" name="vf"/>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0" name="Google Shape;600;p47"/>
          <p:cNvSpPr/>
          <p:nvPr/>
        </p:nvSpPr>
        <p:spPr>
          <a:xfrm>
            <a:off x="6971000" y="4885150"/>
            <a:ext cx="347700" cy="263700"/>
          </a:xfrm>
          <a:prstGeom prst="ellipse">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1" name="Google Shape;601;p47"/>
          <p:cNvSpPr/>
          <p:nvPr/>
        </p:nvSpPr>
        <p:spPr>
          <a:xfrm>
            <a:off x="7743782" y="4850327"/>
            <a:ext cx="317400" cy="263700"/>
          </a:xfrm>
          <a:prstGeom prst="triangle">
            <a:avLst>
              <a:gd fmla="val 50000" name="adj"/>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602" name="Google Shape;602;p47"/>
          <p:cNvCxnSpPr/>
          <p:nvPr/>
        </p:nvCxnSpPr>
        <p:spPr>
          <a:xfrm>
            <a:off x="7415298" y="4982179"/>
            <a:ext cx="231900" cy="0"/>
          </a:xfrm>
          <a:prstGeom prst="straightConnector1">
            <a:avLst/>
          </a:prstGeom>
          <a:noFill/>
          <a:ln cap="flat" cmpd="sng" w="9525">
            <a:solidFill>
              <a:srgbClr val="97B853"/>
            </a:solidFill>
            <a:prstDash val="solid"/>
            <a:round/>
            <a:headEnd len="sm" w="sm" type="none"/>
            <a:tailEnd len="med" w="med" type="triangle"/>
          </a:ln>
        </p:spPr>
      </p:cxnSp>
      <p:cxnSp>
        <p:nvCxnSpPr>
          <p:cNvPr id="603" name="Google Shape;603;p47"/>
          <p:cNvCxnSpPr/>
          <p:nvPr/>
        </p:nvCxnSpPr>
        <p:spPr>
          <a:xfrm>
            <a:off x="8157767" y="4982174"/>
            <a:ext cx="231900" cy="0"/>
          </a:xfrm>
          <a:prstGeom prst="straightConnector1">
            <a:avLst/>
          </a:prstGeom>
          <a:noFill/>
          <a:ln cap="flat" cmpd="sng" w="9525">
            <a:solidFill>
              <a:srgbClr val="97B853"/>
            </a:solidFill>
            <a:prstDash val="solid"/>
            <a:round/>
            <a:headEnd len="sm" w="sm"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8"/>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Ramificación</a:t>
            </a:r>
            <a:endParaRPr/>
          </a:p>
        </p:txBody>
      </p:sp>
      <p:sp>
        <p:nvSpPr>
          <p:cNvPr id="610" name="Google Shape;610;p48"/>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611" name="Google Shape;611;p48"/>
          <p:cNvSpPr txBox="1"/>
          <p:nvPr>
            <p:ph idx="1" type="body"/>
          </p:nvPr>
        </p:nvSpPr>
        <p:spPr>
          <a:xfrm>
            <a:off x="623401" y="2179650"/>
            <a:ext cx="10945200" cy="3816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ES" sz="1800">
                <a:solidFill>
                  <a:srgbClr val="595959"/>
                </a:solidFill>
                <a:latin typeface="Source Sans Pro"/>
                <a:ea typeface="Source Sans Pro"/>
                <a:cs typeface="Source Sans Pro"/>
                <a:sym typeface="Source Sans Pro"/>
              </a:rPr>
              <a:t>Según se vaya complicando nuestro proyecto tendremos más y más ramas. Una manera de ver de manera visual el estado de estas ramas es utilizando el comando:</a:t>
            </a:r>
            <a:endParaRPr sz="1800">
              <a:solidFill>
                <a:srgbClr val="595959"/>
              </a:solidFill>
              <a:latin typeface="Source Sans Pro"/>
              <a:ea typeface="Source Sans Pro"/>
              <a:cs typeface="Source Sans Pro"/>
              <a:sym typeface="Source Sans Pro"/>
            </a:endParaRPr>
          </a:p>
          <a:p>
            <a:pPr indent="0" lvl="0" marL="0" rtl="0" algn="ctr">
              <a:lnSpc>
                <a:spcPct val="115000"/>
              </a:lnSpc>
              <a:spcBef>
                <a:spcPts val="1200"/>
              </a:spcBef>
              <a:spcAft>
                <a:spcPts val="1200"/>
              </a:spcAft>
              <a:buClr>
                <a:schemeClr val="dk1"/>
              </a:buClr>
              <a:buSzPts val="1100"/>
              <a:buFont typeface="Arial"/>
              <a:buNone/>
            </a:pPr>
            <a:r>
              <a:rPr b="1" lang="es-ES" sz="1800">
                <a:solidFill>
                  <a:srgbClr val="595959"/>
                </a:solidFill>
                <a:latin typeface="Source Code Pro"/>
                <a:ea typeface="Source Code Pro"/>
                <a:cs typeface="Source Code Pro"/>
                <a:sym typeface="Source Code Pro"/>
              </a:rPr>
              <a:t>git log --oneline --graph</a:t>
            </a:r>
            <a:endParaRPr b="1" sz="2100">
              <a:latin typeface="Source Code Pro"/>
              <a:ea typeface="Source Code Pro"/>
              <a:cs typeface="Source Code Pro"/>
              <a:sym typeface="Source Code Pro"/>
            </a:endParaRPr>
          </a:p>
        </p:txBody>
      </p:sp>
      <p:sp>
        <p:nvSpPr>
          <p:cNvPr id="612" name="Google Shape;612;p48"/>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Grafo de ramas</a:t>
            </a:r>
            <a:endParaRPr/>
          </a:p>
        </p:txBody>
      </p:sp>
      <p:pic>
        <p:nvPicPr>
          <p:cNvPr id="613" name="Google Shape;613;p48"/>
          <p:cNvPicPr preferRelativeResize="0"/>
          <p:nvPr/>
        </p:nvPicPr>
        <p:blipFill rotWithShape="1">
          <a:blip r:embed="rId3">
            <a:alphaModFix/>
          </a:blip>
          <a:srcRect b="0" l="0" r="0" t="0"/>
          <a:stretch/>
        </p:blipFill>
        <p:spPr>
          <a:xfrm>
            <a:off x="2894483" y="3702625"/>
            <a:ext cx="6403025" cy="22933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49"/>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Ramificación</a:t>
            </a:r>
            <a:endParaRPr/>
          </a:p>
        </p:txBody>
      </p:sp>
      <p:sp>
        <p:nvSpPr>
          <p:cNvPr id="620" name="Google Shape;620;p49"/>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621" name="Google Shape;621;p49"/>
          <p:cNvSpPr txBox="1"/>
          <p:nvPr>
            <p:ph idx="1" type="body"/>
          </p:nvPr>
        </p:nvSpPr>
        <p:spPr>
          <a:xfrm>
            <a:off x="622599" y="2204875"/>
            <a:ext cx="5032200" cy="3816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ES" sz="2000">
                <a:latin typeface="Source Sans Pro"/>
                <a:ea typeface="Source Sans Pro"/>
                <a:cs typeface="Source Sans Pro"/>
                <a:sym typeface="Source Sans Pro"/>
              </a:rPr>
              <a:t>En este ejemplo algo más complejo podemos ver más ramas.</a:t>
            </a:r>
            <a:endParaRPr sz="2000">
              <a:latin typeface="Source Sans Pro"/>
              <a:ea typeface="Source Sans Pro"/>
              <a:cs typeface="Source Sans Pro"/>
              <a:sym typeface="Source Sans Pro"/>
            </a:endParaRPr>
          </a:p>
          <a:p>
            <a:pPr indent="0" lvl="0" marL="0" rtl="0" algn="l">
              <a:lnSpc>
                <a:spcPct val="100000"/>
              </a:lnSpc>
              <a:spcBef>
                <a:spcPts val="0"/>
              </a:spcBef>
              <a:spcAft>
                <a:spcPts val="0"/>
              </a:spcAft>
              <a:buClr>
                <a:schemeClr val="dk1"/>
              </a:buClr>
              <a:buSzPts val="1100"/>
              <a:buFont typeface="Arial"/>
              <a:buNone/>
            </a:pPr>
            <a:r>
              <a:t/>
            </a:r>
            <a:endParaRPr sz="2000">
              <a:latin typeface="Source Sans Pro"/>
              <a:ea typeface="Source Sans Pro"/>
              <a:cs typeface="Source Sans Pro"/>
              <a:sym typeface="Source Sans Pro"/>
            </a:endParaRPr>
          </a:p>
          <a:p>
            <a:pPr indent="0" lvl="0" marL="0" rtl="0" algn="l">
              <a:lnSpc>
                <a:spcPct val="100000"/>
              </a:lnSpc>
              <a:spcBef>
                <a:spcPts val="0"/>
              </a:spcBef>
              <a:spcAft>
                <a:spcPts val="0"/>
              </a:spcAft>
              <a:buClr>
                <a:schemeClr val="dk1"/>
              </a:buClr>
              <a:buSzPts val="1100"/>
              <a:buFont typeface="Arial"/>
              <a:buNone/>
            </a:pPr>
            <a:r>
              <a:rPr lang="es-ES" sz="2000">
                <a:latin typeface="Source Sans Pro"/>
                <a:ea typeface="Source Sans Pro"/>
                <a:cs typeface="Source Sans Pro"/>
                <a:sym typeface="Source Sans Pro"/>
              </a:rPr>
              <a:t>Si se desea un entorno gráfico, en Windows y Mac disponemos de </a:t>
            </a:r>
            <a:r>
              <a:rPr b="1" lang="es-ES" sz="2000">
                <a:latin typeface="Source Sans Pro"/>
                <a:ea typeface="Source Sans Pro"/>
                <a:cs typeface="Source Sans Pro"/>
                <a:sym typeface="Source Sans Pro"/>
              </a:rPr>
              <a:t>SourceTree</a:t>
            </a:r>
            <a:r>
              <a:rPr lang="es-ES" sz="2000">
                <a:latin typeface="Source Sans Pro"/>
                <a:ea typeface="Source Sans Pro"/>
                <a:cs typeface="Source Sans Pro"/>
                <a:sym typeface="Source Sans Pro"/>
              </a:rPr>
              <a:t> y, en Linux, </a:t>
            </a:r>
            <a:r>
              <a:rPr b="1" lang="es-ES" sz="2000">
                <a:latin typeface="Source Sans Pro"/>
                <a:ea typeface="Source Sans Pro"/>
                <a:cs typeface="Source Sans Pro"/>
                <a:sym typeface="Source Sans Pro"/>
              </a:rPr>
              <a:t>SmartGit</a:t>
            </a:r>
            <a:r>
              <a:rPr lang="es-ES" sz="2000">
                <a:latin typeface="Source Sans Pro"/>
                <a:ea typeface="Source Sans Pro"/>
                <a:cs typeface="Source Sans Pro"/>
                <a:sym typeface="Source Sans Pro"/>
              </a:rPr>
              <a:t>.</a:t>
            </a:r>
            <a:endParaRPr sz="2200"/>
          </a:p>
        </p:txBody>
      </p:sp>
      <p:sp>
        <p:nvSpPr>
          <p:cNvPr id="622" name="Google Shape;622;p49"/>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Grafo de ramas</a:t>
            </a:r>
            <a:endParaRPr/>
          </a:p>
        </p:txBody>
      </p:sp>
      <p:pic>
        <p:nvPicPr>
          <p:cNvPr id="623" name="Google Shape;623;p49"/>
          <p:cNvPicPr preferRelativeResize="0"/>
          <p:nvPr/>
        </p:nvPicPr>
        <p:blipFill rotWithShape="1">
          <a:blip r:embed="rId3">
            <a:alphaModFix/>
          </a:blip>
          <a:srcRect b="0" l="0" r="0" t="0"/>
          <a:stretch/>
        </p:blipFill>
        <p:spPr>
          <a:xfrm>
            <a:off x="745225" y="4417724"/>
            <a:ext cx="4442200" cy="1967050"/>
          </a:xfrm>
          <a:prstGeom prst="rect">
            <a:avLst/>
          </a:prstGeom>
          <a:noFill/>
          <a:ln>
            <a:noFill/>
          </a:ln>
        </p:spPr>
      </p:pic>
      <p:pic>
        <p:nvPicPr>
          <p:cNvPr id="624" name="Google Shape;624;p49"/>
          <p:cNvPicPr preferRelativeResize="0"/>
          <p:nvPr/>
        </p:nvPicPr>
        <p:blipFill rotWithShape="1">
          <a:blip r:embed="rId4">
            <a:alphaModFix/>
          </a:blip>
          <a:srcRect b="0" l="0" r="0" t="0"/>
          <a:stretch/>
        </p:blipFill>
        <p:spPr>
          <a:xfrm>
            <a:off x="6464850" y="2577475"/>
            <a:ext cx="4885802" cy="307108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0"/>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Ramificación</a:t>
            </a:r>
            <a:endParaRPr/>
          </a:p>
        </p:txBody>
      </p:sp>
      <p:sp>
        <p:nvSpPr>
          <p:cNvPr id="631" name="Google Shape;631;p50"/>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632" name="Google Shape;632;p50"/>
          <p:cNvSpPr txBox="1"/>
          <p:nvPr>
            <p:ph idx="1" type="body"/>
          </p:nvPr>
        </p:nvSpPr>
        <p:spPr>
          <a:xfrm>
            <a:off x="622601" y="2204875"/>
            <a:ext cx="10945200" cy="3816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ES" sz="1900">
                <a:solidFill>
                  <a:srgbClr val="595959"/>
                </a:solidFill>
                <a:latin typeface="Source Sans Pro"/>
                <a:ea typeface="Source Sans Pro"/>
                <a:cs typeface="Source Sans Pro"/>
                <a:sym typeface="Source Sans Pro"/>
              </a:rPr>
              <a:t>Como es de esperar, cuando hay dos desarrollo paralelos, pueden surgir conflictos, de cambios contradictorios, por ejemplo: en origen el fichero tiene como configuración:</a:t>
            </a:r>
            <a:endParaRPr sz="1900">
              <a:solidFill>
                <a:srgbClr val="595959"/>
              </a:solidFill>
              <a:latin typeface="Source Sans Pro"/>
              <a:ea typeface="Source Sans Pro"/>
              <a:cs typeface="Source Sans Pro"/>
              <a:sym typeface="Source Sans Pro"/>
            </a:endParaRPr>
          </a:p>
          <a:p>
            <a:pPr indent="0" lvl="0" marL="0" rtl="0" algn="ctr">
              <a:lnSpc>
                <a:spcPct val="115000"/>
              </a:lnSpc>
              <a:spcBef>
                <a:spcPts val="1200"/>
              </a:spcBef>
              <a:spcAft>
                <a:spcPts val="0"/>
              </a:spcAft>
              <a:buClr>
                <a:schemeClr val="dk1"/>
              </a:buClr>
              <a:buSzPts val="1100"/>
              <a:buFont typeface="Arial"/>
              <a:buNone/>
            </a:pPr>
            <a:r>
              <a:rPr b="1" lang="es-ES" sz="1900">
                <a:solidFill>
                  <a:srgbClr val="595959"/>
                </a:solidFill>
                <a:latin typeface="Source Code Pro"/>
                <a:ea typeface="Source Code Pro"/>
                <a:cs typeface="Source Code Pro"/>
                <a:sym typeface="Source Code Pro"/>
              </a:rPr>
              <a:t>&lt;nombre&gt;Pepe&lt;/nombre&gt;</a:t>
            </a:r>
            <a:endParaRPr b="1" sz="1900">
              <a:solidFill>
                <a:srgbClr val="595959"/>
              </a:solidFill>
              <a:latin typeface="Source Code Pro"/>
              <a:ea typeface="Source Code Pro"/>
              <a:cs typeface="Source Code Pro"/>
              <a:sym typeface="Source Code Pro"/>
            </a:endParaRPr>
          </a:p>
          <a:p>
            <a:pPr indent="0" lvl="0" marL="0" rtl="0" algn="l">
              <a:lnSpc>
                <a:spcPct val="115000"/>
              </a:lnSpc>
              <a:spcBef>
                <a:spcPts val="1200"/>
              </a:spcBef>
              <a:spcAft>
                <a:spcPts val="0"/>
              </a:spcAft>
              <a:buClr>
                <a:schemeClr val="dk1"/>
              </a:buClr>
              <a:buSzPts val="1100"/>
              <a:buFont typeface="Arial"/>
              <a:buNone/>
            </a:pPr>
            <a:r>
              <a:rPr lang="es-ES" sz="1900">
                <a:solidFill>
                  <a:srgbClr val="595959"/>
                </a:solidFill>
                <a:latin typeface="Source Sans Pro"/>
                <a:ea typeface="Source Sans Pro"/>
                <a:cs typeface="Source Sans Pro"/>
                <a:sym typeface="Source Sans Pro"/>
              </a:rPr>
              <a:t>Y en una rama de desarrollo paralela se cambia a </a:t>
            </a:r>
            <a:r>
              <a:rPr b="1" lang="es-ES" sz="1900">
                <a:solidFill>
                  <a:srgbClr val="595959"/>
                </a:solidFill>
                <a:latin typeface="Source Code Pro"/>
                <a:ea typeface="Source Code Pro"/>
                <a:cs typeface="Source Code Pro"/>
                <a:sym typeface="Source Code Pro"/>
              </a:rPr>
              <a:t>&lt;nombre&gt;Juan&lt;/nombre&gt;</a:t>
            </a:r>
            <a:r>
              <a:rPr lang="es-ES" sz="1900">
                <a:solidFill>
                  <a:srgbClr val="595959"/>
                </a:solidFill>
                <a:latin typeface="Source Sans Pro"/>
                <a:ea typeface="Source Sans Pro"/>
                <a:cs typeface="Source Sans Pro"/>
                <a:sym typeface="Source Sans Pro"/>
              </a:rPr>
              <a:t> y en una segunda rama paralela </a:t>
            </a:r>
            <a:r>
              <a:rPr b="1" lang="es-ES" sz="1900">
                <a:solidFill>
                  <a:srgbClr val="595959"/>
                </a:solidFill>
                <a:latin typeface="Source Code Pro"/>
                <a:ea typeface="Source Code Pro"/>
                <a:cs typeface="Source Code Pro"/>
                <a:sym typeface="Source Code Pro"/>
              </a:rPr>
              <a:t>&lt;nombre&gt;Luis&lt;/nombre&gt;</a:t>
            </a:r>
            <a:r>
              <a:rPr lang="es-ES" sz="1900">
                <a:solidFill>
                  <a:srgbClr val="595959"/>
                </a:solidFill>
                <a:latin typeface="Source Sans Pro"/>
                <a:ea typeface="Source Sans Pro"/>
                <a:cs typeface="Source Sans Pro"/>
                <a:sym typeface="Source Sans Pro"/>
              </a:rPr>
              <a:t> </a:t>
            </a:r>
            <a:endParaRPr/>
          </a:p>
          <a:p>
            <a:pPr indent="0" lvl="0" marL="0" rtl="0" algn="l">
              <a:lnSpc>
                <a:spcPct val="115000"/>
              </a:lnSpc>
              <a:spcBef>
                <a:spcPts val="2400"/>
              </a:spcBef>
              <a:spcAft>
                <a:spcPts val="1200"/>
              </a:spcAft>
              <a:buClr>
                <a:schemeClr val="dk1"/>
              </a:buClr>
              <a:buSzPts val="1100"/>
              <a:buFont typeface="Arial"/>
              <a:buNone/>
            </a:pPr>
            <a:r>
              <a:rPr lang="es-ES" sz="1900">
                <a:solidFill>
                  <a:srgbClr val="595959"/>
                </a:solidFill>
                <a:latin typeface="Source Sans Pro"/>
                <a:ea typeface="Source Sans Pro"/>
                <a:cs typeface="Source Sans Pro"/>
                <a:sym typeface="Source Sans Pro"/>
              </a:rPr>
              <a:t>Cuando hagan merge, ¿Con qué cambio nos quedaremos?</a:t>
            </a:r>
            <a:endParaRPr sz="2200"/>
          </a:p>
        </p:txBody>
      </p:sp>
      <p:sp>
        <p:nvSpPr>
          <p:cNvPr id="633" name="Google Shape;633;p50"/>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Conflictos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type="title"/>
          </p:nvPr>
        </p:nvSpPr>
        <p:spPr>
          <a:xfrm>
            <a:off x="609521" y="764704"/>
            <a:ext cx="10971372" cy="57606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Source Sans Pro"/>
              <a:buNone/>
            </a:pPr>
            <a:r>
              <a:rPr lang="es-ES"/>
              <a:t>Control de Versiones</a:t>
            </a:r>
            <a:endParaRPr/>
          </a:p>
        </p:txBody>
      </p:sp>
      <p:sp>
        <p:nvSpPr>
          <p:cNvPr id="97" name="Google Shape;97;p5"/>
          <p:cNvSpPr txBox="1"/>
          <p:nvPr>
            <p:ph idx="12" type="sldNum"/>
          </p:nvPr>
        </p:nvSpPr>
        <p:spPr>
          <a:xfrm>
            <a:off x="8736463" y="6237312"/>
            <a:ext cx="284443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98" name="Google Shape;98;p5"/>
          <p:cNvSpPr txBox="1"/>
          <p:nvPr>
            <p:ph idx="1" type="body"/>
          </p:nvPr>
        </p:nvSpPr>
        <p:spPr>
          <a:xfrm>
            <a:off x="622601" y="2204874"/>
            <a:ext cx="6045236" cy="4032437"/>
          </a:xfrm>
          <a:prstGeom prst="rect">
            <a:avLst/>
          </a:prstGeom>
          <a:noFill/>
          <a:ln>
            <a:noFill/>
          </a:ln>
        </p:spPr>
        <p:txBody>
          <a:bodyPr anchorCtr="0" anchor="t" bIns="45700" lIns="91425" spcFirstLastPara="1" rIns="91425" wrap="square" tIns="45700">
            <a:noAutofit/>
          </a:bodyPr>
          <a:lstStyle/>
          <a:p>
            <a:pPr indent="-406400" lvl="0" marL="508000" rtl="0" algn="l">
              <a:lnSpc>
                <a:spcPct val="115000"/>
              </a:lnSpc>
              <a:spcBef>
                <a:spcPts val="0"/>
              </a:spcBef>
              <a:spcAft>
                <a:spcPts val="0"/>
              </a:spcAft>
              <a:buClr>
                <a:srgbClr val="595959"/>
              </a:buClr>
              <a:buSzPts val="2800"/>
              <a:buFont typeface="Lato"/>
              <a:buChar char="●"/>
            </a:pPr>
            <a:r>
              <a:rPr lang="es-ES" sz="2500">
                <a:solidFill>
                  <a:srgbClr val="595959"/>
                </a:solidFill>
                <a:latin typeface="Source Sans Pro"/>
                <a:ea typeface="Source Sans Pro"/>
                <a:cs typeface="Source Sans Pro"/>
                <a:sym typeface="Source Sans Pro"/>
              </a:rPr>
              <a:t>Nombre de archivo</a:t>
            </a:r>
            <a:endParaRPr/>
          </a:p>
          <a:p>
            <a:pPr indent="-406400" lvl="1" marL="965200" rtl="0" algn="l">
              <a:lnSpc>
                <a:spcPct val="115000"/>
              </a:lnSpc>
              <a:spcBef>
                <a:spcPts val="0"/>
              </a:spcBef>
              <a:spcAft>
                <a:spcPts val="0"/>
              </a:spcAft>
              <a:buClr>
                <a:srgbClr val="595959"/>
              </a:buClr>
              <a:buSzPts val="2800"/>
              <a:buFont typeface="Lato"/>
              <a:buChar char="●"/>
            </a:pPr>
            <a:r>
              <a:rPr lang="es-ES" sz="2500">
                <a:solidFill>
                  <a:srgbClr val="595959"/>
                </a:solidFill>
                <a:latin typeface="Source Sans Pro"/>
                <a:ea typeface="Source Sans Pro"/>
                <a:cs typeface="Source Sans Pro"/>
                <a:sym typeface="Source Sans Pro"/>
              </a:rPr>
              <a:t>Principal-v1.php</a:t>
            </a:r>
            <a:endParaRPr/>
          </a:p>
          <a:p>
            <a:pPr indent="-406400" lvl="1" marL="965200" rtl="0" algn="l">
              <a:lnSpc>
                <a:spcPct val="115000"/>
              </a:lnSpc>
              <a:spcBef>
                <a:spcPts val="0"/>
              </a:spcBef>
              <a:spcAft>
                <a:spcPts val="0"/>
              </a:spcAft>
              <a:buClr>
                <a:srgbClr val="595959"/>
              </a:buClr>
              <a:buSzPts val="2800"/>
              <a:buFont typeface="Lato"/>
              <a:buChar char="●"/>
            </a:pPr>
            <a:r>
              <a:rPr lang="es-ES" sz="2500">
                <a:solidFill>
                  <a:srgbClr val="595959"/>
                </a:solidFill>
                <a:latin typeface="Source Sans Pro"/>
                <a:ea typeface="Source Sans Pro"/>
                <a:cs typeface="Source Sans Pro"/>
                <a:sym typeface="Source Sans Pro"/>
              </a:rPr>
              <a:t>Principal-v2.php</a:t>
            </a:r>
            <a:endParaRPr/>
          </a:p>
          <a:p>
            <a:pPr indent="-406400" lvl="1" marL="965200" rtl="0" algn="l">
              <a:lnSpc>
                <a:spcPct val="115000"/>
              </a:lnSpc>
              <a:spcBef>
                <a:spcPts val="0"/>
              </a:spcBef>
              <a:spcAft>
                <a:spcPts val="0"/>
              </a:spcAft>
              <a:buClr>
                <a:srgbClr val="595959"/>
              </a:buClr>
              <a:buSzPts val="2800"/>
              <a:buFont typeface="Lato"/>
              <a:buChar char="●"/>
            </a:pPr>
            <a:r>
              <a:rPr lang="es-ES" sz="2500">
                <a:solidFill>
                  <a:srgbClr val="595959"/>
                </a:solidFill>
                <a:latin typeface="Source Sans Pro"/>
                <a:ea typeface="Source Sans Pro"/>
                <a:cs typeface="Source Sans Pro"/>
                <a:sym typeface="Source Sans Pro"/>
              </a:rPr>
              <a:t>Principal-ultima.php</a:t>
            </a:r>
            <a:endParaRPr sz="2500">
              <a:solidFill>
                <a:srgbClr val="595959"/>
              </a:solidFill>
              <a:latin typeface="Source Sans Pro"/>
              <a:ea typeface="Source Sans Pro"/>
              <a:cs typeface="Source Sans Pro"/>
              <a:sym typeface="Source Sans Pro"/>
            </a:endParaRPr>
          </a:p>
          <a:p>
            <a:pPr indent="-406400" lvl="1" marL="965200" rtl="0" algn="l">
              <a:lnSpc>
                <a:spcPct val="115000"/>
              </a:lnSpc>
              <a:spcBef>
                <a:spcPts val="0"/>
              </a:spcBef>
              <a:spcAft>
                <a:spcPts val="0"/>
              </a:spcAft>
              <a:buClr>
                <a:srgbClr val="595959"/>
              </a:buClr>
              <a:buSzPts val="2800"/>
              <a:buFont typeface="Lato"/>
              <a:buChar char="●"/>
            </a:pPr>
            <a:r>
              <a:rPr lang="es-ES" sz="2500">
                <a:solidFill>
                  <a:srgbClr val="595959"/>
                </a:solidFill>
                <a:latin typeface="Source Sans Pro"/>
                <a:ea typeface="Source Sans Pro"/>
                <a:cs typeface="Source Sans Pro"/>
                <a:sym typeface="Source Sans Pro"/>
              </a:rPr>
              <a:t>Principal-ultima2.php</a:t>
            </a:r>
            <a:endParaRPr/>
          </a:p>
          <a:p>
            <a:pPr indent="-406400" lvl="1" marL="965200" rtl="0" algn="l">
              <a:lnSpc>
                <a:spcPct val="115000"/>
              </a:lnSpc>
              <a:spcBef>
                <a:spcPts val="0"/>
              </a:spcBef>
              <a:spcAft>
                <a:spcPts val="0"/>
              </a:spcAft>
              <a:buClr>
                <a:srgbClr val="595959"/>
              </a:buClr>
              <a:buSzPts val="2800"/>
              <a:buFont typeface="Lato"/>
              <a:buChar char="●"/>
            </a:pPr>
            <a:r>
              <a:rPr lang="es-ES" sz="2500">
                <a:solidFill>
                  <a:srgbClr val="595959"/>
                </a:solidFill>
                <a:latin typeface="Source Sans Pro"/>
                <a:ea typeface="Source Sans Pro"/>
                <a:cs typeface="Source Sans Pro"/>
                <a:sym typeface="Source Sans Pro"/>
              </a:rPr>
              <a:t>Principal-ultima-definitiva.php</a:t>
            </a:r>
            <a:endParaRPr sz="2500">
              <a:solidFill>
                <a:srgbClr val="595959"/>
              </a:solidFill>
              <a:latin typeface="Source Sans Pro"/>
              <a:ea typeface="Source Sans Pro"/>
              <a:cs typeface="Source Sans Pro"/>
              <a:sym typeface="Source Sans Pro"/>
            </a:endParaRPr>
          </a:p>
          <a:p>
            <a:pPr indent="-406400" lvl="1" marL="965200" rtl="0" algn="l">
              <a:lnSpc>
                <a:spcPct val="115000"/>
              </a:lnSpc>
              <a:spcBef>
                <a:spcPts val="0"/>
              </a:spcBef>
              <a:spcAft>
                <a:spcPts val="0"/>
              </a:spcAft>
              <a:buClr>
                <a:srgbClr val="595959"/>
              </a:buClr>
              <a:buSzPts val="2800"/>
              <a:buFont typeface="Lato"/>
              <a:buChar char="●"/>
            </a:pPr>
            <a:r>
              <a:rPr lang="es-ES" sz="2500">
                <a:solidFill>
                  <a:srgbClr val="595959"/>
                </a:solidFill>
                <a:latin typeface="Source Sans Pro"/>
                <a:ea typeface="Source Sans Pro"/>
                <a:cs typeface="Source Sans Pro"/>
                <a:sym typeface="Source Sans Pro"/>
              </a:rPr>
              <a:t>Principal-ultima-definitiva2.php</a:t>
            </a:r>
            <a:endParaRPr/>
          </a:p>
          <a:p>
            <a:pPr indent="-406400" lvl="1" marL="965200" rtl="0" algn="l">
              <a:lnSpc>
                <a:spcPct val="115000"/>
              </a:lnSpc>
              <a:spcBef>
                <a:spcPts val="0"/>
              </a:spcBef>
              <a:spcAft>
                <a:spcPts val="0"/>
              </a:spcAft>
              <a:buClr>
                <a:srgbClr val="595959"/>
              </a:buClr>
              <a:buSzPts val="2800"/>
              <a:buFont typeface="Lato"/>
              <a:buChar char="●"/>
            </a:pPr>
            <a:r>
              <a:rPr lang="es-ES" sz="2500">
                <a:solidFill>
                  <a:srgbClr val="595959"/>
                </a:solidFill>
                <a:latin typeface="Source Sans Pro"/>
                <a:ea typeface="Source Sans Pro"/>
                <a:cs typeface="Source Sans Pro"/>
                <a:sym typeface="Source Sans Pro"/>
              </a:rPr>
              <a:t>…</a:t>
            </a:r>
            <a:endParaRPr sz="2500">
              <a:solidFill>
                <a:srgbClr val="595959"/>
              </a:solidFill>
              <a:latin typeface="Source Sans Pro"/>
              <a:ea typeface="Source Sans Pro"/>
              <a:cs typeface="Source Sans Pro"/>
              <a:sym typeface="Source Sans Pro"/>
            </a:endParaRPr>
          </a:p>
        </p:txBody>
      </p:sp>
      <p:sp>
        <p:nvSpPr>
          <p:cNvPr id="99" name="Google Shape;99;p5"/>
          <p:cNvSpPr txBox="1"/>
          <p:nvPr>
            <p:ph idx="2" type="body"/>
          </p:nvPr>
        </p:nvSpPr>
        <p:spPr>
          <a:xfrm>
            <a:off x="622598" y="1340768"/>
            <a:ext cx="10945200" cy="57704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¿Para qué?</a:t>
            </a:r>
            <a:endParaRPr/>
          </a:p>
        </p:txBody>
      </p:sp>
      <p:pic>
        <p:nvPicPr>
          <p:cNvPr descr="Desesperado Empresario Afroamericano Con Ordenador Portátil Sufre Estrés En  El Trabajo Con Cartel Pidiendo Ayuda Mirando Triste Enojado Y Con Exceso De  Trabajo Aislado En Blanco Concepto De Personas Y Negocios Foto" id="100" name="Google Shape;100;p5"/>
          <p:cNvPicPr preferRelativeResize="0"/>
          <p:nvPr/>
        </p:nvPicPr>
        <p:blipFill rotWithShape="1">
          <a:blip r:embed="rId3">
            <a:alphaModFix/>
          </a:blip>
          <a:srcRect b="0" l="0" r="0" t="0"/>
          <a:stretch/>
        </p:blipFill>
        <p:spPr>
          <a:xfrm>
            <a:off x="7017620" y="2204875"/>
            <a:ext cx="3867349" cy="267013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51"/>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Ramificación</a:t>
            </a:r>
            <a:endParaRPr/>
          </a:p>
        </p:txBody>
      </p:sp>
      <p:sp>
        <p:nvSpPr>
          <p:cNvPr id="640" name="Google Shape;640;p51"/>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641" name="Google Shape;641;p51"/>
          <p:cNvSpPr txBox="1"/>
          <p:nvPr>
            <p:ph idx="1" type="body"/>
          </p:nvPr>
        </p:nvSpPr>
        <p:spPr>
          <a:xfrm>
            <a:off x="622601" y="2204875"/>
            <a:ext cx="10945200" cy="3816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ES" sz="1800">
                <a:solidFill>
                  <a:srgbClr val="595959"/>
                </a:solidFill>
                <a:latin typeface="Source Sans Pro"/>
                <a:ea typeface="Source Sans Pro"/>
                <a:cs typeface="Source Sans Pro"/>
                <a:sym typeface="Source Sans Pro"/>
              </a:rPr>
              <a:t>En tal caso nos encontraremos el siguiente texto:</a:t>
            </a:r>
            <a:endParaRPr sz="1800">
              <a:solidFill>
                <a:srgbClr val="595959"/>
              </a:solidFill>
              <a:latin typeface="Source Sans Pro"/>
              <a:ea typeface="Source Sans Pro"/>
              <a:cs typeface="Source Sans Pro"/>
              <a:sym typeface="Source Sans Pro"/>
            </a:endParaRPr>
          </a:p>
          <a:p>
            <a:pPr indent="0" lvl="0" marL="0" rtl="0" algn="l">
              <a:lnSpc>
                <a:spcPct val="135714"/>
              </a:lnSpc>
              <a:spcBef>
                <a:spcPts val="1200"/>
              </a:spcBef>
              <a:spcAft>
                <a:spcPts val="0"/>
              </a:spcAft>
              <a:buClr>
                <a:schemeClr val="dk1"/>
              </a:buClr>
              <a:buSzPts val="1100"/>
              <a:buFont typeface="Arial"/>
              <a:buNone/>
            </a:pPr>
            <a:r>
              <a:rPr lang="es-ES" sz="1550">
                <a:highlight>
                  <a:schemeClr val="lt1"/>
                </a:highlight>
                <a:latin typeface="Courier New"/>
                <a:ea typeface="Courier New"/>
                <a:cs typeface="Courier New"/>
                <a:sym typeface="Courier New"/>
              </a:rPr>
              <a:t>&lt;&lt;&lt;&lt;&lt;&lt;&lt; HEAD</a:t>
            </a:r>
            <a:endParaRPr sz="1550">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ES" sz="1550">
                <a:solidFill>
                  <a:srgbClr val="800000"/>
                </a:solidFill>
                <a:highlight>
                  <a:schemeClr val="lt1"/>
                </a:highlight>
                <a:latin typeface="Courier New"/>
                <a:ea typeface="Courier New"/>
                <a:cs typeface="Courier New"/>
                <a:sym typeface="Courier New"/>
              </a:rPr>
              <a:t>&lt;nombre&gt;</a:t>
            </a:r>
            <a:r>
              <a:rPr lang="es-ES" sz="1550">
                <a:highlight>
                  <a:schemeClr val="lt1"/>
                </a:highlight>
                <a:latin typeface="Courier New"/>
                <a:ea typeface="Courier New"/>
                <a:cs typeface="Courier New"/>
                <a:sym typeface="Courier New"/>
              </a:rPr>
              <a:t>Juan</a:t>
            </a:r>
            <a:r>
              <a:rPr lang="es-ES" sz="1550">
                <a:solidFill>
                  <a:srgbClr val="800000"/>
                </a:solidFill>
                <a:highlight>
                  <a:schemeClr val="lt1"/>
                </a:highlight>
                <a:latin typeface="Courier New"/>
                <a:ea typeface="Courier New"/>
                <a:cs typeface="Courier New"/>
                <a:sym typeface="Courier New"/>
              </a:rPr>
              <a:t>&lt;/nombre&gt;</a:t>
            </a:r>
            <a:endParaRPr sz="1550">
              <a:solidFill>
                <a:srgbClr val="800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ES" sz="1550">
                <a:highlight>
                  <a:schemeClr val="lt1"/>
                </a:highlight>
                <a:latin typeface="Courier New"/>
                <a:ea typeface="Courier New"/>
                <a:cs typeface="Courier New"/>
                <a:sym typeface="Courier New"/>
              </a:rPr>
              <a:t>=======</a:t>
            </a:r>
            <a:endParaRPr sz="1550">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ES" sz="1550">
                <a:solidFill>
                  <a:srgbClr val="800000"/>
                </a:solidFill>
                <a:highlight>
                  <a:schemeClr val="lt1"/>
                </a:highlight>
                <a:latin typeface="Courier New"/>
                <a:ea typeface="Courier New"/>
                <a:cs typeface="Courier New"/>
                <a:sym typeface="Courier New"/>
              </a:rPr>
              <a:t>&lt;nombre&gt;</a:t>
            </a:r>
            <a:r>
              <a:rPr lang="es-ES" sz="1550">
                <a:highlight>
                  <a:schemeClr val="lt1"/>
                </a:highlight>
                <a:latin typeface="Courier New"/>
                <a:ea typeface="Courier New"/>
                <a:cs typeface="Courier New"/>
                <a:sym typeface="Courier New"/>
              </a:rPr>
              <a:t>Luis</a:t>
            </a:r>
            <a:r>
              <a:rPr lang="es-ES" sz="1550">
                <a:solidFill>
                  <a:srgbClr val="800000"/>
                </a:solidFill>
                <a:highlight>
                  <a:schemeClr val="lt1"/>
                </a:highlight>
                <a:latin typeface="Courier New"/>
                <a:ea typeface="Courier New"/>
                <a:cs typeface="Courier New"/>
                <a:sym typeface="Courier New"/>
              </a:rPr>
              <a:t>&lt;/nombre&gt;</a:t>
            </a:r>
            <a:endParaRPr sz="1550">
              <a:solidFill>
                <a:srgbClr val="800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ES" sz="1550">
                <a:highlight>
                  <a:schemeClr val="lt1"/>
                </a:highlight>
                <a:latin typeface="Courier New"/>
                <a:ea typeface="Courier New"/>
                <a:cs typeface="Courier New"/>
                <a:sym typeface="Courier New"/>
              </a:rPr>
              <a:t>&gt;&gt;&gt;&gt;&gt;&gt;&gt; rama-2</a:t>
            </a:r>
            <a:endParaRPr sz="1550">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800">
              <a:solidFill>
                <a:srgbClr val="595959"/>
              </a:solidFill>
              <a:latin typeface="Source Sans Pro"/>
              <a:ea typeface="Source Sans Pro"/>
              <a:cs typeface="Source Sans Pro"/>
              <a:sym typeface="Source Sans Pro"/>
            </a:endParaRPr>
          </a:p>
          <a:p>
            <a:pPr indent="0" lvl="0" marL="0" rtl="0" algn="l">
              <a:lnSpc>
                <a:spcPct val="115000"/>
              </a:lnSpc>
              <a:spcBef>
                <a:spcPts val="1200"/>
              </a:spcBef>
              <a:spcAft>
                <a:spcPts val="1200"/>
              </a:spcAft>
              <a:buClr>
                <a:schemeClr val="dk1"/>
              </a:buClr>
              <a:buSzPts val="1100"/>
              <a:buFont typeface="Arial"/>
              <a:buNone/>
            </a:pPr>
            <a:r>
              <a:rPr lang="es-ES" sz="1800">
                <a:solidFill>
                  <a:srgbClr val="595959"/>
                </a:solidFill>
                <a:latin typeface="Source Sans Pro"/>
                <a:ea typeface="Source Sans Pro"/>
                <a:cs typeface="Source Sans Pro"/>
                <a:sym typeface="Source Sans Pro"/>
              </a:rPr>
              <a:t>Siendo HEAD el primer cambio hecho y rama-2 representa el cambio que viene ahora</a:t>
            </a:r>
            <a:endParaRPr sz="2100"/>
          </a:p>
        </p:txBody>
      </p:sp>
      <p:sp>
        <p:nvSpPr>
          <p:cNvPr id="642" name="Google Shape;642;p51"/>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Conflictos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52"/>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Ramificación</a:t>
            </a:r>
            <a:endParaRPr/>
          </a:p>
        </p:txBody>
      </p:sp>
      <p:sp>
        <p:nvSpPr>
          <p:cNvPr id="649" name="Google Shape;649;p52"/>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650" name="Google Shape;650;p52"/>
          <p:cNvSpPr txBox="1"/>
          <p:nvPr>
            <p:ph idx="1" type="body"/>
          </p:nvPr>
        </p:nvSpPr>
        <p:spPr>
          <a:xfrm>
            <a:off x="622600" y="2204874"/>
            <a:ext cx="5949300" cy="396042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ES" sz="1800">
                <a:solidFill>
                  <a:srgbClr val="595959"/>
                </a:solidFill>
                <a:latin typeface="Source Sans Pro"/>
                <a:ea typeface="Source Sans Pro"/>
                <a:cs typeface="Source Sans Pro"/>
                <a:sym typeface="Source Sans Pro"/>
              </a:rPr>
              <a:t>Este conflicto deberemos resolver manualmente, y dejarlo como queramos, bien sea:</a:t>
            </a:r>
            <a:endParaRPr sz="1800">
              <a:solidFill>
                <a:srgbClr val="595959"/>
              </a:solidFill>
              <a:latin typeface="Source Sans Pro"/>
              <a:ea typeface="Source Sans Pro"/>
              <a:cs typeface="Source Sans Pro"/>
              <a:sym typeface="Source Sans Pro"/>
            </a:endParaRPr>
          </a:p>
          <a:p>
            <a:pPr indent="0" lvl="0" marL="0" rtl="0" algn="l">
              <a:lnSpc>
                <a:spcPct val="100000"/>
              </a:lnSpc>
              <a:spcBef>
                <a:spcPts val="0"/>
              </a:spcBef>
              <a:spcAft>
                <a:spcPts val="0"/>
              </a:spcAft>
              <a:buClr>
                <a:schemeClr val="dk1"/>
              </a:buClr>
              <a:buSzPts val="1100"/>
              <a:buFont typeface="Arial"/>
              <a:buNone/>
            </a:pPr>
            <a:r>
              <a:t/>
            </a:r>
            <a:endParaRPr sz="1800">
              <a:latin typeface="Source Sans Pro"/>
              <a:ea typeface="Source Sans Pro"/>
              <a:cs typeface="Source Sans Pro"/>
              <a:sym typeface="Source Sans Pro"/>
            </a:endParaRPr>
          </a:p>
          <a:p>
            <a:pPr indent="0" lvl="0" marL="0" rtl="0" algn="l">
              <a:lnSpc>
                <a:spcPct val="135714"/>
              </a:lnSpc>
              <a:spcBef>
                <a:spcPts val="0"/>
              </a:spcBef>
              <a:spcAft>
                <a:spcPts val="0"/>
              </a:spcAft>
              <a:buClr>
                <a:schemeClr val="dk1"/>
              </a:buClr>
              <a:buSzPts val="1100"/>
              <a:buFont typeface="Arial"/>
              <a:buNone/>
            </a:pPr>
            <a:r>
              <a:rPr lang="es-ES" sz="1450">
                <a:solidFill>
                  <a:srgbClr val="800000"/>
                </a:solidFill>
                <a:highlight>
                  <a:schemeClr val="lt1"/>
                </a:highlight>
                <a:latin typeface="Courier New"/>
                <a:ea typeface="Courier New"/>
                <a:cs typeface="Courier New"/>
                <a:sym typeface="Courier New"/>
              </a:rPr>
              <a:t>&lt;nombre&gt;</a:t>
            </a:r>
            <a:r>
              <a:rPr lang="es-ES" sz="1450">
                <a:highlight>
                  <a:schemeClr val="lt1"/>
                </a:highlight>
                <a:latin typeface="Courier New"/>
                <a:ea typeface="Courier New"/>
                <a:cs typeface="Courier New"/>
                <a:sym typeface="Courier New"/>
              </a:rPr>
              <a:t>Juan</a:t>
            </a:r>
            <a:r>
              <a:rPr lang="es-ES" sz="1450">
                <a:solidFill>
                  <a:srgbClr val="800000"/>
                </a:solidFill>
                <a:highlight>
                  <a:schemeClr val="lt1"/>
                </a:highlight>
                <a:latin typeface="Courier New"/>
                <a:ea typeface="Courier New"/>
                <a:cs typeface="Courier New"/>
                <a:sym typeface="Courier New"/>
              </a:rPr>
              <a:t>&lt;/nombre&gt;</a:t>
            </a:r>
            <a:endParaRPr sz="1450">
              <a:solidFill>
                <a:srgbClr val="800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800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s-ES" sz="1450">
                <a:solidFill>
                  <a:srgbClr val="1A1A1A"/>
                </a:solidFill>
                <a:highlight>
                  <a:schemeClr val="lt1"/>
                </a:highlight>
                <a:latin typeface="Source Sans Pro"/>
                <a:ea typeface="Source Sans Pro"/>
                <a:cs typeface="Source Sans Pro"/>
                <a:sym typeface="Source Sans Pro"/>
              </a:rPr>
              <a:t>o</a:t>
            </a:r>
            <a:endParaRPr sz="1450">
              <a:solidFill>
                <a:srgbClr val="800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800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ES" sz="1450">
                <a:solidFill>
                  <a:srgbClr val="800000"/>
                </a:solidFill>
                <a:highlight>
                  <a:schemeClr val="lt1"/>
                </a:highlight>
                <a:latin typeface="Courier New"/>
                <a:ea typeface="Courier New"/>
                <a:cs typeface="Courier New"/>
                <a:sym typeface="Courier New"/>
              </a:rPr>
              <a:t>&lt;nombre&gt;</a:t>
            </a:r>
            <a:r>
              <a:rPr lang="es-ES" sz="1450">
                <a:highlight>
                  <a:schemeClr val="lt1"/>
                </a:highlight>
                <a:latin typeface="Courier New"/>
                <a:ea typeface="Courier New"/>
                <a:cs typeface="Courier New"/>
                <a:sym typeface="Courier New"/>
              </a:rPr>
              <a:t>Luis</a:t>
            </a:r>
            <a:r>
              <a:rPr lang="es-ES" sz="1450">
                <a:solidFill>
                  <a:srgbClr val="800000"/>
                </a:solidFill>
                <a:highlight>
                  <a:schemeClr val="lt1"/>
                </a:highlight>
                <a:latin typeface="Courier New"/>
                <a:ea typeface="Courier New"/>
                <a:cs typeface="Courier New"/>
                <a:sym typeface="Courier New"/>
              </a:rPr>
              <a:t>&lt;/nombre&gt;</a:t>
            </a:r>
            <a:endParaRPr sz="1450">
              <a:solidFill>
                <a:srgbClr val="800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800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ES" sz="1450">
                <a:solidFill>
                  <a:srgbClr val="1A1A1A"/>
                </a:solidFill>
                <a:highlight>
                  <a:schemeClr val="lt1"/>
                </a:highlight>
                <a:latin typeface="Source Sans Pro"/>
                <a:ea typeface="Source Sans Pro"/>
                <a:cs typeface="Source Sans Pro"/>
                <a:sym typeface="Source Sans Pro"/>
              </a:rPr>
              <a:t>o</a:t>
            </a:r>
            <a:endParaRPr sz="1450">
              <a:solidFill>
                <a:srgbClr val="1A1A1A"/>
              </a:solidFill>
              <a:highlight>
                <a:schemeClr val="lt1"/>
              </a:highlight>
              <a:latin typeface="Source Sans Pro"/>
              <a:ea typeface="Source Sans Pro"/>
              <a:cs typeface="Source Sans Pro"/>
              <a:sym typeface="Source Sans Pro"/>
            </a:endParaRPr>
          </a:p>
          <a:p>
            <a:pPr indent="0" lvl="0" marL="0" rtl="0" algn="l">
              <a:lnSpc>
                <a:spcPct val="135714"/>
              </a:lnSpc>
              <a:spcBef>
                <a:spcPts val="0"/>
              </a:spcBef>
              <a:spcAft>
                <a:spcPts val="0"/>
              </a:spcAft>
              <a:buClr>
                <a:schemeClr val="dk1"/>
              </a:buClr>
              <a:buSzPts val="1100"/>
              <a:buFont typeface="Arial"/>
              <a:buNone/>
            </a:pPr>
            <a:r>
              <a:t/>
            </a:r>
            <a:endParaRPr sz="1450">
              <a:solidFill>
                <a:srgbClr val="800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ES" sz="1450">
                <a:solidFill>
                  <a:srgbClr val="800000"/>
                </a:solidFill>
                <a:highlight>
                  <a:schemeClr val="lt1"/>
                </a:highlight>
                <a:latin typeface="Courier New"/>
                <a:ea typeface="Courier New"/>
                <a:cs typeface="Courier New"/>
                <a:sym typeface="Courier New"/>
              </a:rPr>
              <a:t>&lt;nombre&gt;</a:t>
            </a:r>
            <a:r>
              <a:rPr lang="es-ES" sz="1450">
                <a:highlight>
                  <a:schemeClr val="lt1"/>
                </a:highlight>
                <a:latin typeface="Courier New"/>
                <a:ea typeface="Courier New"/>
                <a:cs typeface="Courier New"/>
                <a:sym typeface="Courier New"/>
              </a:rPr>
              <a:t>Juan</a:t>
            </a:r>
            <a:r>
              <a:rPr lang="es-ES" sz="1450">
                <a:solidFill>
                  <a:srgbClr val="800000"/>
                </a:solidFill>
                <a:highlight>
                  <a:schemeClr val="lt1"/>
                </a:highlight>
                <a:latin typeface="Courier New"/>
                <a:ea typeface="Courier New"/>
                <a:cs typeface="Courier New"/>
                <a:sym typeface="Courier New"/>
              </a:rPr>
              <a:t>&lt;/nombre&gt;</a:t>
            </a:r>
            <a:endParaRPr sz="1450">
              <a:solidFill>
                <a:srgbClr val="800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ES" sz="1450">
                <a:solidFill>
                  <a:srgbClr val="800000"/>
                </a:solidFill>
                <a:highlight>
                  <a:schemeClr val="lt1"/>
                </a:highlight>
                <a:latin typeface="Courier New"/>
                <a:ea typeface="Courier New"/>
                <a:cs typeface="Courier New"/>
                <a:sym typeface="Courier New"/>
              </a:rPr>
              <a:t>&lt;nombre&gt;</a:t>
            </a:r>
            <a:r>
              <a:rPr lang="es-ES" sz="1450">
                <a:highlight>
                  <a:schemeClr val="lt1"/>
                </a:highlight>
                <a:latin typeface="Courier New"/>
                <a:ea typeface="Courier New"/>
                <a:cs typeface="Courier New"/>
                <a:sym typeface="Courier New"/>
              </a:rPr>
              <a:t>Luis</a:t>
            </a:r>
            <a:r>
              <a:rPr lang="es-ES" sz="1450">
                <a:solidFill>
                  <a:srgbClr val="800000"/>
                </a:solidFill>
                <a:highlight>
                  <a:schemeClr val="lt1"/>
                </a:highlight>
                <a:latin typeface="Courier New"/>
                <a:ea typeface="Courier New"/>
                <a:cs typeface="Courier New"/>
                <a:sym typeface="Courier New"/>
              </a:rPr>
              <a:t>&lt;/nombre&gt;</a:t>
            </a:r>
            <a:endParaRPr sz="2000"/>
          </a:p>
        </p:txBody>
      </p:sp>
      <p:sp>
        <p:nvSpPr>
          <p:cNvPr id="651" name="Google Shape;651;p52"/>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Conflictos</a:t>
            </a:r>
            <a:endParaRPr/>
          </a:p>
        </p:txBody>
      </p:sp>
      <p:sp>
        <p:nvSpPr>
          <p:cNvPr id="652" name="Google Shape;652;p52"/>
          <p:cNvSpPr txBox="1"/>
          <p:nvPr/>
        </p:nvSpPr>
        <p:spPr>
          <a:xfrm>
            <a:off x="7783600" y="3046125"/>
            <a:ext cx="3971700" cy="17184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chemeClr val="dk1"/>
              </a:buClr>
              <a:buSzPts val="1100"/>
              <a:buFont typeface="Arial"/>
              <a:buNone/>
            </a:pPr>
            <a:r>
              <a:rPr b="0" i="0" lang="es-ES" sz="1550" u="none" cap="none" strike="noStrike">
                <a:solidFill>
                  <a:schemeClr val="dk1"/>
                </a:solidFill>
                <a:highlight>
                  <a:schemeClr val="lt1"/>
                </a:highlight>
                <a:latin typeface="Courier New"/>
                <a:ea typeface="Courier New"/>
                <a:cs typeface="Courier New"/>
                <a:sym typeface="Courier New"/>
              </a:rPr>
              <a:t>&lt;&lt;&lt;&lt;&lt;&lt;&lt; HEAD</a:t>
            </a:r>
            <a:endParaRPr b="0" i="0" sz="155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ES" sz="1550" u="none" cap="none" strike="noStrike">
                <a:solidFill>
                  <a:srgbClr val="800000"/>
                </a:solidFill>
                <a:highlight>
                  <a:schemeClr val="lt1"/>
                </a:highlight>
                <a:latin typeface="Courier New"/>
                <a:ea typeface="Courier New"/>
                <a:cs typeface="Courier New"/>
                <a:sym typeface="Courier New"/>
              </a:rPr>
              <a:t>&lt;nombre&gt;</a:t>
            </a:r>
            <a:r>
              <a:rPr b="0" i="0" lang="es-ES" sz="1550" u="none" cap="none" strike="noStrike">
                <a:solidFill>
                  <a:schemeClr val="dk1"/>
                </a:solidFill>
                <a:highlight>
                  <a:schemeClr val="lt1"/>
                </a:highlight>
                <a:latin typeface="Courier New"/>
                <a:ea typeface="Courier New"/>
                <a:cs typeface="Courier New"/>
                <a:sym typeface="Courier New"/>
              </a:rPr>
              <a:t>Juan</a:t>
            </a:r>
            <a:r>
              <a:rPr b="0" i="0" lang="es-ES" sz="1550" u="none" cap="none" strike="noStrike">
                <a:solidFill>
                  <a:srgbClr val="800000"/>
                </a:solidFill>
                <a:highlight>
                  <a:schemeClr val="lt1"/>
                </a:highlight>
                <a:latin typeface="Courier New"/>
                <a:ea typeface="Courier New"/>
                <a:cs typeface="Courier New"/>
                <a:sym typeface="Courier New"/>
              </a:rPr>
              <a:t>&lt;/nombre&gt;</a:t>
            </a:r>
            <a:endParaRPr b="0" i="0" sz="1550" u="none" cap="none" strike="noStrike">
              <a:solidFill>
                <a:srgbClr val="800000"/>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ES" sz="1550" u="none" cap="none" strike="noStrike">
                <a:solidFill>
                  <a:schemeClr val="dk1"/>
                </a:solidFill>
                <a:highlight>
                  <a:schemeClr val="lt1"/>
                </a:highlight>
                <a:latin typeface="Courier New"/>
                <a:ea typeface="Courier New"/>
                <a:cs typeface="Courier New"/>
                <a:sym typeface="Courier New"/>
              </a:rPr>
              <a:t>=======</a:t>
            </a:r>
            <a:endParaRPr b="0" i="0" sz="155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ES" sz="1550" u="none" cap="none" strike="noStrike">
                <a:solidFill>
                  <a:srgbClr val="800000"/>
                </a:solidFill>
                <a:highlight>
                  <a:schemeClr val="lt1"/>
                </a:highlight>
                <a:latin typeface="Courier New"/>
                <a:ea typeface="Courier New"/>
                <a:cs typeface="Courier New"/>
                <a:sym typeface="Courier New"/>
              </a:rPr>
              <a:t>&lt;nombre&gt;</a:t>
            </a:r>
            <a:r>
              <a:rPr b="0" i="0" lang="es-ES" sz="1550" u="none" cap="none" strike="noStrike">
                <a:solidFill>
                  <a:schemeClr val="dk1"/>
                </a:solidFill>
                <a:highlight>
                  <a:schemeClr val="lt1"/>
                </a:highlight>
                <a:latin typeface="Courier New"/>
                <a:ea typeface="Courier New"/>
                <a:cs typeface="Courier New"/>
                <a:sym typeface="Courier New"/>
              </a:rPr>
              <a:t>Luis</a:t>
            </a:r>
            <a:r>
              <a:rPr b="0" i="0" lang="es-ES" sz="1550" u="none" cap="none" strike="noStrike">
                <a:solidFill>
                  <a:srgbClr val="800000"/>
                </a:solidFill>
                <a:highlight>
                  <a:schemeClr val="lt1"/>
                </a:highlight>
                <a:latin typeface="Courier New"/>
                <a:ea typeface="Courier New"/>
                <a:cs typeface="Courier New"/>
                <a:sym typeface="Courier New"/>
              </a:rPr>
              <a:t>&lt;/nombre&gt;</a:t>
            </a:r>
            <a:endParaRPr b="0" i="0" sz="1550" u="none" cap="none" strike="noStrike">
              <a:solidFill>
                <a:srgbClr val="800000"/>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ES" sz="1550" u="none" cap="none" strike="noStrike">
                <a:solidFill>
                  <a:schemeClr val="dk1"/>
                </a:solidFill>
                <a:highlight>
                  <a:schemeClr val="lt1"/>
                </a:highlight>
                <a:latin typeface="Courier New"/>
                <a:ea typeface="Courier New"/>
                <a:cs typeface="Courier New"/>
                <a:sym typeface="Courier New"/>
              </a:rPr>
              <a:t>&gt;&gt;&gt;&gt;&gt;&gt;&gt; rama-2</a:t>
            </a:r>
            <a:endParaRPr b="0" i="0" sz="1900" u="none" cap="none" strike="noStrike">
              <a:solidFill>
                <a:srgbClr val="000000"/>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53"/>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Ramificación</a:t>
            </a:r>
            <a:endParaRPr/>
          </a:p>
        </p:txBody>
      </p:sp>
      <p:sp>
        <p:nvSpPr>
          <p:cNvPr id="659" name="Google Shape;659;p53"/>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660" name="Google Shape;660;p53"/>
          <p:cNvSpPr txBox="1"/>
          <p:nvPr>
            <p:ph idx="1" type="body"/>
          </p:nvPr>
        </p:nvSpPr>
        <p:spPr>
          <a:xfrm>
            <a:off x="622601" y="2204875"/>
            <a:ext cx="10872000" cy="3816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200"/>
              </a:spcAft>
              <a:buClr>
                <a:schemeClr val="dk1"/>
              </a:buClr>
              <a:buSzPts val="1100"/>
              <a:buFont typeface="Arial"/>
              <a:buNone/>
            </a:pPr>
            <a:r>
              <a:rPr lang="es-ES" sz="1900">
                <a:solidFill>
                  <a:srgbClr val="595959"/>
                </a:solidFill>
                <a:latin typeface="Source Sans Pro"/>
                <a:ea typeface="Source Sans Pro"/>
                <a:cs typeface="Source Sans Pro"/>
                <a:sym typeface="Source Sans Pro"/>
              </a:rPr>
              <a:t>Una vez que hayas elegido la versión final que deseas, tendrás que confirmar los cambios.</a:t>
            </a:r>
            <a:endParaRPr sz="2200"/>
          </a:p>
        </p:txBody>
      </p:sp>
      <p:sp>
        <p:nvSpPr>
          <p:cNvPr id="661" name="Google Shape;661;p53"/>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Conflictos</a:t>
            </a:r>
            <a:endParaRPr/>
          </a:p>
        </p:txBody>
      </p:sp>
      <p:pic>
        <p:nvPicPr>
          <p:cNvPr id="662" name="Google Shape;662;p53"/>
          <p:cNvPicPr preferRelativeResize="0"/>
          <p:nvPr/>
        </p:nvPicPr>
        <p:blipFill rotWithShape="1">
          <a:blip r:embed="rId3">
            <a:alphaModFix/>
          </a:blip>
          <a:srcRect b="0" l="0" r="0" t="0"/>
          <a:stretch/>
        </p:blipFill>
        <p:spPr>
          <a:xfrm>
            <a:off x="2702571" y="3134476"/>
            <a:ext cx="6413198" cy="26580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54"/>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Ramificación</a:t>
            </a:r>
            <a:endParaRPr/>
          </a:p>
        </p:txBody>
      </p:sp>
      <p:sp>
        <p:nvSpPr>
          <p:cNvPr id="669" name="Google Shape;669;p54"/>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670" name="Google Shape;670;p54"/>
          <p:cNvSpPr txBox="1"/>
          <p:nvPr>
            <p:ph idx="1" type="body"/>
          </p:nvPr>
        </p:nvSpPr>
        <p:spPr>
          <a:xfrm>
            <a:off x="622600" y="2204875"/>
            <a:ext cx="4754400" cy="38163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Clr>
                <a:schemeClr val="dk1"/>
              </a:buClr>
              <a:buSzPts val="1100"/>
              <a:buFont typeface="Arial"/>
              <a:buNone/>
            </a:pPr>
            <a:r>
              <a:rPr lang="es-ES" sz="1250">
                <a:highlight>
                  <a:schemeClr val="lt1"/>
                </a:highlight>
                <a:latin typeface="Courier New"/>
                <a:ea typeface="Courier New"/>
                <a:cs typeface="Courier New"/>
                <a:sym typeface="Courier New"/>
              </a:rPr>
              <a:t>!</a:t>
            </a:r>
            <a:r>
              <a:rPr lang="es-ES" sz="1250">
                <a:solidFill>
                  <a:srgbClr val="008000"/>
                </a:solidFill>
                <a:highlight>
                  <a:schemeClr val="lt1"/>
                </a:highlight>
                <a:latin typeface="Courier New"/>
                <a:ea typeface="Courier New"/>
                <a:cs typeface="Courier New"/>
                <a:sym typeface="Courier New"/>
              </a:rPr>
              <a:t>#/bin/bash</a:t>
            </a:r>
            <a:endParaRPr sz="1250">
              <a:solidFill>
                <a:srgbClr val="795E26"/>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50">
              <a:solidFill>
                <a:srgbClr val="795E26"/>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ES" sz="1250">
                <a:solidFill>
                  <a:srgbClr val="795E26"/>
                </a:solidFill>
                <a:highlight>
                  <a:schemeClr val="lt1"/>
                </a:highlight>
                <a:latin typeface="Courier New"/>
                <a:ea typeface="Courier New"/>
                <a:cs typeface="Courier New"/>
                <a:sym typeface="Courier New"/>
              </a:rPr>
              <a:t>echo</a:t>
            </a:r>
            <a:r>
              <a:rPr lang="es-ES" sz="1250">
                <a:highlight>
                  <a:schemeClr val="lt1"/>
                </a:highlight>
                <a:latin typeface="Courier New"/>
                <a:ea typeface="Courier New"/>
                <a:cs typeface="Courier New"/>
                <a:sym typeface="Courier New"/>
              </a:rPr>
              <a:t> </a:t>
            </a:r>
            <a:r>
              <a:rPr lang="es-ES" sz="1250">
                <a:solidFill>
                  <a:srgbClr val="A31515"/>
                </a:solidFill>
                <a:highlight>
                  <a:schemeClr val="lt1"/>
                </a:highlight>
                <a:latin typeface="Courier New"/>
                <a:ea typeface="Courier New"/>
                <a:cs typeface="Courier New"/>
                <a:sym typeface="Courier New"/>
              </a:rPr>
              <a:t>"&lt;nombre&gt;Pepe&lt;/nombre&gt;"</a:t>
            </a:r>
            <a:r>
              <a:rPr lang="es-ES" sz="1250">
                <a:highlight>
                  <a:schemeClr val="lt1"/>
                </a:highlight>
                <a:latin typeface="Courier New"/>
                <a:ea typeface="Courier New"/>
                <a:cs typeface="Courier New"/>
                <a:sym typeface="Courier New"/>
              </a:rPr>
              <a:t> &gt; nombre.xml</a:t>
            </a:r>
            <a:endParaRPr sz="1250">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ES" sz="1250">
                <a:highlight>
                  <a:schemeClr val="lt1"/>
                </a:highlight>
                <a:latin typeface="Courier New"/>
                <a:ea typeface="Courier New"/>
                <a:cs typeface="Courier New"/>
                <a:sym typeface="Courier New"/>
              </a:rPr>
              <a:t>git add nombre.xml</a:t>
            </a:r>
            <a:endParaRPr sz="1250">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ES" sz="1250">
                <a:highlight>
                  <a:schemeClr val="lt1"/>
                </a:highlight>
                <a:latin typeface="Courier New"/>
                <a:ea typeface="Courier New"/>
                <a:cs typeface="Courier New"/>
                <a:sym typeface="Courier New"/>
              </a:rPr>
              <a:t>git commit -m </a:t>
            </a:r>
            <a:r>
              <a:rPr lang="es-ES" sz="1250">
                <a:solidFill>
                  <a:srgbClr val="A31515"/>
                </a:solidFill>
                <a:highlight>
                  <a:schemeClr val="lt1"/>
                </a:highlight>
                <a:latin typeface="Courier New"/>
                <a:ea typeface="Courier New"/>
                <a:cs typeface="Courier New"/>
                <a:sym typeface="Courier New"/>
              </a:rPr>
              <a:t>“Creado nombre.xml”</a:t>
            </a:r>
            <a:endParaRPr sz="1250">
              <a:solidFill>
                <a:srgbClr val="A31515"/>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50">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ES" sz="1250">
                <a:highlight>
                  <a:schemeClr val="lt1"/>
                </a:highlight>
                <a:latin typeface="Courier New"/>
                <a:ea typeface="Courier New"/>
                <a:cs typeface="Courier New"/>
                <a:sym typeface="Courier New"/>
              </a:rPr>
              <a:t>git branch rama-1</a:t>
            </a:r>
            <a:endParaRPr sz="1250">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ES" sz="1250">
                <a:highlight>
                  <a:schemeClr val="lt1"/>
                </a:highlight>
                <a:latin typeface="Courier New"/>
                <a:ea typeface="Courier New"/>
                <a:cs typeface="Courier New"/>
                <a:sym typeface="Courier New"/>
              </a:rPr>
              <a:t>git checkout rama-1</a:t>
            </a:r>
            <a:endParaRPr sz="1250">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ES" sz="1250">
                <a:solidFill>
                  <a:srgbClr val="795E26"/>
                </a:solidFill>
                <a:highlight>
                  <a:schemeClr val="lt1"/>
                </a:highlight>
                <a:latin typeface="Courier New"/>
                <a:ea typeface="Courier New"/>
                <a:cs typeface="Courier New"/>
                <a:sym typeface="Courier New"/>
              </a:rPr>
              <a:t>echo</a:t>
            </a:r>
            <a:r>
              <a:rPr lang="es-ES" sz="1250">
                <a:highlight>
                  <a:schemeClr val="lt1"/>
                </a:highlight>
                <a:latin typeface="Courier New"/>
                <a:ea typeface="Courier New"/>
                <a:cs typeface="Courier New"/>
                <a:sym typeface="Courier New"/>
              </a:rPr>
              <a:t> </a:t>
            </a:r>
            <a:r>
              <a:rPr lang="es-ES" sz="1250">
                <a:solidFill>
                  <a:srgbClr val="A31515"/>
                </a:solidFill>
                <a:highlight>
                  <a:schemeClr val="lt1"/>
                </a:highlight>
                <a:latin typeface="Courier New"/>
                <a:ea typeface="Courier New"/>
                <a:cs typeface="Courier New"/>
                <a:sym typeface="Courier New"/>
              </a:rPr>
              <a:t>"&lt;nombre&gt;Juan&lt;/nombre&gt;"</a:t>
            </a:r>
            <a:r>
              <a:rPr lang="es-ES" sz="1250">
                <a:highlight>
                  <a:schemeClr val="lt1"/>
                </a:highlight>
                <a:latin typeface="Courier New"/>
                <a:ea typeface="Courier New"/>
                <a:cs typeface="Courier New"/>
                <a:sym typeface="Courier New"/>
              </a:rPr>
              <a:t> &gt; nombre.xml</a:t>
            </a:r>
            <a:endParaRPr sz="1250">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ES" sz="1250">
                <a:highlight>
                  <a:schemeClr val="lt1"/>
                </a:highlight>
                <a:latin typeface="Courier New"/>
                <a:ea typeface="Courier New"/>
                <a:cs typeface="Courier New"/>
                <a:sym typeface="Courier New"/>
              </a:rPr>
              <a:t>git add </a:t>
            </a:r>
            <a:r>
              <a:rPr lang="es-ES" sz="1250">
                <a:solidFill>
                  <a:srgbClr val="795E26"/>
                </a:solidFill>
                <a:highlight>
                  <a:schemeClr val="lt1"/>
                </a:highlight>
                <a:latin typeface="Courier New"/>
                <a:ea typeface="Courier New"/>
                <a:cs typeface="Courier New"/>
                <a:sym typeface="Courier New"/>
              </a:rPr>
              <a:t>.</a:t>
            </a:r>
            <a:endParaRPr sz="1250">
              <a:solidFill>
                <a:srgbClr val="795E26"/>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ES" sz="1250">
                <a:highlight>
                  <a:schemeClr val="lt1"/>
                </a:highlight>
                <a:latin typeface="Courier New"/>
                <a:ea typeface="Courier New"/>
                <a:cs typeface="Courier New"/>
                <a:sym typeface="Courier New"/>
              </a:rPr>
              <a:t>git commit -m </a:t>
            </a:r>
            <a:r>
              <a:rPr lang="es-ES" sz="1250">
                <a:solidFill>
                  <a:srgbClr val="A31515"/>
                </a:solidFill>
                <a:highlight>
                  <a:schemeClr val="lt1"/>
                </a:highlight>
                <a:latin typeface="Courier New"/>
                <a:ea typeface="Courier New"/>
                <a:cs typeface="Courier New"/>
                <a:sym typeface="Courier New"/>
              </a:rPr>
              <a:t>“Modificado a Juan nombre.xml”</a:t>
            </a:r>
            <a:endParaRPr sz="1800"/>
          </a:p>
        </p:txBody>
      </p:sp>
      <p:sp>
        <p:nvSpPr>
          <p:cNvPr id="671" name="Google Shape;671;p54"/>
          <p:cNvSpPr txBox="1"/>
          <p:nvPr>
            <p:ph idx="2" type="body"/>
          </p:nvPr>
        </p:nvSpPr>
        <p:spPr>
          <a:xfrm>
            <a:off x="622598" y="1340768"/>
            <a:ext cx="10945200" cy="63640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Actividad 5: prueba tú el conflicto</a:t>
            </a:r>
            <a:endParaRPr/>
          </a:p>
        </p:txBody>
      </p:sp>
      <p:sp>
        <p:nvSpPr>
          <p:cNvPr id="672" name="Google Shape;672;p54"/>
          <p:cNvSpPr txBox="1"/>
          <p:nvPr/>
        </p:nvSpPr>
        <p:spPr>
          <a:xfrm>
            <a:off x="6546675" y="2204875"/>
            <a:ext cx="4796400" cy="3323957"/>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chemeClr val="dk1"/>
              </a:buClr>
              <a:buSzPts val="1100"/>
              <a:buFont typeface="Arial"/>
              <a:buNone/>
            </a:pPr>
            <a:r>
              <a:rPr b="0" i="0" lang="es-ES" sz="1250" u="none" cap="none" strike="noStrike">
                <a:solidFill>
                  <a:schemeClr val="dk1"/>
                </a:solidFill>
                <a:highlight>
                  <a:schemeClr val="lt1"/>
                </a:highlight>
                <a:latin typeface="Courier New"/>
                <a:ea typeface="Courier New"/>
                <a:cs typeface="Courier New"/>
                <a:sym typeface="Courier New"/>
              </a:rPr>
              <a:t>git checkout master</a:t>
            </a:r>
            <a:endParaRPr b="0" i="0" sz="125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25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ES" sz="1250" u="none" cap="none" strike="noStrike">
                <a:solidFill>
                  <a:schemeClr val="dk1"/>
                </a:solidFill>
                <a:highlight>
                  <a:schemeClr val="lt1"/>
                </a:highlight>
                <a:latin typeface="Courier New"/>
                <a:ea typeface="Courier New"/>
                <a:cs typeface="Courier New"/>
                <a:sym typeface="Courier New"/>
              </a:rPr>
              <a:t>git branch rama-2</a:t>
            </a:r>
            <a:endParaRPr b="0" i="0" sz="125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ES" sz="1250" u="none" cap="none" strike="noStrike">
                <a:solidFill>
                  <a:schemeClr val="dk1"/>
                </a:solidFill>
                <a:highlight>
                  <a:schemeClr val="lt1"/>
                </a:highlight>
                <a:latin typeface="Courier New"/>
                <a:ea typeface="Courier New"/>
                <a:cs typeface="Courier New"/>
                <a:sym typeface="Courier New"/>
              </a:rPr>
              <a:t>git checkout rama-2</a:t>
            </a:r>
            <a:endParaRPr b="0" i="0" sz="125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ES" sz="1250" u="none" cap="none" strike="noStrike">
                <a:solidFill>
                  <a:srgbClr val="795E26"/>
                </a:solidFill>
                <a:highlight>
                  <a:schemeClr val="lt1"/>
                </a:highlight>
                <a:latin typeface="Courier New"/>
                <a:ea typeface="Courier New"/>
                <a:cs typeface="Courier New"/>
                <a:sym typeface="Courier New"/>
              </a:rPr>
              <a:t>echo</a:t>
            </a:r>
            <a:r>
              <a:rPr b="0" i="0" lang="es-ES" sz="1250" u="none" cap="none" strike="noStrike">
                <a:solidFill>
                  <a:schemeClr val="dk1"/>
                </a:solidFill>
                <a:highlight>
                  <a:schemeClr val="lt1"/>
                </a:highlight>
                <a:latin typeface="Courier New"/>
                <a:ea typeface="Courier New"/>
                <a:cs typeface="Courier New"/>
                <a:sym typeface="Courier New"/>
              </a:rPr>
              <a:t> </a:t>
            </a:r>
            <a:r>
              <a:rPr b="0" i="0" lang="es-ES" sz="1250" u="none" cap="none" strike="noStrike">
                <a:solidFill>
                  <a:srgbClr val="A31515"/>
                </a:solidFill>
                <a:highlight>
                  <a:schemeClr val="lt1"/>
                </a:highlight>
                <a:latin typeface="Courier New"/>
                <a:ea typeface="Courier New"/>
                <a:cs typeface="Courier New"/>
                <a:sym typeface="Courier New"/>
              </a:rPr>
              <a:t>"&lt;nombre&gt;Luis&lt;/nombre&gt;"</a:t>
            </a:r>
            <a:r>
              <a:rPr b="0" i="0" lang="es-ES" sz="1250" u="none" cap="none" strike="noStrike">
                <a:solidFill>
                  <a:schemeClr val="dk1"/>
                </a:solidFill>
                <a:highlight>
                  <a:schemeClr val="lt1"/>
                </a:highlight>
                <a:latin typeface="Courier New"/>
                <a:ea typeface="Courier New"/>
                <a:cs typeface="Courier New"/>
                <a:sym typeface="Courier New"/>
              </a:rPr>
              <a:t> &gt; nombre.xml</a:t>
            </a:r>
            <a:endParaRPr b="0" i="0" sz="125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ES" sz="1250" u="none" cap="none" strike="noStrike">
                <a:solidFill>
                  <a:schemeClr val="dk1"/>
                </a:solidFill>
                <a:highlight>
                  <a:schemeClr val="lt1"/>
                </a:highlight>
                <a:latin typeface="Courier New"/>
                <a:ea typeface="Courier New"/>
                <a:cs typeface="Courier New"/>
                <a:sym typeface="Courier New"/>
              </a:rPr>
              <a:t>git add </a:t>
            </a:r>
            <a:r>
              <a:rPr b="0" i="0" lang="es-ES" sz="1250" u="none" cap="none" strike="noStrike">
                <a:solidFill>
                  <a:srgbClr val="795E26"/>
                </a:solidFill>
                <a:highlight>
                  <a:schemeClr val="lt1"/>
                </a:highlight>
                <a:latin typeface="Courier New"/>
                <a:ea typeface="Courier New"/>
                <a:cs typeface="Courier New"/>
                <a:sym typeface="Courier New"/>
              </a:rPr>
              <a:t>.</a:t>
            </a:r>
            <a:endParaRPr b="0" i="0" sz="1250" u="none" cap="none" strike="noStrike">
              <a:solidFill>
                <a:srgbClr val="795E26"/>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ES" sz="1250" u="none" cap="none" strike="noStrike">
                <a:solidFill>
                  <a:schemeClr val="dk1"/>
                </a:solidFill>
                <a:highlight>
                  <a:schemeClr val="lt1"/>
                </a:highlight>
                <a:latin typeface="Courier New"/>
                <a:ea typeface="Courier New"/>
                <a:cs typeface="Courier New"/>
                <a:sym typeface="Courier New"/>
              </a:rPr>
              <a:t>git commit -m </a:t>
            </a:r>
            <a:r>
              <a:rPr b="0" i="0" lang="es-ES" sz="1250" u="none" cap="none" strike="noStrike">
                <a:solidFill>
                  <a:srgbClr val="A31515"/>
                </a:solidFill>
                <a:highlight>
                  <a:schemeClr val="lt1"/>
                </a:highlight>
                <a:latin typeface="Courier New"/>
                <a:ea typeface="Courier New"/>
                <a:cs typeface="Courier New"/>
                <a:sym typeface="Courier New"/>
              </a:rPr>
              <a:t>“Modificado a Luis nombre.xml”</a:t>
            </a:r>
            <a:endParaRPr b="0" i="0" sz="1250" u="none" cap="none" strike="noStrike">
              <a:solidFill>
                <a:srgbClr val="A31515"/>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25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ES" sz="1250" u="none" cap="none" strike="noStrike">
                <a:solidFill>
                  <a:schemeClr val="dk1"/>
                </a:solidFill>
                <a:highlight>
                  <a:schemeClr val="lt1"/>
                </a:highlight>
                <a:latin typeface="Courier New"/>
                <a:ea typeface="Courier New"/>
                <a:cs typeface="Courier New"/>
                <a:sym typeface="Courier New"/>
              </a:rPr>
              <a:t>git checkout master</a:t>
            </a:r>
            <a:endParaRPr b="0" i="0" sz="125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25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ES" sz="1250" u="none" cap="none" strike="noStrike">
                <a:solidFill>
                  <a:schemeClr val="dk1"/>
                </a:solidFill>
                <a:highlight>
                  <a:schemeClr val="lt1"/>
                </a:highlight>
                <a:latin typeface="Courier New"/>
                <a:ea typeface="Courier New"/>
                <a:cs typeface="Courier New"/>
                <a:sym typeface="Courier New"/>
              </a:rPr>
              <a:t>git merge rama-1</a:t>
            </a:r>
            <a:endParaRPr b="0" i="0" sz="125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ES" sz="1250" u="none" cap="none" strike="noStrike">
                <a:solidFill>
                  <a:schemeClr val="dk1"/>
                </a:solidFill>
                <a:highlight>
                  <a:schemeClr val="lt1"/>
                </a:highlight>
                <a:latin typeface="Courier New"/>
                <a:ea typeface="Courier New"/>
                <a:cs typeface="Courier New"/>
                <a:sym typeface="Courier New"/>
              </a:rPr>
              <a:t>git merge rama-2</a:t>
            </a:r>
            <a:endParaRPr b="0" i="0" sz="1600" u="none" cap="none" strike="noStrike">
              <a:solidFill>
                <a:srgbClr val="000000"/>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5"/>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Ramificación</a:t>
            </a:r>
            <a:endParaRPr/>
          </a:p>
        </p:txBody>
      </p:sp>
      <p:sp>
        <p:nvSpPr>
          <p:cNvPr id="679" name="Google Shape;679;p55"/>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680" name="Google Shape;680;p55"/>
          <p:cNvSpPr txBox="1"/>
          <p:nvPr>
            <p:ph idx="1" type="body"/>
          </p:nvPr>
        </p:nvSpPr>
        <p:spPr>
          <a:xfrm>
            <a:off x="622601" y="2204875"/>
            <a:ext cx="10971300" cy="3816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600"/>
              <a:buNone/>
            </a:pPr>
            <a:r>
              <a:rPr lang="es-ES" sz="1900">
                <a:solidFill>
                  <a:srgbClr val="595959"/>
                </a:solidFill>
              </a:rPr>
              <a:t>Aunque en ocasiones es inevitable que sucedan conflictos, hay muchas veces que se pueden evitar siguiendo los siguientes consejos cuando se realiza un proyecto en grupo.</a:t>
            </a:r>
            <a:endParaRPr sz="1900">
              <a:solidFill>
                <a:srgbClr val="595959"/>
              </a:solidFill>
            </a:endParaRPr>
          </a:p>
          <a:p>
            <a:pPr indent="0" lvl="0" marL="0" rtl="0" algn="l">
              <a:lnSpc>
                <a:spcPct val="100000"/>
              </a:lnSpc>
              <a:spcBef>
                <a:spcPts val="0"/>
              </a:spcBef>
              <a:spcAft>
                <a:spcPts val="0"/>
              </a:spcAft>
              <a:buSzPts val="1600"/>
              <a:buNone/>
            </a:pPr>
            <a:r>
              <a:t/>
            </a:r>
            <a:endParaRPr sz="1900">
              <a:solidFill>
                <a:srgbClr val="595959"/>
              </a:solidFill>
            </a:endParaRPr>
          </a:p>
          <a:p>
            <a:pPr indent="-349250" lvl="0" marL="457200" rtl="0" algn="l">
              <a:lnSpc>
                <a:spcPct val="100000"/>
              </a:lnSpc>
              <a:spcBef>
                <a:spcPts val="0"/>
              </a:spcBef>
              <a:spcAft>
                <a:spcPts val="0"/>
              </a:spcAft>
              <a:buClr>
                <a:srgbClr val="595959"/>
              </a:buClr>
              <a:buSzPts val="1900"/>
              <a:buChar char="●"/>
            </a:pPr>
            <a:r>
              <a:rPr lang="es-ES" sz="1900">
                <a:solidFill>
                  <a:srgbClr val="595959"/>
                </a:solidFill>
              </a:rPr>
              <a:t>No edites siempre al final del fichero.</a:t>
            </a:r>
            <a:endParaRPr sz="1900">
              <a:solidFill>
                <a:srgbClr val="595959"/>
              </a:solidFill>
            </a:endParaRPr>
          </a:p>
          <a:p>
            <a:pPr indent="-349250" lvl="0" marL="457200" rtl="0" algn="l">
              <a:lnSpc>
                <a:spcPct val="100000"/>
              </a:lnSpc>
              <a:spcBef>
                <a:spcPts val="0"/>
              </a:spcBef>
              <a:spcAft>
                <a:spcPts val="0"/>
              </a:spcAft>
              <a:buClr>
                <a:srgbClr val="595959"/>
              </a:buClr>
              <a:buSzPts val="1900"/>
              <a:buChar char="●"/>
            </a:pPr>
            <a:r>
              <a:rPr lang="es-ES" sz="1900">
                <a:solidFill>
                  <a:srgbClr val="595959"/>
                </a:solidFill>
              </a:rPr>
              <a:t>No reorganices los import previos.</a:t>
            </a:r>
            <a:endParaRPr sz="1900">
              <a:solidFill>
                <a:srgbClr val="595959"/>
              </a:solidFill>
            </a:endParaRPr>
          </a:p>
          <a:p>
            <a:pPr indent="-349250" lvl="0" marL="457200" rtl="0" algn="l">
              <a:lnSpc>
                <a:spcPct val="100000"/>
              </a:lnSpc>
              <a:spcBef>
                <a:spcPts val="0"/>
              </a:spcBef>
              <a:spcAft>
                <a:spcPts val="0"/>
              </a:spcAft>
              <a:buClr>
                <a:srgbClr val="595959"/>
              </a:buClr>
              <a:buSzPts val="1900"/>
              <a:buChar char="●"/>
            </a:pPr>
            <a:r>
              <a:rPr b="1" lang="es-ES" sz="1900">
                <a:solidFill>
                  <a:srgbClr val="595959"/>
                </a:solidFill>
              </a:rPr>
              <a:t>No toques el código que no le corresponde a tu tarea.</a:t>
            </a:r>
            <a:endParaRPr b="1" sz="1900">
              <a:solidFill>
                <a:srgbClr val="595959"/>
              </a:solidFill>
            </a:endParaRPr>
          </a:p>
          <a:p>
            <a:pPr indent="-349250" lvl="0" marL="457200" rtl="0" algn="l">
              <a:lnSpc>
                <a:spcPct val="100000"/>
              </a:lnSpc>
              <a:spcBef>
                <a:spcPts val="0"/>
              </a:spcBef>
              <a:spcAft>
                <a:spcPts val="0"/>
              </a:spcAft>
              <a:buClr>
                <a:srgbClr val="595959"/>
              </a:buClr>
              <a:buSzPts val="1900"/>
              <a:buChar char="●"/>
            </a:pPr>
            <a:r>
              <a:rPr lang="es-ES" sz="1900">
                <a:solidFill>
                  <a:srgbClr val="595959"/>
                </a:solidFill>
              </a:rPr>
              <a:t>Mantén tu código lo más actualizado posible (lo veremos más adelante, en repositorios remotos).</a:t>
            </a:r>
            <a:endParaRPr sz="1900">
              <a:solidFill>
                <a:srgbClr val="595959"/>
              </a:solidFill>
            </a:endParaRPr>
          </a:p>
          <a:p>
            <a:pPr indent="-349250" lvl="0" marL="457200" rtl="0" algn="l">
              <a:lnSpc>
                <a:spcPct val="100000"/>
              </a:lnSpc>
              <a:spcBef>
                <a:spcPts val="0"/>
              </a:spcBef>
              <a:spcAft>
                <a:spcPts val="0"/>
              </a:spcAft>
              <a:buClr>
                <a:srgbClr val="595959"/>
              </a:buClr>
              <a:buSzPts val="1900"/>
              <a:buChar char="●"/>
            </a:pPr>
            <a:r>
              <a:rPr lang="es-ES" sz="1900">
                <a:solidFill>
                  <a:srgbClr val="595959"/>
                </a:solidFill>
              </a:rPr>
              <a:t>Las tareas que se creen, que no interactúen cambiando el mismo fichero.</a:t>
            </a:r>
            <a:endParaRPr sz="1900">
              <a:solidFill>
                <a:srgbClr val="595959"/>
              </a:solidFill>
            </a:endParaRPr>
          </a:p>
          <a:p>
            <a:pPr indent="-349250" lvl="0" marL="457200" rtl="0" algn="l">
              <a:lnSpc>
                <a:spcPct val="100000"/>
              </a:lnSpc>
              <a:spcBef>
                <a:spcPts val="0"/>
              </a:spcBef>
              <a:spcAft>
                <a:spcPts val="0"/>
              </a:spcAft>
              <a:buClr>
                <a:srgbClr val="595959"/>
              </a:buClr>
              <a:buSzPts val="1900"/>
              <a:buChar char="●"/>
            </a:pPr>
            <a:r>
              <a:rPr b="1" lang="es-ES" sz="1900">
                <a:solidFill>
                  <a:srgbClr val="595959"/>
                </a:solidFill>
              </a:rPr>
              <a:t>Los archivos de configuración se añaden al .gitignore.</a:t>
            </a:r>
            <a:endParaRPr b="1" sz="1900">
              <a:solidFill>
                <a:srgbClr val="595959"/>
              </a:solidFill>
            </a:endParaRPr>
          </a:p>
        </p:txBody>
      </p:sp>
      <p:sp>
        <p:nvSpPr>
          <p:cNvPr id="681" name="Google Shape;681;p55"/>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Cómo evitar conflictos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6"/>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Ramificación</a:t>
            </a:r>
            <a:endParaRPr/>
          </a:p>
        </p:txBody>
      </p:sp>
      <p:sp>
        <p:nvSpPr>
          <p:cNvPr id="688" name="Google Shape;688;p56"/>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689" name="Google Shape;689;p56"/>
          <p:cNvSpPr txBox="1"/>
          <p:nvPr>
            <p:ph idx="1" type="body"/>
          </p:nvPr>
        </p:nvSpPr>
        <p:spPr>
          <a:xfrm>
            <a:off x="622601" y="2204875"/>
            <a:ext cx="10880400" cy="3816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ES" sz="1900">
                <a:solidFill>
                  <a:srgbClr val="595959"/>
                </a:solidFill>
                <a:latin typeface="Source Sans Pro"/>
                <a:ea typeface="Source Sans Pro"/>
                <a:cs typeface="Source Sans Pro"/>
                <a:sym typeface="Source Sans Pro"/>
              </a:rPr>
              <a:t>Muchas veces el propósito de una rama ha finalizado bien al realizar el merge o en otro momento que nosotros determinemos.</a:t>
            </a:r>
            <a:endParaRPr sz="1900">
              <a:solidFill>
                <a:srgbClr val="595959"/>
              </a:solidFill>
              <a:latin typeface="Source Sans Pro"/>
              <a:ea typeface="Source Sans Pro"/>
              <a:cs typeface="Source Sans Pro"/>
              <a:sym typeface="Source Sans Pro"/>
            </a:endParaRPr>
          </a:p>
          <a:p>
            <a:pPr indent="0" lvl="0" marL="0" rtl="0" algn="l">
              <a:lnSpc>
                <a:spcPct val="115000"/>
              </a:lnSpc>
              <a:spcBef>
                <a:spcPts val="1200"/>
              </a:spcBef>
              <a:spcAft>
                <a:spcPts val="0"/>
              </a:spcAft>
              <a:buClr>
                <a:schemeClr val="dk1"/>
              </a:buClr>
              <a:buSzPts val="1100"/>
              <a:buFont typeface="Arial"/>
              <a:buNone/>
            </a:pPr>
            <a:r>
              <a:rPr lang="es-ES" sz="1900">
                <a:solidFill>
                  <a:srgbClr val="595959"/>
                </a:solidFill>
                <a:latin typeface="Source Sans Pro"/>
                <a:ea typeface="Source Sans Pro"/>
                <a:cs typeface="Source Sans Pro"/>
                <a:sym typeface="Source Sans Pro"/>
              </a:rPr>
              <a:t>Para eliminar la rama tenemos que ejecutar:</a:t>
            </a:r>
            <a:endParaRPr sz="1900">
              <a:solidFill>
                <a:srgbClr val="595959"/>
              </a:solidFill>
              <a:latin typeface="Source Sans Pro"/>
              <a:ea typeface="Source Sans Pro"/>
              <a:cs typeface="Source Sans Pro"/>
              <a:sym typeface="Source Sans Pro"/>
            </a:endParaRPr>
          </a:p>
          <a:p>
            <a:pPr indent="0" lvl="0" marL="0" rtl="0" algn="l">
              <a:lnSpc>
                <a:spcPct val="115000"/>
              </a:lnSpc>
              <a:spcBef>
                <a:spcPts val="1200"/>
              </a:spcBef>
              <a:spcAft>
                <a:spcPts val="1200"/>
              </a:spcAft>
              <a:buClr>
                <a:schemeClr val="dk1"/>
              </a:buClr>
              <a:buSzPts val="1100"/>
              <a:buFont typeface="Arial"/>
              <a:buNone/>
            </a:pPr>
            <a:r>
              <a:rPr b="1" lang="es-ES" sz="1900">
                <a:solidFill>
                  <a:srgbClr val="595959"/>
                </a:solidFill>
                <a:latin typeface="Source Code Pro"/>
                <a:ea typeface="Source Code Pro"/>
                <a:cs typeface="Source Code Pro"/>
                <a:sym typeface="Source Code Pro"/>
              </a:rPr>
              <a:t>git branch -d nombre_rama</a:t>
            </a:r>
            <a:endParaRPr sz="2200"/>
          </a:p>
        </p:txBody>
      </p:sp>
      <p:sp>
        <p:nvSpPr>
          <p:cNvPr id="690" name="Google Shape;690;p56"/>
          <p:cNvSpPr txBox="1"/>
          <p:nvPr>
            <p:ph idx="2" type="body"/>
          </p:nvPr>
        </p:nvSpPr>
        <p:spPr>
          <a:xfrm>
            <a:off x="623398" y="1340693"/>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Eliminar una rama</a:t>
            </a:r>
            <a:endParaRPr/>
          </a:p>
        </p:txBody>
      </p:sp>
      <p:pic>
        <p:nvPicPr>
          <p:cNvPr id="691" name="Google Shape;691;p56"/>
          <p:cNvPicPr preferRelativeResize="0"/>
          <p:nvPr/>
        </p:nvPicPr>
        <p:blipFill rotWithShape="1">
          <a:blip r:embed="rId3">
            <a:alphaModFix/>
          </a:blip>
          <a:srcRect b="0" l="0" r="0" t="0"/>
          <a:stretch/>
        </p:blipFill>
        <p:spPr>
          <a:xfrm>
            <a:off x="5831979" y="3593075"/>
            <a:ext cx="5250250" cy="19641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8"/>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Ramificación</a:t>
            </a:r>
            <a:endParaRPr/>
          </a:p>
        </p:txBody>
      </p:sp>
      <p:sp>
        <p:nvSpPr>
          <p:cNvPr id="698" name="Google Shape;698;p58"/>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699" name="Google Shape;699;p58"/>
          <p:cNvSpPr txBox="1"/>
          <p:nvPr>
            <p:ph idx="1" type="body"/>
          </p:nvPr>
        </p:nvSpPr>
        <p:spPr>
          <a:xfrm>
            <a:off x="622601" y="2204875"/>
            <a:ext cx="10945200" cy="3816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ES" sz="1800">
                <a:solidFill>
                  <a:srgbClr val="595959"/>
                </a:solidFill>
                <a:latin typeface="Source Sans Pro"/>
                <a:ea typeface="Source Sans Pro"/>
                <a:cs typeface="Source Sans Pro"/>
                <a:sym typeface="Source Sans Pro"/>
              </a:rPr>
              <a:t>Como ya hemos indicado, git almacena los cambios realizados, por lo que una confirmación se diferencia de otra en los cambios que se han realizado desde la última confirmación hasta la siguiente.</a:t>
            </a:r>
            <a:endParaRPr sz="1800">
              <a:solidFill>
                <a:srgbClr val="595959"/>
              </a:solidFill>
              <a:latin typeface="Source Sans Pro"/>
              <a:ea typeface="Source Sans Pro"/>
              <a:cs typeface="Source Sans Pro"/>
              <a:sym typeface="Source Sans Pro"/>
            </a:endParaRPr>
          </a:p>
          <a:p>
            <a:pPr indent="0" lvl="0" marL="0" rtl="0" algn="l">
              <a:lnSpc>
                <a:spcPct val="115000"/>
              </a:lnSpc>
              <a:spcBef>
                <a:spcPts val="1200"/>
              </a:spcBef>
              <a:spcAft>
                <a:spcPts val="0"/>
              </a:spcAft>
              <a:buClr>
                <a:schemeClr val="dk1"/>
              </a:buClr>
              <a:buSzPts val="1100"/>
              <a:buFont typeface="Arial"/>
              <a:buNone/>
            </a:pPr>
            <a:r>
              <a:rPr lang="es-ES" sz="1800">
                <a:solidFill>
                  <a:srgbClr val="595959"/>
                </a:solidFill>
                <a:latin typeface="Source Sans Pro"/>
                <a:ea typeface="Source Sans Pro"/>
                <a:cs typeface="Source Sans Pro"/>
                <a:sym typeface="Source Sans Pro"/>
              </a:rPr>
              <a:t>Si creamos una rama, esta rama tiene todos los cambios previos a su creación, más los realizados en la propia rama</a:t>
            </a:r>
            <a:endParaRPr sz="1800">
              <a:solidFill>
                <a:srgbClr val="595959"/>
              </a:solidFill>
              <a:latin typeface="Source Sans Pro"/>
              <a:ea typeface="Source Sans Pro"/>
              <a:cs typeface="Source Sans Pro"/>
              <a:sym typeface="Source Sans Pro"/>
            </a:endParaRPr>
          </a:p>
          <a:p>
            <a:pPr indent="0" lvl="0" marL="0" rtl="0" algn="l">
              <a:lnSpc>
                <a:spcPct val="115000"/>
              </a:lnSpc>
              <a:spcBef>
                <a:spcPts val="1200"/>
              </a:spcBef>
              <a:spcAft>
                <a:spcPts val="0"/>
              </a:spcAft>
              <a:buClr>
                <a:schemeClr val="dk1"/>
              </a:buClr>
              <a:buSzPts val="1100"/>
              <a:buFont typeface="Arial"/>
              <a:buNone/>
            </a:pPr>
            <a:r>
              <a:rPr lang="es-ES" sz="1550">
                <a:solidFill>
                  <a:srgbClr val="F14E32"/>
                </a:solidFill>
                <a:highlight>
                  <a:schemeClr val="lt1"/>
                </a:highlight>
                <a:latin typeface="Courier New"/>
                <a:ea typeface="Courier New"/>
                <a:cs typeface="Courier New"/>
                <a:sym typeface="Courier New"/>
              </a:rPr>
              <a:t>          A---B---C topic</a:t>
            </a:r>
            <a:br>
              <a:rPr lang="es-ES" sz="1550">
                <a:solidFill>
                  <a:srgbClr val="F14E32"/>
                </a:solidFill>
                <a:highlight>
                  <a:schemeClr val="lt1"/>
                </a:highlight>
                <a:latin typeface="Courier New"/>
                <a:ea typeface="Courier New"/>
                <a:cs typeface="Courier New"/>
                <a:sym typeface="Courier New"/>
              </a:rPr>
            </a:br>
            <a:r>
              <a:rPr lang="es-ES" sz="1550">
                <a:solidFill>
                  <a:srgbClr val="F14E32"/>
                </a:solidFill>
                <a:highlight>
                  <a:schemeClr val="lt1"/>
                </a:highlight>
                <a:latin typeface="Courier New"/>
                <a:ea typeface="Courier New"/>
                <a:cs typeface="Courier New"/>
                <a:sym typeface="Courier New"/>
              </a:rPr>
              <a:t>         /</a:t>
            </a:r>
            <a:br>
              <a:rPr lang="es-ES" sz="1550">
                <a:solidFill>
                  <a:srgbClr val="F14E32"/>
                </a:solidFill>
                <a:highlight>
                  <a:schemeClr val="lt1"/>
                </a:highlight>
                <a:latin typeface="Courier New"/>
                <a:ea typeface="Courier New"/>
                <a:cs typeface="Courier New"/>
                <a:sym typeface="Courier New"/>
              </a:rPr>
            </a:br>
            <a:r>
              <a:rPr lang="es-ES" sz="1550">
                <a:solidFill>
                  <a:srgbClr val="F14E32"/>
                </a:solidFill>
                <a:highlight>
                  <a:schemeClr val="lt1"/>
                </a:highlight>
                <a:latin typeface="Courier New"/>
                <a:ea typeface="Courier New"/>
                <a:cs typeface="Courier New"/>
                <a:sym typeface="Courier New"/>
              </a:rPr>
              <a:t>    D---E---F---G master</a:t>
            </a:r>
            <a:endParaRPr sz="1550">
              <a:solidFill>
                <a:srgbClr val="F14E32"/>
              </a:solidFill>
              <a:highlight>
                <a:schemeClr val="lt1"/>
              </a:highlight>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lang="es-ES" sz="1800">
                <a:solidFill>
                  <a:srgbClr val="595959"/>
                </a:solidFill>
                <a:latin typeface="Source Sans Pro"/>
                <a:ea typeface="Source Sans Pro"/>
                <a:cs typeface="Source Sans Pro"/>
                <a:sym typeface="Source Sans Pro"/>
              </a:rPr>
              <a:t>En este caso la rama topic tiene los cambios D E A B C, en ese orden.</a:t>
            </a:r>
            <a:endParaRPr sz="2100"/>
          </a:p>
        </p:txBody>
      </p:sp>
      <p:sp>
        <p:nvSpPr>
          <p:cNvPr id="700" name="Google Shape;700;p58"/>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Rebase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59"/>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Ramificación</a:t>
            </a:r>
            <a:endParaRPr/>
          </a:p>
        </p:txBody>
      </p:sp>
      <p:sp>
        <p:nvSpPr>
          <p:cNvPr id="707" name="Google Shape;707;p59"/>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708" name="Google Shape;708;p59"/>
          <p:cNvSpPr txBox="1"/>
          <p:nvPr>
            <p:ph idx="1" type="body"/>
          </p:nvPr>
        </p:nvSpPr>
        <p:spPr>
          <a:xfrm>
            <a:off x="622601" y="2204875"/>
            <a:ext cx="10945200" cy="3816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ES" sz="1800">
                <a:solidFill>
                  <a:srgbClr val="595959"/>
                </a:solidFill>
                <a:latin typeface="Source Sans Pro"/>
                <a:ea typeface="Source Sans Pro"/>
                <a:cs typeface="Source Sans Pro"/>
                <a:sym typeface="Source Sans Pro"/>
              </a:rPr>
              <a:t>Si ejecutamos:</a:t>
            </a:r>
            <a:endParaRPr sz="1800">
              <a:solidFill>
                <a:srgbClr val="595959"/>
              </a:solidFill>
              <a:latin typeface="Source Sans Pro"/>
              <a:ea typeface="Source Sans Pro"/>
              <a:cs typeface="Source Sans Pro"/>
              <a:sym typeface="Source Sans Pro"/>
            </a:endParaRPr>
          </a:p>
          <a:p>
            <a:pPr indent="0" lvl="0" marL="0" rtl="0" algn="ctr">
              <a:lnSpc>
                <a:spcPct val="115000"/>
              </a:lnSpc>
              <a:spcBef>
                <a:spcPts val="1200"/>
              </a:spcBef>
              <a:spcAft>
                <a:spcPts val="0"/>
              </a:spcAft>
              <a:buClr>
                <a:schemeClr val="dk1"/>
              </a:buClr>
              <a:buSzPts val="1100"/>
              <a:buFont typeface="Arial"/>
              <a:buNone/>
            </a:pPr>
            <a:r>
              <a:rPr b="1" lang="es-ES" sz="1800">
                <a:solidFill>
                  <a:srgbClr val="595959"/>
                </a:solidFill>
                <a:latin typeface="Source Code Pro"/>
                <a:ea typeface="Source Code Pro"/>
                <a:cs typeface="Source Code Pro"/>
                <a:sym typeface="Source Code Pro"/>
              </a:rPr>
              <a:t>git rebase master</a:t>
            </a:r>
            <a:r>
              <a:rPr lang="es-ES" sz="1800">
                <a:solidFill>
                  <a:srgbClr val="595959"/>
                </a:solidFill>
                <a:latin typeface="Source Sans Pro"/>
                <a:ea typeface="Source Sans Pro"/>
                <a:cs typeface="Source Sans Pro"/>
                <a:sym typeface="Source Sans Pro"/>
              </a:rPr>
              <a:t> , desde la rama topic o</a:t>
            </a:r>
            <a:endParaRPr sz="1800">
              <a:solidFill>
                <a:srgbClr val="595959"/>
              </a:solidFill>
              <a:latin typeface="Source Sans Pro"/>
              <a:ea typeface="Source Sans Pro"/>
              <a:cs typeface="Source Sans Pro"/>
              <a:sym typeface="Source Sans Pro"/>
            </a:endParaRPr>
          </a:p>
          <a:p>
            <a:pPr indent="0" lvl="0" marL="0" rtl="0" algn="ctr">
              <a:lnSpc>
                <a:spcPct val="115000"/>
              </a:lnSpc>
              <a:spcBef>
                <a:spcPts val="1200"/>
              </a:spcBef>
              <a:spcAft>
                <a:spcPts val="0"/>
              </a:spcAft>
              <a:buClr>
                <a:schemeClr val="dk1"/>
              </a:buClr>
              <a:buSzPts val="1100"/>
              <a:buFont typeface="Arial"/>
              <a:buNone/>
            </a:pPr>
            <a:r>
              <a:rPr b="1" lang="es-ES" sz="1800">
                <a:solidFill>
                  <a:srgbClr val="595959"/>
                </a:solidFill>
                <a:latin typeface="Source Code Pro"/>
                <a:ea typeface="Source Code Pro"/>
                <a:cs typeface="Source Code Pro"/>
                <a:sym typeface="Source Code Pro"/>
              </a:rPr>
              <a:t>git rebase master topic</a:t>
            </a:r>
            <a:endParaRPr b="1" sz="1800">
              <a:solidFill>
                <a:srgbClr val="595959"/>
              </a:solidFill>
              <a:latin typeface="Source Code Pro"/>
              <a:ea typeface="Source Code Pro"/>
              <a:cs typeface="Source Code Pro"/>
              <a:sym typeface="Source Code Pro"/>
            </a:endParaRPr>
          </a:p>
          <a:p>
            <a:pPr indent="0" lvl="0" marL="0" rtl="0" algn="l">
              <a:lnSpc>
                <a:spcPct val="115000"/>
              </a:lnSpc>
              <a:spcBef>
                <a:spcPts val="1200"/>
              </a:spcBef>
              <a:spcAft>
                <a:spcPts val="0"/>
              </a:spcAft>
              <a:buClr>
                <a:schemeClr val="dk1"/>
              </a:buClr>
              <a:buSzPts val="1100"/>
              <a:buFont typeface="Arial"/>
              <a:buNone/>
            </a:pPr>
            <a:r>
              <a:rPr lang="es-ES" sz="1800">
                <a:solidFill>
                  <a:srgbClr val="595959"/>
                </a:solidFill>
                <a:latin typeface="Source Sans Pro"/>
                <a:ea typeface="Source Sans Pro"/>
                <a:cs typeface="Source Sans Pro"/>
                <a:sym typeface="Source Sans Pro"/>
              </a:rPr>
              <a:t>Nos encontraremos con el siguiente esquema:</a:t>
            </a:r>
            <a:endParaRPr sz="1800">
              <a:solidFill>
                <a:srgbClr val="595959"/>
              </a:solidFill>
              <a:latin typeface="Source Sans Pro"/>
              <a:ea typeface="Source Sans Pro"/>
              <a:cs typeface="Source Sans Pro"/>
              <a:sym typeface="Source Sans Pro"/>
            </a:endParaRPr>
          </a:p>
          <a:p>
            <a:pPr indent="0" lvl="0" marL="0" rtl="0" algn="l">
              <a:lnSpc>
                <a:spcPct val="115000"/>
              </a:lnSpc>
              <a:spcBef>
                <a:spcPts val="1200"/>
              </a:spcBef>
              <a:spcAft>
                <a:spcPts val="0"/>
              </a:spcAft>
              <a:buClr>
                <a:schemeClr val="dk1"/>
              </a:buClr>
              <a:buSzPts val="1100"/>
              <a:buFont typeface="Arial"/>
              <a:buNone/>
            </a:pPr>
            <a:r>
              <a:rPr lang="es-ES" sz="1550">
                <a:solidFill>
                  <a:srgbClr val="F14E32"/>
                </a:solidFill>
                <a:highlight>
                  <a:schemeClr val="lt1"/>
                </a:highlight>
                <a:latin typeface="Courier New"/>
                <a:ea typeface="Courier New"/>
                <a:cs typeface="Courier New"/>
                <a:sym typeface="Courier New"/>
              </a:rPr>
              <a:t>                  A'--B'--C' topic</a:t>
            </a:r>
            <a:br>
              <a:rPr lang="es-ES" sz="1550">
                <a:solidFill>
                  <a:srgbClr val="F14E32"/>
                </a:solidFill>
                <a:highlight>
                  <a:schemeClr val="lt1"/>
                </a:highlight>
                <a:latin typeface="Courier New"/>
                <a:ea typeface="Courier New"/>
                <a:cs typeface="Courier New"/>
                <a:sym typeface="Courier New"/>
              </a:rPr>
            </a:br>
            <a:r>
              <a:rPr lang="es-ES" sz="1550">
                <a:solidFill>
                  <a:srgbClr val="F14E32"/>
                </a:solidFill>
                <a:highlight>
                  <a:schemeClr val="lt1"/>
                </a:highlight>
                <a:latin typeface="Courier New"/>
                <a:ea typeface="Courier New"/>
                <a:cs typeface="Courier New"/>
                <a:sym typeface="Courier New"/>
              </a:rPr>
              <a:t>                 /</a:t>
            </a:r>
            <a:br>
              <a:rPr lang="es-ES" sz="1550">
                <a:solidFill>
                  <a:srgbClr val="F14E32"/>
                </a:solidFill>
                <a:highlight>
                  <a:schemeClr val="lt1"/>
                </a:highlight>
                <a:latin typeface="Courier New"/>
                <a:ea typeface="Courier New"/>
                <a:cs typeface="Courier New"/>
                <a:sym typeface="Courier New"/>
              </a:rPr>
            </a:br>
            <a:r>
              <a:rPr lang="es-ES" sz="1550">
                <a:solidFill>
                  <a:srgbClr val="F14E32"/>
                </a:solidFill>
                <a:highlight>
                  <a:schemeClr val="lt1"/>
                </a:highlight>
                <a:latin typeface="Courier New"/>
                <a:ea typeface="Courier New"/>
                <a:cs typeface="Courier New"/>
                <a:sym typeface="Courier New"/>
              </a:rPr>
              <a:t>    D---E---F---G master</a:t>
            </a:r>
            <a:endParaRPr sz="1550">
              <a:solidFill>
                <a:srgbClr val="F14E32"/>
              </a:solidFill>
              <a:highlight>
                <a:schemeClr val="lt1"/>
              </a:highlight>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lang="es-ES" sz="1800">
                <a:solidFill>
                  <a:srgbClr val="595959"/>
                </a:solidFill>
                <a:latin typeface="Source Sans Pro"/>
                <a:ea typeface="Source Sans Pro"/>
                <a:cs typeface="Source Sans Pro"/>
                <a:sym typeface="Source Sans Pro"/>
              </a:rPr>
              <a:t>De tal manera que ahora la rama topic almacena los cambios D E F G A’ B’ C’</a:t>
            </a:r>
            <a:r>
              <a:rPr lang="es-ES" sz="1300">
                <a:solidFill>
                  <a:srgbClr val="595959"/>
                </a:solidFill>
                <a:latin typeface="Source Sans Pro"/>
                <a:ea typeface="Source Sans Pro"/>
                <a:cs typeface="Source Sans Pro"/>
                <a:sym typeface="Source Sans Pro"/>
              </a:rPr>
              <a:t>.</a:t>
            </a:r>
            <a:endParaRPr/>
          </a:p>
        </p:txBody>
      </p:sp>
      <p:sp>
        <p:nvSpPr>
          <p:cNvPr id="709" name="Google Shape;709;p59"/>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Rebase</a:t>
            </a:r>
            <a:endParaRPr/>
          </a:p>
        </p:txBody>
      </p:sp>
      <p:sp>
        <p:nvSpPr>
          <p:cNvPr id="710" name="Google Shape;710;p59"/>
          <p:cNvSpPr/>
          <p:nvPr/>
        </p:nvSpPr>
        <p:spPr>
          <a:xfrm>
            <a:off x="8919482" y="2689139"/>
            <a:ext cx="2196193" cy="1311436"/>
          </a:xfrm>
          <a:prstGeom prst="cloud">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800" u="none" cap="none" strike="noStrike">
                <a:solidFill>
                  <a:srgbClr val="F14E32"/>
                </a:solidFill>
                <a:highlight>
                  <a:schemeClr val="lt1"/>
                </a:highlight>
                <a:latin typeface="Courier New"/>
                <a:ea typeface="Courier New"/>
                <a:cs typeface="Courier New"/>
                <a:sym typeface="Courier New"/>
              </a:rPr>
              <a:t>     A---B---C topic    </a:t>
            </a:r>
            <a:endParaRPr/>
          </a:p>
          <a:p>
            <a:pPr indent="0" lvl="0" marL="0" marR="0" rtl="0" algn="l">
              <a:lnSpc>
                <a:spcPct val="100000"/>
              </a:lnSpc>
              <a:spcBef>
                <a:spcPts val="0"/>
              </a:spcBef>
              <a:spcAft>
                <a:spcPts val="0"/>
              </a:spcAft>
              <a:buNone/>
            </a:pPr>
            <a:r>
              <a:rPr b="0" i="0" lang="es-ES" sz="800" u="none" cap="none" strike="noStrike">
                <a:solidFill>
                  <a:srgbClr val="F14E32"/>
                </a:solidFill>
                <a:highlight>
                  <a:schemeClr val="lt1"/>
                </a:highlight>
                <a:latin typeface="Courier New"/>
                <a:ea typeface="Courier New"/>
                <a:cs typeface="Courier New"/>
                <a:sym typeface="Courier New"/>
              </a:rPr>
              <a:t>     /</a:t>
            </a:r>
            <a:endParaRPr b="0" i="0" sz="800" u="none" cap="none" strike="noStrike">
              <a:solidFill>
                <a:srgbClr val="F14E32"/>
              </a:solidFill>
              <a:highlight>
                <a:schemeClr val="lt1"/>
              </a:highlight>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s-ES" sz="800" u="none" cap="none" strike="noStrike">
                <a:solidFill>
                  <a:srgbClr val="F14E32"/>
                </a:solidFill>
                <a:highlight>
                  <a:schemeClr val="lt1"/>
                </a:highlight>
                <a:latin typeface="Courier New"/>
                <a:ea typeface="Courier New"/>
                <a:cs typeface="Courier New"/>
                <a:sym typeface="Courier New"/>
              </a:rPr>
              <a:t>D---E---F---G master</a:t>
            </a:r>
            <a:endParaRPr b="0" i="0" sz="800" u="none" cap="none" strike="noStrike">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60"/>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Ramificación</a:t>
            </a:r>
            <a:endParaRPr/>
          </a:p>
        </p:txBody>
      </p:sp>
      <p:sp>
        <p:nvSpPr>
          <p:cNvPr id="717" name="Google Shape;717;p60"/>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718" name="Google Shape;718;p60"/>
          <p:cNvSpPr txBox="1"/>
          <p:nvPr>
            <p:ph idx="1" type="body"/>
          </p:nvPr>
        </p:nvSpPr>
        <p:spPr>
          <a:xfrm>
            <a:off x="6064095" y="2159971"/>
            <a:ext cx="5231194" cy="1362918"/>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ES" sz="1450">
                <a:solidFill>
                  <a:srgbClr val="F14E32"/>
                </a:solidFill>
                <a:highlight>
                  <a:schemeClr val="lt1"/>
                </a:highlight>
                <a:latin typeface="Courier New"/>
                <a:ea typeface="Courier New"/>
                <a:cs typeface="Courier New"/>
                <a:sym typeface="Courier New"/>
              </a:rPr>
              <a:t>o---o---o---o---o  master</a:t>
            </a:r>
            <a:br>
              <a:rPr lang="es-ES" sz="1450">
                <a:solidFill>
                  <a:srgbClr val="F14E32"/>
                </a:solidFill>
                <a:highlight>
                  <a:schemeClr val="lt1"/>
                </a:highlight>
                <a:latin typeface="Courier New"/>
                <a:ea typeface="Courier New"/>
                <a:cs typeface="Courier New"/>
                <a:sym typeface="Courier New"/>
              </a:rPr>
            </a:br>
            <a:r>
              <a:rPr lang="es-ES" sz="1450">
                <a:solidFill>
                  <a:srgbClr val="F14E32"/>
                </a:solidFill>
                <a:highlight>
                  <a:schemeClr val="lt1"/>
                </a:highlight>
                <a:latin typeface="Courier New"/>
                <a:ea typeface="Courier New"/>
                <a:cs typeface="Courier New"/>
                <a:sym typeface="Courier New"/>
              </a:rPr>
              <a:t>         \</a:t>
            </a:r>
            <a:br>
              <a:rPr lang="es-ES" sz="1450">
                <a:solidFill>
                  <a:srgbClr val="F14E32"/>
                </a:solidFill>
                <a:highlight>
                  <a:schemeClr val="lt1"/>
                </a:highlight>
                <a:latin typeface="Courier New"/>
                <a:ea typeface="Courier New"/>
                <a:cs typeface="Courier New"/>
                <a:sym typeface="Courier New"/>
              </a:rPr>
            </a:br>
            <a:r>
              <a:rPr lang="es-ES" sz="1450">
                <a:solidFill>
                  <a:srgbClr val="F14E32"/>
                </a:solidFill>
                <a:highlight>
                  <a:schemeClr val="lt1"/>
                </a:highlight>
                <a:latin typeface="Courier New"/>
                <a:ea typeface="Courier New"/>
                <a:cs typeface="Courier New"/>
                <a:sym typeface="Courier New"/>
              </a:rPr>
              <a:t>          o---o---o---o---o  next</a:t>
            </a:r>
            <a:br>
              <a:rPr lang="es-ES" sz="1450">
                <a:solidFill>
                  <a:srgbClr val="F14E32"/>
                </a:solidFill>
                <a:highlight>
                  <a:schemeClr val="lt1"/>
                </a:highlight>
                <a:latin typeface="Courier New"/>
                <a:ea typeface="Courier New"/>
                <a:cs typeface="Courier New"/>
                <a:sym typeface="Courier New"/>
              </a:rPr>
            </a:br>
            <a:r>
              <a:rPr lang="es-ES" sz="1450">
                <a:solidFill>
                  <a:srgbClr val="F14E32"/>
                </a:solidFill>
                <a:highlight>
                  <a:schemeClr val="lt1"/>
                </a:highlight>
                <a:latin typeface="Courier New"/>
                <a:ea typeface="Courier New"/>
                <a:cs typeface="Courier New"/>
                <a:sym typeface="Courier New"/>
              </a:rPr>
              <a:t>                           \</a:t>
            </a:r>
            <a:br>
              <a:rPr lang="es-ES" sz="1450">
                <a:solidFill>
                  <a:srgbClr val="F14E32"/>
                </a:solidFill>
                <a:highlight>
                  <a:schemeClr val="lt1"/>
                </a:highlight>
                <a:latin typeface="Courier New"/>
                <a:ea typeface="Courier New"/>
                <a:cs typeface="Courier New"/>
                <a:sym typeface="Courier New"/>
              </a:rPr>
            </a:br>
            <a:r>
              <a:rPr lang="es-ES" sz="1450">
                <a:solidFill>
                  <a:srgbClr val="F14E32"/>
                </a:solidFill>
                <a:highlight>
                  <a:schemeClr val="lt1"/>
                </a:highlight>
                <a:latin typeface="Courier New"/>
                <a:ea typeface="Courier New"/>
                <a:cs typeface="Courier New"/>
                <a:sym typeface="Courier New"/>
              </a:rPr>
              <a:t>                            o---o---o  topic</a:t>
            </a:r>
            <a:endParaRPr sz="2000"/>
          </a:p>
        </p:txBody>
      </p:sp>
      <p:sp>
        <p:nvSpPr>
          <p:cNvPr id="719" name="Google Shape;719;p60"/>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Rebase</a:t>
            </a:r>
            <a:endParaRPr/>
          </a:p>
        </p:txBody>
      </p:sp>
      <p:sp>
        <p:nvSpPr>
          <p:cNvPr id="720" name="Google Shape;720;p60"/>
          <p:cNvSpPr txBox="1"/>
          <p:nvPr/>
        </p:nvSpPr>
        <p:spPr>
          <a:xfrm>
            <a:off x="6678386" y="4060709"/>
            <a:ext cx="5298950" cy="150608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s-ES" sz="1450" u="none" cap="none" strike="noStrike">
                <a:solidFill>
                  <a:srgbClr val="F14E32"/>
                </a:solidFill>
                <a:highlight>
                  <a:schemeClr val="lt1"/>
                </a:highlight>
                <a:latin typeface="Courier New"/>
                <a:ea typeface="Courier New"/>
                <a:cs typeface="Courier New"/>
                <a:sym typeface="Courier New"/>
              </a:rPr>
              <a:t>   o---o---o---o---o  master</a:t>
            </a:r>
            <a:endParaRPr b="0" i="0" sz="1450" u="none" cap="none" strike="noStrike">
              <a:solidFill>
                <a:srgbClr val="F14E32"/>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ES" sz="1450" u="none" cap="none" strike="noStrike">
                <a:solidFill>
                  <a:srgbClr val="F14E32"/>
                </a:solidFill>
                <a:highlight>
                  <a:schemeClr val="lt1"/>
                </a:highlight>
                <a:latin typeface="Courier New"/>
                <a:ea typeface="Courier New"/>
                <a:cs typeface="Courier New"/>
                <a:sym typeface="Courier New"/>
              </a:rPr>
              <a:t>        |            \</a:t>
            </a:r>
            <a:endParaRPr b="0" i="0" sz="1450" u="none" cap="none" strike="noStrike">
              <a:solidFill>
                <a:srgbClr val="F14E32"/>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ES" sz="1450" u="none" cap="none" strike="noStrike">
                <a:solidFill>
                  <a:srgbClr val="F14E32"/>
                </a:solidFill>
                <a:highlight>
                  <a:schemeClr val="lt1"/>
                </a:highlight>
                <a:latin typeface="Courier New"/>
                <a:ea typeface="Courier New"/>
                <a:cs typeface="Courier New"/>
                <a:sym typeface="Courier New"/>
              </a:rPr>
              <a:t>        |             o'--o'--o'  topic</a:t>
            </a:r>
            <a:endParaRPr b="0" i="0" sz="1450" u="none" cap="none" strike="noStrike">
              <a:solidFill>
                <a:srgbClr val="F14E32"/>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ES" sz="1450" u="none" cap="none" strike="noStrike">
                <a:solidFill>
                  <a:srgbClr val="F14E32"/>
                </a:solidFill>
                <a:highlight>
                  <a:schemeClr val="lt1"/>
                </a:highlight>
                <a:latin typeface="Courier New"/>
                <a:ea typeface="Courier New"/>
                <a:cs typeface="Courier New"/>
                <a:sym typeface="Courier New"/>
              </a:rPr>
              <a:t>         \</a:t>
            </a:r>
            <a:endParaRPr b="0" i="0" sz="1450" u="none" cap="none" strike="noStrike">
              <a:solidFill>
                <a:srgbClr val="F14E32"/>
              </a:solidFill>
              <a:highlight>
                <a:schemeClr val="lt1"/>
              </a:highlight>
              <a:latin typeface="Courier New"/>
              <a:ea typeface="Courier New"/>
              <a:cs typeface="Courier New"/>
              <a:sym typeface="Courier New"/>
            </a:endParaRPr>
          </a:p>
          <a:p>
            <a:pPr indent="0" lvl="0" marL="139700" marR="139700" rtl="0" algn="l">
              <a:lnSpc>
                <a:spcPct val="128571"/>
              </a:lnSpc>
              <a:spcBef>
                <a:spcPts val="0"/>
              </a:spcBef>
              <a:spcAft>
                <a:spcPts val="1100"/>
              </a:spcAft>
              <a:buClr>
                <a:schemeClr val="dk1"/>
              </a:buClr>
              <a:buSzPts val="1100"/>
              <a:buFont typeface="Arial"/>
              <a:buNone/>
            </a:pPr>
            <a:r>
              <a:rPr b="0" i="0" lang="es-ES" sz="1450" u="none" cap="none" strike="noStrike">
                <a:solidFill>
                  <a:srgbClr val="F14E32"/>
                </a:solidFill>
                <a:highlight>
                  <a:schemeClr val="lt1"/>
                </a:highlight>
                <a:latin typeface="Courier New"/>
                <a:ea typeface="Courier New"/>
                <a:cs typeface="Courier New"/>
                <a:sym typeface="Courier New"/>
              </a:rPr>
              <a:t>          o---o---o---o---o  next</a:t>
            </a:r>
            <a:endParaRPr b="0" i="0" sz="1800" u="none" cap="none" strike="noStrike">
              <a:solidFill>
                <a:srgbClr val="000000"/>
              </a:solidFill>
              <a:latin typeface="Calibri"/>
              <a:ea typeface="Calibri"/>
              <a:cs typeface="Calibri"/>
              <a:sym typeface="Calibri"/>
            </a:endParaRPr>
          </a:p>
        </p:txBody>
      </p:sp>
      <p:sp>
        <p:nvSpPr>
          <p:cNvPr id="721" name="Google Shape;721;p60"/>
          <p:cNvSpPr/>
          <p:nvPr/>
        </p:nvSpPr>
        <p:spPr>
          <a:xfrm>
            <a:off x="1029972" y="3322874"/>
            <a:ext cx="7787457" cy="8771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700" u="none" cap="none" strike="noStrike">
                <a:solidFill>
                  <a:srgbClr val="595959"/>
                </a:solidFill>
                <a:latin typeface="Source Sans Pro"/>
                <a:ea typeface="Source Sans Pro"/>
                <a:cs typeface="Source Sans Pro"/>
                <a:sym typeface="Source Sans Pro"/>
              </a:rPr>
              <a:t>Queremos que </a:t>
            </a:r>
            <a:r>
              <a:rPr b="0" i="0" lang="es-ES" sz="1700" u="none" cap="none" strike="noStrike">
                <a:solidFill>
                  <a:srgbClr val="595959"/>
                </a:solidFill>
                <a:latin typeface="Source Code Pro"/>
                <a:ea typeface="Source Code Pro"/>
                <a:cs typeface="Source Code Pro"/>
                <a:sym typeface="Source Code Pro"/>
              </a:rPr>
              <a:t>topic</a:t>
            </a:r>
            <a:r>
              <a:rPr b="0" i="0" lang="es-ES" sz="1700" u="none" cap="none" strike="noStrike">
                <a:solidFill>
                  <a:srgbClr val="595959"/>
                </a:solidFill>
                <a:latin typeface="Source Sans Pro"/>
                <a:ea typeface="Source Sans Pro"/>
                <a:cs typeface="Source Sans Pro"/>
                <a:sym typeface="Source Sans Pro"/>
              </a:rPr>
              <a:t> bifurque desde la rama </a:t>
            </a:r>
            <a:r>
              <a:rPr b="0" i="0" lang="es-ES" sz="1700" u="none" cap="none" strike="noStrike">
                <a:solidFill>
                  <a:srgbClr val="595959"/>
                </a:solidFill>
                <a:latin typeface="Source Code Pro"/>
                <a:ea typeface="Source Code Pro"/>
                <a:cs typeface="Source Code Pro"/>
                <a:sym typeface="Source Code Pro"/>
              </a:rPr>
              <a:t>master</a:t>
            </a:r>
            <a:r>
              <a:rPr b="0" i="0" lang="es-ES" sz="1700" u="none" cap="none" strike="noStrike">
                <a:solidFill>
                  <a:srgbClr val="595959"/>
                </a:solidFill>
                <a:latin typeface="Source Sans Pro"/>
                <a:ea typeface="Source Sans Pro"/>
                <a:cs typeface="Source Sans Pro"/>
                <a:sym typeface="Source Sans Pro"/>
              </a:rPr>
              <a:t>. (Por ejemplo, porque la funcionalidad de la que depende </a:t>
            </a:r>
            <a:r>
              <a:rPr b="0" i="0" lang="es-ES" sz="1700" u="none" cap="none" strike="noStrike">
                <a:solidFill>
                  <a:srgbClr val="595959"/>
                </a:solidFill>
                <a:latin typeface="Source Code Pro"/>
                <a:ea typeface="Source Code Pro"/>
                <a:cs typeface="Source Code Pro"/>
                <a:sym typeface="Source Code Pro"/>
              </a:rPr>
              <a:t>topic</a:t>
            </a:r>
            <a:r>
              <a:rPr b="0" i="0" lang="es-ES" sz="1700" u="none" cap="none" strike="noStrike">
                <a:solidFill>
                  <a:srgbClr val="595959"/>
                </a:solidFill>
                <a:latin typeface="Source Sans Pro"/>
                <a:ea typeface="Source Sans Pro"/>
                <a:cs typeface="Source Sans Pro"/>
                <a:sym typeface="Source Sans Pro"/>
              </a:rPr>
              <a:t> fue fusionada en la rama </a:t>
            </a:r>
            <a:r>
              <a:rPr b="0" i="0" lang="es-ES" sz="1700" u="none" cap="none" strike="noStrike">
                <a:solidFill>
                  <a:srgbClr val="595959"/>
                </a:solidFill>
                <a:latin typeface="Source Code Pro"/>
                <a:ea typeface="Source Code Pro"/>
                <a:cs typeface="Source Code Pro"/>
                <a:sym typeface="Source Code Pro"/>
              </a:rPr>
              <a:t>master</a:t>
            </a:r>
            <a:r>
              <a:rPr b="0" i="0" lang="es-ES" sz="1700" u="none" cap="none" strike="noStrike">
                <a:solidFill>
                  <a:srgbClr val="595959"/>
                </a:solidFill>
                <a:latin typeface="Source Sans Pro"/>
                <a:ea typeface="Source Sans Pro"/>
                <a:cs typeface="Source Sans Pro"/>
                <a:sym typeface="Source Sans Pro"/>
              </a:rPr>
              <a:t>, que es más estable). Queremos que nuestro árbol se parezca a esto:</a:t>
            </a:r>
            <a:endParaRPr b="0" i="0" sz="1700" u="none" cap="none" strike="noStrike">
              <a:solidFill>
                <a:srgbClr val="595959"/>
              </a:solidFill>
              <a:latin typeface="Source Sans Pro"/>
              <a:ea typeface="Source Sans Pro"/>
              <a:cs typeface="Source Sans Pro"/>
              <a:sym typeface="Source Sans Pro"/>
            </a:endParaRPr>
          </a:p>
        </p:txBody>
      </p:sp>
      <p:sp>
        <p:nvSpPr>
          <p:cNvPr id="722" name="Google Shape;722;p60"/>
          <p:cNvSpPr/>
          <p:nvPr/>
        </p:nvSpPr>
        <p:spPr>
          <a:xfrm>
            <a:off x="1029972" y="2299651"/>
            <a:ext cx="5020926" cy="39138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s-ES" sz="1800" u="none" cap="none" strike="noStrike">
                <a:solidFill>
                  <a:srgbClr val="595959"/>
                </a:solidFill>
                <a:latin typeface="Source Sans Pro"/>
                <a:ea typeface="Source Sans Pro"/>
                <a:cs typeface="Source Sans Pro"/>
                <a:sym typeface="Source Sans Pro"/>
              </a:rPr>
              <a:t>Rebase también permite modificar la rama origen:</a:t>
            </a:r>
            <a:endParaRPr/>
          </a:p>
        </p:txBody>
      </p:sp>
      <p:sp>
        <p:nvSpPr>
          <p:cNvPr id="723" name="Google Shape;723;p60"/>
          <p:cNvSpPr/>
          <p:nvPr/>
        </p:nvSpPr>
        <p:spPr>
          <a:xfrm>
            <a:off x="1796144" y="4604369"/>
            <a:ext cx="4837338" cy="468026"/>
          </a:xfrm>
          <a:prstGeom prst="rect">
            <a:avLst/>
          </a:prstGeom>
          <a:solidFill>
            <a:srgbClr val="FFFFFF"/>
          </a:solidFill>
          <a:ln>
            <a:noFill/>
          </a:ln>
        </p:spPr>
        <p:txBody>
          <a:bodyPr anchorCtr="0" anchor="ctr" bIns="158700" lIns="91425" spcFirstLastPara="1" rIns="91425" wrap="square" tIns="45700">
            <a:spAutoFit/>
          </a:bodyPr>
          <a:lstStyle/>
          <a:p>
            <a:pPr indent="0" lvl="0" marL="0" marR="0" rtl="0" algn="l">
              <a:lnSpc>
                <a:spcPct val="100000"/>
              </a:lnSpc>
              <a:spcBef>
                <a:spcPts val="0"/>
              </a:spcBef>
              <a:spcAft>
                <a:spcPts val="0"/>
              </a:spcAft>
              <a:buClr>
                <a:srgbClr val="595959"/>
              </a:buClr>
              <a:buSzPts val="1700"/>
              <a:buFont typeface="Arial"/>
              <a:buNone/>
            </a:pPr>
            <a:r>
              <a:rPr b="0" i="0" lang="es-ES" sz="1700" u="none" cap="none" strike="noStrike">
                <a:solidFill>
                  <a:srgbClr val="595959"/>
                </a:solidFill>
                <a:latin typeface="Source Code Pro"/>
                <a:ea typeface="Source Code Pro"/>
                <a:cs typeface="Source Code Pro"/>
                <a:sym typeface="Source Code Pro"/>
              </a:rPr>
              <a:t>git rebase --onto master next topic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57"/>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Ramificación</a:t>
            </a:r>
            <a:endParaRPr/>
          </a:p>
        </p:txBody>
      </p:sp>
      <p:sp>
        <p:nvSpPr>
          <p:cNvPr id="730" name="Google Shape;730;p57"/>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731" name="Google Shape;731;p57"/>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Rebase</a:t>
            </a:r>
            <a:endParaRPr/>
          </a:p>
        </p:txBody>
      </p:sp>
      <p:sp>
        <p:nvSpPr>
          <p:cNvPr id="732" name="Google Shape;732;p57"/>
          <p:cNvSpPr/>
          <p:nvPr/>
        </p:nvSpPr>
        <p:spPr>
          <a:xfrm>
            <a:off x="1755321" y="1877786"/>
            <a:ext cx="7788729" cy="3971925"/>
          </a:xfrm>
          <a:prstGeom prst="irregularSeal1">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3200" u="none" cap="none" strike="noStrike">
                <a:solidFill>
                  <a:schemeClr val="lt1"/>
                </a:solidFill>
                <a:latin typeface="Source Sans Pro"/>
                <a:ea typeface="Source Sans Pro"/>
                <a:cs typeface="Source Sans Pro"/>
                <a:sym typeface="Source Sans Pro"/>
              </a:rPr>
              <a:t>No usarlo </a:t>
            </a:r>
            <a:r>
              <a:rPr b="1" i="0" lang="es-ES" sz="3200" u="none" cap="none" strike="noStrike">
                <a:solidFill>
                  <a:schemeClr val="lt1"/>
                </a:solidFill>
                <a:latin typeface="Source Sans Pro"/>
                <a:ea typeface="Source Sans Pro"/>
                <a:cs typeface="Source Sans Pro"/>
                <a:sym typeface="Source Sans Pro"/>
              </a:rPr>
              <a:t>nunca</a:t>
            </a:r>
            <a:r>
              <a:rPr b="0" i="0" lang="es-ES" sz="3200" u="none" cap="none" strike="noStrike">
                <a:solidFill>
                  <a:schemeClr val="lt1"/>
                </a:solidFill>
                <a:latin typeface="Source Sans Pro"/>
                <a:ea typeface="Source Sans Pro"/>
                <a:cs typeface="Source Sans Pro"/>
                <a:sym typeface="Source Sans Pro"/>
              </a:rPr>
              <a:t> en ramas públicas</a:t>
            </a:r>
            <a:endParaRPr b="0" i="0" sz="32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609521" y="764704"/>
            <a:ext cx="10971372" cy="57606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Source Sans Pro"/>
              <a:buNone/>
            </a:pPr>
            <a:r>
              <a:rPr lang="es-ES"/>
              <a:t>Control de Versiones</a:t>
            </a:r>
            <a:endParaRPr/>
          </a:p>
        </p:txBody>
      </p:sp>
      <p:sp>
        <p:nvSpPr>
          <p:cNvPr id="106" name="Google Shape;106;p6"/>
          <p:cNvSpPr txBox="1"/>
          <p:nvPr>
            <p:ph idx="12" type="sldNum"/>
          </p:nvPr>
        </p:nvSpPr>
        <p:spPr>
          <a:xfrm>
            <a:off x="8736463" y="6237312"/>
            <a:ext cx="284443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07" name="Google Shape;107;p6"/>
          <p:cNvSpPr txBox="1"/>
          <p:nvPr>
            <p:ph idx="1" type="body"/>
          </p:nvPr>
        </p:nvSpPr>
        <p:spPr>
          <a:xfrm>
            <a:off x="622601" y="2204874"/>
            <a:ext cx="6045236" cy="4032437"/>
          </a:xfrm>
          <a:prstGeom prst="rect">
            <a:avLst/>
          </a:prstGeom>
          <a:noFill/>
          <a:ln>
            <a:noFill/>
          </a:ln>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Clr>
                <a:srgbClr val="595959"/>
              </a:buClr>
              <a:buSzPts val="2800"/>
              <a:buFont typeface="Lato"/>
              <a:buChar char="●"/>
            </a:pPr>
            <a:r>
              <a:rPr lang="es-ES" sz="2500">
                <a:solidFill>
                  <a:srgbClr val="595959"/>
                </a:solidFill>
                <a:latin typeface="Source Sans Pro"/>
                <a:ea typeface="Source Sans Pro"/>
                <a:cs typeface="Source Sans Pro"/>
                <a:sym typeface="Source Sans Pro"/>
              </a:rPr>
              <a:t>Mi código ya no funciona</a:t>
            </a:r>
            <a:endParaRPr/>
          </a:p>
          <a:p>
            <a:pPr indent="-406400" lvl="1" marL="914400" rtl="0" algn="l">
              <a:lnSpc>
                <a:spcPct val="200000"/>
              </a:lnSpc>
              <a:spcBef>
                <a:spcPts val="0"/>
              </a:spcBef>
              <a:spcAft>
                <a:spcPts val="0"/>
              </a:spcAft>
              <a:buClr>
                <a:srgbClr val="595959"/>
              </a:buClr>
              <a:buSzPts val="2800"/>
              <a:buFont typeface="Lato"/>
              <a:buChar char="●"/>
            </a:pPr>
            <a:r>
              <a:rPr lang="es-ES" sz="2500">
                <a:solidFill>
                  <a:srgbClr val="595959"/>
                </a:solidFill>
                <a:latin typeface="Source Sans Pro"/>
                <a:ea typeface="Source Sans Pro"/>
                <a:cs typeface="Source Sans Pro"/>
                <a:sym typeface="Source Sans Pro"/>
              </a:rPr>
              <a:t>¿Quién ha tocado mi código?</a:t>
            </a:r>
            <a:endParaRPr/>
          </a:p>
          <a:p>
            <a:pPr indent="-406400" lvl="1" marL="914400" rtl="0" algn="l">
              <a:lnSpc>
                <a:spcPct val="200000"/>
              </a:lnSpc>
              <a:spcBef>
                <a:spcPts val="0"/>
              </a:spcBef>
              <a:spcAft>
                <a:spcPts val="0"/>
              </a:spcAft>
              <a:buClr>
                <a:srgbClr val="595959"/>
              </a:buClr>
              <a:buSzPts val="2800"/>
              <a:buFont typeface="Lato"/>
              <a:buChar char="●"/>
            </a:pPr>
            <a:r>
              <a:rPr lang="es-ES" sz="2500">
                <a:solidFill>
                  <a:srgbClr val="595959"/>
                </a:solidFill>
                <a:latin typeface="Source Sans Pro"/>
                <a:ea typeface="Source Sans Pro"/>
                <a:cs typeface="Source Sans Pro"/>
                <a:sym typeface="Source Sans Pro"/>
              </a:rPr>
              <a:t>¿Qué he tocado en mi código?</a:t>
            </a:r>
            <a:endParaRPr sz="2500">
              <a:solidFill>
                <a:srgbClr val="595959"/>
              </a:solidFill>
              <a:latin typeface="Source Sans Pro"/>
              <a:ea typeface="Source Sans Pro"/>
              <a:cs typeface="Source Sans Pro"/>
              <a:sym typeface="Source Sans Pro"/>
            </a:endParaRPr>
          </a:p>
        </p:txBody>
      </p:sp>
      <p:sp>
        <p:nvSpPr>
          <p:cNvPr id="108" name="Google Shape;108;p6"/>
          <p:cNvSpPr txBox="1"/>
          <p:nvPr>
            <p:ph idx="2" type="body"/>
          </p:nvPr>
        </p:nvSpPr>
        <p:spPr>
          <a:xfrm>
            <a:off x="622598" y="1340768"/>
            <a:ext cx="10945200" cy="57704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¿Para qué?</a:t>
            </a:r>
            <a:endParaRPr/>
          </a:p>
        </p:txBody>
      </p:sp>
      <p:pic>
        <p:nvPicPr>
          <p:cNvPr descr="Entre códigos y frustración. la diferencia entre un nuevo… | by Alice Perez  | Medium" id="109" name="Google Shape;109;p6"/>
          <p:cNvPicPr preferRelativeResize="0"/>
          <p:nvPr/>
        </p:nvPicPr>
        <p:blipFill rotWithShape="1">
          <a:blip r:embed="rId3">
            <a:alphaModFix/>
          </a:blip>
          <a:srcRect b="0" l="0" r="0" t="0"/>
          <a:stretch/>
        </p:blipFill>
        <p:spPr>
          <a:xfrm>
            <a:off x="6928609" y="2450459"/>
            <a:ext cx="4353113" cy="2283382"/>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g1343f27fc6b_5_0"/>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11111"/>
              <a:buFont typeface="Arial"/>
              <a:buNone/>
            </a:pPr>
            <a:r>
              <a:rPr lang="es-ES"/>
              <a:t>Ramificación</a:t>
            </a:r>
            <a:endParaRPr/>
          </a:p>
        </p:txBody>
      </p:sp>
      <p:sp>
        <p:nvSpPr>
          <p:cNvPr id="739" name="Google Shape;739;g1343f27fc6b_5_0"/>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
        <p:nvSpPr>
          <p:cNvPr id="740" name="Google Shape;740;g1343f27fc6b_5_0"/>
          <p:cNvSpPr txBox="1"/>
          <p:nvPr>
            <p:ph idx="2" type="body"/>
          </p:nvPr>
        </p:nvSpPr>
        <p:spPr>
          <a:xfrm>
            <a:off x="622598" y="1340768"/>
            <a:ext cx="10945200" cy="615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Actividad </a:t>
            </a:r>
            <a:r>
              <a:rPr lang="es-ES"/>
              <a:t>6: rebase --onto</a:t>
            </a:r>
            <a:endParaRPr/>
          </a:p>
        </p:txBody>
      </p:sp>
      <p:pic>
        <p:nvPicPr>
          <p:cNvPr id="741" name="Google Shape;741;g1343f27fc6b_5_0"/>
          <p:cNvPicPr preferRelativeResize="0"/>
          <p:nvPr/>
        </p:nvPicPr>
        <p:blipFill rotWithShape="1">
          <a:blip r:embed="rId3">
            <a:alphaModFix/>
          </a:blip>
          <a:srcRect b="0" l="0" r="0" t="0"/>
          <a:stretch/>
        </p:blipFill>
        <p:spPr>
          <a:xfrm>
            <a:off x="1202758" y="3345997"/>
            <a:ext cx="3400425" cy="1047750"/>
          </a:xfrm>
          <a:prstGeom prst="rect">
            <a:avLst/>
          </a:prstGeom>
          <a:noFill/>
          <a:ln>
            <a:noFill/>
          </a:ln>
        </p:spPr>
      </p:pic>
      <p:pic>
        <p:nvPicPr>
          <p:cNvPr id="742" name="Google Shape;742;g1343f27fc6b_5_0"/>
          <p:cNvPicPr preferRelativeResize="0"/>
          <p:nvPr/>
        </p:nvPicPr>
        <p:blipFill rotWithShape="1">
          <a:blip r:embed="rId4">
            <a:alphaModFix/>
          </a:blip>
          <a:srcRect b="0" l="0" r="0" t="0"/>
          <a:stretch/>
        </p:blipFill>
        <p:spPr>
          <a:xfrm>
            <a:off x="6341495" y="3332544"/>
            <a:ext cx="3467100" cy="1057275"/>
          </a:xfrm>
          <a:prstGeom prst="rect">
            <a:avLst/>
          </a:prstGeom>
          <a:noFill/>
          <a:ln>
            <a:noFill/>
          </a:ln>
        </p:spPr>
      </p:pic>
      <p:sp>
        <p:nvSpPr>
          <p:cNvPr id="743" name="Google Shape;743;g1343f27fc6b_5_0"/>
          <p:cNvSpPr txBox="1"/>
          <p:nvPr/>
        </p:nvSpPr>
        <p:spPr>
          <a:xfrm>
            <a:off x="1657350" y="2653393"/>
            <a:ext cx="184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4" name="Google Shape;744;g1343f27fc6b_5_0"/>
          <p:cNvSpPr txBox="1"/>
          <p:nvPr/>
        </p:nvSpPr>
        <p:spPr>
          <a:xfrm>
            <a:off x="1019596" y="2343150"/>
            <a:ext cx="102768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1600">
                <a:solidFill>
                  <a:srgbClr val="595959"/>
                </a:solidFill>
                <a:latin typeface="Source Sans Pro"/>
                <a:ea typeface="Source Sans Pro"/>
                <a:cs typeface="Source Sans Pro"/>
                <a:sym typeface="Source Sans Pro"/>
              </a:rPr>
              <a:t>Si queremos pasar del árbol A al árbol B, escribe cómo deberíamos ejecutar el comando </a:t>
            </a:r>
            <a:r>
              <a:rPr lang="es-ES" sz="1600">
                <a:solidFill>
                  <a:srgbClr val="595959"/>
                </a:solidFill>
                <a:latin typeface="Source Code Pro"/>
                <a:ea typeface="Source Code Pro"/>
                <a:cs typeface="Source Code Pro"/>
                <a:sym typeface="Source Code Pro"/>
              </a:rPr>
              <a:t>rebase --onto</a:t>
            </a:r>
            <a:endParaRPr>
              <a:latin typeface="Source Code Pro"/>
              <a:ea typeface="Source Code Pro"/>
              <a:cs typeface="Source Code Pro"/>
              <a:sym typeface="Source Code Pro"/>
            </a:endParaRPr>
          </a:p>
        </p:txBody>
      </p:sp>
      <p:sp>
        <p:nvSpPr>
          <p:cNvPr id="745" name="Google Shape;745;g1343f27fc6b_5_0"/>
          <p:cNvSpPr/>
          <p:nvPr/>
        </p:nvSpPr>
        <p:spPr>
          <a:xfrm>
            <a:off x="1367518" y="3041196"/>
            <a:ext cx="567300" cy="506100"/>
          </a:xfrm>
          <a:prstGeom prst="star8">
            <a:avLst>
              <a:gd fmla="val 37500" name="adj"/>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a:t>
            </a:r>
            <a:endParaRPr b="0" i="0" sz="1400" u="none" cap="none" strike="noStrike">
              <a:solidFill>
                <a:schemeClr val="lt1"/>
              </a:solidFill>
              <a:latin typeface="Arial"/>
              <a:ea typeface="Arial"/>
              <a:cs typeface="Arial"/>
              <a:sym typeface="Arial"/>
            </a:endParaRPr>
          </a:p>
        </p:txBody>
      </p:sp>
      <p:sp>
        <p:nvSpPr>
          <p:cNvPr id="746" name="Google Shape;746;g1343f27fc6b_5_0"/>
          <p:cNvSpPr/>
          <p:nvPr/>
        </p:nvSpPr>
        <p:spPr>
          <a:xfrm>
            <a:off x="6749143" y="2961170"/>
            <a:ext cx="567300" cy="506100"/>
          </a:xfrm>
          <a:prstGeom prst="star8">
            <a:avLst>
              <a:gd fmla="val 37500" name="adj"/>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B</a:t>
            </a:r>
            <a:endParaRPr b="0" i="0" sz="1400" u="none" cap="none" strike="noStrike">
              <a:solidFill>
                <a:schemeClr val="lt1"/>
              </a:solidFill>
              <a:latin typeface="Arial"/>
              <a:ea typeface="Arial"/>
              <a:cs typeface="Arial"/>
              <a:sym typeface="Arial"/>
            </a:endParaRPr>
          </a:p>
        </p:txBody>
      </p:sp>
      <p:sp>
        <p:nvSpPr>
          <p:cNvPr id="747" name="Google Shape;747;g1343f27fc6b_5_0"/>
          <p:cNvSpPr/>
          <p:nvPr/>
        </p:nvSpPr>
        <p:spPr>
          <a:xfrm>
            <a:off x="3452926" y="5032495"/>
            <a:ext cx="4474500" cy="421800"/>
          </a:xfrm>
          <a:prstGeom prst="rect">
            <a:avLst/>
          </a:prstGeom>
          <a:solidFill>
            <a:srgbClr val="FFFFFF"/>
          </a:solidFill>
          <a:ln>
            <a:noFill/>
          </a:ln>
        </p:spPr>
        <p:txBody>
          <a:bodyPr anchorCtr="0" anchor="ctr" bIns="158700" lIns="91425" spcFirstLastPara="1" rIns="91425" wrap="square" tIns="45700">
            <a:noAutofit/>
          </a:bodyPr>
          <a:lstStyle/>
          <a:p>
            <a:pPr indent="0" lvl="0" marL="0" marR="0" rtl="0" algn="l">
              <a:lnSpc>
                <a:spcPct val="100000"/>
              </a:lnSpc>
              <a:spcBef>
                <a:spcPts val="0"/>
              </a:spcBef>
              <a:spcAft>
                <a:spcPts val="0"/>
              </a:spcAft>
              <a:buClr>
                <a:srgbClr val="595959"/>
              </a:buClr>
              <a:buSzPts val="1400"/>
              <a:buFont typeface="Arial"/>
              <a:buNone/>
            </a:pPr>
            <a:r>
              <a:rPr b="0" i="0" lang="es-ES" sz="1400" u="none" cap="none" strike="noStrike">
                <a:solidFill>
                  <a:srgbClr val="595959"/>
                </a:solidFill>
                <a:latin typeface="Source Code Pro"/>
                <a:ea typeface="Source Code Pro"/>
                <a:cs typeface="Source Code Pro"/>
                <a:sym typeface="Source Code Pro"/>
              </a:rPr>
              <a:t>git rebase --onto master topicA topicB</a:t>
            </a:r>
            <a:r>
              <a:rPr b="0" i="0" lang="es-ES" sz="3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62"/>
          <p:cNvSpPr txBox="1"/>
          <p:nvPr>
            <p:ph type="title"/>
          </p:nvPr>
        </p:nvSpPr>
        <p:spPr>
          <a:xfrm>
            <a:off x="462657" y="2564994"/>
            <a:ext cx="11161200" cy="864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79365"/>
              <a:buNone/>
            </a:pPr>
            <a:r>
              <a:rPr lang="es-ES" sz="4200">
                <a:solidFill>
                  <a:srgbClr val="1A1A1A"/>
                </a:solidFill>
                <a:latin typeface="Source Sans Pro"/>
                <a:ea typeface="Source Sans Pro"/>
                <a:cs typeface="Source Sans Pro"/>
                <a:sym typeface="Source Sans Pro"/>
              </a:rPr>
              <a:t>5. Estrategias de ramificación: </a:t>
            </a:r>
            <a:br>
              <a:rPr lang="es-ES" sz="4200">
                <a:solidFill>
                  <a:srgbClr val="1A1A1A"/>
                </a:solidFill>
                <a:latin typeface="Source Sans Pro"/>
                <a:ea typeface="Source Sans Pro"/>
                <a:cs typeface="Source Sans Pro"/>
                <a:sym typeface="Source Sans Pro"/>
              </a:rPr>
            </a:br>
            <a:r>
              <a:rPr lang="es-ES" sz="4200">
                <a:solidFill>
                  <a:srgbClr val="1A1A1A"/>
                </a:solidFill>
                <a:latin typeface="Source Sans Pro"/>
                <a:ea typeface="Source Sans Pro"/>
                <a:cs typeface="Source Sans Pro"/>
                <a:sym typeface="Source Sans Pro"/>
              </a:rPr>
              <a:t>GitFlow y GitHubFlow</a:t>
            </a:r>
            <a:endParaRPr/>
          </a:p>
        </p:txBody>
      </p:sp>
      <p:sp>
        <p:nvSpPr>
          <p:cNvPr id="754" name="Google Shape;754;p62"/>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63"/>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Estrategias de ramificación</a:t>
            </a:r>
            <a:endParaRPr/>
          </a:p>
        </p:txBody>
      </p:sp>
      <p:sp>
        <p:nvSpPr>
          <p:cNvPr id="761" name="Google Shape;761;p63"/>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762" name="Google Shape;762;p63"/>
          <p:cNvSpPr txBox="1"/>
          <p:nvPr>
            <p:ph idx="1" type="body"/>
          </p:nvPr>
        </p:nvSpPr>
        <p:spPr>
          <a:xfrm>
            <a:off x="622601" y="2204875"/>
            <a:ext cx="10945200" cy="3816300"/>
          </a:xfrm>
          <a:prstGeom prst="rect">
            <a:avLst/>
          </a:prstGeom>
          <a:noFill/>
          <a:ln>
            <a:noFill/>
          </a:ln>
        </p:spPr>
        <p:txBody>
          <a:bodyPr anchorCtr="0" anchor="t" bIns="45700" lIns="91425" spcFirstLastPara="1" rIns="91425" wrap="square" tIns="45700">
            <a:noAutofit/>
          </a:bodyPr>
          <a:lstStyle/>
          <a:p>
            <a:pPr indent="-342900" lvl="0" marL="342900" rtl="0" algn="l">
              <a:lnSpc>
                <a:spcPct val="115000"/>
              </a:lnSpc>
              <a:spcBef>
                <a:spcPts val="0"/>
              </a:spcBef>
              <a:spcAft>
                <a:spcPts val="0"/>
              </a:spcAft>
              <a:buClr>
                <a:srgbClr val="595959"/>
              </a:buClr>
              <a:buSzPts val="2500"/>
              <a:buFont typeface="Arial"/>
              <a:buChar char="•"/>
            </a:pPr>
            <a:r>
              <a:rPr lang="es-ES" sz="2500">
                <a:solidFill>
                  <a:srgbClr val="595959"/>
                </a:solidFill>
                <a:latin typeface="Source Sans Pro"/>
                <a:ea typeface="Source Sans Pro"/>
                <a:cs typeface="Source Sans Pro"/>
                <a:sym typeface="Source Sans Pro"/>
              </a:rPr>
              <a:t>¿</a:t>
            </a:r>
            <a:r>
              <a:rPr lang="es-ES" sz="2500">
                <a:solidFill>
                  <a:srgbClr val="595959"/>
                </a:solidFill>
              </a:rPr>
              <a:t>Cuándo</a:t>
            </a:r>
            <a:r>
              <a:rPr lang="es-ES" sz="2500">
                <a:solidFill>
                  <a:srgbClr val="595959"/>
                </a:solidFill>
                <a:latin typeface="Source Sans Pro"/>
                <a:ea typeface="Source Sans Pro"/>
                <a:cs typeface="Source Sans Pro"/>
                <a:sym typeface="Source Sans Pro"/>
              </a:rPr>
              <a:t> se de debe crear una rama?</a:t>
            </a:r>
            <a:endParaRPr sz="2500">
              <a:solidFill>
                <a:srgbClr val="595959"/>
              </a:solidFill>
              <a:latin typeface="Source Sans Pro"/>
              <a:ea typeface="Source Sans Pro"/>
              <a:cs typeface="Source Sans Pro"/>
              <a:sym typeface="Source Sans Pro"/>
            </a:endParaRPr>
          </a:p>
          <a:p>
            <a:pPr indent="-342900" lvl="0" marL="342900" rtl="0" algn="l">
              <a:lnSpc>
                <a:spcPct val="115000"/>
              </a:lnSpc>
              <a:spcBef>
                <a:spcPts val="1200"/>
              </a:spcBef>
              <a:spcAft>
                <a:spcPts val="0"/>
              </a:spcAft>
              <a:buClr>
                <a:srgbClr val="595959"/>
              </a:buClr>
              <a:buSzPts val="2500"/>
              <a:buFont typeface="Arial"/>
              <a:buChar char="•"/>
            </a:pPr>
            <a:r>
              <a:rPr lang="es-ES" sz="2500">
                <a:solidFill>
                  <a:srgbClr val="595959"/>
                </a:solidFill>
                <a:latin typeface="Source Sans Pro"/>
                <a:ea typeface="Source Sans Pro"/>
                <a:cs typeface="Source Sans Pro"/>
                <a:sym typeface="Source Sans Pro"/>
              </a:rPr>
              <a:t>¿Qué jerarquía de ramas es más adecuada?</a:t>
            </a:r>
            <a:endParaRPr sz="2500">
              <a:solidFill>
                <a:srgbClr val="595959"/>
              </a:solidFill>
              <a:latin typeface="Source Sans Pro"/>
              <a:ea typeface="Source Sans Pro"/>
              <a:cs typeface="Source Sans Pro"/>
              <a:sym typeface="Source Sans Pro"/>
            </a:endParaRPr>
          </a:p>
          <a:p>
            <a:pPr indent="-342900" lvl="0" marL="342900" rtl="0" algn="l">
              <a:lnSpc>
                <a:spcPct val="115000"/>
              </a:lnSpc>
              <a:spcBef>
                <a:spcPts val="1200"/>
              </a:spcBef>
              <a:spcAft>
                <a:spcPts val="0"/>
              </a:spcAft>
              <a:buClr>
                <a:srgbClr val="595959"/>
              </a:buClr>
              <a:buSzPts val="2500"/>
              <a:buFont typeface="Arial"/>
              <a:buChar char="•"/>
            </a:pPr>
            <a:r>
              <a:rPr lang="es-ES" sz="2500">
                <a:solidFill>
                  <a:srgbClr val="595959"/>
                </a:solidFill>
                <a:latin typeface="Source Sans Pro"/>
                <a:ea typeface="Source Sans Pro"/>
                <a:cs typeface="Source Sans Pro"/>
                <a:sym typeface="Source Sans Pro"/>
              </a:rPr>
              <a:t>Estas preguntas son más fáciles de responder si seguimos una estrategia de ramificación, que organice nuestro proyecto.</a:t>
            </a:r>
            <a:endParaRPr sz="2500">
              <a:solidFill>
                <a:srgbClr val="595959"/>
              </a:solidFill>
              <a:latin typeface="Source Sans Pro"/>
              <a:ea typeface="Source Sans Pro"/>
              <a:cs typeface="Source Sans Pro"/>
              <a:sym typeface="Source Sans Pro"/>
            </a:endParaRPr>
          </a:p>
          <a:p>
            <a:pPr indent="-342900" lvl="0" marL="342900" rtl="0" algn="l">
              <a:lnSpc>
                <a:spcPct val="115000"/>
              </a:lnSpc>
              <a:spcBef>
                <a:spcPts val="1200"/>
              </a:spcBef>
              <a:spcAft>
                <a:spcPts val="1200"/>
              </a:spcAft>
              <a:buClr>
                <a:srgbClr val="595959"/>
              </a:buClr>
              <a:buSzPts val="2500"/>
              <a:buFont typeface="Arial"/>
              <a:buChar char="•"/>
            </a:pPr>
            <a:r>
              <a:rPr lang="es-ES" sz="2500">
                <a:solidFill>
                  <a:srgbClr val="595959"/>
                </a:solidFill>
                <a:latin typeface="Source Sans Pro"/>
                <a:ea typeface="Source Sans Pro"/>
                <a:cs typeface="Source Sans Pro"/>
                <a:sym typeface="Source Sans Pro"/>
              </a:rPr>
              <a:t>En esta sección veremos </a:t>
            </a:r>
            <a:r>
              <a:rPr lang="es-ES" sz="2500">
                <a:solidFill>
                  <a:srgbClr val="595959"/>
                </a:solidFill>
              </a:rPr>
              <a:t>una</a:t>
            </a:r>
            <a:r>
              <a:rPr lang="es-ES" sz="2500">
                <a:solidFill>
                  <a:srgbClr val="595959"/>
                </a:solidFill>
                <a:latin typeface="Source Sans Pro"/>
                <a:ea typeface="Source Sans Pro"/>
                <a:cs typeface="Source Sans Pro"/>
                <a:sym typeface="Source Sans Pro"/>
              </a:rPr>
              <a:t> estrategia de ramificación, GitFlow; y más adelante GitHubFlow</a:t>
            </a:r>
            <a:endParaRPr sz="2800"/>
          </a:p>
        </p:txBody>
      </p:sp>
      <p:sp>
        <p:nvSpPr>
          <p:cNvPr id="763" name="Google Shape;763;p63"/>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¿Qué son?</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64"/>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27500"/>
              <a:buFont typeface="Arial"/>
              <a:buNone/>
            </a:pPr>
            <a:r>
              <a:rPr lang="es-ES"/>
              <a:t>Estrategias de ramificación</a:t>
            </a:r>
            <a:endParaRPr/>
          </a:p>
        </p:txBody>
      </p:sp>
      <p:sp>
        <p:nvSpPr>
          <p:cNvPr id="770" name="Google Shape;770;p64"/>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771" name="Google Shape;771;p64"/>
          <p:cNvSpPr txBox="1"/>
          <p:nvPr>
            <p:ph idx="1" type="body"/>
          </p:nvPr>
        </p:nvSpPr>
        <p:spPr>
          <a:xfrm>
            <a:off x="622600" y="2204875"/>
            <a:ext cx="10945200" cy="3816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600"/>
              <a:buNone/>
            </a:pPr>
            <a:r>
              <a:rPr lang="es-ES" sz="2900">
                <a:solidFill>
                  <a:srgbClr val="595959"/>
                </a:solidFill>
              </a:rPr>
              <a:t>Tanto en GitFlow como en GitHubFlow hay que tener en cuenta que nunca se desarrolla sobre la rama principal, comúnmente llamada </a:t>
            </a:r>
            <a:r>
              <a:rPr b="1" lang="es-ES" sz="2900">
                <a:solidFill>
                  <a:srgbClr val="595959"/>
                </a:solidFill>
                <a:latin typeface="Source Code Pro"/>
                <a:ea typeface="Source Code Pro"/>
                <a:cs typeface="Source Code Pro"/>
                <a:sym typeface="Source Code Pro"/>
              </a:rPr>
              <a:t>master/main</a:t>
            </a:r>
            <a:r>
              <a:rPr lang="es-ES" sz="2900">
                <a:solidFill>
                  <a:srgbClr val="595959"/>
                </a:solidFill>
              </a:rPr>
              <a:t>.</a:t>
            </a:r>
            <a:endParaRPr sz="2900">
              <a:solidFill>
                <a:srgbClr val="595959"/>
              </a:solidFill>
            </a:endParaRPr>
          </a:p>
          <a:p>
            <a:pPr indent="0" lvl="0" marL="0" rtl="0" algn="l">
              <a:lnSpc>
                <a:spcPct val="100000"/>
              </a:lnSpc>
              <a:spcBef>
                <a:spcPts val="0"/>
              </a:spcBef>
              <a:spcAft>
                <a:spcPts val="0"/>
              </a:spcAft>
              <a:buSzPts val="1600"/>
              <a:buNone/>
            </a:pPr>
            <a:r>
              <a:t/>
            </a:r>
            <a:endParaRPr sz="2900">
              <a:solidFill>
                <a:srgbClr val="595959"/>
              </a:solidFill>
            </a:endParaRPr>
          </a:p>
          <a:p>
            <a:pPr indent="0" lvl="0" marL="0" rtl="0" algn="l">
              <a:lnSpc>
                <a:spcPct val="100000"/>
              </a:lnSpc>
              <a:spcBef>
                <a:spcPts val="0"/>
              </a:spcBef>
              <a:spcAft>
                <a:spcPts val="0"/>
              </a:spcAft>
              <a:buSzPts val="1600"/>
              <a:buNone/>
            </a:pPr>
            <a:r>
              <a:rPr lang="es-ES" sz="2900">
                <a:solidFill>
                  <a:srgbClr val="595959"/>
                </a:solidFill>
              </a:rPr>
              <a:t>A dicha rama nunca se le realiza un </a:t>
            </a:r>
            <a:r>
              <a:rPr b="1" lang="es-ES" sz="2900">
                <a:solidFill>
                  <a:srgbClr val="595959"/>
                </a:solidFill>
              </a:rPr>
              <a:t>commit</a:t>
            </a:r>
            <a:r>
              <a:rPr lang="es-ES" sz="2900">
                <a:solidFill>
                  <a:srgbClr val="595959"/>
                </a:solidFill>
              </a:rPr>
              <a:t>, solo se puede modificar mediante </a:t>
            </a:r>
            <a:r>
              <a:rPr lang="es-ES" sz="2900">
                <a:solidFill>
                  <a:srgbClr val="595959"/>
                </a:solidFill>
                <a:latin typeface="Source Code Pro"/>
                <a:ea typeface="Source Code Pro"/>
                <a:cs typeface="Source Code Pro"/>
                <a:sym typeface="Source Code Pro"/>
              </a:rPr>
              <a:t>merges</a:t>
            </a:r>
            <a:r>
              <a:rPr lang="es-ES" sz="2900">
                <a:solidFill>
                  <a:srgbClr val="595959"/>
                </a:solidFill>
              </a:rPr>
              <a:t> desde otras ramas.</a:t>
            </a:r>
            <a:endParaRPr sz="2900">
              <a:solidFill>
                <a:srgbClr val="595959"/>
              </a:solidFill>
            </a:endParaRPr>
          </a:p>
        </p:txBody>
      </p:sp>
      <p:sp>
        <p:nvSpPr>
          <p:cNvPr id="772" name="Google Shape;772;p64"/>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Rama principal</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65"/>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27500"/>
              <a:buFont typeface="Arial"/>
              <a:buNone/>
            </a:pPr>
            <a:r>
              <a:rPr lang="es-ES"/>
              <a:t>Estrategias de ramificación</a:t>
            </a:r>
            <a:endParaRPr/>
          </a:p>
        </p:txBody>
      </p:sp>
      <p:sp>
        <p:nvSpPr>
          <p:cNvPr id="779" name="Google Shape;779;p65"/>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780" name="Google Shape;780;p65"/>
          <p:cNvSpPr txBox="1"/>
          <p:nvPr>
            <p:ph idx="1" type="body"/>
          </p:nvPr>
        </p:nvSpPr>
        <p:spPr>
          <a:xfrm>
            <a:off x="622601" y="2204875"/>
            <a:ext cx="10945200" cy="3816300"/>
          </a:xfrm>
          <a:prstGeom prst="rect">
            <a:avLst/>
          </a:prstGeom>
          <a:noFill/>
          <a:ln>
            <a:noFill/>
          </a:ln>
        </p:spPr>
        <p:txBody>
          <a:bodyPr anchorCtr="0" anchor="t" bIns="45700" lIns="91425" spcFirstLastPara="1" rIns="91425" wrap="square" tIns="45700">
            <a:noAutofit/>
          </a:bodyPr>
          <a:lstStyle/>
          <a:p>
            <a:pPr indent="-361950" lvl="0" marL="457200" rtl="0" algn="l">
              <a:lnSpc>
                <a:spcPct val="100000"/>
              </a:lnSpc>
              <a:spcBef>
                <a:spcPts val="0"/>
              </a:spcBef>
              <a:spcAft>
                <a:spcPts val="0"/>
              </a:spcAft>
              <a:buClr>
                <a:srgbClr val="595959"/>
              </a:buClr>
              <a:buSzPts val="2100"/>
              <a:buFont typeface="Arial"/>
              <a:buChar char="•"/>
            </a:pPr>
            <a:r>
              <a:rPr lang="es-ES" sz="2100">
                <a:solidFill>
                  <a:srgbClr val="595959"/>
                </a:solidFill>
              </a:rPr>
              <a:t>La estrategia GitFlow contiene </a:t>
            </a:r>
            <a:r>
              <a:rPr b="1" lang="es-ES" sz="2100">
                <a:solidFill>
                  <a:srgbClr val="595959"/>
                </a:solidFill>
              </a:rPr>
              <a:t>una</a:t>
            </a:r>
            <a:r>
              <a:rPr lang="es-ES" sz="2100">
                <a:solidFill>
                  <a:srgbClr val="595959"/>
                </a:solidFill>
              </a:rPr>
              <a:t> rama develop o dev.</a:t>
            </a:r>
            <a:endParaRPr sz="2100">
              <a:solidFill>
                <a:srgbClr val="595959"/>
              </a:solidFill>
            </a:endParaRPr>
          </a:p>
          <a:p>
            <a:pPr indent="-361950" lvl="1" marL="914400" rtl="0" algn="l">
              <a:lnSpc>
                <a:spcPct val="100000"/>
              </a:lnSpc>
              <a:spcBef>
                <a:spcPts val="0"/>
              </a:spcBef>
              <a:spcAft>
                <a:spcPts val="0"/>
              </a:spcAft>
              <a:buClr>
                <a:srgbClr val="595959"/>
              </a:buClr>
              <a:buSzPts val="2100"/>
              <a:buFont typeface="Courier New"/>
              <a:buChar char="o"/>
            </a:pPr>
            <a:r>
              <a:rPr lang="es-ES" sz="2100">
                <a:solidFill>
                  <a:srgbClr val="595959"/>
                </a:solidFill>
              </a:rPr>
              <a:t>En dicha rama se realiza todo el desarrollo, aunque sigue la misma dinámica que la rama principal, donde no se modifica directamente nada.</a:t>
            </a:r>
            <a:br>
              <a:rPr lang="es-ES" sz="2100">
                <a:solidFill>
                  <a:srgbClr val="595959"/>
                </a:solidFill>
              </a:rPr>
            </a:br>
            <a:endParaRPr sz="2100">
              <a:solidFill>
                <a:srgbClr val="595959"/>
              </a:solidFill>
            </a:endParaRPr>
          </a:p>
          <a:p>
            <a:pPr indent="-361950" lvl="0" marL="457200" rtl="0" algn="l">
              <a:lnSpc>
                <a:spcPct val="100000"/>
              </a:lnSpc>
              <a:spcBef>
                <a:spcPts val="0"/>
              </a:spcBef>
              <a:spcAft>
                <a:spcPts val="0"/>
              </a:spcAft>
              <a:buClr>
                <a:srgbClr val="595959"/>
              </a:buClr>
              <a:buSzPts val="2100"/>
              <a:buFont typeface="Arial"/>
              <a:buChar char="•"/>
            </a:pPr>
            <a:r>
              <a:rPr lang="es-ES" sz="2100">
                <a:solidFill>
                  <a:srgbClr val="595959"/>
                </a:solidFill>
              </a:rPr>
              <a:t>Para desarrollar alguna característica, función, etc.. de la rama develop se suele crear una rama feature (de estas, suele haber múltiples ramas).</a:t>
            </a:r>
            <a:endParaRPr sz="2100">
              <a:solidFill>
                <a:srgbClr val="595959"/>
              </a:solidFill>
            </a:endParaRPr>
          </a:p>
          <a:p>
            <a:pPr indent="-361950" lvl="1" marL="914400" rtl="0" algn="l">
              <a:lnSpc>
                <a:spcPct val="100000"/>
              </a:lnSpc>
              <a:spcBef>
                <a:spcPts val="0"/>
              </a:spcBef>
              <a:spcAft>
                <a:spcPts val="0"/>
              </a:spcAft>
              <a:buClr>
                <a:srgbClr val="595959"/>
              </a:buClr>
              <a:buSzPts val="2100"/>
              <a:buChar char="○"/>
            </a:pPr>
            <a:r>
              <a:rPr lang="es-ES" sz="2100">
                <a:solidFill>
                  <a:srgbClr val="595959"/>
                </a:solidFill>
              </a:rPr>
              <a:t>En estas ramas </a:t>
            </a:r>
            <a:r>
              <a:rPr b="1" lang="es-ES" sz="2100">
                <a:solidFill>
                  <a:srgbClr val="595959"/>
                </a:solidFill>
              </a:rPr>
              <a:t>sí</a:t>
            </a:r>
            <a:r>
              <a:rPr lang="es-ES" sz="2100">
                <a:solidFill>
                  <a:srgbClr val="595959"/>
                </a:solidFill>
              </a:rPr>
              <a:t> se desarrolla directamente el proyecto.</a:t>
            </a:r>
            <a:endParaRPr sz="2100">
              <a:solidFill>
                <a:srgbClr val="595959"/>
              </a:solidFill>
            </a:endParaRPr>
          </a:p>
          <a:p>
            <a:pPr indent="-361950" lvl="1" marL="914400" rtl="0" algn="l">
              <a:lnSpc>
                <a:spcPct val="100000"/>
              </a:lnSpc>
              <a:spcBef>
                <a:spcPts val="0"/>
              </a:spcBef>
              <a:spcAft>
                <a:spcPts val="0"/>
              </a:spcAft>
              <a:buClr>
                <a:srgbClr val="595959"/>
              </a:buClr>
              <a:buSzPts val="2100"/>
              <a:buChar char="○"/>
            </a:pPr>
            <a:r>
              <a:rPr lang="es-ES" sz="2100">
                <a:solidFill>
                  <a:srgbClr val="595959"/>
                </a:solidFill>
              </a:rPr>
              <a:t>Una vez finalizado el desarrollo y test de la funcionalidad a desarrollar en la rama se realiza un </a:t>
            </a:r>
            <a:r>
              <a:rPr i="1" lang="es-ES" sz="2100">
                <a:solidFill>
                  <a:srgbClr val="595959"/>
                </a:solidFill>
              </a:rPr>
              <a:t>merge</a:t>
            </a:r>
            <a:r>
              <a:rPr lang="es-ES" sz="2100">
                <a:solidFill>
                  <a:srgbClr val="595959"/>
                </a:solidFill>
              </a:rPr>
              <a:t> en la rama develop y se borra esta rama.</a:t>
            </a:r>
            <a:endParaRPr sz="2100">
              <a:solidFill>
                <a:srgbClr val="595959"/>
              </a:solidFill>
            </a:endParaRPr>
          </a:p>
          <a:p>
            <a:pPr indent="0" lvl="0" marL="457200" rtl="0" algn="l">
              <a:lnSpc>
                <a:spcPct val="100000"/>
              </a:lnSpc>
              <a:spcBef>
                <a:spcPts val="0"/>
              </a:spcBef>
              <a:spcAft>
                <a:spcPts val="0"/>
              </a:spcAft>
              <a:buSzPts val="1600"/>
              <a:buNone/>
            </a:pPr>
            <a:r>
              <a:t/>
            </a:r>
            <a:endParaRPr sz="2100"/>
          </a:p>
          <a:p>
            <a:pPr indent="0" lvl="0" marL="0" rtl="0" algn="l">
              <a:lnSpc>
                <a:spcPct val="100000"/>
              </a:lnSpc>
              <a:spcBef>
                <a:spcPts val="0"/>
              </a:spcBef>
              <a:spcAft>
                <a:spcPts val="0"/>
              </a:spcAft>
              <a:buSzPts val="1600"/>
              <a:buNone/>
            </a:pPr>
            <a:r>
              <a:t/>
            </a:r>
            <a:endParaRPr sz="2100"/>
          </a:p>
        </p:txBody>
      </p:sp>
      <p:sp>
        <p:nvSpPr>
          <p:cNvPr id="781" name="Google Shape;781;p65"/>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GitFlow: develop &amp; feature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66"/>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Estrategias de ramificación</a:t>
            </a:r>
            <a:endParaRPr/>
          </a:p>
        </p:txBody>
      </p:sp>
      <p:sp>
        <p:nvSpPr>
          <p:cNvPr id="788" name="Google Shape;788;p66"/>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789" name="Google Shape;789;p66"/>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GitFlow: develop &amp; feature</a:t>
            </a:r>
            <a:endParaRPr/>
          </a:p>
          <a:p>
            <a:pPr indent="0" lvl="0" marL="0" rtl="0" algn="ctr">
              <a:lnSpc>
                <a:spcPct val="100000"/>
              </a:lnSpc>
              <a:spcBef>
                <a:spcPts val="600"/>
              </a:spcBef>
              <a:spcAft>
                <a:spcPts val="0"/>
              </a:spcAft>
              <a:buSzPts val="3000"/>
              <a:buNone/>
            </a:pPr>
            <a:r>
              <a:t/>
            </a:r>
            <a:endParaRPr/>
          </a:p>
        </p:txBody>
      </p:sp>
      <p:pic>
        <p:nvPicPr>
          <p:cNvPr id="790" name="Google Shape;790;p66"/>
          <p:cNvPicPr preferRelativeResize="0"/>
          <p:nvPr/>
        </p:nvPicPr>
        <p:blipFill rotWithShape="1">
          <a:blip r:embed="rId3">
            <a:alphaModFix/>
          </a:blip>
          <a:srcRect b="0" l="0" r="0" t="0"/>
          <a:stretch/>
        </p:blipFill>
        <p:spPr>
          <a:xfrm>
            <a:off x="3224963" y="2347701"/>
            <a:ext cx="5740425" cy="31654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67"/>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Adarkatze-estrategiak</a:t>
            </a:r>
            <a:endParaRPr/>
          </a:p>
        </p:txBody>
      </p:sp>
      <p:sp>
        <p:nvSpPr>
          <p:cNvPr id="797" name="Google Shape;797;p67"/>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798" name="Google Shape;798;p67"/>
          <p:cNvSpPr txBox="1"/>
          <p:nvPr>
            <p:ph idx="1" type="body"/>
          </p:nvPr>
        </p:nvSpPr>
        <p:spPr>
          <a:xfrm>
            <a:off x="622601" y="2204875"/>
            <a:ext cx="10945200" cy="3816300"/>
          </a:xfrm>
          <a:prstGeom prst="rect">
            <a:avLst/>
          </a:prstGeom>
          <a:noFill/>
          <a:ln>
            <a:noFill/>
          </a:ln>
        </p:spPr>
        <p:txBody>
          <a:bodyPr anchorCtr="0" anchor="t" bIns="45700" lIns="91425" spcFirstLastPara="1" rIns="91425" wrap="square" tIns="45700">
            <a:noAutofit/>
          </a:bodyPr>
          <a:lstStyle/>
          <a:p>
            <a:pPr indent="-361950" lvl="0" marL="457200" rtl="0" algn="l">
              <a:lnSpc>
                <a:spcPct val="100000"/>
              </a:lnSpc>
              <a:spcBef>
                <a:spcPts val="0"/>
              </a:spcBef>
              <a:spcAft>
                <a:spcPts val="0"/>
              </a:spcAft>
              <a:buClr>
                <a:srgbClr val="595959"/>
              </a:buClr>
              <a:buSzPts val="2100"/>
              <a:buChar char="●"/>
            </a:pPr>
            <a:r>
              <a:rPr lang="es-ES" sz="2100">
                <a:solidFill>
                  <a:srgbClr val="595959"/>
                </a:solidFill>
              </a:rPr>
              <a:t>Las ramas feature deben indicar con el nombre de la rama la funcionalidad que se está desarrollando, unos ejemplos de nombres podrían ser:</a:t>
            </a:r>
            <a:endParaRPr sz="2100">
              <a:solidFill>
                <a:srgbClr val="595959"/>
              </a:solidFill>
            </a:endParaRPr>
          </a:p>
          <a:p>
            <a:pPr indent="-361950" lvl="1" marL="914400" rtl="0" algn="l">
              <a:lnSpc>
                <a:spcPct val="100000"/>
              </a:lnSpc>
              <a:spcBef>
                <a:spcPts val="0"/>
              </a:spcBef>
              <a:spcAft>
                <a:spcPts val="0"/>
              </a:spcAft>
              <a:buClr>
                <a:srgbClr val="595959"/>
              </a:buClr>
              <a:buSzPts val="2100"/>
              <a:buChar char="○"/>
            </a:pPr>
            <a:r>
              <a:rPr lang="es-ES" sz="2100">
                <a:solidFill>
                  <a:srgbClr val="595959"/>
                </a:solidFill>
              </a:rPr>
              <a:t>feature-desarrolloFormularioRegistro</a:t>
            </a:r>
            <a:endParaRPr sz="2100">
              <a:solidFill>
                <a:srgbClr val="595959"/>
              </a:solidFill>
            </a:endParaRPr>
          </a:p>
          <a:p>
            <a:pPr indent="-361950" lvl="1" marL="914400" rtl="0" algn="l">
              <a:lnSpc>
                <a:spcPct val="100000"/>
              </a:lnSpc>
              <a:spcBef>
                <a:spcPts val="0"/>
              </a:spcBef>
              <a:spcAft>
                <a:spcPts val="0"/>
              </a:spcAft>
              <a:buClr>
                <a:srgbClr val="595959"/>
              </a:buClr>
              <a:buSzPts val="2100"/>
              <a:buChar char="○"/>
            </a:pPr>
            <a:r>
              <a:rPr lang="es-ES" sz="2100">
                <a:solidFill>
                  <a:srgbClr val="595959"/>
                </a:solidFill>
              </a:rPr>
              <a:t>feature-desarrollo-formulario-registro</a:t>
            </a:r>
            <a:endParaRPr sz="2100">
              <a:solidFill>
                <a:srgbClr val="595959"/>
              </a:solidFill>
            </a:endParaRPr>
          </a:p>
        </p:txBody>
      </p:sp>
      <p:sp>
        <p:nvSpPr>
          <p:cNvPr id="799" name="Google Shape;799;p67"/>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GitFlow: feature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68"/>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Estrategias de ramificación</a:t>
            </a:r>
            <a:endParaRPr/>
          </a:p>
        </p:txBody>
      </p:sp>
      <p:sp>
        <p:nvSpPr>
          <p:cNvPr id="806" name="Google Shape;806;p68"/>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807" name="Google Shape;807;p68"/>
          <p:cNvSpPr txBox="1"/>
          <p:nvPr>
            <p:ph idx="1" type="body"/>
          </p:nvPr>
        </p:nvSpPr>
        <p:spPr>
          <a:xfrm>
            <a:off x="622598" y="2204864"/>
            <a:ext cx="7200900" cy="3816300"/>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Clr>
                <a:srgbClr val="595959"/>
              </a:buClr>
              <a:buSzPts val="1600"/>
              <a:buChar char="●"/>
            </a:pPr>
            <a:r>
              <a:rPr lang="es-ES">
                <a:solidFill>
                  <a:srgbClr val="595959"/>
                </a:solidFill>
              </a:rPr>
              <a:t>Una vez que el desarrollo de una publicación ha finalizado, por ejemplo, cuando ya se han desarrollado las suficientes funcionalidades como para hacer una entrega o una publicación, creamos una rama</a:t>
            </a:r>
            <a:r>
              <a:rPr b="1" lang="es-ES">
                <a:solidFill>
                  <a:srgbClr val="595959"/>
                </a:solidFill>
              </a:rPr>
              <a:t> release</a:t>
            </a:r>
            <a:r>
              <a:rPr lang="es-ES">
                <a:solidFill>
                  <a:srgbClr val="595959"/>
                </a:solidFill>
              </a:rPr>
              <a:t>.</a:t>
            </a:r>
            <a:endParaRPr>
              <a:solidFill>
                <a:srgbClr val="595959"/>
              </a:solidFill>
            </a:endParaRPr>
          </a:p>
          <a:p>
            <a:pPr indent="-330200" lvl="1" marL="914400" rtl="0" algn="l">
              <a:lnSpc>
                <a:spcPct val="100000"/>
              </a:lnSpc>
              <a:spcBef>
                <a:spcPts val="0"/>
              </a:spcBef>
              <a:spcAft>
                <a:spcPts val="0"/>
              </a:spcAft>
              <a:buClr>
                <a:srgbClr val="595959"/>
              </a:buClr>
              <a:buSzPts val="1600"/>
              <a:buChar char="○"/>
            </a:pPr>
            <a:r>
              <a:rPr lang="es-ES" sz="1600">
                <a:solidFill>
                  <a:srgbClr val="595959"/>
                </a:solidFill>
              </a:rPr>
              <a:t>En esta rama se realizan las pruebas necesarias para garantizar que la publicación es correcta.</a:t>
            </a:r>
            <a:endParaRPr sz="1600">
              <a:solidFill>
                <a:srgbClr val="595959"/>
              </a:solidFill>
            </a:endParaRPr>
          </a:p>
          <a:p>
            <a:pPr indent="-330200" lvl="1" marL="914400" rtl="0" algn="l">
              <a:lnSpc>
                <a:spcPct val="100000"/>
              </a:lnSpc>
              <a:spcBef>
                <a:spcPts val="0"/>
              </a:spcBef>
              <a:spcAft>
                <a:spcPts val="0"/>
              </a:spcAft>
              <a:buClr>
                <a:srgbClr val="595959"/>
              </a:buClr>
              <a:buSzPts val="1600"/>
              <a:buChar char="○"/>
            </a:pPr>
            <a:r>
              <a:rPr lang="es-ES" sz="1600">
                <a:solidFill>
                  <a:srgbClr val="595959"/>
                </a:solidFill>
              </a:rPr>
              <a:t>Tras asegurar que la publicación es segura se realiza un </a:t>
            </a:r>
            <a:r>
              <a:rPr i="1" lang="es-ES" sz="1600">
                <a:solidFill>
                  <a:srgbClr val="595959"/>
                </a:solidFill>
              </a:rPr>
              <a:t>merge</a:t>
            </a:r>
            <a:r>
              <a:rPr lang="es-ES" sz="1600">
                <a:solidFill>
                  <a:srgbClr val="595959"/>
                </a:solidFill>
              </a:rPr>
              <a:t> al </a:t>
            </a:r>
            <a:r>
              <a:rPr i="1" lang="es-ES" sz="1600">
                <a:solidFill>
                  <a:srgbClr val="595959"/>
                </a:solidFill>
              </a:rPr>
              <a:t>master/main</a:t>
            </a:r>
            <a:r>
              <a:rPr lang="es-ES" sz="1600">
                <a:solidFill>
                  <a:srgbClr val="595959"/>
                </a:solidFill>
              </a:rPr>
              <a:t>.</a:t>
            </a:r>
            <a:endParaRPr sz="1600">
              <a:solidFill>
                <a:srgbClr val="595959"/>
              </a:solidFill>
            </a:endParaRPr>
          </a:p>
          <a:p>
            <a:pPr indent="-330200" lvl="1" marL="914400" rtl="0" algn="l">
              <a:lnSpc>
                <a:spcPct val="100000"/>
              </a:lnSpc>
              <a:spcBef>
                <a:spcPts val="0"/>
              </a:spcBef>
              <a:spcAft>
                <a:spcPts val="0"/>
              </a:spcAft>
              <a:buClr>
                <a:srgbClr val="595959"/>
              </a:buClr>
              <a:buSzPts val="1600"/>
              <a:buChar char="○"/>
            </a:pPr>
            <a:r>
              <a:rPr lang="es-ES" sz="1600">
                <a:solidFill>
                  <a:srgbClr val="595959"/>
                </a:solidFill>
              </a:rPr>
              <a:t>De esta manera sabemos que la rama master tiene únicamente las publicaciones, y que el código que está en la rama principal contiene nuestra última versión.</a:t>
            </a:r>
            <a:endParaRPr sz="1600">
              <a:solidFill>
                <a:srgbClr val="595959"/>
              </a:solidFill>
            </a:endParaRPr>
          </a:p>
        </p:txBody>
      </p:sp>
      <p:sp>
        <p:nvSpPr>
          <p:cNvPr id="808" name="Google Shape;808;p68"/>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GitFlow: release</a:t>
            </a:r>
            <a:endParaRPr/>
          </a:p>
        </p:txBody>
      </p:sp>
      <p:pic>
        <p:nvPicPr>
          <p:cNvPr id="809" name="Google Shape;809;p68"/>
          <p:cNvPicPr preferRelativeResize="0"/>
          <p:nvPr/>
        </p:nvPicPr>
        <p:blipFill rotWithShape="1">
          <a:blip r:embed="rId3">
            <a:alphaModFix/>
          </a:blip>
          <a:srcRect b="0" l="0" r="0" t="0"/>
          <a:stretch/>
        </p:blipFill>
        <p:spPr>
          <a:xfrm>
            <a:off x="7823498" y="2204868"/>
            <a:ext cx="4062103" cy="27363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69"/>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Estrategias de ramificación</a:t>
            </a:r>
            <a:endParaRPr/>
          </a:p>
        </p:txBody>
      </p:sp>
      <p:sp>
        <p:nvSpPr>
          <p:cNvPr id="816" name="Google Shape;816;p69"/>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817" name="Google Shape;817;p69"/>
          <p:cNvSpPr txBox="1"/>
          <p:nvPr>
            <p:ph idx="1" type="body"/>
          </p:nvPr>
        </p:nvSpPr>
        <p:spPr>
          <a:xfrm>
            <a:off x="622598" y="2204864"/>
            <a:ext cx="7200900" cy="3816300"/>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Clr>
                <a:srgbClr val="595959"/>
              </a:buClr>
              <a:buSzPts val="1600"/>
              <a:buChar char="●"/>
            </a:pPr>
            <a:r>
              <a:rPr lang="es-ES">
                <a:solidFill>
                  <a:srgbClr val="595959"/>
                </a:solidFill>
              </a:rPr>
              <a:t>Las ramas Hotfix son utilizadas para “parchear” de manera rápida las publicaciones en producción.</a:t>
            </a:r>
            <a:endParaRPr>
              <a:solidFill>
                <a:srgbClr val="595959"/>
              </a:solidFill>
            </a:endParaRPr>
          </a:p>
          <a:p>
            <a:pPr indent="-330200" lvl="1" marL="914400" rtl="0" algn="l">
              <a:lnSpc>
                <a:spcPct val="100000"/>
              </a:lnSpc>
              <a:spcBef>
                <a:spcPts val="0"/>
              </a:spcBef>
              <a:spcAft>
                <a:spcPts val="0"/>
              </a:spcAft>
              <a:buClr>
                <a:srgbClr val="595959"/>
              </a:buClr>
              <a:buSzPts val="1600"/>
              <a:buChar char="○"/>
            </a:pPr>
            <a:r>
              <a:rPr lang="es-ES" sz="1600">
                <a:solidFill>
                  <a:srgbClr val="595959"/>
                </a:solidFill>
              </a:rPr>
              <a:t>Es el único tipo rama que debería salir de la rama principal.</a:t>
            </a:r>
            <a:endParaRPr sz="1600">
              <a:solidFill>
                <a:srgbClr val="595959"/>
              </a:solidFill>
            </a:endParaRPr>
          </a:p>
          <a:p>
            <a:pPr indent="-330200" lvl="1" marL="914400" rtl="0" algn="l">
              <a:lnSpc>
                <a:spcPct val="100000"/>
              </a:lnSpc>
              <a:spcBef>
                <a:spcPts val="0"/>
              </a:spcBef>
              <a:spcAft>
                <a:spcPts val="0"/>
              </a:spcAft>
              <a:buClr>
                <a:srgbClr val="595959"/>
              </a:buClr>
              <a:buSzPts val="1600"/>
              <a:buChar char="○"/>
            </a:pPr>
            <a:r>
              <a:rPr lang="es-ES" sz="1600">
                <a:solidFill>
                  <a:srgbClr val="595959"/>
                </a:solidFill>
              </a:rPr>
              <a:t>Se utiliza entre otras cosas para reparar bugs sin alterar el resto del flujo GitFlow.</a:t>
            </a:r>
            <a:endParaRPr sz="1600">
              <a:solidFill>
                <a:srgbClr val="595959"/>
              </a:solidFill>
            </a:endParaRPr>
          </a:p>
          <a:p>
            <a:pPr indent="-330200" lvl="1" marL="914400" rtl="0" algn="l">
              <a:lnSpc>
                <a:spcPct val="100000"/>
              </a:lnSpc>
              <a:spcBef>
                <a:spcPts val="0"/>
              </a:spcBef>
              <a:spcAft>
                <a:spcPts val="0"/>
              </a:spcAft>
              <a:buClr>
                <a:srgbClr val="595959"/>
              </a:buClr>
              <a:buSzPts val="1600"/>
              <a:buChar char="○"/>
            </a:pPr>
            <a:r>
              <a:rPr lang="es-ES" sz="1600">
                <a:solidFill>
                  <a:srgbClr val="595959"/>
                </a:solidFill>
              </a:rPr>
              <a:t>Una vez parcheado el programa los cambios se publican tanto en la rama principal como en develop.</a:t>
            </a:r>
            <a:endParaRPr sz="1600">
              <a:solidFill>
                <a:srgbClr val="595959"/>
              </a:solidFill>
            </a:endParaRPr>
          </a:p>
        </p:txBody>
      </p:sp>
      <p:sp>
        <p:nvSpPr>
          <p:cNvPr id="818" name="Google Shape;818;p69"/>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GitFlow: HotFix</a:t>
            </a:r>
            <a:endParaRPr/>
          </a:p>
        </p:txBody>
      </p:sp>
      <p:pic>
        <p:nvPicPr>
          <p:cNvPr id="819" name="Google Shape;819;p69"/>
          <p:cNvPicPr preferRelativeResize="0"/>
          <p:nvPr/>
        </p:nvPicPr>
        <p:blipFill rotWithShape="1">
          <a:blip r:embed="rId3">
            <a:alphaModFix/>
          </a:blip>
          <a:srcRect b="0" l="0" r="0" t="0"/>
          <a:stretch/>
        </p:blipFill>
        <p:spPr>
          <a:xfrm>
            <a:off x="7823498" y="2371743"/>
            <a:ext cx="4062101" cy="297665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70"/>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Estrategias de ramificación</a:t>
            </a:r>
            <a:endParaRPr/>
          </a:p>
        </p:txBody>
      </p:sp>
      <p:sp>
        <p:nvSpPr>
          <p:cNvPr id="826" name="Google Shape;826;p70"/>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827" name="Google Shape;827;p70"/>
          <p:cNvSpPr txBox="1"/>
          <p:nvPr>
            <p:ph idx="1" type="body"/>
          </p:nvPr>
        </p:nvSpPr>
        <p:spPr>
          <a:xfrm>
            <a:off x="622600" y="2204875"/>
            <a:ext cx="6723300" cy="3816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600"/>
              <a:buNone/>
            </a:pPr>
            <a:r>
              <a:rPr lang="es-ES">
                <a:solidFill>
                  <a:srgbClr val="595959"/>
                </a:solidFill>
              </a:rPr>
              <a:t>Git tiene su propia extensión para GitFlow.</a:t>
            </a:r>
            <a:endParaRPr>
              <a:solidFill>
                <a:srgbClr val="595959"/>
              </a:solidFill>
            </a:endParaRPr>
          </a:p>
          <a:p>
            <a:pPr indent="0" lvl="0" marL="0" rtl="0" algn="l">
              <a:lnSpc>
                <a:spcPct val="100000"/>
              </a:lnSpc>
              <a:spcBef>
                <a:spcPts val="0"/>
              </a:spcBef>
              <a:spcAft>
                <a:spcPts val="0"/>
              </a:spcAft>
              <a:buSzPts val="1600"/>
              <a:buNone/>
            </a:pPr>
            <a:r>
              <a:t/>
            </a:r>
            <a:endParaRPr>
              <a:solidFill>
                <a:srgbClr val="595959"/>
              </a:solidFill>
            </a:endParaRPr>
          </a:p>
          <a:p>
            <a:pPr indent="-330200" lvl="0" marL="457200" rtl="0" algn="l">
              <a:lnSpc>
                <a:spcPct val="100000"/>
              </a:lnSpc>
              <a:spcBef>
                <a:spcPts val="0"/>
              </a:spcBef>
              <a:spcAft>
                <a:spcPts val="0"/>
              </a:spcAft>
              <a:buClr>
                <a:srgbClr val="595959"/>
              </a:buClr>
              <a:buSzPts val="1600"/>
              <a:buChar char="●"/>
            </a:pPr>
            <a:r>
              <a:rPr lang="es-ES">
                <a:solidFill>
                  <a:srgbClr val="595959"/>
                </a:solidFill>
              </a:rPr>
              <a:t>Instalación de la extensión git flow:  </a:t>
            </a:r>
            <a:r>
              <a:rPr b="1" lang="es-ES" sz="1500">
                <a:solidFill>
                  <a:srgbClr val="595959"/>
                </a:solidFill>
                <a:highlight>
                  <a:schemeClr val="lt1"/>
                </a:highlight>
                <a:latin typeface="Source Code Pro"/>
                <a:ea typeface="Source Code Pro"/>
                <a:cs typeface="Source Code Pro"/>
                <a:sym typeface="Source Code Pro"/>
              </a:rPr>
              <a:t>apt-get install git-flow</a:t>
            </a:r>
            <a:endParaRPr>
              <a:solidFill>
                <a:srgbClr val="595959"/>
              </a:solidFill>
              <a:highlight>
                <a:schemeClr val="lt1"/>
              </a:highlight>
              <a:latin typeface="Source Code Pro"/>
              <a:ea typeface="Source Code Pro"/>
              <a:cs typeface="Source Code Pro"/>
              <a:sym typeface="Source Code Pro"/>
            </a:endParaRPr>
          </a:p>
          <a:p>
            <a:pPr indent="-330200" lvl="0" marL="457200" rtl="0" algn="l">
              <a:lnSpc>
                <a:spcPct val="100000"/>
              </a:lnSpc>
              <a:spcBef>
                <a:spcPts val="0"/>
              </a:spcBef>
              <a:spcAft>
                <a:spcPts val="0"/>
              </a:spcAft>
              <a:buClr>
                <a:srgbClr val="595959"/>
              </a:buClr>
              <a:buSzPts val="1600"/>
              <a:buChar char="●"/>
            </a:pPr>
            <a:r>
              <a:rPr lang="es-ES">
                <a:solidFill>
                  <a:srgbClr val="595959"/>
                </a:solidFill>
              </a:rPr>
              <a:t>Para iniciar el proyecto: </a:t>
            </a:r>
            <a:r>
              <a:rPr b="1" lang="es-ES">
                <a:solidFill>
                  <a:srgbClr val="595959"/>
                </a:solidFill>
                <a:latin typeface="Source Code Pro"/>
                <a:ea typeface="Source Code Pro"/>
                <a:cs typeface="Source Code Pro"/>
                <a:sym typeface="Source Code Pro"/>
              </a:rPr>
              <a:t>git flow init </a:t>
            </a:r>
            <a:r>
              <a:rPr lang="es-ES">
                <a:solidFill>
                  <a:srgbClr val="595959"/>
                </a:solidFill>
              </a:rPr>
              <a:t>—&gt; crea proyecto git con 2 ramas develop y master y nos coloca en develop</a:t>
            </a:r>
            <a:endParaRPr>
              <a:solidFill>
                <a:srgbClr val="595959"/>
              </a:solidFill>
            </a:endParaRPr>
          </a:p>
          <a:p>
            <a:pPr indent="-330200" lvl="0" marL="457200" rtl="0" algn="l">
              <a:lnSpc>
                <a:spcPct val="100000"/>
              </a:lnSpc>
              <a:spcBef>
                <a:spcPts val="0"/>
              </a:spcBef>
              <a:spcAft>
                <a:spcPts val="0"/>
              </a:spcAft>
              <a:buClr>
                <a:srgbClr val="595959"/>
              </a:buClr>
              <a:buSzPts val="1600"/>
              <a:buChar char="●"/>
            </a:pPr>
            <a:r>
              <a:rPr lang="es-ES">
                <a:solidFill>
                  <a:srgbClr val="595959"/>
                </a:solidFill>
              </a:rPr>
              <a:t>Crear una rama feature: </a:t>
            </a:r>
            <a:r>
              <a:rPr b="1" lang="es-ES">
                <a:solidFill>
                  <a:srgbClr val="595959"/>
                </a:solidFill>
                <a:latin typeface="Source Code Pro"/>
                <a:ea typeface="Source Code Pro"/>
                <a:cs typeface="Source Code Pro"/>
                <a:sym typeface="Source Code Pro"/>
              </a:rPr>
              <a:t>git flow feature start nombre_feature</a:t>
            </a:r>
            <a:endParaRPr b="1">
              <a:solidFill>
                <a:srgbClr val="595959"/>
              </a:solidFill>
              <a:latin typeface="Source Code Pro"/>
              <a:ea typeface="Source Code Pro"/>
              <a:cs typeface="Source Code Pro"/>
              <a:sym typeface="Source Code Pro"/>
            </a:endParaRPr>
          </a:p>
          <a:p>
            <a:pPr indent="0" lvl="0" marL="457200" rtl="0" algn="l">
              <a:lnSpc>
                <a:spcPct val="100000"/>
              </a:lnSpc>
              <a:spcBef>
                <a:spcPts val="0"/>
              </a:spcBef>
              <a:spcAft>
                <a:spcPts val="0"/>
              </a:spcAft>
              <a:buSzPts val="1600"/>
              <a:buNone/>
            </a:pPr>
            <a:r>
              <a:t/>
            </a:r>
            <a:endParaRPr>
              <a:latin typeface="Source Sans Pro"/>
              <a:ea typeface="Source Sans Pro"/>
              <a:cs typeface="Source Sans Pro"/>
              <a:sym typeface="Source Sans Pro"/>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p:txBody>
      </p:sp>
      <p:sp>
        <p:nvSpPr>
          <p:cNvPr id="828" name="Google Shape;828;p70"/>
          <p:cNvSpPr txBox="1"/>
          <p:nvPr>
            <p:ph idx="2" type="body"/>
          </p:nvPr>
        </p:nvSpPr>
        <p:spPr>
          <a:xfrm>
            <a:off x="622598" y="1340768"/>
            <a:ext cx="10945200" cy="64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GitFlow extensión de Git</a:t>
            </a:r>
            <a:endParaRPr/>
          </a:p>
        </p:txBody>
      </p:sp>
      <p:pic>
        <p:nvPicPr>
          <p:cNvPr id="829" name="Google Shape;829;p70"/>
          <p:cNvPicPr preferRelativeResize="0"/>
          <p:nvPr/>
        </p:nvPicPr>
        <p:blipFill rotWithShape="1">
          <a:blip r:embed="rId3">
            <a:alphaModFix/>
          </a:blip>
          <a:srcRect b="0" l="0" r="0" t="0"/>
          <a:stretch/>
        </p:blipFill>
        <p:spPr>
          <a:xfrm>
            <a:off x="7692075" y="2279168"/>
            <a:ext cx="3695700" cy="466725"/>
          </a:xfrm>
          <a:prstGeom prst="rect">
            <a:avLst/>
          </a:prstGeom>
          <a:noFill/>
          <a:ln>
            <a:noFill/>
          </a:ln>
        </p:spPr>
      </p:pic>
      <p:pic>
        <p:nvPicPr>
          <p:cNvPr id="830" name="Google Shape;830;p70"/>
          <p:cNvPicPr preferRelativeResize="0"/>
          <p:nvPr/>
        </p:nvPicPr>
        <p:blipFill rotWithShape="1">
          <a:blip r:embed="rId4">
            <a:alphaModFix/>
          </a:blip>
          <a:srcRect b="0" l="0" r="0" t="0"/>
          <a:stretch/>
        </p:blipFill>
        <p:spPr>
          <a:xfrm>
            <a:off x="6682075" y="3684368"/>
            <a:ext cx="4539700" cy="21889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100"/>
              <a:buFont typeface="Arial"/>
              <a:buNone/>
            </a:pPr>
            <a:r>
              <a:rPr lang="es-ES" sz="2600">
                <a:solidFill>
                  <a:srgbClr val="1A1A1A"/>
                </a:solidFill>
                <a:latin typeface="Source Sans Pro"/>
                <a:ea typeface="Source Sans Pro"/>
                <a:cs typeface="Source Sans Pro"/>
                <a:sym typeface="Source Sans Pro"/>
              </a:rPr>
              <a:t>Control de versiones</a:t>
            </a:r>
            <a:endParaRPr/>
          </a:p>
        </p:txBody>
      </p:sp>
      <p:sp>
        <p:nvSpPr>
          <p:cNvPr id="116" name="Google Shape;116;p7"/>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117" name="Google Shape;117;p7"/>
          <p:cNvSpPr txBox="1"/>
          <p:nvPr>
            <p:ph idx="1" type="body"/>
          </p:nvPr>
        </p:nvSpPr>
        <p:spPr>
          <a:xfrm>
            <a:off x="622601" y="2204875"/>
            <a:ext cx="10682700" cy="3816300"/>
          </a:xfrm>
          <a:prstGeom prst="rect">
            <a:avLst/>
          </a:prstGeom>
          <a:noFill/>
          <a:ln>
            <a:noFill/>
          </a:ln>
        </p:spPr>
        <p:txBody>
          <a:bodyPr anchorCtr="0" anchor="t" bIns="45700" lIns="91425" spcFirstLastPara="1" rIns="91425" wrap="square" tIns="45700">
            <a:noAutofit/>
          </a:bodyPr>
          <a:lstStyle/>
          <a:p>
            <a:pPr indent="-387350" lvl="0" marL="457200" rtl="0" algn="l">
              <a:lnSpc>
                <a:spcPct val="115000"/>
              </a:lnSpc>
              <a:spcBef>
                <a:spcPts val="0"/>
              </a:spcBef>
              <a:spcAft>
                <a:spcPts val="0"/>
              </a:spcAft>
              <a:buClr>
                <a:srgbClr val="595959"/>
              </a:buClr>
              <a:buSzPts val="2500"/>
              <a:buFont typeface="Lato"/>
              <a:buChar char="●"/>
            </a:pPr>
            <a:r>
              <a:rPr lang="es-ES" sz="2500">
                <a:solidFill>
                  <a:srgbClr val="595959"/>
                </a:solidFill>
                <a:latin typeface="Source Sans Pro"/>
                <a:ea typeface="Source Sans Pro"/>
                <a:cs typeface="Source Sans Pro"/>
                <a:sym typeface="Source Sans Pro"/>
              </a:rPr>
              <a:t>Un control de versiones almacena en cada cambio:</a:t>
            </a:r>
            <a:endParaRPr sz="2500">
              <a:solidFill>
                <a:srgbClr val="595959"/>
              </a:solidFill>
              <a:latin typeface="Source Sans Pro"/>
              <a:ea typeface="Source Sans Pro"/>
              <a:cs typeface="Source Sans Pro"/>
              <a:sym typeface="Source Sans Pro"/>
            </a:endParaRPr>
          </a:p>
          <a:p>
            <a:pPr indent="-387350" lvl="1" marL="914400" rtl="0" algn="l">
              <a:lnSpc>
                <a:spcPct val="150000"/>
              </a:lnSpc>
              <a:spcBef>
                <a:spcPts val="0"/>
              </a:spcBef>
              <a:spcAft>
                <a:spcPts val="0"/>
              </a:spcAft>
              <a:buClr>
                <a:srgbClr val="595959"/>
              </a:buClr>
              <a:buSzPts val="2500"/>
              <a:buFont typeface="Lato"/>
              <a:buChar char="○"/>
            </a:pPr>
            <a:r>
              <a:rPr lang="es-ES" sz="2500">
                <a:solidFill>
                  <a:srgbClr val="595959"/>
                </a:solidFill>
                <a:latin typeface="Source Sans Pro"/>
                <a:ea typeface="Source Sans Pro"/>
                <a:cs typeface="Source Sans Pro"/>
                <a:sym typeface="Source Sans Pro"/>
              </a:rPr>
              <a:t>¿Qué se ha cambiado?</a:t>
            </a:r>
            <a:endParaRPr sz="2500">
              <a:solidFill>
                <a:srgbClr val="595959"/>
              </a:solidFill>
              <a:latin typeface="Source Sans Pro"/>
              <a:ea typeface="Source Sans Pro"/>
              <a:cs typeface="Source Sans Pro"/>
              <a:sym typeface="Source Sans Pro"/>
            </a:endParaRPr>
          </a:p>
          <a:p>
            <a:pPr indent="-387350" lvl="1" marL="914400" rtl="0" algn="l">
              <a:lnSpc>
                <a:spcPct val="150000"/>
              </a:lnSpc>
              <a:spcBef>
                <a:spcPts val="0"/>
              </a:spcBef>
              <a:spcAft>
                <a:spcPts val="0"/>
              </a:spcAft>
              <a:buClr>
                <a:srgbClr val="595959"/>
              </a:buClr>
              <a:buSzPts val="2500"/>
              <a:buFont typeface="Lato"/>
              <a:buChar char="○"/>
            </a:pPr>
            <a:r>
              <a:rPr lang="es-ES" sz="2500">
                <a:solidFill>
                  <a:srgbClr val="595959"/>
                </a:solidFill>
                <a:latin typeface="Source Sans Pro"/>
                <a:ea typeface="Source Sans Pro"/>
                <a:cs typeface="Source Sans Pro"/>
                <a:sym typeface="Source Sans Pro"/>
              </a:rPr>
              <a:t>¿Dónde se ha cambiado?</a:t>
            </a:r>
            <a:endParaRPr sz="2500">
              <a:solidFill>
                <a:srgbClr val="595959"/>
              </a:solidFill>
              <a:latin typeface="Source Sans Pro"/>
              <a:ea typeface="Source Sans Pro"/>
              <a:cs typeface="Source Sans Pro"/>
              <a:sym typeface="Source Sans Pro"/>
            </a:endParaRPr>
          </a:p>
          <a:p>
            <a:pPr indent="-387350" lvl="1" marL="914400" rtl="0" algn="l">
              <a:lnSpc>
                <a:spcPct val="150000"/>
              </a:lnSpc>
              <a:spcBef>
                <a:spcPts val="0"/>
              </a:spcBef>
              <a:spcAft>
                <a:spcPts val="0"/>
              </a:spcAft>
              <a:buClr>
                <a:srgbClr val="595959"/>
              </a:buClr>
              <a:buSzPts val="2500"/>
              <a:buFont typeface="Lato"/>
              <a:buChar char="○"/>
            </a:pPr>
            <a:r>
              <a:rPr lang="es-ES" sz="2500">
                <a:solidFill>
                  <a:srgbClr val="595959"/>
                </a:solidFill>
                <a:latin typeface="Source Sans Pro"/>
                <a:ea typeface="Source Sans Pro"/>
                <a:cs typeface="Source Sans Pro"/>
                <a:sym typeface="Source Sans Pro"/>
              </a:rPr>
              <a:t>¿Quién lo ha cambiado?</a:t>
            </a:r>
            <a:endParaRPr sz="2500">
              <a:solidFill>
                <a:srgbClr val="595959"/>
              </a:solidFill>
              <a:latin typeface="Source Sans Pro"/>
              <a:ea typeface="Source Sans Pro"/>
              <a:cs typeface="Source Sans Pro"/>
              <a:sym typeface="Source Sans Pro"/>
            </a:endParaRPr>
          </a:p>
          <a:p>
            <a:pPr indent="-387350" lvl="1" marL="914400" rtl="0" algn="l">
              <a:lnSpc>
                <a:spcPct val="150000"/>
              </a:lnSpc>
              <a:spcBef>
                <a:spcPts val="0"/>
              </a:spcBef>
              <a:spcAft>
                <a:spcPts val="0"/>
              </a:spcAft>
              <a:buClr>
                <a:srgbClr val="595959"/>
              </a:buClr>
              <a:buSzPts val="2500"/>
              <a:buFont typeface="Lato"/>
              <a:buChar char="○"/>
            </a:pPr>
            <a:r>
              <a:rPr lang="es-ES" sz="2500">
                <a:solidFill>
                  <a:srgbClr val="595959"/>
                </a:solidFill>
                <a:latin typeface="Source Sans Pro"/>
                <a:ea typeface="Source Sans Pro"/>
                <a:cs typeface="Source Sans Pro"/>
                <a:sym typeface="Source Sans Pro"/>
              </a:rPr>
              <a:t>Una descripción del cambio realizado</a:t>
            </a:r>
            <a:endParaRPr sz="3100"/>
          </a:p>
        </p:txBody>
      </p:sp>
      <p:sp>
        <p:nvSpPr>
          <p:cNvPr id="118" name="Google Shape;118;p7"/>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Definición: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71"/>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Estrategias de ramificación</a:t>
            </a:r>
            <a:endParaRPr/>
          </a:p>
        </p:txBody>
      </p:sp>
      <p:sp>
        <p:nvSpPr>
          <p:cNvPr id="837" name="Google Shape;837;p71"/>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838" name="Google Shape;838;p71"/>
          <p:cNvSpPr txBox="1"/>
          <p:nvPr>
            <p:ph idx="1" type="body"/>
          </p:nvPr>
        </p:nvSpPr>
        <p:spPr>
          <a:xfrm>
            <a:off x="555251" y="2162800"/>
            <a:ext cx="11317800" cy="3816300"/>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Clr>
                <a:srgbClr val="595959"/>
              </a:buClr>
              <a:buSzPts val="1600"/>
              <a:buFont typeface="Lato"/>
              <a:buChar char="●"/>
            </a:pPr>
            <a:r>
              <a:rPr lang="es-ES">
                <a:solidFill>
                  <a:srgbClr val="595959"/>
                </a:solidFill>
                <a:latin typeface="Source Sans Pro"/>
                <a:ea typeface="Source Sans Pro"/>
                <a:cs typeface="Source Sans Pro"/>
                <a:sym typeface="Source Sans Pro"/>
              </a:rPr>
              <a:t>Finalizar un feature: </a:t>
            </a:r>
            <a:r>
              <a:rPr b="1" lang="es-ES">
                <a:solidFill>
                  <a:srgbClr val="595959"/>
                </a:solidFill>
                <a:latin typeface="Source Code Pro"/>
                <a:ea typeface="Source Code Pro"/>
                <a:cs typeface="Source Code Pro"/>
                <a:sym typeface="Source Code Pro"/>
              </a:rPr>
              <a:t>git flow feature finish nombre_feature</a:t>
            </a:r>
            <a:endParaRPr b="1">
              <a:solidFill>
                <a:srgbClr val="595959"/>
              </a:solidFill>
              <a:latin typeface="Source Code Pro"/>
              <a:ea typeface="Source Code Pro"/>
              <a:cs typeface="Source Code Pro"/>
              <a:sym typeface="Source Code Pro"/>
            </a:endParaRPr>
          </a:p>
          <a:p>
            <a:pPr indent="0" lvl="0" marL="0" rtl="0" algn="l">
              <a:lnSpc>
                <a:spcPct val="100000"/>
              </a:lnSpc>
              <a:spcBef>
                <a:spcPts val="0"/>
              </a:spcBef>
              <a:spcAft>
                <a:spcPts val="0"/>
              </a:spcAft>
              <a:buSzPts val="1600"/>
              <a:buNone/>
            </a:pPr>
            <a:r>
              <a:t/>
            </a:r>
            <a:endParaRPr b="1">
              <a:solidFill>
                <a:srgbClr val="595959"/>
              </a:solidFill>
              <a:latin typeface="Source Code Pro"/>
              <a:ea typeface="Source Code Pro"/>
              <a:cs typeface="Source Code Pro"/>
              <a:sym typeface="Source Code Pro"/>
            </a:endParaRPr>
          </a:p>
          <a:p>
            <a:pPr indent="0" lvl="0" marL="0" rtl="0" algn="l">
              <a:lnSpc>
                <a:spcPct val="100000"/>
              </a:lnSpc>
              <a:spcBef>
                <a:spcPts val="0"/>
              </a:spcBef>
              <a:spcAft>
                <a:spcPts val="0"/>
              </a:spcAft>
              <a:buSzPts val="1600"/>
              <a:buNone/>
            </a:pPr>
            <a:r>
              <a:t/>
            </a:r>
            <a:endParaRPr b="1">
              <a:solidFill>
                <a:srgbClr val="595959"/>
              </a:solidFill>
              <a:latin typeface="Source Code Pro"/>
              <a:ea typeface="Source Code Pro"/>
              <a:cs typeface="Source Code Pro"/>
              <a:sym typeface="Source Code Pro"/>
            </a:endParaRPr>
          </a:p>
          <a:p>
            <a:pPr indent="0" lvl="0" marL="0" rtl="0" algn="l">
              <a:lnSpc>
                <a:spcPct val="100000"/>
              </a:lnSpc>
              <a:spcBef>
                <a:spcPts val="0"/>
              </a:spcBef>
              <a:spcAft>
                <a:spcPts val="0"/>
              </a:spcAft>
              <a:buSzPts val="1600"/>
              <a:buNone/>
            </a:pPr>
            <a:r>
              <a:t/>
            </a:r>
            <a:endParaRPr b="1">
              <a:solidFill>
                <a:srgbClr val="595959"/>
              </a:solidFill>
              <a:latin typeface="Source Code Pro"/>
              <a:ea typeface="Source Code Pro"/>
              <a:cs typeface="Source Code Pro"/>
              <a:sym typeface="Source Code Pro"/>
            </a:endParaRPr>
          </a:p>
          <a:p>
            <a:pPr indent="0" lvl="0" marL="0" rtl="0" algn="l">
              <a:lnSpc>
                <a:spcPct val="100000"/>
              </a:lnSpc>
              <a:spcBef>
                <a:spcPts val="0"/>
              </a:spcBef>
              <a:spcAft>
                <a:spcPts val="0"/>
              </a:spcAft>
              <a:buSzPts val="1600"/>
              <a:buNone/>
            </a:pPr>
            <a:r>
              <a:t/>
            </a:r>
            <a:endParaRPr b="1">
              <a:solidFill>
                <a:srgbClr val="595959"/>
              </a:solidFill>
              <a:latin typeface="Source Code Pro"/>
              <a:ea typeface="Source Code Pro"/>
              <a:cs typeface="Source Code Pro"/>
              <a:sym typeface="Source Code Pro"/>
            </a:endParaRPr>
          </a:p>
          <a:p>
            <a:pPr indent="0" lvl="0" marL="0" rtl="0" algn="l">
              <a:lnSpc>
                <a:spcPct val="100000"/>
              </a:lnSpc>
              <a:spcBef>
                <a:spcPts val="0"/>
              </a:spcBef>
              <a:spcAft>
                <a:spcPts val="0"/>
              </a:spcAft>
              <a:buSzPts val="1600"/>
              <a:buNone/>
            </a:pPr>
            <a:r>
              <a:t/>
            </a:r>
            <a:endParaRPr b="1">
              <a:solidFill>
                <a:srgbClr val="595959"/>
              </a:solidFill>
              <a:latin typeface="Source Code Pro"/>
              <a:ea typeface="Source Code Pro"/>
              <a:cs typeface="Source Code Pro"/>
              <a:sym typeface="Source Code Pro"/>
            </a:endParaRPr>
          </a:p>
          <a:p>
            <a:pPr indent="0" lvl="0" marL="0" rtl="0" algn="l">
              <a:lnSpc>
                <a:spcPct val="100000"/>
              </a:lnSpc>
              <a:spcBef>
                <a:spcPts val="0"/>
              </a:spcBef>
              <a:spcAft>
                <a:spcPts val="0"/>
              </a:spcAft>
              <a:buSzPts val="1600"/>
              <a:buNone/>
            </a:pPr>
            <a:r>
              <a:t/>
            </a:r>
            <a:endParaRPr b="1">
              <a:solidFill>
                <a:srgbClr val="595959"/>
              </a:solidFill>
              <a:latin typeface="Source Code Pro"/>
              <a:ea typeface="Source Code Pro"/>
              <a:cs typeface="Source Code Pro"/>
              <a:sym typeface="Source Code Pro"/>
            </a:endParaRPr>
          </a:p>
          <a:p>
            <a:pPr indent="0" lvl="0" marL="0" rtl="0" algn="l">
              <a:lnSpc>
                <a:spcPct val="100000"/>
              </a:lnSpc>
              <a:spcBef>
                <a:spcPts val="0"/>
              </a:spcBef>
              <a:spcAft>
                <a:spcPts val="0"/>
              </a:spcAft>
              <a:buSzPts val="1600"/>
              <a:buNone/>
            </a:pPr>
            <a:r>
              <a:t/>
            </a:r>
            <a:endParaRPr b="1">
              <a:solidFill>
                <a:srgbClr val="595959"/>
              </a:solidFill>
              <a:latin typeface="Source Code Pro"/>
              <a:ea typeface="Source Code Pro"/>
              <a:cs typeface="Source Code Pro"/>
              <a:sym typeface="Source Code Pro"/>
            </a:endParaRPr>
          </a:p>
          <a:p>
            <a:pPr indent="-330200" lvl="0" marL="457200" rtl="0" algn="l">
              <a:lnSpc>
                <a:spcPct val="100000"/>
              </a:lnSpc>
              <a:spcBef>
                <a:spcPts val="0"/>
              </a:spcBef>
              <a:spcAft>
                <a:spcPts val="0"/>
              </a:spcAft>
              <a:buClr>
                <a:srgbClr val="595959"/>
              </a:buClr>
              <a:buSzPts val="1600"/>
              <a:buFont typeface="Source Code Pro"/>
              <a:buChar char="●"/>
            </a:pPr>
            <a:r>
              <a:rPr lang="es-ES">
                <a:solidFill>
                  <a:srgbClr val="595959"/>
                </a:solidFill>
                <a:latin typeface="Source Sans Pro"/>
                <a:ea typeface="Source Sans Pro"/>
                <a:cs typeface="Source Sans Pro"/>
                <a:sym typeface="Source Sans Pro"/>
              </a:rPr>
              <a:t>Crear y finalizar una rama release:</a:t>
            </a:r>
            <a:r>
              <a:rPr lang="es-ES">
                <a:solidFill>
                  <a:srgbClr val="595959"/>
                </a:solidFill>
                <a:latin typeface="Source Code Pro"/>
                <a:ea typeface="Source Code Pro"/>
                <a:cs typeface="Source Code Pro"/>
                <a:sym typeface="Source Code Pro"/>
              </a:rPr>
              <a:t> </a:t>
            </a:r>
            <a:r>
              <a:rPr b="1" lang="es-ES">
                <a:solidFill>
                  <a:srgbClr val="595959"/>
                </a:solidFill>
                <a:latin typeface="Source Code Pro"/>
                <a:ea typeface="Source Code Pro"/>
                <a:cs typeface="Source Code Pro"/>
                <a:sym typeface="Source Code Pro"/>
              </a:rPr>
              <a:t>git flow release [start|finish] ‘version’</a:t>
            </a:r>
            <a:endParaRPr b="1">
              <a:solidFill>
                <a:srgbClr val="595959"/>
              </a:solidFill>
              <a:latin typeface="Source Code Pro"/>
              <a:ea typeface="Source Code Pro"/>
              <a:cs typeface="Source Code Pro"/>
              <a:sym typeface="Source Code Pro"/>
            </a:endParaRPr>
          </a:p>
        </p:txBody>
      </p:sp>
      <p:sp>
        <p:nvSpPr>
          <p:cNvPr id="839" name="Google Shape;839;p71"/>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Clr>
                <a:schemeClr val="dk1"/>
              </a:buClr>
              <a:buSzPts val="1100"/>
              <a:buFont typeface="Arial"/>
              <a:buNone/>
            </a:pPr>
            <a:r>
              <a:rPr lang="es-ES"/>
              <a:t>GitFlow extensión de git</a:t>
            </a:r>
            <a:endParaRPr/>
          </a:p>
        </p:txBody>
      </p:sp>
      <p:pic>
        <p:nvPicPr>
          <p:cNvPr id="840" name="Google Shape;840;p71"/>
          <p:cNvPicPr preferRelativeResize="0"/>
          <p:nvPr/>
        </p:nvPicPr>
        <p:blipFill rotWithShape="1">
          <a:blip r:embed="rId3">
            <a:alphaModFix/>
          </a:blip>
          <a:srcRect b="0" l="0" r="0" t="0"/>
          <a:stretch/>
        </p:blipFill>
        <p:spPr>
          <a:xfrm>
            <a:off x="2957500" y="2725900"/>
            <a:ext cx="5778975" cy="1403090"/>
          </a:xfrm>
          <a:prstGeom prst="rect">
            <a:avLst/>
          </a:prstGeom>
          <a:noFill/>
          <a:ln>
            <a:noFill/>
          </a:ln>
        </p:spPr>
      </p:pic>
      <p:pic>
        <p:nvPicPr>
          <p:cNvPr id="841" name="Google Shape;841;p71"/>
          <p:cNvPicPr preferRelativeResize="0"/>
          <p:nvPr/>
        </p:nvPicPr>
        <p:blipFill rotWithShape="1">
          <a:blip r:embed="rId4">
            <a:alphaModFix/>
          </a:blip>
          <a:srcRect b="0" l="0" r="0" t="0"/>
          <a:stretch/>
        </p:blipFill>
        <p:spPr>
          <a:xfrm>
            <a:off x="5990650" y="4534063"/>
            <a:ext cx="4552950" cy="1533525"/>
          </a:xfrm>
          <a:prstGeom prst="rect">
            <a:avLst/>
          </a:prstGeom>
          <a:noFill/>
          <a:ln>
            <a:noFill/>
          </a:ln>
        </p:spPr>
      </p:pic>
      <p:pic>
        <p:nvPicPr>
          <p:cNvPr id="842" name="Google Shape;842;p71"/>
          <p:cNvPicPr preferRelativeResize="0"/>
          <p:nvPr/>
        </p:nvPicPr>
        <p:blipFill rotWithShape="1">
          <a:blip r:embed="rId5">
            <a:alphaModFix/>
          </a:blip>
          <a:srcRect b="0" l="0" r="0" t="0"/>
          <a:stretch/>
        </p:blipFill>
        <p:spPr>
          <a:xfrm>
            <a:off x="1082950" y="4534075"/>
            <a:ext cx="3906975" cy="19201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72"/>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Estrategias de ramificación</a:t>
            </a:r>
            <a:endParaRPr/>
          </a:p>
        </p:txBody>
      </p:sp>
      <p:sp>
        <p:nvSpPr>
          <p:cNvPr id="849" name="Google Shape;849;p72"/>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850" name="Google Shape;850;p72"/>
          <p:cNvSpPr txBox="1"/>
          <p:nvPr>
            <p:ph idx="1" type="body"/>
          </p:nvPr>
        </p:nvSpPr>
        <p:spPr>
          <a:xfrm>
            <a:off x="622601" y="2204875"/>
            <a:ext cx="10971300" cy="3816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600"/>
              <a:buNone/>
            </a:pPr>
            <a:r>
              <a:rPr lang="es-ES" sz="2000">
                <a:solidFill>
                  <a:srgbClr val="595959"/>
                </a:solidFill>
              </a:rPr>
              <a:t>Creación y finalización de una rama HotFix:</a:t>
            </a:r>
            <a:endParaRPr sz="2000">
              <a:solidFill>
                <a:srgbClr val="595959"/>
              </a:solidFill>
            </a:endParaRPr>
          </a:p>
          <a:p>
            <a:pPr indent="0" lvl="0" marL="0" rtl="0" algn="l">
              <a:lnSpc>
                <a:spcPct val="100000"/>
              </a:lnSpc>
              <a:spcBef>
                <a:spcPts val="0"/>
              </a:spcBef>
              <a:spcAft>
                <a:spcPts val="0"/>
              </a:spcAft>
              <a:buSzPts val="1600"/>
              <a:buNone/>
            </a:pPr>
            <a:r>
              <a:t/>
            </a:r>
            <a:endParaRPr sz="2000">
              <a:solidFill>
                <a:srgbClr val="595959"/>
              </a:solidFill>
            </a:endParaRPr>
          </a:p>
          <a:p>
            <a:pPr indent="0" lvl="0" marL="0" rtl="0" algn="ctr">
              <a:lnSpc>
                <a:spcPct val="100000"/>
              </a:lnSpc>
              <a:spcBef>
                <a:spcPts val="0"/>
              </a:spcBef>
              <a:spcAft>
                <a:spcPts val="0"/>
              </a:spcAft>
              <a:buSzPts val="1600"/>
              <a:buNone/>
            </a:pPr>
            <a:r>
              <a:rPr b="1" lang="es-ES" sz="2000">
                <a:solidFill>
                  <a:srgbClr val="595959"/>
                </a:solidFill>
                <a:latin typeface="Source Code Pro"/>
                <a:ea typeface="Source Code Pro"/>
                <a:cs typeface="Source Code Pro"/>
                <a:sym typeface="Source Code Pro"/>
              </a:rPr>
              <a:t>git flow hotfix [start|finish] nombre_hotfix</a:t>
            </a:r>
            <a:endParaRPr b="1" sz="2000">
              <a:solidFill>
                <a:srgbClr val="595959"/>
              </a:solidFill>
              <a:latin typeface="Source Code Pro"/>
              <a:ea typeface="Source Code Pro"/>
              <a:cs typeface="Source Code Pro"/>
              <a:sym typeface="Source Code Pro"/>
            </a:endParaRPr>
          </a:p>
          <a:p>
            <a:pPr indent="0" lvl="0" marL="0" rtl="0" algn="ctr">
              <a:lnSpc>
                <a:spcPct val="100000"/>
              </a:lnSpc>
              <a:spcBef>
                <a:spcPts val="0"/>
              </a:spcBef>
              <a:spcAft>
                <a:spcPts val="0"/>
              </a:spcAft>
              <a:buSzPts val="1600"/>
              <a:buNone/>
            </a:pPr>
            <a:r>
              <a:t/>
            </a:r>
            <a:endParaRPr b="1" sz="2000">
              <a:latin typeface="Source Code Pro"/>
              <a:ea typeface="Source Code Pro"/>
              <a:cs typeface="Source Code Pro"/>
              <a:sym typeface="Source Code Pro"/>
            </a:endParaRPr>
          </a:p>
          <a:p>
            <a:pPr indent="0" lvl="0" marL="0" rtl="0" algn="ctr">
              <a:lnSpc>
                <a:spcPct val="100000"/>
              </a:lnSpc>
              <a:spcBef>
                <a:spcPts val="0"/>
              </a:spcBef>
              <a:spcAft>
                <a:spcPts val="0"/>
              </a:spcAft>
              <a:buSzPts val="1600"/>
              <a:buNone/>
            </a:pPr>
            <a:r>
              <a:t/>
            </a:r>
            <a:endParaRPr b="1" sz="2000">
              <a:latin typeface="Source Code Pro"/>
              <a:ea typeface="Source Code Pro"/>
              <a:cs typeface="Source Code Pro"/>
              <a:sym typeface="Source Code Pro"/>
            </a:endParaRPr>
          </a:p>
        </p:txBody>
      </p:sp>
      <p:sp>
        <p:nvSpPr>
          <p:cNvPr id="851" name="Google Shape;851;p72"/>
          <p:cNvSpPr txBox="1"/>
          <p:nvPr>
            <p:ph idx="2" type="body"/>
          </p:nvPr>
        </p:nvSpPr>
        <p:spPr>
          <a:xfrm>
            <a:off x="635648" y="1340693"/>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Clr>
                <a:schemeClr val="dk1"/>
              </a:buClr>
              <a:buSzPts val="1100"/>
              <a:buFont typeface="Arial"/>
              <a:buNone/>
            </a:pPr>
            <a:r>
              <a:rPr lang="es-ES"/>
              <a:t>GitFlow extensión de git</a:t>
            </a:r>
            <a:endParaRPr/>
          </a:p>
        </p:txBody>
      </p:sp>
      <p:pic>
        <p:nvPicPr>
          <p:cNvPr id="852" name="Google Shape;852;p72"/>
          <p:cNvPicPr preferRelativeResize="0"/>
          <p:nvPr/>
        </p:nvPicPr>
        <p:blipFill rotWithShape="1">
          <a:blip r:embed="rId3">
            <a:alphaModFix/>
          </a:blip>
          <a:srcRect b="0" l="0" r="0" t="0"/>
          <a:stretch/>
        </p:blipFill>
        <p:spPr>
          <a:xfrm>
            <a:off x="6850738" y="3757125"/>
            <a:ext cx="4867275" cy="1733550"/>
          </a:xfrm>
          <a:prstGeom prst="rect">
            <a:avLst/>
          </a:prstGeom>
          <a:noFill/>
          <a:ln>
            <a:noFill/>
          </a:ln>
        </p:spPr>
      </p:pic>
      <p:pic>
        <p:nvPicPr>
          <p:cNvPr id="853" name="Google Shape;853;p72"/>
          <p:cNvPicPr preferRelativeResize="0"/>
          <p:nvPr/>
        </p:nvPicPr>
        <p:blipFill rotWithShape="1">
          <a:blip r:embed="rId4">
            <a:alphaModFix/>
          </a:blip>
          <a:srcRect b="0" l="0" r="0" t="0"/>
          <a:stretch/>
        </p:blipFill>
        <p:spPr>
          <a:xfrm>
            <a:off x="749400" y="3757125"/>
            <a:ext cx="4533900" cy="22288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73"/>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Estrategias de ramificación</a:t>
            </a:r>
            <a:endParaRPr/>
          </a:p>
        </p:txBody>
      </p:sp>
      <p:sp>
        <p:nvSpPr>
          <p:cNvPr id="860" name="Google Shape;860;p73"/>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861" name="Google Shape;861;p73"/>
          <p:cNvSpPr txBox="1"/>
          <p:nvPr>
            <p:ph idx="1" type="body"/>
          </p:nvPr>
        </p:nvSpPr>
        <p:spPr>
          <a:xfrm>
            <a:off x="622598" y="2204864"/>
            <a:ext cx="7200900" cy="3816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600"/>
              <a:buNone/>
            </a:pPr>
            <a:r>
              <a:rPr lang="es-ES" sz="2200">
                <a:solidFill>
                  <a:srgbClr val="595959"/>
                </a:solidFill>
              </a:rPr>
              <a:t>Las aplicaciones de grafos como smartGit o SourceTree también tienen herramientas que facilitan las estrategias de ramificación. </a:t>
            </a:r>
            <a:endParaRPr sz="2200">
              <a:solidFill>
                <a:srgbClr val="595959"/>
              </a:solidFill>
            </a:endParaRPr>
          </a:p>
        </p:txBody>
      </p:sp>
      <p:sp>
        <p:nvSpPr>
          <p:cNvPr id="862" name="Google Shape;862;p73"/>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GitFlow</a:t>
            </a:r>
            <a:endParaRPr/>
          </a:p>
        </p:txBody>
      </p:sp>
      <p:pic>
        <p:nvPicPr>
          <p:cNvPr id="863" name="Google Shape;863;p73"/>
          <p:cNvPicPr preferRelativeResize="0"/>
          <p:nvPr/>
        </p:nvPicPr>
        <p:blipFill rotWithShape="1">
          <a:blip r:embed="rId3">
            <a:alphaModFix/>
          </a:blip>
          <a:srcRect b="0" l="0" r="0" t="0"/>
          <a:stretch/>
        </p:blipFill>
        <p:spPr>
          <a:xfrm>
            <a:off x="7858098" y="2245518"/>
            <a:ext cx="4062100" cy="2556664"/>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74"/>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Estrategias de ramificación</a:t>
            </a:r>
            <a:endParaRPr/>
          </a:p>
        </p:txBody>
      </p:sp>
      <p:sp>
        <p:nvSpPr>
          <p:cNvPr id="870" name="Google Shape;870;p74"/>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871" name="Google Shape;871;p74"/>
          <p:cNvSpPr txBox="1"/>
          <p:nvPr>
            <p:ph idx="1" type="body"/>
          </p:nvPr>
        </p:nvSpPr>
        <p:spPr>
          <a:xfrm>
            <a:off x="622601" y="2204875"/>
            <a:ext cx="10945200" cy="3816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600"/>
              <a:buNone/>
            </a:pPr>
            <a:r>
              <a:rPr lang="es-ES" sz="2100">
                <a:solidFill>
                  <a:srgbClr val="595959"/>
                </a:solidFill>
              </a:rPr>
              <a:t>Es la evolución de GitFlow utilizando como herramienta un repositorio de GitHub, como el Pull request, issues, etc… eliminando la rama </a:t>
            </a:r>
            <a:r>
              <a:rPr i="1" lang="es-ES" sz="2100">
                <a:solidFill>
                  <a:srgbClr val="595959"/>
                </a:solidFill>
              </a:rPr>
              <a:t>develop</a:t>
            </a:r>
            <a:r>
              <a:rPr lang="es-ES" sz="2100">
                <a:solidFill>
                  <a:srgbClr val="595959"/>
                </a:solidFill>
              </a:rPr>
              <a:t>.</a:t>
            </a:r>
            <a:endParaRPr sz="2100">
              <a:solidFill>
                <a:srgbClr val="595959"/>
              </a:solidFill>
            </a:endParaRPr>
          </a:p>
          <a:p>
            <a:pPr indent="0" lvl="0" marL="0" rtl="0" algn="l">
              <a:lnSpc>
                <a:spcPct val="100000"/>
              </a:lnSpc>
              <a:spcBef>
                <a:spcPts val="0"/>
              </a:spcBef>
              <a:spcAft>
                <a:spcPts val="0"/>
              </a:spcAft>
              <a:buSzPts val="1600"/>
              <a:buNone/>
            </a:pPr>
            <a:r>
              <a:t/>
            </a:r>
            <a:endParaRPr sz="2100">
              <a:solidFill>
                <a:srgbClr val="595959"/>
              </a:solidFill>
            </a:endParaRPr>
          </a:p>
          <a:p>
            <a:pPr indent="0" lvl="0" marL="0" rtl="0" algn="l">
              <a:lnSpc>
                <a:spcPct val="100000"/>
              </a:lnSpc>
              <a:spcBef>
                <a:spcPts val="0"/>
              </a:spcBef>
              <a:spcAft>
                <a:spcPts val="0"/>
              </a:spcAft>
              <a:buSzPts val="1600"/>
              <a:buNone/>
            </a:pPr>
            <a:r>
              <a:rPr lang="es-ES" sz="2100">
                <a:solidFill>
                  <a:srgbClr val="595959"/>
                </a:solidFill>
              </a:rPr>
              <a:t>La rama principal sigue conteniendo el último código utilizable.</a:t>
            </a:r>
            <a:endParaRPr sz="2100">
              <a:solidFill>
                <a:srgbClr val="595959"/>
              </a:solidFill>
            </a:endParaRPr>
          </a:p>
          <a:p>
            <a:pPr indent="0" lvl="0" marL="0" rtl="0" algn="l">
              <a:lnSpc>
                <a:spcPct val="100000"/>
              </a:lnSpc>
              <a:spcBef>
                <a:spcPts val="0"/>
              </a:spcBef>
              <a:spcAft>
                <a:spcPts val="0"/>
              </a:spcAft>
              <a:buSzPts val="1600"/>
              <a:buNone/>
            </a:pPr>
            <a:r>
              <a:t/>
            </a:r>
            <a:endParaRPr sz="2100">
              <a:solidFill>
                <a:srgbClr val="595959"/>
              </a:solidFill>
            </a:endParaRPr>
          </a:p>
          <a:p>
            <a:pPr indent="0" lvl="0" marL="0" rtl="0" algn="l">
              <a:lnSpc>
                <a:spcPct val="100000"/>
              </a:lnSpc>
              <a:spcBef>
                <a:spcPts val="0"/>
              </a:spcBef>
              <a:spcAft>
                <a:spcPts val="0"/>
              </a:spcAft>
              <a:buSzPts val="1600"/>
              <a:buNone/>
            </a:pPr>
            <a:r>
              <a:rPr lang="es-ES" sz="2100">
                <a:solidFill>
                  <a:srgbClr val="595959"/>
                </a:solidFill>
              </a:rPr>
              <a:t>Esta estrategia la veremos más adelante cuando hayamos profundizado en las utilidades que ofrece GitHub.</a:t>
            </a:r>
            <a:endParaRPr sz="2100">
              <a:solidFill>
                <a:srgbClr val="595959"/>
              </a:solidFill>
            </a:endParaRPr>
          </a:p>
        </p:txBody>
      </p:sp>
      <p:sp>
        <p:nvSpPr>
          <p:cNvPr id="872" name="Google Shape;872;p74"/>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GitHubFlow</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75"/>
          <p:cNvSpPr txBox="1"/>
          <p:nvPr>
            <p:ph type="title"/>
          </p:nvPr>
        </p:nvSpPr>
        <p:spPr>
          <a:xfrm>
            <a:off x="462657" y="2564994"/>
            <a:ext cx="11161200" cy="864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000"/>
              <a:buNone/>
            </a:pPr>
            <a:r>
              <a:rPr lang="es-ES" sz="4200">
                <a:solidFill>
                  <a:srgbClr val="1A1A1A"/>
                </a:solidFill>
                <a:latin typeface="Source Sans Pro"/>
                <a:ea typeface="Source Sans Pro"/>
                <a:cs typeface="Source Sans Pro"/>
                <a:sym typeface="Source Sans Pro"/>
              </a:rPr>
              <a:t>Bibliografía</a:t>
            </a:r>
            <a:endParaRPr/>
          </a:p>
        </p:txBody>
      </p:sp>
      <p:sp>
        <p:nvSpPr>
          <p:cNvPr id="879" name="Google Shape;879;p75"/>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76"/>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111111"/>
              <a:buNone/>
            </a:pPr>
            <a:r>
              <a:rPr lang="es-ES"/>
              <a:t>Bibliografía</a:t>
            </a:r>
            <a:endParaRPr/>
          </a:p>
        </p:txBody>
      </p:sp>
      <p:sp>
        <p:nvSpPr>
          <p:cNvPr id="886" name="Google Shape;886;p76"/>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887" name="Google Shape;887;p76"/>
          <p:cNvSpPr txBox="1"/>
          <p:nvPr>
            <p:ph idx="1" type="body"/>
          </p:nvPr>
        </p:nvSpPr>
        <p:spPr>
          <a:xfrm>
            <a:off x="622601" y="2204875"/>
            <a:ext cx="10971300" cy="3816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s-ES" sz="1300">
                <a:solidFill>
                  <a:srgbClr val="595959"/>
                </a:solidFill>
                <a:latin typeface="Source Sans Pro"/>
                <a:ea typeface="Source Sans Pro"/>
                <a:cs typeface="Source Sans Pro"/>
                <a:sym typeface="Source Sans Pro"/>
              </a:rPr>
              <a:t>[1] Pro Git</a:t>
            </a:r>
            <a:r>
              <a:rPr lang="es-ES" sz="1300">
                <a:solidFill>
                  <a:srgbClr val="595959"/>
                </a:solidFill>
                <a:latin typeface="Source Sans Pro"/>
                <a:ea typeface="Source Sans Pro"/>
                <a:cs typeface="Source Sans Pro"/>
                <a:sym typeface="Source Sans Pro"/>
              </a:rPr>
              <a:t>, Scott Chacon and Ben Straub,  </a:t>
            </a:r>
            <a:r>
              <a:rPr lang="es-ES" sz="1300" u="sng">
                <a:solidFill>
                  <a:srgbClr val="1C3678"/>
                </a:solidFill>
                <a:latin typeface="Source Sans Pro"/>
                <a:ea typeface="Source Sans Pro"/>
                <a:cs typeface="Source Sans Pro"/>
                <a:sym typeface="Source Sans Pro"/>
                <a:hlinkClick r:id="rId3">
                  <a:extLst>
                    <a:ext uri="{A12FA001-AC4F-418D-AE19-62706E023703}">
                      <ahyp:hlinkClr val="tx"/>
                    </a:ext>
                  </a:extLst>
                </a:hlinkClick>
              </a:rPr>
              <a:t>https://git-scm.com/book/en/v2</a:t>
            </a:r>
            <a:r>
              <a:rPr lang="es-ES" sz="1300">
                <a:solidFill>
                  <a:srgbClr val="595959"/>
                </a:solidFill>
                <a:latin typeface="Source Sans Pro"/>
                <a:ea typeface="Source Sans Pro"/>
                <a:cs typeface="Source Sans Pro"/>
                <a:sym typeface="Source Sans Pro"/>
              </a:rPr>
              <a:t> </a:t>
            </a:r>
            <a:endParaRPr sz="1300">
              <a:solidFill>
                <a:srgbClr val="595959"/>
              </a:solidFill>
              <a:latin typeface="Source Sans Pro"/>
              <a:ea typeface="Source Sans Pro"/>
              <a:cs typeface="Source Sans Pro"/>
              <a:sym typeface="Source Sans Pro"/>
            </a:endParaRPr>
          </a:p>
          <a:p>
            <a:pPr indent="0" lvl="0" marL="0" rtl="0" algn="l">
              <a:lnSpc>
                <a:spcPct val="115000"/>
              </a:lnSpc>
              <a:spcBef>
                <a:spcPts val="1200"/>
              </a:spcBef>
              <a:spcAft>
                <a:spcPts val="0"/>
              </a:spcAft>
              <a:buClr>
                <a:schemeClr val="dk1"/>
              </a:buClr>
              <a:buSzPts val="1100"/>
              <a:buFont typeface="Arial"/>
              <a:buNone/>
            </a:pPr>
            <a:r>
              <a:rPr b="1" lang="es-ES" sz="1300">
                <a:solidFill>
                  <a:srgbClr val="595959"/>
                </a:solidFill>
                <a:latin typeface="Source Sans Pro"/>
                <a:ea typeface="Source Sans Pro"/>
                <a:cs typeface="Source Sans Pro"/>
                <a:sym typeface="Source Sans Pro"/>
              </a:rPr>
              <a:t>[2] Undoing commit and changes:</a:t>
            </a:r>
            <a:r>
              <a:rPr lang="es-ES" sz="1300">
                <a:solidFill>
                  <a:srgbClr val="595959"/>
                </a:solidFill>
                <a:latin typeface="Source Sans Pro"/>
                <a:ea typeface="Source Sans Pro"/>
                <a:cs typeface="Source Sans Pro"/>
                <a:sym typeface="Source Sans Pro"/>
              </a:rPr>
              <a:t> </a:t>
            </a:r>
            <a:r>
              <a:rPr lang="es-ES" sz="1300" u="sng">
                <a:solidFill>
                  <a:srgbClr val="1C3678"/>
                </a:solidFill>
                <a:latin typeface="Source Sans Pro"/>
                <a:ea typeface="Source Sans Pro"/>
                <a:cs typeface="Source Sans Pro"/>
                <a:sym typeface="Source Sans Pro"/>
                <a:hlinkClick r:id="rId4">
                  <a:extLst>
                    <a:ext uri="{A12FA001-AC4F-418D-AE19-62706E023703}">
                      <ahyp:hlinkClr val="tx"/>
                    </a:ext>
                  </a:extLst>
                </a:hlinkClick>
              </a:rPr>
              <a:t>https://www.atlassian.com/git/tutorials/undoing-changes</a:t>
            </a:r>
            <a:endParaRPr sz="1300">
              <a:solidFill>
                <a:srgbClr val="595959"/>
              </a:solidFill>
              <a:latin typeface="Source Sans Pro"/>
              <a:ea typeface="Source Sans Pro"/>
              <a:cs typeface="Source Sans Pro"/>
              <a:sym typeface="Source Sans Pro"/>
            </a:endParaRPr>
          </a:p>
          <a:p>
            <a:pPr indent="0" lvl="0" marL="0" rtl="0" algn="l">
              <a:lnSpc>
                <a:spcPct val="115000"/>
              </a:lnSpc>
              <a:spcBef>
                <a:spcPts val="1200"/>
              </a:spcBef>
              <a:spcAft>
                <a:spcPts val="0"/>
              </a:spcAft>
              <a:buSzPts val="1600"/>
              <a:buNone/>
            </a:pPr>
            <a:r>
              <a:rPr b="1" lang="es-ES" sz="1300">
                <a:solidFill>
                  <a:srgbClr val="595959"/>
                </a:solidFill>
                <a:latin typeface="Source Sans Pro"/>
                <a:ea typeface="Source Sans Pro"/>
                <a:cs typeface="Source Sans Pro"/>
                <a:sym typeface="Source Sans Pro"/>
              </a:rPr>
              <a:t>[3] Git Rebase</a:t>
            </a:r>
            <a:r>
              <a:rPr lang="es-ES" sz="1300">
                <a:solidFill>
                  <a:srgbClr val="595959"/>
                </a:solidFill>
                <a:latin typeface="Source Sans Pro"/>
                <a:ea typeface="Source Sans Pro"/>
                <a:cs typeface="Source Sans Pro"/>
                <a:sym typeface="Source Sans Pro"/>
              </a:rPr>
              <a:t>,  </a:t>
            </a:r>
            <a:r>
              <a:rPr lang="es-ES" sz="1300" u="sng">
                <a:solidFill>
                  <a:srgbClr val="1C3678"/>
                </a:solidFill>
                <a:latin typeface="Source Sans Pro"/>
                <a:ea typeface="Source Sans Pro"/>
                <a:cs typeface="Source Sans Pro"/>
                <a:sym typeface="Source Sans Pro"/>
                <a:hlinkClick r:id="rId5">
                  <a:extLst>
                    <a:ext uri="{A12FA001-AC4F-418D-AE19-62706E023703}">
                      <ahyp:hlinkClr val="tx"/>
                    </a:ext>
                  </a:extLst>
                </a:hlinkClick>
              </a:rPr>
              <a:t>https://git-scm.com/docs/git-rebase</a:t>
            </a:r>
            <a:r>
              <a:rPr lang="es-ES" sz="1300">
                <a:solidFill>
                  <a:srgbClr val="595959"/>
                </a:solidFill>
                <a:latin typeface="Source Sans Pro"/>
                <a:ea typeface="Source Sans Pro"/>
                <a:cs typeface="Source Sans Pro"/>
                <a:sym typeface="Source Sans Pro"/>
              </a:rPr>
              <a:t> </a:t>
            </a:r>
            <a:endParaRPr sz="1300">
              <a:solidFill>
                <a:srgbClr val="595959"/>
              </a:solidFill>
              <a:latin typeface="Source Sans Pro"/>
              <a:ea typeface="Source Sans Pro"/>
              <a:cs typeface="Source Sans Pro"/>
              <a:sym typeface="Source Sans Pro"/>
            </a:endParaRPr>
          </a:p>
          <a:p>
            <a:pPr indent="0" lvl="0" marL="0" rtl="0" algn="l">
              <a:lnSpc>
                <a:spcPct val="115000"/>
              </a:lnSpc>
              <a:spcBef>
                <a:spcPts val="1200"/>
              </a:spcBef>
              <a:spcAft>
                <a:spcPts val="1200"/>
              </a:spcAft>
              <a:buClr>
                <a:schemeClr val="dk1"/>
              </a:buClr>
              <a:buSzPts val="1100"/>
              <a:buFont typeface="Arial"/>
              <a:buNone/>
            </a:pPr>
            <a:r>
              <a:rPr b="1" lang="es-ES" sz="1300">
                <a:solidFill>
                  <a:srgbClr val="595959"/>
                </a:solidFill>
                <a:latin typeface="Source Sans Pro"/>
                <a:ea typeface="Source Sans Pro"/>
                <a:cs typeface="Source Sans Pro"/>
                <a:sym typeface="Source Sans Pro"/>
              </a:rPr>
              <a:t>[4] Gitflow Workflow</a:t>
            </a:r>
            <a:r>
              <a:rPr lang="es-ES" sz="1300">
                <a:solidFill>
                  <a:srgbClr val="595959"/>
                </a:solidFill>
                <a:latin typeface="Source Sans Pro"/>
                <a:ea typeface="Source Sans Pro"/>
                <a:cs typeface="Source Sans Pro"/>
                <a:sym typeface="Source Sans Pro"/>
              </a:rPr>
              <a:t>, </a:t>
            </a:r>
            <a:r>
              <a:rPr lang="es-ES" sz="1300" u="sng">
                <a:solidFill>
                  <a:schemeClr val="hlink"/>
                </a:solidFill>
                <a:latin typeface="Source Sans Pro"/>
                <a:ea typeface="Source Sans Pro"/>
                <a:cs typeface="Source Sans Pro"/>
                <a:sym typeface="Source Sans Pro"/>
                <a:hlinkClick r:id="rId6"/>
              </a:rPr>
              <a:t>https://www.atlassian.com/git/tutorials/comparing-workflows/gitflow-workflow</a:t>
            </a:r>
            <a:r>
              <a:rPr lang="es-ES" sz="1300">
                <a:solidFill>
                  <a:srgbClr val="595959"/>
                </a:solidFill>
                <a:latin typeface="Source Sans Pro"/>
                <a:ea typeface="Source Sans Pro"/>
                <a:cs typeface="Source Sans Pro"/>
                <a:sym typeface="Source Sans Pro"/>
              </a:rPr>
              <a:t> </a:t>
            </a:r>
            <a:endParaRPr sz="1300">
              <a:solidFill>
                <a:srgbClr val="595959"/>
              </a:solidFill>
              <a:latin typeface="Source Sans Pro"/>
              <a:ea typeface="Source Sans Pro"/>
              <a:cs typeface="Source Sans Pro"/>
              <a:sym typeface="Source Sans Pro"/>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cxnSp>
        <p:nvCxnSpPr>
          <p:cNvPr id="893" name="Google Shape;893;p77"/>
          <p:cNvCxnSpPr/>
          <p:nvPr/>
        </p:nvCxnSpPr>
        <p:spPr>
          <a:xfrm>
            <a:off x="622598" y="5373216"/>
            <a:ext cx="10945216" cy="0"/>
          </a:xfrm>
          <a:prstGeom prst="straightConnector1">
            <a:avLst/>
          </a:prstGeom>
          <a:noFill/>
          <a:ln cap="flat" cmpd="sng" w="9525">
            <a:solidFill>
              <a:schemeClr val="dk1"/>
            </a:solidFill>
            <a:prstDash val="solid"/>
            <a:round/>
            <a:headEnd len="sm" w="sm" type="none"/>
            <a:tailEnd len="sm" w="sm" type="none"/>
          </a:ln>
        </p:spPr>
      </p:cxnSp>
      <p:sp>
        <p:nvSpPr>
          <p:cNvPr id="894" name="Google Shape;894;p77"/>
          <p:cNvSpPr txBox="1"/>
          <p:nvPr/>
        </p:nvSpPr>
        <p:spPr>
          <a:xfrm>
            <a:off x="635542" y="2852936"/>
            <a:ext cx="10932272"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Source Sans Pro"/>
                <a:ea typeface="Source Sans Pro"/>
                <a:cs typeface="Source Sans Pro"/>
                <a:sym typeface="Source Sans Pro"/>
              </a:rPr>
              <a:t>Zamalbide Auzoa z/g - 20100 Errenteria (Gipuzkoa)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Source Sans Pro"/>
                <a:ea typeface="Source Sans Pro"/>
                <a:cs typeface="Source Sans Pro"/>
                <a:sym typeface="Source Sans Pro"/>
              </a:rPr>
              <a:t>T. (+34) 943 082 900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ES" sz="1800" u="sng" cap="none" strike="noStrike">
                <a:solidFill>
                  <a:schemeClr val="dk1"/>
                </a:solidFill>
                <a:latin typeface="Source Sans Pro"/>
                <a:ea typeface="Source Sans Pro"/>
                <a:cs typeface="Source Sans Pro"/>
                <a:sym typeface="Source Sans Pro"/>
                <a:hlinkClick r:id="rId3">
                  <a:extLst>
                    <a:ext uri="{A12FA001-AC4F-418D-AE19-62706E023703}">
                      <ahyp:hlinkClr val="tx"/>
                    </a:ext>
                  </a:extLst>
                </a:hlinkClick>
              </a:rPr>
              <a:t>info@tknika.eus</a:t>
            </a:r>
            <a:endParaRPr b="0" i="0" sz="1800" u="none" cap="none" strike="noStrike">
              <a:solidFill>
                <a:schemeClr val="dk1"/>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dk1"/>
                </a:solidFill>
                <a:latin typeface="Source Sans Pro"/>
                <a:ea typeface="Source Sans Pro"/>
                <a:cs typeface="Source Sans Pro"/>
                <a:sym typeface="Source Sans Pro"/>
              </a:rPr>
              <a:t> www.tknika.eus</a:t>
            </a:r>
            <a:endParaRPr b="0" i="0" sz="1400" u="none" cap="none" strike="noStrike">
              <a:solidFill>
                <a:srgbClr val="000000"/>
              </a:solidFill>
              <a:latin typeface="Arial"/>
              <a:ea typeface="Arial"/>
              <a:cs typeface="Arial"/>
              <a:sym typeface="Arial"/>
            </a:endParaRPr>
          </a:p>
        </p:txBody>
      </p:sp>
      <p:sp>
        <p:nvSpPr>
          <p:cNvPr id="895" name="Google Shape;895;p77"/>
          <p:cNvSpPr txBox="1"/>
          <p:nvPr>
            <p:ph idx="12" type="sldNum"/>
          </p:nvPr>
        </p:nvSpPr>
        <p:spPr>
          <a:xfrm>
            <a:off x="8736463" y="6237312"/>
            <a:ext cx="284443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latin typeface="Source Sans Pro"/>
                <a:ea typeface="Source Sans Pro"/>
                <a:cs typeface="Source Sans Pro"/>
                <a:sym typeface="Source Sans Pro"/>
              </a:rPr>
              <a:t>‹#›</a:t>
            </a:fld>
            <a:endParaRPr>
              <a:latin typeface="Source Sans Pro"/>
              <a:ea typeface="Source Sans Pro"/>
              <a:cs typeface="Source Sans Pro"/>
              <a:sym typeface="Source Sans Pro"/>
            </a:endParaRPr>
          </a:p>
        </p:txBody>
      </p:sp>
      <p:sp>
        <p:nvSpPr>
          <p:cNvPr id="896" name="Google Shape;896;p77"/>
          <p:cNvSpPr txBox="1"/>
          <p:nvPr/>
        </p:nvSpPr>
        <p:spPr>
          <a:xfrm>
            <a:off x="3041338" y="1628799"/>
            <a:ext cx="612068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ES" sz="2400" u="none" cap="none" strike="noStrike">
                <a:solidFill>
                  <a:schemeClr val="dk1"/>
                </a:solidFill>
                <a:latin typeface="Source Sans Pro"/>
                <a:ea typeface="Source Sans Pro"/>
                <a:cs typeface="Source Sans Pro"/>
                <a:sym typeface="Source Sans Pro"/>
              </a:rPr>
              <a:t>ESKERRIK ASKO  </a:t>
            </a:r>
            <a:r>
              <a:rPr b="1" i="0" lang="es-ES" sz="2400" u="none" cap="none" strike="noStrike">
                <a:solidFill>
                  <a:srgbClr val="BFBFBF"/>
                </a:solidFill>
                <a:latin typeface="Source Sans Pro"/>
                <a:ea typeface="Source Sans Pro"/>
                <a:cs typeface="Source Sans Pro"/>
                <a:sym typeface="Source Sans Pro"/>
              </a:rPr>
              <a:t>– </a:t>
            </a:r>
            <a:r>
              <a:rPr b="1" i="0" lang="es-ES" sz="2400" u="none" cap="none" strike="noStrike">
                <a:solidFill>
                  <a:schemeClr val="dk1"/>
                </a:solidFill>
                <a:latin typeface="Source Sans Pro"/>
                <a:ea typeface="Source Sans Pro"/>
                <a:cs typeface="Source Sans Pro"/>
                <a:sym typeface="Source Sans Pro"/>
              </a:rPr>
              <a:t> GRACIAS  </a:t>
            </a:r>
            <a:r>
              <a:rPr b="1" i="0" lang="es-ES" sz="2400" u="none" cap="none" strike="noStrike">
                <a:solidFill>
                  <a:srgbClr val="D8D8D8"/>
                </a:solidFill>
                <a:latin typeface="Source Sans Pro"/>
                <a:ea typeface="Source Sans Pro"/>
                <a:cs typeface="Source Sans Pro"/>
                <a:sym typeface="Source Sans Pro"/>
              </a:rPr>
              <a:t>–</a:t>
            </a:r>
            <a:r>
              <a:rPr b="1" i="0" lang="es-ES" sz="2400" u="none" cap="none" strike="noStrike">
                <a:solidFill>
                  <a:schemeClr val="dk1"/>
                </a:solidFill>
                <a:latin typeface="Source Sans Pro"/>
                <a:ea typeface="Source Sans Pro"/>
                <a:cs typeface="Source Sans Pro"/>
                <a:sym typeface="Source Sans Pro"/>
              </a:rPr>
              <a:t>  THANK YOU</a:t>
            </a:r>
            <a:endParaRPr b="0" i="0" sz="1400" u="none" cap="none" strike="noStrike">
              <a:solidFill>
                <a:srgbClr val="000000"/>
              </a:solidFill>
              <a:latin typeface="Arial"/>
              <a:ea typeface="Arial"/>
              <a:cs typeface="Arial"/>
              <a:sym typeface="Arial"/>
            </a:endParaRPr>
          </a:p>
        </p:txBody>
      </p:sp>
      <p:sp>
        <p:nvSpPr>
          <p:cNvPr id="897" name="Google Shape;897;p77"/>
          <p:cNvSpPr/>
          <p:nvPr/>
        </p:nvSpPr>
        <p:spPr>
          <a:xfrm>
            <a:off x="7391350" y="116632"/>
            <a:ext cx="1296144" cy="7920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D:\Descargas\UNEVOC_Network_Logo_blue_en.png" id="898" name="Google Shape;898;p77"/>
          <p:cNvPicPr preferRelativeResize="0"/>
          <p:nvPr/>
        </p:nvPicPr>
        <p:blipFill rotWithShape="1">
          <a:blip r:embed="rId4">
            <a:alphaModFix/>
          </a:blip>
          <a:srcRect b="0" l="0" r="0" t="0"/>
          <a:stretch/>
        </p:blipFill>
        <p:spPr>
          <a:xfrm>
            <a:off x="8063326" y="248123"/>
            <a:ext cx="552160" cy="417600"/>
          </a:xfrm>
          <a:prstGeom prst="rect">
            <a:avLst/>
          </a:prstGeom>
          <a:noFill/>
          <a:ln>
            <a:noFill/>
          </a:ln>
        </p:spPr>
      </p:pic>
      <p:sp>
        <p:nvSpPr>
          <p:cNvPr id="899" name="Google Shape;899;p77"/>
          <p:cNvSpPr txBox="1"/>
          <p:nvPr/>
        </p:nvSpPr>
        <p:spPr>
          <a:xfrm>
            <a:off x="874626" y="4973106"/>
            <a:ext cx="104412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Source Sans Pro"/>
                <a:ea typeface="Source Sans Pro"/>
                <a:cs typeface="Source Sans Pro"/>
                <a:sym typeface="Source Sans Pro"/>
              </a:rPr>
              <a:t>COLABORADORES: </a:t>
            </a:r>
            <a:r>
              <a:rPr lang="es-ES" sz="2000">
                <a:solidFill>
                  <a:schemeClr val="dk1"/>
                </a:solidFill>
                <a:latin typeface="Source Sans Pro"/>
                <a:ea typeface="Source Sans Pro"/>
                <a:cs typeface="Source Sans Pro"/>
                <a:sym typeface="Source Sans Pro"/>
              </a:rPr>
              <a:t>Nahikari Otermin</a:t>
            </a:r>
            <a:r>
              <a:rPr b="0" i="0" lang="es-ES" sz="2000" u="none" cap="none" strike="noStrike">
                <a:solidFill>
                  <a:schemeClr val="dk1"/>
                </a:solidFill>
                <a:latin typeface="Source Sans Pro"/>
                <a:ea typeface="Source Sans Pro"/>
                <a:cs typeface="Source Sans Pro"/>
                <a:sym typeface="Source Sans Pro"/>
              </a:rPr>
              <a:t> y Pablo Rubio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Control de Versiones</a:t>
            </a:r>
            <a:endParaRPr/>
          </a:p>
        </p:txBody>
      </p:sp>
      <p:sp>
        <p:nvSpPr>
          <p:cNvPr id="125" name="Google Shape;125;p8"/>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126" name="Google Shape;126;p8"/>
          <p:cNvSpPr txBox="1"/>
          <p:nvPr>
            <p:ph idx="1" type="body"/>
          </p:nvPr>
        </p:nvSpPr>
        <p:spPr>
          <a:xfrm>
            <a:off x="622598" y="2204864"/>
            <a:ext cx="7200900" cy="3816300"/>
          </a:xfrm>
          <a:prstGeom prst="rect">
            <a:avLst/>
          </a:prstGeom>
          <a:noFill/>
          <a:ln>
            <a:noFill/>
          </a:ln>
        </p:spPr>
        <p:txBody>
          <a:bodyPr anchorCtr="0" anchor="t" bIns="45700" lIns="91425" spcFirstLastPara="1" rIns="91425" wrap="square" tIns="45700">
            <a:noAutofit/>
          </a:bodyPr>
          <a:lstStyle/>
          <a:p>
            <a:pPr indent="-387350" lvl="0" marL="457200" rtl="0" algn="l">
              <a:lnSpc>
                <a:spcPct val="200000"/>
              </a:lnSpc>
              <a:spcBef>
                <a:spcPts val="0"/>
              </a:spcBef>
              <a:spcAft>
                <a:spcPts val="0"/>
              </a:spcAft>
              <a:buClr>
                <a:srgbClr val="595959"/>
              </a:buClr>
              <a:buSzPts val="2500"/>
              <a:buFont typeface="Lato"/>
              <a:buChar char="●"/>
            </a:pPr>
            <a:r>
              <a:rPr lang="es-ES" sz="2500">
                <a:solidFill>
                  <a:srgbClr val="595959"/>
                </a:solidFill>
                <a:latin typeface="Source Sans Pro"/>
                <a:ea typeface="Source Sans Pro"/>
                <a:cs typeface="Source Sans Pro"/>
                <a:sym typeface="Source Sans Pro"/>
              </a:rPr>
              <a:t>Control de versiones local (LVSC)</a:t>
            </a:r>
            <a:endParaRPr sz="2500">
              <a:solidFill>
                <a:srgbClr val="595959"/>
              </a:solidFill>
              <a:latin typeface="Source Sans Pro"/>
              <a:ea typeface="Source Sans Pro"/>
              <a:cs typeface="Source Sans Pro"/>
              <a:sym typeface="Source Sans Pro"/>
            </a:endParaRPr>
          </a:p>
          <a:p>
            <a:pPr indent="-387350" lvl="0" marL="457200" rtl="0" algn="l">
              <a:lnSpc>
                <a:spcPct val="200000"/>
              </a:lnSpc>
              <a:spcBef>
                <a:spcPts val="0"/>
              </a:spcBef>
              <a:spcAft>
                <a:spcPts val="0"/>
              </a:spcAft>
              <a:buClr>
                <a:srgbClr val="595959"/>
              </a:buClr>
              <a:buSzPts val="2500"/>
              <a:buFont typeface="Lato"/>
              <a:buChar char="●"/>
            </a:pPr>
            <a:r>
              <a:rPr lang="es-ES" sz="2500">
                <a:solidFill>
                  <a:srgbClr val="595959"/>
                </a:solidFill>
                <a:latin typeface="Source Sans Pro"/>
                <a:ea typeface="Source Sans Pro"/>
                <a:cs typeface="Source Sans Pro"/>
                <a:sym typeface="Source Sans Pro"/>
              </a:rPr>
              <a:t>Control de versiones centralizado (CVSC)</a:t>
            </a:r>
            <a:endParaRPr sz="2500">
              <a:solidFill>
                <a:srgbClr val="595959"/>
              </a:solidFill>
              <a:latin typeface="Source Sans Pro"/>
              <a:ea typeface="Source Sans Pro"/>
              <a:cs typeface="Source Sans Pro"/>
              <a:sym typeface="Source Sans Pro"/>
            </a:endParaRPr>
          </a:p>
          <a:p>
            <a:pPr indent="-387350" lvl="0" marL="457200" rtl="0" algn="l">
              <a:lnSpc>
                <a:spcPct val="200000"/>
              </a:lnSpc>
              <a:spcBef>
                <a:spcPts val="0"/>
              </a:spcBef>
              <a:spcAft>
                <a:spcPts val="0"/>
              </a:spcAft>
              <a:buClr>
                <a:srgbClr val="595959"/>
              </a:buClr>
              <a:buSzPts val="2500"/>
              <a:buFont typeface="Lato"/>
              <a:buChar char="●"/>
            </a:pPr>
            <a:r>
              <a:rPr lang="es-ES" sz="2500">
                <a:solidFill>
                  <a:srgbClr val="595959"/>
                </a:solidFill>
                <a:latin typeface="Source Sans Pro"/>
                <a:ea typeface="Source Sans Pro"/>
                <a:cs typeface="Source Sans Pro"/>
                <a:sym typeface="Source Sans Pro"/>
              </a:rPr>
              <a:t>Control de versiones Distribuido (DVSC)</a:t>
            </a:r>
            <a:endParaRPr sz="2300"/>
          </a:p>
        </p:txBody>
      </p:sp>
      <p:sp>
        <p:nvSpPr>
          <p:cNvPr id="127" name="Google Shape;127;p8"/>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Tipos de control de versiones (VSC)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s-ES"/>
              <a:t>Control de versiones</a:t>
            </a:r>
            <a:endParaRPr/>
          </a:p>
        </p:txBody>
      </p:sp>
      <p:sp>
        <p:nvSpPr>
          <p:cNvPr id="134" name="Google Shape;134;p9"/>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135" name="Google Shape;135;p9"/>
          <p:cNvSpPr txBox="1"/>
          <p:nvPr>
            <p:ph idx="1" type="body"/>
          </p:nvPr>
        </p:nvSpPr>
        <p:spPr>
          <a:xfrm>
            <a:off x="622598" y="2204864"/>
            <a:ext cx="6490301" cy="38163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1200"/>
              </a:spcAft>
              <a:buClr>
                <a:schemeClr val="dk1"/>
              </a:buClr>
              <a:buSzPts val="1100"/>
              <a:buFont typeface="Arial"/>
              <a:buNone/>
            </a:pPr>
            <a:r>
              <a:rPr lang="es-ES" sz="2900">
                <a:solidFill>
                  <a:srgbClr val="595959"/>
                </a:solidFill>
                <a:latin typeface="Source Sans Pro"/>
                <a:ea typeface="Source Sans Pro"/>
                <a:cs typeface="Source Sans Pro"/>
                <a:sym typeface="Source Sans Pro"/>
              </a:rPr>
              <a:t>En lugar de guardar cada versión de un proyecto en distintos directorios se puede utilizar un VSC para ahorrar espacio y tener todo el proyecto localizable, sin arriesgarse a perder alguna versión por desconocimiento de su localización.</a:t>
            </a:r>
            <a:endParaRPr sz="2700"/>
          </a:p>
        </p:txBody>
      </p:sp>
      <p:sp>
        <p:nvSpPr>
          <p:cNvPr id="136" name="Google Shape;136;p9"/>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00"/>
              </a:spcBef>
              <a:spcAft>
                <a:spcPts val="0"/>
              </a:spcAft>
              <a:buSzPts val="3000"/>
              <a:buNone/>
            </a:pPr>
            <a:r>
              <a:rPr lang="es-ES"/>
              <a:t>LVSC</a:t>
            </a:r>
            <a:endParaRPr/>
          </a:p>
        </p:txBody>
      </p:sp>
      <p:pic>
        <p:nvPicPr>
          <p:cNvPr id="137" name="Google Shape;137;p9"/>
          <p:cNvPicPr preferRelativeResize="0"/>
          <p:nvPr/>
        </p:nvPicPr>
        <p:blipFill rotWithShape="1">
          <a:blip r:embed="rId3">
            <a:alphaModFix/>
          </a:blip>
          <a:srcRect b="0" l="0" r="0" t="0"/>
          <a:stretch/>
        </p:blipFill>
        <p:spPr>
          <a:xfrm>
            <a:off x="7823500" y="2377488"/>
            <a:ext cx="4065676" cy="3471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