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6858000" cx="12190400"/>
  <p:notesSz cx="6858000" cy="9144000"/>
  <p:embeddedFontLst>
    <p:embeddedFont>
      <p:font typeface="Lato"/>
      <p:regular r:id="rId78"/>
      <p:bold r:id="rId79"/>
      <p:italic r:id="rId80"/>
      <p:boldItalic r:id="rId81"/>
    </p:embeddedFont>
    <p:embeddedFont>
      <p:font typeface="Source Code Pro"/>
      <p:regular r:id="rId82"/>
      <p:bold r:id="rId83"/>
      <p:italic r:id="rId84"/>
      <p:boldItalic r:id="rId85"/>
    </p:embeddedFont>
    <p:embeddedFont>
      <p:font typeface="Source Sans Pro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SourceCodePro-italic.fntdata"/><Relationship Id="rId83" Type="http://schemas.openxmlformats.org/officeDocument/2006/relationships/font" Target="fonts/SourceCodePro-bold.fntdata"/><Relationship Id="rId42" Type="http://schemas.openxmlformats.org/officeDocument/2006/relationships/slide" Target="slides/slide37.xml"/><Relationship Id="rId86" Type="http://schemas.openxmlformats.org/officeDocument/2006/relationships/font" Target="fonts/SourceSansPro-regular.fntdata"/><Relationship Id="rId41" Type="http://schemas.openxmlformats.org/officeDocument/2006/relationships/slide" Target="slides/slide36.xml"/><Relationship Id="rId85" Type="http://schemas.openxmlformats.org/officeDocument/2006/relationships/font" Target="fonts/SourceCodePro-boldItalic.fntdata"/><Relationship Id="rId44" Type="http://schemas.openxmlformats.org/officeDocument/2006/relationships/slide" Target="slides/slide39.xml"/><Relationship Id="rId88" Type="http://schemas.openxmlformats.org/officeDocument/2006/relationships/font" Target="fonts/SourceSansPro-italic.fntdata"/><Relationship Id="rId43" Type="http://schemas.openxmlformats.org/officeDocument/2006/relationships/slide" Target="slides/slide38.xml"/><Relationship Id="rId87" Type="http://schemas.openxmlformats.org/officeDocument/2006/relationships/font" Target="fonts/SourceSansPro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SourceSansPro-boldItalic.fntdata"/><Relationship Id="rId80" Type="http://schemas.openxmlformats.org/officeDocument/2006/relationships/font" Target="fonts/Lato-italic.fntdata"/><Relationship Id="rId82" Type="http://schemas.openxmlformats.org/officeDocument/2006/relationships/font" Target="fonts/SourceCodePro-regular.fntdata"/><Relationship Id="rId81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Lato-bold.fntdata"/><Relationship Id="rId34" Type="http://schemas.openxmlformats.org/officeDocument/2006/relationships/slide" Target="slides/slide29.xml"/><Relationship Id="rId78" Type="http://schemas.openxmlformats.org/officeDocument/2006/relationships/font" Target="fonts/Lato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5f5bcc1e_0_5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5f5bcc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65f5bcc1e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5f5bcc1e_0_6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5f5bcc1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65f5bcc1e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d14f6ca0_0_6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d14f6c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ad14f6ca0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ad14f6ca0_0_7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ad14f6ca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ad14f6ca0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ac227dcf0_1_6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ac227dcf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ac227dcf0_1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ad14f6ca0_0_8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ad14f6ca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ad14f6ca0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af88339ec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af8833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1af88339e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af88339ec_0_4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af88339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1af88339ec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626af80c_0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6626af8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6626af80c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af88339ec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af88339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1af88339ec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5fff1137b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5fff113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5fff1137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5fff1137b_0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5fff113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25fff1137b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af88339ec_0_1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af88339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1af88339ec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af88339ec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af88339e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1af88339ec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af88339ec_0_3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af88339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1af88339ec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65f5bcc1e_0_10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65f5bcc1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265f5bcc1e_0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5f5bcc1e_0_10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65f5bcc1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265f5bcc1e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6626af80c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6626af8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26626af80c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6626af80c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6626af8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26626af80c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6626af80c_0_3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6626af8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26626af80c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c227dcf0_1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ac227dcf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1ac227dcf0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ac227dcf0_1_7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ac227dcf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1ac227dcf0_1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65f5bcc1e_0_7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65f5bcc1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265f5bcc1e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65f5bcc1e_0_9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65f5bcc1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265f5bcc1e_0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626af80c_0_4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6626af8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26626af80c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626af80c_0_5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6626af8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26626af80c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6626af80c_0_6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6626af80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26626af80c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6626af80c_0_8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6626af80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26626af80c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6626af80c_0_9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6626af80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26626af80c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6626af80c_0_1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6626af8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26626af80c_0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6626af80c_0_10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6626af80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26626af80c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ad14f6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ad14f6ca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6626af80c_0_1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6626af80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26626af80c_0_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6626af80c_0_13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26626af80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26626af80c_0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b791dce9d_0_1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b791dce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1b791dce9d_0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b791dce9d_0_1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b791dce9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1b791dce9d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b791dce9d_0_14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b791dce9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1b791dce9d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b791dce9d_0_16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b791dce9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1b791dce9d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b791dce9d_0_17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b791dce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1b791dce9d_0_1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ac227dcf0_1_7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1ac227dcf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1ac227dcf0_1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b791dce9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b791dc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1b791dce9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b791dce9d_0_5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b791dce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1b791dce9d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d14f6ca0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d14f6c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1ad14f6ca0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b791dce9d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b791dce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1b791dce9d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b791dce9d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b791dce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1b791dce9d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b791dce9d_0_7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b791dce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1b791dce9d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b791dce9d_0_7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1b791dce9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1b791dce9d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b791dce9d_0_8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b791dce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11b791dce9d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b791dce9d_0_9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b791dce9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1b791dce9d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ac227dcf0_1_8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ac227dcf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11ac227dcf0_1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b791dce9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1b791dce9d_0_18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b791dce9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1b791dce9d_0_18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b791dce9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11b791dce9d_0_19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d14f6ca0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ad14f6c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1ad14f6ca0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93b8434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293b843494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b791dce9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11b791dce9d_0_20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b791dce9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1b791dce9d_0_2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93b843494_0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293b8434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293b843494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29ca46037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29ca460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29ca46037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9ca460378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9ca4603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129ca460378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9ca460378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29ca4603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129ca460378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9ca460378_0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29ca4603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129ca460378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9ca460378_0_5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29ca4603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129ca460378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9ca460378_0_3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29ca4603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129ca460378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d14f6ca0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ad14f6c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ad14f6ca0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9ca460378_0_6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9ca4603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129ca460378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9ca460378_0_7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29ca4603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129ca460378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d14f6ca0_0_5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ad14f6c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ad14f6ca0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5f5bcc1e_0_4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5f5bcc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65f5bcc1e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ithub.com/es/repositories/managing-your-repositorys-settings-and-features/customizing-your-repository/licensing-a-repositor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authToken@github.com/usuario/repositorio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f33cr2WPyZDUYidQxIl1jKaiW63aX90ZHOAWPGLX1N4/edit" TargetMode="External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i.github.com/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s://github.com/cli/cli/blob/trunk/docs/install_linux.md" TargetMode="External"/><Relationship Id="rId6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 de versiones remotas</a:t>
            </a:r>
            <a:endParaRPr/>
          </a:p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622600" y="2204875"/>
            <a:ext cx="76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Podemos decidir si queremos que nos añada un read.me, este fichero incluirá la descripción del proyecto y que sea la presentación de este.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500"/>
              <a:t>						</a:t>
            </a:r>
            <a:endParaRPr sz="2500"/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 	    Read.me—-&gt;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Dato:</a:t>
            </a:r>
            <a:r>
              <a:rPr lang="es-ES" sz="2000"/>
              <a:t> Cuando creamos un proyecto en GitHub su rama principal se llama main en lugar de master.</a:t>
            </a:r>
            <a:endParaRPr sz="2000"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Crear un repositorio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750" y="1468568"/>
            <a:ext cx="3495873" cy="477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622600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finalizar podemos crear un fichero .gitignore y seleccionar si deseamos alguna licencia para el proyecto.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esta web podemos ver las licencias disponibles de manera predefinida: </a:t>
            </a:r>
            <a:r>
              <a:rPr lang="es-ES" sz="2500" u="sng">
                <a:solidFill>
                  <a:schemeClr val="hlink"/>
                </a:solidFill>
                <a:hlinkClick r:id="rId3"/>
              </a:rPr>
              <a:t>https://docs.github.com/es/repositories/managing-your-repositorys-settings-and-features/customizing-your-repository/licensing-a-repository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Las más utilizadas son (2022):  Apache (34%), M</a:t>
            </a:r>
            <a:r>
              <a:rPr lang="es-ES" sz="2500"/>
              <a:t>IT(29,5%) ,</a:t>
            </a:r>
            <a:r>
              <a:rPr lang="es-ES" sz="2500"/>
              <a:t> y GPLv3.0 (10,5%)</a:t>
            </a:r>
            <a:endParaRPr sz="2500"/>
          </a:p>
        </p:txBody>
      </p:sp>
      <p:sp>
        <p:nvSpPr>
          <p:cNvPr id="163" name="Google Shape;163;p1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Crear un repositorio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Para poder obtener un </a:t>
            </a:r>
            <a:r>
              <a:rPr lang="es-ES" sz="2000"/>
              <a:t>repositorio que se encuentra en un servidor, debemos usar: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Source Code Pro"/>
                <a:ea typeface="Source Code Pro"/>
                <a:cs typeface="Source Code Pro"/>
                <a:sym typeface="Source Code Pro"/>
              </a:rPr>
              <a:t>git clone repo_url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git clone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3620875"/>
            <a:ext cx="64579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La URL del repositorio la podemos obtener accediendo a nuestros repositorios y seleccionando el que queremos clonar. </a:t>
            </a:r>
            <a:endParaRPr sz="2100"/>
          </a:p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URL del repositorio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625" y="4641400"/>
            <a:ext cx="8520549" cy="1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00" y="3082975"/>
            <a:ext cx="6250926" cy="13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462657" y="25649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2. Pull &amp; Push</a:t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Pull &amp; Push</a:t>
            </a:r>
            <a:endParaRPr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Un remoto es la dirección de un repositorio en otro dispositivo.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Para añadir un remoto debemos ejecutar: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latin typeface="Source Code Pro"/>
                <a:ea typeface="Source Code Pro"/>
                <a:cs typeface="Source Code Pro"/>
                <a:sym typeface="Source Code Pro"/>
              </a:rPr>
              <a:t>git remote add NombreRemote URL</a:t>
            </a:r>
            <a:endParaRPr b="1"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Por ejemplo: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latin typeface="Source Code Pro"/>
                <a:ea typeface="Source Code Pro"/>
                <a:cs typeface="Source Code Pro"/>
                <a:sym typeface="Source Code Pro"/>
              </a:rPr>
              <a:t>git remote add origin https://github.com/usuario/repositorio</a:t>
            </a:r>
            <a:endParaRPr b="1"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2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Remotos en Git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Pull &amp; Push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/>
              <a:t>La configuración de git, incluidos los remote-s que tiene se pueden observar leyendo el fichero .git/config.</a:t>
            </a:r>
            <a:endParaRPr sz="1900"/>
          </a:p>
        </p:txBody>
      </p:sp>
      <p:sp>
        <p:nvSpPr>
          <p:cNvPr id="209" name="Google Shape;209;p2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.git/config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175" y="3567963"/>
            <a:ext cx="50101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&amp; Push</a:t>
            </a:r>
            <a:endParaRPr/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622600" y="2204875"/>
            <a:ext cx="11202300" cy="18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Si hemos relacionado nuestro repositorio remoto en un remote de nuestro repositorio de git, podemos publicar nuestros cambios mediante:</a:t>
            </a:r>
            <a:br>
              <a:rPr lang="es-ES" sz="2200"/>
            </a:b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 </a:t>
            </a:r>
            <a:r>
              <a:rPr b="1" lang="es-ES" sz="2200">
                <a:latin typeface="Source Code Pro"/>
                <a:ea typeface="Source Code Pro"/>
                <a:cs typeface="Source Code Pro"/>
                <a:sym typeface="Source Code Pro"/>
              </a:rPr>
              <a:t>git push nombreRemote nombreRama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2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Push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813" y="3866738"/>
            <a:ext cx="58007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&amp; Push</a:t>
            </a:r>
            <a:endParaRPr/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622600" y="2204875"/>
            <a:ext cx="11202300" cy="18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/>
              <a:t>Recordatorio, para que los cambios se envien al repositorio remoto previamente hay que confirmar estos cambios  con:</a:t>
            </a:r>
            <a:endParaRPr sz="3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500">
                <a:latin typeface="Source Code Pro"/>
                <a:ea typeface="Source Code Pro"/>
                <a:cs typeface="Source Code Pro"/>
                <a:sym typeface="Source Code Pro"/>
              </a:rPr>
              <a:t>git commit</a:t>
            </a:r>
            <a:endParaRPr b="1" sz="3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2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Push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Pull &amp; Push</a:t>
            </a:r>
            <a:endParaRPr/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En el ejemplo anterior no hemos tenido ningún problema a la hora de publicar nuestros cambios porque </a:t>
            </a:r>
            <a:r>
              <a:rPr lang="es-ES" sz="2400"/>
              <a:t>estábamos</a:t>
            </a:r>
            <a:r>
              <a:rPr lang="es-ES" sz="2400"/>
              <a:t> autentificados </a:t>
            </a:r>
            <a:r>
              <a:rPr lang="es-ES" sz="2400"/>
              <a:t>mediante</a:t>
            </a:r>
            <a:r>
              <a:rPr lang="es-ES" sz="2400"/>
              <a:t> GitHub CLI.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Antes del verano de 2021 era posible </a:t>
            </a:r>
            <a:r>
              <a:rPr lang="es-ES" sz="2400"/>
              <a:t>autenticarse</a:t>
            </a:r>
            <a:r>
              <a:rPr lang="es-ES" sz="2400"/>
              <a:t> mediante git con usuario y contraseña.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Veamos 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ES"/>
              <a:t>GitHub CLI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ES"/>
              <a:t>SSH key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ES"/>
              <a:t>OAuth token</a:t>
            </a:r>
            <a:endParaRPr/>
          </a:p>
        </p:txBody>
      </p:sp>
      <p:sp>
        <p:nvSpPr>
          <p:cNvPr id="238" name="Google Shape;238;p2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Problemas de autentificación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478569" y="1988850"/>
            <a:ext cx="74166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GitHub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Pull &amp; push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Aspectos básicos de git en GitHub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Pull Request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Protección de Ramas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GitHubFlow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Participar en proyectos ajenos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Pull &amp; Push</a:t>
            </a:r>
            <a:endParaRPr/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848801" y="2169450"/>
            <a:ext cx="54735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Obtener el OAuth Token: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Clicamos en nuestro usuario.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Settings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Development settings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Personal Access token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Generate new token</a:t>
            </a:r>
            <a:endParaRPr sz="2300"/>
          </a:p>
        </p:txBody>
      </p:sp>
      <p:sp>
        <p:nvSpPr>
          <p:cNvPr id="247" name="Google Shape;247;p2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Identificarse vía OAuth token</a:t>
            </a:r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376" y="991343"/>
            <a:ext cx="2729399" cy="408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826" y="5220400"/>
            <a:ext cx="6672649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Pull &amp; Push</a:t>
            </a:r>
            <a:endParaRPr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794500" y="2196600"/>
            <a:ext cx="10189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Para </a:t>
            </a:r>
            <a:r>
              <a:rPr lang="es-ES" sz="2300"/>
              <a:t>identificarnos</a:t>
            </a:r>
            <a:r>
              <a:rPr lang="es-ES" sz="2300"/>
              <a:t> con el OAuth token debemos modificar el remote con: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 u="sng">
                <a:solidFill>
                  <a:schemeClr val="hlink"/>
                </a:solidFill>
                <a:hlinkClick r:id="rId3"/>
              </a:rPr>
              <a:t>https://OauthToken@github.com/usuario/repositorio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Lato"/>
                <a:ea typeface="Lato"/>
                <a:cs typeface="Lato"/>
                <a:sym typeface="Lato"/>
              </a:rPr>
              <a:t>O logeandose con él.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git clone https://github.com/</a:t>
            </a:r>
            <a:r>
              <a:rPr b="1" i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</a:t>
            </a:r>
            <a:r>
              <a:rPr b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1" i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repo</a:t>
            </a:r>
            <a:r>
              <a:rPr b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.git</a:t>
            </a:r>
            <a:endParaRPr b="1">
              <a:solidFill>
                <a:srgbClr val="24292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Username: </a:t>
            </a:r>
            <a:r>
              <a:rPr b="1" i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your_username</a:t>
            </a:r>
            <a:endParaRPr b="1">
              <a:solidFill>
                <a:srgbClr val="24292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 </a:t>
            </a:r>
            <a:r>
              <a:rPr b="1" i="1" lang="es-ES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your_token</a:t>
            </a:r>
            <a:endParaRPr b="1" i="1">
              <a:solidFill>
                <a:srgbClr val="24292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8" name="Google Shape;258;p2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Identificarse</a:t>
            </a:r>
            <a:r>
              <a:rPr lang="es-ES"/>
              <a:t> vía OAuth token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&amp; Push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622600" y="2204875"/>
            <a:ext cx="10971300" cy="160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Cuando trabajamos en equipo al igual que nosotros publicamos cambios, otros compañeros de proyecto pueden publicarlos.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 Pull podemos traer a nuestro proyecto local los cambios realizados desde otros dispositivos y publicados en nuestro repositorio remoto.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Source Code Pro"/>
                <a:ea typeface="Source Code Pro"/>
                <a:cs typeface="Source Code Pro"/>
                <a:sym typeface="Source Code Pro"/>
              </a:rPr>
              <a:t>git pull nombreRemote nombreRama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Google Shape;267;p2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Pull</a:t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288" y="3916138"/>
            <a:ext cx="54959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&amp; Push</a:t>
            </a:r>
            <a:endParaRPr/>
          </a:p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Tal y como hemos visto en el tema de git, cuando se unen dos cambios incompatibles nos aparece un conflicto.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Cuando trabajamos múltiples personas en la misma rama pueden formarse estos conflictos.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Estos </a:t>
            </a:r>
            <a:r>
              <a:rPr lang="es-ES" sz="2100"/>
              <a:t>conflictos</a:t>
            </a:r>
            <a:r>
              <a:rPr lang="es-ES" sz="2100"/>
              <a:t> se deben resolver de manera </a:t>
            </a:r>
            <a:r>
              <a:rPr b="1" lang="es-ES" sz="2100"/>
              <a:t>LOCAL</a:t>
            </a:r>
            <a:r>
              <a:rPr lang="es-ES" sz="2100"/>
              <a:t>, no en el servidor.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Antes de realizar un push primero debemos realizar un pull y resolver localmente los conflictos si los hubiera.</a:t>
            </a:r>
            <a:endParaRPr sz="2100"/>
          </a:p>
        </p:txBody>
      </p:sp>
      <p:sp>
        <p:nvSpPr>
          <p:cNvPr id="277" name="Google Shape;277;p2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Conflictos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Añadir colaboradores al</a:t>
            </a:r>
            <a:r>
              <a:rPr lang="es-ES" sz="4200">
                <a:solidFill>
                  <a:srgbClr val="1A1A1A"/>
                </a:solidFill>
              </a:rPr>
              <a:t> repositorio de GitHub</a:t>
            </a:r>
            <a:endParaRPr/>
          </a:p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Hoy en día la mayoría de proyectos no las realiza una única persona.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Cuando se crea un repositorio la única persona que puede realizar cambios en este es su propietario.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Puedes añadir colaboradores a tu proyecto desde: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s-ES" sz="2800"/>
              <a:t>Ajustes &gt; Colaboradores&gt; añadir colaborador.</a:t>
            </a:r>
            <a:endParaRPr sz="2800"/>
          </a:p>
        </p:txBody>
      </p:sp>
      <p:sp>
        <p:nvSpPr>
          <p:cNvPr id="286" name="Google Shape;286;p3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Añadir colaboradores a un proyecto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462657" y="25649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3. Aspectos básicos de git en GitHub</a:t>
            </a:r>
            <a:endParaRPr sz="4200">
              <a:solidFill>
                <a:srgbClr val="1A1A1A"/>
              </a:solidFill>
            </a:endParaRPr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478575" y="1412748"/>
            <a:ext cx="111612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>
                <a:solidFill>
                  <a:srgbClr val="CEDA2E"/>
                </a:solidFill>
              </a:rPr>
              <a:t>Crear una rama en GitHub</a:t>
            </a:r>
            <a:endParaRPr b="0">
              <a:solidFill>
                <a:srgbClr val="CEDA2E"/>
              </a:solidFill>
            </a:endParaRPr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478575" y="1988850"/>
            <a:ext cx="11102100" cy="174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Tenemos dos opciones para crear una rama:</a:t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 Git Local y realizar un push de dicha rama.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Desde GitHub&gt; </a:t>
            </a:r>
            <a:r>
              <a:rPr lang="es-ES" sz="2300"/>
              <a:t>Código</a:t>
            </a:r>
            <a:r>
              <a:rPr lang="es-ES" sz="2300"/>
              <a:t>&gt; Ramas&gt; Introducir el nombre de la rama&gt; Crear rama. </a:t>
            </a:r>
            <a:endParaRPr sz="2300"/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475" y="3612600"/>
            <a:ext cx="8431663" cy="26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Aspectos básicos de git en GitHub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Aspectos básicos de git en GitHub</a:t>
            </a:r>
            <a:endParaRPr/>
          </a:p>
        </p:txBody>
      </p:sp>
      <p:sp>
        <p:nvSpPr>
          <p:cNvPr id="310" name="Google Shape;310;p3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1" name="Google Shape;311;p3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Editar un fichero en GitHub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5" y="2808993"/>
            <a:ext cx="115633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Aspectos básicos de git en GitHub</a:t>
            </a:r>
            <a:endParaRPr/>
          </a:p>
        </p:txBody>
      </p:sp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0" name="Google Shape;320;p3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Confirmar un cambio desde GitHub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2518043"/>
            <a:ext cx="110394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Aspectos básicos de git en GitHub</a:t>
            </a:r>
            <a:endParaRPr/>
          </a:p>
        </p:txBody>
      </p:sp>
      <p:sp>
        <p:nvSpPr>
          <p:cNvPr id="328" name="Google Shape;328;p3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GitHub, no se realizan Merges como en Git. En GitHub se realizan Pull Requests, que veremos a continuación.</a:t>
            </a:r>
            <a:endParaRPr sz="2500"/>
          </a:p>
        </p:txBody>
      </p:sp>
      <p:sp>
        <p:nvSpPr>
          <p:cNvPr id="330" name="Google Shape;330;p3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Merge en 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62657" y="25649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1. GitHub</a:t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462657" y="25649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4. Pull request</a:t>
            </a:r>
            <a:endParaRPr/>
          </a:p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344" name="Google Shape;344;p3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En GitHub se da la posibilidad de realizar un Pull Request antes de </a:t>
            </a:r>
            <a:r>
              <a:rPr lang="es-ES" sz="2800"/>
              <a:t>realizar</a:t>
            </a:r>
            <a:r>
              <a:rPr lang="es-ES" sz="2800"/>
              <a:t> un merge en una rama.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Esto nos permite revisar el código, realizar comentarios y cambios antes de efectuarse el merge.</a:t>
            </a:r>
            <a:endParaRPr sz="2800"/>
          </a:p>
        </p:txBody>
      </p:sp>
      <p:sp>
        <p:nvSpPr>
          <p:cNvPr id="346" name="Google Shape;346;p3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¿Qué 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353" name="Google Shape;353;p3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4" name="Google Shape;354;p38"/>
          <p:cNvSpPr txBox="1"/>
          <p:nvPr>
            <p:ph idx="1" type="body"/>
          </p:nvPr>
        </p:nvSpPr>
        <p:spPr>
          <a:xfrm>
            <a:off x="622600" y="2204875"/>
            <a:ext cx="10971300" cy="1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Primero realizamos los cambios que debamos realizar en la rama. Seguido clicamos en compare &amp; pull request.</a:t>
            </a:r>
            <a:endParaRPr sz="2800"/>
          </a:p>
        </p:txBody>
      </p:sp>
      <p:sp>
        <p:nvSpPr>
          <p:cNvPr id="355" name="Google Shape;355;p3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800" y="3196925"/>
            <a:ext cx="5362569" cy="3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363" name="Google Shape;363;p3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4" name="Google Shape;364;p39"/>
          <p:cNvSpPr txBox="1"/>
          <p:nvPr>
            <p:ph idx="1" type="body"/>
          </p:nvPr>
        </p:nvSpPr>
        <p:spPr>
          <a:xfrm>
            <a:off x="622600" y="2204875"/>
            <a:ext cx="10971300" cy="1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Tras escribir una breve descripción de los cambios realizados en la rama nos encontramos con la siguiente ventana.</a:t>
            </a:r>
            <a:endParaRPr sz="2800"/>
          </a:p>
        </p:txBody>
      </p:sp>
      <p:sp>
        <p:nvSpPr>
          <p:cNvPr id="365" name="Google Shape;365;p3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3217700"/>
            <a:ext cx="4746651" cy="3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373" name="Google Shape;373;p4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622600" y="2204875"/>
            <a:ext cx="10971300" cy="1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Podemos observar los cambios confirmados que se van a introducir</a:t>
            </a:r>
            <a:endParaRPr sz="2800"/>
          </a:p>
        </p:txBody>
      </p:sp>
      <p:sp>
        <p:nvSpPr>
          <p:cNvPr id="375" name="Google Shape;375;p4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88" y="2999500"/>
            <a:ext cx="10206520" cy="253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Todos los cambios realizados en los ficheros.</a:t>
            </a:r>
            <a:endParaRPr sz="2500"/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801" y="3148451"/>
            <a:ext cx="5336400" cy="30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1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386" name="Google Shape;386;p4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3" name="Google Shape;393;p42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Se pueden hacer comentarios en una línea específica del código.</a:t>
            </a:r>
            <a:endParaRPr sz="2500"/>
          </a:p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395" name="Google Shape;395;p4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650" y="2667650"/>
            <a:ext cx="6632359" cy="38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3" name="Google Shape;403;p43"/>
          <p:cNvSpPr txBox="1"/>
          <p:nvPr>
            <p:ph idx="1" type="body"/>
          </p:nvPr>
        </p:nvSpPr>
        <p:spPr>
          <a:xfrm>
            <a:off x="622600" y="2204875"/>
            <a:ext cx="10971300" cy="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Estos comentarios aparecerán en la conversación.</a:t>
            </a:r>
            <a:endParaRPr sz="2500"/>
          </a:p>
        </p:txBody>
      </p:sp>
      <p:sp>
        <p:nvSpPr>
          <p:cNvPr id="404" name="Google Shape;404;p43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405" name="Google Shape;405;p4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763" y="2822875"/>
            <a:ext cx="6604975" cy="36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También</a:t>
            </a:r>
            <a:r>
              <a:rPr lang="es-ES" sz="2500"/>
              <a:t> desde esa ventana podemos aprobar el código si consideramos que es correcto</a:t>
            </a:r>
            <a:endParaRPr sz="2500"/>
          </a:p>
        </p:txBody>
      </p:sp>
      <p:sp>
        <p:nvSpPr>
          <p:cNvPr id="414" name="Google Shape;414;p44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415" name="Google Shape;415;p4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498" y="3505168"/>
            <a:ext cx="4062102" cy="271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622601" y="2204875"/>
            <a:ext cx="108801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También</a:t>
            </a:r>
            <a:r>
              <a:rPr lang="es-ES" sz="2500"/>
              <a:t> podemos escribir un comentario o finalizar el pull request sin realizar el merge.</a:t>
            </a:r>
            <a:endParaRPr sz="2500"/>
          </a:p>
        </p:txBody>
      </p:sp>
      <p:sp>
        <p:nvSpPr>
          <p:cNvPr id="424" name="Google Shape;424;p45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425" name="Google Shape;425;p4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110" y="3428997"/>
            <a:ext cx="7409076" cy="29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09525" y="1880750"/>
            <a:ext cx="72009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Source Sans Pro"/>
              <a:buChar char="●"/>
            </a:pPr>
            <a:r>
              <a:rPr lang="es-ES" sz="2300">
                <a:solidFill>
                  <a:srgbClr val="24292F"/>
                </a:solidFill>
                <a:highlight>
                  <a:srgbClr val="FFFFFF"/>
                </a:highlight>
              </a:rPr>
              <a:t>GitHub es una plataforma de hospedaje de código para el control de versiones y la colaboración.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300"/>
              <a:buFont typeface="Source Sans Pro"/>
              <a:buChar char="●"/>
            </a:pPr>
            <a:r>
              <a:rPr lang="es-ES" sz="2300">
                <a:solidFill>
                  <a:srgbClr val="24292F"/>
                </a:solidFill>
                <a:highlight>
                  <a:srgbClr val="FFFFFF"/>
                </a:highlight>
              </a:rPr>
              <a:t>Permite trabajar con un control de versiones distribuido (DVSC).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300"/>
              <a:buFont typeface="Source Sans Pro"/>
              <a:buChar char="●"/>
            </a:pPr>
            <a:r>
              <a:rPr lang="es-ES" sz="2300"/>
              <a:t>P</a:t>
            </a:r>
            <a:r>
              <a:rPr lang="es-ES" sz="2300"/>
              <a:t>odemos trabajar en equipo y nos proporciona herramientas adicionales a nuestro repositorio.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rgbClr val="24292F"/>
                </a:solidFill>
                <a:highlight>
                  <a:srgbClr val="FFFFFF"/>
                </a:highlight>
              </a:rPr>
              <a:t>Actualmente GitHub pertenece a Microsoft.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rgbClr val="24292F"/>
                </a:solidFill>
                <a:highlight>
                  <a:srgbClr val="FFFFFF"/>
                </a:highlight>
              </a:rPr>
              <a:t>Existen alternativas DVSC como: GitLab o Bitbucket.</a:t>
            </a:r>
            <a:endParaRPr sz="23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GitHub</a:t>
            </a:r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573" y="1489343"/>
            <a:ext cx="4062100" cy="40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622601" y="2204875"/>
            <a:ext cx="108801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Tras el pull request se pueden realizar más commits.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Estos cambios se incluirán en el merge en caso de producirse.</a:t>
            </a:r>
            <a:endParaRPr sz="2500"/>
          </a:p>
        </p:txBody>
      </p:sp>
      <p:sp>
        <p:nvSpPr>
          <p:cNvPr id="434" name="Google Shape;434;p46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435" name="Google Shape;435;p4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50" y="3276975"/>
            <a:ext cx="6950049" cy="31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3" name="Google Shape;443;p47"/>
          <p:cNvSpPr txBox="1"/>
          <p:nvPr>
            <p:ph idx="1" type="body"/>
          </p:nvPr>
        </p:nvSpPr>
        <p:spPr>
          <a:xfrm>
            <a:off x="622600" y="2204875"/>
            <a:ext cx="6276900" cy="41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Finalmente para realizar el merge clickamos en merge pull request.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Para ello tenemos 3 opciones.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ES"/>
              <a:t>Merge commit: incluye todos los commits al momento donde se </a:t>
            </a:r>
            <a:r>
              <a:rPr lang="es-ES"/>
              <a:t>creó</a:t>
            </a:r>
            <a:r>
              <a:rPr lang="es-ES"/>
              <a:t> la rama.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ES"/>
              <a:t>Squash and merge: incluye los commits pero como si fuera un único commit.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ES"/>
              <a:t>Rebase and merge: incluye los cambios </a:t>
            </a:r>
            <a:r>
              <a:rPr lang="es-ES"/>
              <a:t>después</a:t>
            </a:r>
            <a:r>
              <a:rPr lang="es-ES"/>
              <a:t> de la </a:t>
            </a:r>
            <a:r>
              <a:rPr lang="es-ES"/>
              <a:t>última</a:t>
            </a:r>
            <a:r>
              <a:rPr lang="es-ES"/>
              <a:t> confirmación de la rama a la que se mergea.</a:t>
            </a:r>
            <a:endParaRPr/>
          </a:p>
        </p:txBody>
      </p:sp>
      <p:sp>
        <p:nvSpPr>
          <p:cNvPr id="444" name="Google Shape;444;p47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Pull Request</a:t>
            </a:r>
            <a:endParaRPr/>
          </a:p>
        </p:txBody>
      </p:sp>
      <p:sp>
        <p:nvSpPr>
          <p:cNvPr id="445" name="Google Shape;445;p4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realizar un pull request?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500" y="2690075"/>
            <a:ext cx="5207501" cy="27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Pull Request</a:t>
            </a:r>
            <a:endParaRPr/>
          </a:p>
        </p:txBody>
      </p:sp>
      <p:sp>
        <p:nvSpPr>
          <p:cNvPr id="453" name="Google Shape;453;p4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4" name="Google Shape;454;p48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Actividad: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Creamos un fichero de texto con una línea escrita, por ejemplo: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ES" sz="2200"/>
              <a:t>“un mensaje”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Realizamos un commit.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Creamos dos ramas: rama1 y rama2.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En la rama1 cambiamos el texto a: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ES" sz="2200"/>
              <a:t>“otro mensaje”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Realizamos commit, pull request y merge.</a:t>
            </a:r>
            <a:endParaRPr sz="2200"/>
          </a:p>
        </p:txBody>
      </p:sp>
      <p:sp>
        <p:nvSpPr>
          <p:cNvPr id="455" name="Google Shape;455;p48"/>
          <p:cNvSpPr txBox="1"/>
          <p:nvPr>
            <p:ph idx="2" type="body"/>
          </p:nvPr>
        </p:nvSpPr>
        <p:spPr>
          <a:xfrm>
            <a:off x="622600" y="1340778"/>
            <a:ext cx="10945200" cy="57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Conflictos en el </a:t>
            </a:r>
            <a:r>
              <a:rPr lang="es-ES"/>
              <a:t>Pull Request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Pull Request</a:t>
            </a:r>
            <a:endParaRPr/>
          </a:p>
        </p:txBody>
      </p:sp>
      <p:sp>
        <p:nvSpPr>
          <p:cNvPr id="462" name="Google Shape;462;p4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3" name="Google Shape;463;p49"/>
          <p:cNvSpPr txBox="1"/>
          <p:nvPr>
            <p:ph idx="1" type="body"/>
          </p:nvPr>
        </p:nvSpPr>
        <p:spPr>
          <a:xfrm>
            <a:off x="622600" y="2204875"/>
            <a:ext cx="10971300" cy="14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En rama2 cambiamos el texto a: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2000"/>
              <a:t>“mensaje rama2”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y realizamos commit y Pull Request.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A continuación nos aparecerá que no es posible realizar el merge porque hay conflictos.</a:t>
            </a:r>
            <a:endParaRPr sz="2000"/>
          </a:p>
        </p:txBody>
      </p:sp>
      <p:sp>
        <p:nvSpPr>
          <p:cNvPr id="464" name="Google Shape;464;p4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Conflictos en el Pull Request</a:t>
            </a:r>
            <a:endParaRPr/>
          </a:p>
        </p:txBody>
      </p:sp>
      <p:pic>
        <p:nvPicPr>
          <p:cNvPr id="465" name="Google Shape;4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963" y="3429000"/>
            <a:ext cx="7222420" cy="2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Pull Request</a:t>
            </a:r>
            <a:endParaRPr/>
          </a:p>
        </p:txBody>
      </p:sp>
      <p:sp>
        <p:nvSpPr>
          <p:cNvPr id="472" name="Google Shape;472;p5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3" name="Google Shape;473;p50"/>
          <p:cNvSpPr txBox="1"/>
          <p:nvPr>
            <p:ph idx="1" type="body"/>
          </p:nvPr>
        </p:nvSpPr>
        <p:spPr>
          <a:xfrm>
            <a:off x="622600" y="2204875"/>
            <a:ext cx="10971300" cy="14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Clickamos en resolver conflictos.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Nos encontraremos con un mensaje similar al que nos </a:t>
            </a:r>
            <a:r>
              <a:rPr lang="es-ES" sz="2000"/>
              <a:t>encontrábamos</a:t>
            </a:r>
            <a:r>
              <a:rPr lang="es-ES" sz="2000"/>
              <a:t> en git.</a:t>
            </a:r>
            <a:endParaRPr sz="2000"/>
          </a:p>
        </p:txBody>
      </p:sp>
      <p:sp>
        <p:nvSpPr>
          <p:cNvPr id="474" name="Google Shape;474;p5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Conflictos en el Pull Request</a:t>
            </a:r>
            <a:endParaRPr/>
          </a:p>
        </p:txBody>
      </p:sp>
      <p:pic>
        <p:nvPicPr>
          <p:cNvPr id="475" name="Google Shape;4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863" y="3429000"/>
            <a:ext cx="46767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Pull Request</a:t>
            </a:r>
            <a:endParaRPr/>
          </a:p>
        </p:txBody>
      </p:sp>
      <p:sp>
        <p:nvSpPr>
          <p:cNvPr id="482" name="Google Shape;482;p5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3" name="Google Shape;483;p51"/>
          <p:cNvSpPr txBox="1"/>
          <p:nvPr>
            <p:ph idx="1" type="body"/>
          </p:nvPr>
        </p:nvSpPr>
        <p:spPr>
          <a:xfrm>
            <a:off x="622600" y="2204875"/>
            <a:ext cx="10971300" cy="14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Una vez resuelto el conflicto lo marcamos como resuelto.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Y posteriormente pulsamos en commit merge.</a:t>
            </a:r>
            <a:endParaRPr sz="2000"/>
          </a:p>
        </p:txBody>
      </p:sp>
      <p:sp>
        <p:nvSpPr>
          <p:cNvPr id="484" name="Google Shape;484;p5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Conflictos en el Pull Request</a:t>
            </a:r>
            <a:endParaRPr/>
          </a:p>
        </p:txBody>
      </p:sp>
      <p:pic>
        <p:nvPicPr>
          <p:cNvPr id="485" name="Google Shape;4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0" y="2813799"/>
            <a:ext cx="10381899" cy="17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Pull Request</a:t>
            </a:r>
            <a:endParaRPr/>
          </a:p>
        </p:txBody>
      </p:sp>
      <p:sp>
        <p:nvSpPr>
          <p:cNvPr id="492" name="Google Shape;492;p5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3" name="Google Shape;493;p52"/>
          <p:cNvSpPr txBox="1"/>
          <p:nvPr>
            <p:ph idx="1" type="body"/>
          </p:nvPr>
        </p:nvSpPr>
        <p:spPr>
          <a:xfrm>
            <a:off x="622600" y="2204875"/>
            <a:ext cx="10971300" cy="14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Volveremos a la pestaña de pull request donde podremos realizar el merge si lo deseamos.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94" name="Google Shape;494;p5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Conflictos en el Pull Request</a:t>
            </a:r>
            <a:endParaRPr/>
          </a:p>
        </p:txBody>
      </p:sp>
      <p:pic>
        <p:nvPicPr>
          <p:cNvPr id="495" name="Google Shape;4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75" y="3476350"/>
            <a:ext cx="7830251" cy="223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"/>
          <p:cNvSpPr txBox="1"/>
          <p:nvPr>
            <p:ph type="title"/>
          </p:nvPr>
        </p:nvSpPr>
        <p:spPr>
          <a:xfrm>
            <a:off x="462657" y="25649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5. Protección de Ramas</a:t>
            </a:r>
            <a:endParaRPr/>
          </a:p>
        </p:txBody>
      </p:sp>
      <p:sp>
        <p:nvSpPr>
          <p:cNvPr id="502" name="Google Shape;502;p5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9" name="Google Shape;509;p54"/>
          <p:cNvSpPr txBox="1"/>
          <p:nvPr>
            <p:ph idx="1" type="body"/>
          </p:nvPr>
        </p:nvSpPr>
        <p:spPr>
          <a:xfrm>
            <a:off x="622600" y="2204875"/>
            <a:ext cx="6276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La protección de ramas es la configuración que le damos a las distintas ramas con el fin de protegerlas.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acceder a esa configuración debemos de ir a settings &gt; Branches.</a:t>
            </a:r>
            <a:endParaRPr sz="2500"/>
          </a:p>
        </p:txBody>
      </p:sp>
      <p:sp>
        <p:nvSpPr>
          <p:cNvPr id="510" name="Google Shape;510;p54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Protección de ramas</a:t>
            </a:r>
            <a:endParaRPr/>
          </a:p>
        </p:txBody>
      </p:sp>
      <p:sp>
        <p:nvSpPr>
          <p:cNvPr id="511" name="Google Shape;511;p5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¿Qué es la protección de ramas?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500" y="2205306"/>
            <a:ext cx="4986101" cy="244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19" name="Google Shape;519;p55"/>
          <p:cNvSpPr txBox="1"/>
          <p:nvPr>
            <p:ph idx="1" type="body"/>
          </p:nvPr>
        </p:nvSpPr>
        <p:spPr>
          <a:xfrm>
            <a:off x="622600" y="2204875"/>
            <a:ext cx="6276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Definir </a:t>
            </a:r>
            <a:r>
              <a:rPr lang="es-ES" sz="2500"/>
              <a:t>cuál</a:t>
            </a:r>
            <a:r>
              <a:rPr lang="es-ES" sz="2500"/>
              <a:t> es la rama principal —--------------→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Las configuraciones de protección de ramas →</a:t>
            </a:r>
            <a:endParaRPr sz="2500"/>
          </a:p>
        </p:txBody>
      </p:sp>
      <p:sp>
        <p:nvSpPr>
          <p:cNvPr id="520" name="Google Shape;520;p55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Protección de ramas</a:t>
            </a:r>
            <a:endParaRPr/>
          </a:p>
        </p:txBody>
      </p:sp>
      <p:sp>
        <p:nvSpPr>
          <p:cNvPr id="521" name="Google Shape;521;p5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¿Qué es la protección de ramas?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500" y="2205306"/>
            <a:ext cx="4986101" cy="244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En la web de GitHub podemos crear una cuenta  de manera gratuita.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En caso de </a:t>
            </a:r>
            <a:r>
              <a:rPr lang="es-ES" sz="2300"/>
              <a:t>pertenecer</a:t>
            </a:r>
            <a:r>
              <a:rPr lang="es-ES" sz="2300"/>
              <a:t> a la comunidad educativa es posible obtener una cuenta educativa con distintos beneficios que pueden facilitarnos utilizar en las aulas.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u="sng">
                <a:solidFill>
                  <a:schemeClr val="hlink"/>
                </a:solidFill>
                <a:hlinkClick r:id="rId3"/>
              </a:rPr>
              <a:t>https://docs.google.com/document/d/1f33cr2WPyZDUYidQxIl1jKaiW63aX90ZHOAWPGLX1N4/edit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Crear una cuenta en GitHub</a:t>
            </a:r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113" y="2750125"/>
            <a:ext cx="9592283" cy="45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29" name="Google Shape;529;p56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Protección de ramas</a:t>
            </a:r>
            <a:endParaRPr/>
          </a:p>
        </p:txBody>
      </p:sp>
      <p:sp>
        <p:nvSpPr>
          <p:cNvPr id="530" name="Google Shape;530;p56"/>
          <p:cNvSpPr txBox="1"/>
          <p:nvPr>
            <p:ph idx="2" type="body"/>
          </p:nvPr>
        </p:nvSpPr>
        <p:spPr>
          <a:xfrm>
            <a:off x="622600" y="1340777"/>
            <a:ext cx="10945200" cy="57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Añadir una configuración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625" y="2624138"/>
            <a:ext cx="76771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38" name="Google Shape;538;p57"/>
          <p:cNvSpPr txBox="1"/>
          <p:nvPr>
            <p:ph idx="1" type="body"/>
          </p:nvPr>
        </p:nvSpPr>
        <p:spPr>
          <a:xfrm>
            <a:off x="622600" y="2204875"/>
            <a:ext cx="6276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                     Nombre de la rama —--------------------→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                   Requiere de Pull request antes del merge →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  Requiere pasar distintas pruebas antes del merge →</a:t>
            </a:r>
            <a:endParaRPr sz="2200"/>
          </a:p>
        </p:txBody>
      </p:sp>
      <p:sp>
        <p:nvSpPr>
          <p:cNvPr id="539" name="Google Shape;539;p57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Protección de ramas</a:t>
            </a:r>
            <a:endParaRPr/>
          </a:p>
        </p:txBody>
      </p:sp>
      <p:sp>
        <p:nvSpPr>
          <p:cNvPr id="540" name="Google Shape;540;p5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Configurar la rama</a:t>
            </a:r>
            <a:endParaRPr/>
          </a:p>
        </p:txBody>
      </p:sp>
      <p:pic>
        <p:nvPicPr>
          <p:cNvPr id="541" name="Google Shape;54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300" y="2842855"/>
            <a:ext cx="4986100" cy="254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48" name="Google Shape;548;p58"/>
          <p:cNvSpPr txBox="1"/>
          <p:nvPr>
            <p:ph idx="1" type="body"/>
          </p:nvPr>
        </p:nvSpPr>
        <p:spPr>
          <a:xfrm>
            <a:off x="622600" y="2204875"/>
            <a:ext cx="6276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Si exigimos por ejemplo, que deba haber pull request se nos abrirán más subopciones: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Que requiera un número de </a:t>
            </a:r>
            <a:r>
              <a:rPr lang="es-ES" sz="2100"/>
              <a:t>aprobaciones</a:t>
            </a:r>
            <a:r>
              <a:rPr lang="es-ES" sz="2100"/>
              <a:t> antes de poder </a:t>
            </a:r>
            <a:r>
              <a:rPr lang="es-ES" sz="2100"/>
              <a:t>realizar</a:t>
            </a:r>
            <a:r>
              <a:rPr lang="es-ES" sz="2100"/>
              <a:t> el merge.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Cuando haya un nuevo commit se reinician las aprobaciones.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Requiere una aprobación por parte de los dueños del repositorio. </a:t>
            </a:r>
            <a:endParaRPr sz="2100"/>
          </a:p>
        </p:txBody>
      </p:sp>
      <p:sp>
        <p:nvSpPr>
          <p:cNvPr id="549" name="Google Shape;549;p58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Protección de ramas</a:t>
            </a:r>
            <a:endParaRPr/>
          </a:p>
        </p:txBody>
      </p:sp>
      <p:sp>
        <p:nvSpPr>
          <p:cNvPr id="550" name="Google Shape;550;p5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Configurar la rama</a:t>
            </a:r>
            <a:endParaRPr/>
          </a:p>
        </p:txBody>
      </p:sp>
      <p:pic>
        <p:nvPicPr>
          <p:cNvPr id="551" name="Google Shape;5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300" y="3126193"/>
            <a:ext cx="4986100" cy="197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622600" y="2204875"/>
            <a:ext cx="6276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Requiere que pase pruebas automatizadas.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Requiere que las ramas estén actualizadas con la última actualización del código previo al merge. (Para realizar pruebas)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En el buscador podemos escribir y buscar las pruebas que queremos que pase previo al merge.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Este apartado de la configuración lo retomaremos más adelante.</a:t>
            </a:r>
            <a:endParaRPr sz="2200"/>
          </a:p>
        </p:txBody>
      </p:sp>
      <p:sp>
        <p:nvSpPr>
          <p:cNvPr id="559" name="Google Shape;559;p59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Protección de ramas</a:t>
            </a:r>
            <a:endParaRPr/>
          </a:p>
        </p:txBody>
      </p:sp>
      <p:sp>
        <p:nvSpPr>
          <p:cNvPr id="560" name="Google Shape;560;p5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Configurar la rama</a:t>
            </a:r>
            <a:endParaRPr/>
          </a:p>
        </p:txBody>
      </p:sp>
      <p:pic>
        <p:nvPicPr>
          <p:cNvPr id="561" name="Google Shape;5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500" y="3189068"/>
            <a:ext cx="4986100" cy="184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8" name="Google Shape;568;p60"/>
          <p:cNvSpPr txBox="1"/>
          <p:nvPr>
            <p:ph idx="1" type="body"/>
          </p:nvPr>
        </p:nvSpPr>
        <p:spPr>
          <a:xfrm>
            <a:off x="622600" y="2204875"/>
            <a:ext cx="6276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Requiere conversaciones cerradas para poder realizar el merge 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Los commits realizados por bots o colaboradores han de ir firmados 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Los administradores </a:t>
            </a:r>
            <a:r>
              <a:rPr lang="es-ES"/>
              <a:t>también</a:t>
            </a:r>
            <a:r>
              <a:rPr lang="es-ES"/>
              <a:t> deben respetar las reglas configuradas →</a:t>
            </a:r>
            <a:endParaRPr/>
          </a:p>
        </p:txBody>
      </p:sp>
      <p:sp>
        <p:nvSpPr>
          <p:cNvPr id="569" name="Google Shape;569;p60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Protección de ramas</a:t>
            </a:r>
            <a:endParaRPr/>
          </a:p>
        </p:txBody>
      </p:sp>
      <p:sp>
        <p:nvSpPr>
          <p:cNvPr id="570" name="Google Shape;570;p6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Configurar la rama</a:t>
            </a:r>
            <a:endParaRPr/>
          </a:p>
        </p:txBody>
      </p:sp>
      <p:pic>
        <p:nvPicPr>
          <p:cNvPr id="571" name="Google Shape;5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900" y="2911243"/>
            <a:ext cx="4986099" cy="240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8" name="Google Shape;578;p61"/>
          <p:cNvSpPr txBox="1"/>
          <p:nvPr>
            <p:ph idx="1" type="body"/>
          </p:nvPr>
        </p:nvSpPr>
        <p:spPr>
          <a:xfrm>
            <a:off x="622600" y="2204875"/>
            <a:ext cx="6276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Permisos de ramas: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Permite  realizar pushes forzados (Pushes que no cumplen las reglas descritas previamente)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Permite eliminar ramas.</a:t>
            </a:r>
            <a:endParaRPr sz="2000"/>
          </a:p>
        </p:txBody>
      </p:sp>
      <p:sp>
        <p:nvSpPr>
          <p:cNvPr id="579" name="Google Shape;579;p61"/>
          <p:cNvSpPr txBox="1"/>
          <p:nvPr>
            <p:ph type="title"/>
          </p:nvPr>
        </p:nvSpPr>
        <p:spPr>
          <a:xfrm>
            <a:off x="622596" y="764779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rgbClr val="1A1A1A"/>
                </a:solidFill>
              </a:rPr>
              <a:t>Protección de ramas</a:t>
            </a:r>
            <a:endParaRPr/>
          </a:p>
        </p:txBody>
      </p:sp>
      <p:sp>
        <p:nvSpPr>
          <p:cNvPr id="580" name="Google Shape;580;p6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Configurar la rama</a:t>
            </a:r>
            <a:endParaRPr/>
          </a:p>
        </p:txBody>
      </p:sp>
      <p:pic>
        <p:nvPicPr>
          <p:cNvPr id="581" name="Google Shape;5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496" y="3214712"/>
            <a:ext cx="5328675" cy="1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 txBox="1"/>
          <p:nvPr>
            <p:ph type="title"/>
          </p:nvPr>
        </p:nvSpPr>
        <p:spPr>
          <a:xfrm>
            <a:off x="462657" y="25649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6. GitHubFlow</a:t>
            </a:r>
            <a:endParaRPr/>
          </a:p>
        </p:txBody>
      </p:sp>
      <p:sp>
        <p:nvSpPr>
          <p:cNvPr id="588" name="Google Shape;588;p6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GitHubFlow</a:t>
            </a:r>
            <a:endParaRPr/>
          </a:p>
        </p:txBody>
      </p:sp>
      <p:sp>
        <p:nvSpPr>
          <p:cNvPr id="594" name="Google Shape;594;p6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5" name="Google Shape;595;p63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Al igual que GitFlow, GitHubFlow es una estrategia de ramificación.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Está pensada para utilizarse junto con las herramientas que ofrece GitHub: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2000"/>
              <a:t>pull request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2000"/>
              <a:t>issues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2000"/>
              <a:t>actions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2000"/>
              <a:t>tags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2000"/>
              <a:t>…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La gran diferencia con GitFlow es la desaparición de la rama dev.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Todo lo que </a:t>
            </a:r>
            <a:r>
              <a:rPr lang="es-ES" sz="2000"/>
              <a:t>esté</a:t>
            </a:r>
            <a:r>
              <a:rPr lang="es-ES" sz="2000"/>
              <a:t> en Master es desplegable y/o ejecutable.</a:t>
            </a:r>
            <a:endParaRPr sz="2000"/>
          </a:p>
        </p:txBody>
      </p:sp>
      <p:sp>
        <p:nvSpPr>
          <p:cNvPr id="596" name="Google Shape;596;p6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¿Qué es GitHubFlow?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GitHubFlow</a:t>
            </a:r>
            <a:endParaRPr/>
          </a:p>
        </p:txBody>
      </p:sp>
      <p:sp>
        <p:nvSpPr>
          <p:cNvPr id="602" name="Google Shape;602;p6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3" name="Google Shape;603;p64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En esta ocasión la rama </a:t>
            </a:r>
            <a:r>
              <a:rPr lang="es-ES" sz="2500"/>
              <a:t>feature extiende</a:t>
            </a:r>
            <a:r>
              <a:rPr lang="es-ES" sz="2500"/>
              <a:t> directamente de la rama master.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Una vez finalizado el trabajo en la rama en lugar de realizar un merge, se realiza un </a:t>
            </a:r>
            <a:r>
              <a:rPr b="1" lang="es-ES" sz="2500"/>
              <a:t>pull request</a:t>
            </a:r>
            <a:r>
              <a:rPr lang="es-ES" sz="2500"/>
              <a:t>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En el pull request se incluye una descripción de todos los cambios que se han realizado desde esa rama.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Estos cambios se analizan por el equipo de desarrollo (o parte de él) y una vez aprobado el cambio se incluye directamente en la rama main/master.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Recordatorio: El pull request </a:t>
            </a:r>
            <a:r>
              <a:rPr lang="es-ES" sz="2500"/>
              <a:t>también</a:t>
            </a:r>
            <a:r>
              <a:rPr lang="es-ES" sz="2500"/>
              <a:t> permite conversar con todos los miembros del equipo y comentar fragmentos de código.</a:t>
            </a:r>
            <a:endParaRPr sz="2500"/>
          </a:p>
        </p:txBody>
      </p:sp>
      <p:sp>
        <p:nvSpPr>
          <p:cNvPr id="604" name="Google Shape;604;p6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features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GitHubFlow</a:t>
            </a:r>
            <a:endParaRPr/>
          </a:p>
        </p:txBody>
      </p:sp>
      <p:sp>
        <p:nvSpPr>
          <p:cNvPr id="610" name="Google Shape;610;p6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1" name="Google Shape;611;p65"/>
          <p:cNvSpPr txBox="1"/>
          <p:nvPr>
            <p:ph idx="1" type="body"/>
          </p:nvPr>
        </p:nvSpPr>
        <p:spPr>
          <a:xfrm>
            <a:off x="622599" y="2204875"/>
            <a:ext cx="44094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Para crear ramas de tipo issue, en lugar de crear una rama normal como en gitflow, podemos ir a la pestaña de issues del repositorio.</a:t>
            </a:r>
            <a:endParaRPr sz="2500"/>
          </a:p>
        </p:txBody>
      </p:sp>
      <p:sp>
        <p:nvSpPr>
          <p:cNvPr id="612" name="Google Shape;612;p6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issues</a:t>
            </a:r>
            <a:endParaRPr/>
          </a:p>
        </p:txBody>
      </p:sp>
      <p:pic>
        <p:nvPicPr>
          <p:cNvPr id="613" name="Google Shape;61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999" y="2283281"/>
            <a:ext cx="6853600" cy="30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610350" y="2184100"/>
            <a:ext cx="10971300" cy="189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Intalación de GitHub cli commands para </a:t>
            </a:r>
            <a:r>
              <a:rPr b="1" lang="es-ES" sz="2100"/>
              <a:t>windows</a:t>
            </a:r>
            <a:r>
              <a:rPr lang="es-ES" sz="2100"/>
              <a:t>: </a:t>
            </a:r>
            <a:r>
              <a:rPr lang="es-ES" sz="2100" u="sng">
                <a:solidFill>
                  <a:schemeClr val="hlink"/>
                </a:solidFill>
                <a:hlinkClick r:id="rId3"/>
              </a:rPr>
              <a:t>https://cli.github.com/</a:t>
            </a:r>
            <a:r>
              <a:rPr lang="es-ES" sz="2100"/>
              <a:t>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Descarga de GitHub Descktop: </a:t>
            </a:r>
            <a:r>
              <a:rPr lang="es-ES" sz="2100" u="sng">
                <a:solidFill>
                  <a:schemeClr val="hlink"/>
                </a:solidFill>
                <a:hlinkClick r:id="rId4"/>
              </a:rPr>
              <a:t>https://desktop.github.com/</a:t>
            </a:r>
            <a:r>
              <a:rPr lang="es-ES" sz="2100"/>
              <a:t>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Instalación de GitHub CLI en Linux: </a:t>
            </a:r>
            <a:r>
              <a:rPr lang="es-ES" sz="2100" u="sng">
                <a:solidFill>
                  <a:schemeClr val="hlink"/>
                </a:solidFill>
                <a:hlinkClick r:id="rId5"/>
              </a:rPr>
              <a:t>https://github.com/cli/cli/blob/trunk/docs/install_linux.md</a:t>
            </a:r>
            <a:r>
              <a:rPr lang="es-ES" sz="2100"/>
              <a:t>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/>
              <a:t>Instalación de GitHub CLI en Ubuntu/Debian: (curl necesario)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1" name="Google Shape;111;p1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Instalar cliente de GitHub</a:t>
            </a:r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23475" y="880875"/>
            <a:ext cx="744318" cy="459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2"/>
          <p:cNvSpPr txBox="1"/>
          <p:nvPr/>
        </p:nvSpPr>
        <p:spPr>
          <a:xfrm>
            <a:off x="622600" y="4353800"/>
            <a:ext cx="10837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curl -fsSL https://cli.github.com/packages/githubcli-archive-keyring.gpg | sudo dd of=/usr/share/keyrings/githubcli-archive-keyring.gpg</a:t>
            </a:r>
            <a:endParaRPr sz="1300">
              <a:solidFill>
                <a:srgbClr val="24292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echo "deb [arch=$(dpkg --print-architecture) signed-by=/usr/share/keyrings/githubcli-archive-keyring.gpg] https://cli.github.com/packages stable main" | sudo tee /etc/apt/sources.list.d/github-cli.list &gt; /dev/null</a:t>
            </a:r>
            <a:endParaRPr sz="1300">
              <a:solidFill>
                <a:srgbClr val="24292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sudo apt update</a:t>
            </a:r>
            <a:endParaRPr sz="1300">
              <a:solidFill>
                <a:srgbClr val="24292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solidFill>
                  <a:srgbClr val="24292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sudo apt install gh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GitHubFlow</a:t>
            </a:r>
            <a:endParaRPr/>
          </a:p>
        </p:txBody>
      </p:sp>
      <p:sp>
        <p:nvSpPr>
          <p:cNvPr id="619" name="Google Shape;619;p6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0" name="Google Shape;620;p66"/>
          <p:cNvSpPr txBox="1"/>
          <p:nvPr>
            <p:ph idx="1" type="body"/>
          </p:nvPr>
        </p:nvSpPr>
        <p:spPr>
          <a:xfrm>
            <a:off x="622600" y="2204875"/>
            <a:ext cx="5679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200"/>
              <a:t>Un issue es un error, bug, etc. que pueda tener un programa.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200"/>
              <a:t>Para corregir estos errores se extiende desde main/master una rama nueva con el objetivo de resolver el problema.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200"/>
              <a:t>Para crear ramas de tipo issue, en lugar de crear una rama normal como en gitflow, podemos ir a la pestaña de issues del repositorio.</a:t>
            </a:r>
            <a:endParaRPr sz="2200"/>
          </a:p>
        </p:txBody>
      </p:sp>
      <p:sp>
        <p:nvSpPr>
          <p:cNvPr id="621" name="Google Shape;621;p6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issues</a:t>
            </a:r>
            <a:endParaRPr/>
          </a:p>
        </p:txBody>
      </p:sp>
      <p:pic>
        <p:nvPicPr>
          <p:cNvPr id="622" name="Google Shape;6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200" y="2283276"/>
            <a:ext cx="5490401" cy="241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GitHubFlow</a:t>
            </a:r>
            <a:endParaRPr/>
          </a:p>
        </p:txBody>
      </p:sp>
      <p:sp>
        <p:nvSpPr>
          <p:cNvPr id="628" name="Google Shape;628;p6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9" name="Google Shape;629;p67"/>
          <p:cNvSpPr txBox="1"/>
          <p:nvPr>
            <p:ph idx="1" type="body"/>
          </p:nvPr>
        </p:nvSpPr>
        <p:spPr>
          <a:xfrm>
            <a:off x="622599" y="2204875"/>
            <a:ext cx="4687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400"/>
              <a:t>Si clickamos en “new issue” podemos crear un nuevo issue, junto con su creación debemos enviar un titulo del problema y su descripción.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30" name="Google Shape;630;p6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issues</a:t>
            </a:r>
            <a:endParaRPr/>
          </a:p>
        </p:txBody>
      </p:sp>
      <p:pic>
        <p:nvPicPr>
          <p:cNvPr id="631" name="Google Shape;63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299" y="2413818"/>
            <a:ext cx="6575800" cy="295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GitHubFlow</a:t>
            </a:r>
            <a:endParaRPr/>
          </a:p>
        </p:txBody>
      </p:sp>
      <p:sp>
        <p:nvSpPr>
          <p:cNvPr id="637" name="Google Shape;637;p6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38" name="Google Shape;638;p68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800"/>
              <a:t>Para la resolución de cada issue podemos configurarlo para una mejor organización.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Assignees: seleccionas a los usuarios encargados de este issue.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Labels: podemos etiquetar el problema </a:t>
            </a:r>
            <a:r>
              <a:rPr lang="es-ES" sz="1800"/>
              <a:t>según</a:t>
            </a:r>
            <a:r>
              <a:rPr lang="es-ES" sz="1800"/>
              <a:t> su subtipo: bug, </a:t>
            </a:r>
            <a:r>
              <a:rPr lang="es-ES" sz="1800"/>
              <a:t>documentación</a:t>
            </a:r>
            <a:r>
              <a:rPr lang="es-ES" sz="1800"/>
              <a:t>, etc..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Projects</a:t>
            </a:r>
            <a:r>
              <a:rPr lang="es-ES" sz="1800"/>
              <a:t>: proyecto al que </a:t>
            </a:r>
            <a:r>
              <a:rPr lang="es-ES" sz="1800"/>
              <a:t>incluimos</a:t>
            </a:r>
            <a:r>
              <a:rPr lang="es-ES" sz="1800"/>
              <a:t> esta tarea, el proyecto incluye una lista de tareas por realizar, realizando y realizadas, como si fuera un trello.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Milestone: herramienta utilizada para priorizar unos issues/pull request sobre otros.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Development: esto nos permite crear la rama de tipo issue para dar solución al problema.</a:t>
            </a:r>
            <a:endParaRPr sz="1800"/>
          </a:p>
        </p:txBody>
      </p:sp>
      <p:sp>
        <p:nvSpPr>
          <p:cNvPr id="639" name="Google Shape;639;p6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issues</a:t>
            </a:r>
            <a:endParaRPr/>
          </a:p>
        </p:txBody>
      </p:sp>
      <p:pic>
        <p:nvPicPr>
          <p:cNvPr id="640" name="Google Shape;64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148" y="1862043"/>
            <a:ext cx="3741139" cy="415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GitHubFlow</a:t>
            </a:r>
            <a:endParaRPr/>
          </a:p>
        </p:txBody>
      </p:sp>
      <p:sp>
        <p:nvSpPr>
          <p:cNvPr id="647" name="Google Shape;647;p6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48" name="Google Shape;648;p69"/>
          <p:cNvSpPr txBox="1"/>
          <p:nvPr>
            <p:ph idx="1" type="body"/>
          </p:nvPr>
        </p:nvSpPr>
        <p:spPr>
          <a:xfrm>
            <a:off x="622600" y="2204875"/>
            <a:ext cx="58737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Al no haber rama dev, no se puede distinguir cuando hay un release o es una transición entre releases.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Para marcar cuándo un momento </a:t>
            </a:r>
            <a:r>
              <a:rPr lang="es-ES" sz="2300"/>
              <a:t>cronológico</a:t>
            </a:r>
            <a:r>
              <a:rPr lang="es-ES" sz="2300"/>
              <a:t> representa un “release” podemos poner un tag, con la versión, por ejemplo, “v0.4”. </a:t>
            </a:r>
            <a:endParaRPr sz="2300"/>
          </a:p>
        </p:txBody>
      </p:sp>
      <p:sp>
        <p:nvSpPr>
          <p:cNvPr id="649" name="Google Shape;649;p6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Releases</a:t>
            </a:r>
            <a:endParaRPr/>
          </a:p>
        </p:txBody>
      </p:sp>
      <p:pic>
        <p:nvPicPr>
          <p:cNvPr id="650" name="Google Shape;65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700" y="1925768"/>
            <a:ext cx="5185829" cy="408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0"/>
          <p:cNvSpPr txBox="1"/>
          <p:nvPr>
            <p:ph type="title"/>
          </p:nvPr>
        </p:nvSpPr>
        <p:spPr>
          <a:xfrm>
            <a:off x="462657" y="25649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7</a:t>
            </a:r>
            <a:r>
              <a:rPr lang="es-ES" sz="4200">
                <a:solidFill>
                  <a:srgbClr val="1A1A1A"/>
                </a:solidFill>
              </a:rPr>
              <a:t>. Participar en proyectos ajenos</a:t>
            </a:r>
            <a:endParaRPr/>
          </a:p>
        </p:txBody>
      </p:sp>
      <p:sp>
        <p:nvSpPr>
          <p:cNvPr id="657" name="Google Shape;657;p7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Participar en proyectos ajenos</a:t>
            </a:r>
            <a:endParaRPr/>
          </a:p>
        </p:txBody>
      </p:sp>
      <p:sp>
        <p:nvSpPr>
          <p:cNvPr id="664" name="Google Shape;664;p7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622600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GitHub permite explorar todo tipo de proyectos, de estos, podemos </a:t>
            </a:r>
            <a:r>
              <a:rPr b="1" lang="es-ES" sz="2300"/>
              <a:t>observar </a:t>
            </a:r>
            <a:r>
              <a:rPr lang="es-ES" sz="2300"/>
              <a:t>su código, commits, issues, pull request, etc.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Sin permisos no podemos participar en dichos proyectos, pero </a:t>
            </a:r>
            <a:r>
              <a:rPr lang="es-ES" sz="2300"/>
              <a:t>sí</a:t>
            </a:r>
            <a:r>
              <a:rPr lang="es-ES" sz="2300"/>
              <a:t> podemos crear nuestra propia versión del proyecto.</a:t>
            </a:r>
            <a:endParaRPr sz="2300"/>
          </a:p>
        </p:txBody>
      </p:sp>
      <p:sp>
        <p:nvSpPr>
          <p:cNvPr id="666" name="Google Shape;666;p7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Fork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Participar en proyectos ajenos</a:t>
            </a:r>
            <a:endParaRPr/>
          </a:p>
        </p:txBody>
      </p:sp>
      <p:sp>
        <p:nvSpPr>
          <p:cNvPr id="673" name="Google Shape;673;p7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4" name="Google Shape;674;p72"/>
          <p:cNvSpPr txBox="1"/>
          <p:nvPr>
            <p:ph idx="1" type="body"/>
          </p:nvPr>
        </p:nvSpPr>
        <p:spPr>
          <a:xfrm>
            <a:off x="622600" y="2204875"/>
            <a:ext cx="5559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Para ello podemos “Fork”-ear (</a:t>
            </a:r>
            <a:r>
              <a:rPr i="1" lang="es-ES" sz="2300"/>
              <a:t>bifurcar</a:t>
            </a:r>
            <a:r>
              <a:rPr lang="es-ES" sz="2300"/>
              <a:t>) un proyecto, ¿Qué es eso?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Crear un repositorio idéntico en nuestra cuenta, siendo nosotros los propietarios y pudiendolo modificar a nuestro gusto.</a:t>
            </a:r>
            <a:endParaRPr sz="2300"/>
          </a:p>
        </p:txBody>
      </p:sp>
      <p:sp>
        <p:nvSpPr>
          <p:cNvPr id="675" name="Google Shape;675;p7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Fork</a:t>
            </a:r>
            <a:endParaRPr/>
          </a:p>
        </p:txBody>
      </p:sp>
      <p:pic>
        <p:nvPicPr>
          <p:cNvPr id="676" name="Google Shape;67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575" y="2029693"/>
            <a:ext cx="5334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Participar en proyectos ajenos</a:t>
            </a:r>
            <a:endParaRPr/>
          </a:p>
        </p:txBody>
      </p:sp>
      <p:sp>
        <p:nvSpPr>
          <p:cNvPr id="683" name="Google Shape;683;p7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84" name="Google Shape;684;p73"/>
          <p:cNvSpPr txBox="1"/>
          <p:nvPr>
            <p:ph idx="1" type="body"/>
          </p:nvPr>
        </p:nvSpPr>
        <p:spPr>
          <a:xfrm>
            <a:off x="560250" y="2204875"/>
            <a:ext cx="67341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Si realizamos un </a:t>
            </a:r>
            <a:r>
              <a:rPr lang="es-ES" sz="2300">
                <a:latin typeface="Source Code Pro"/>
                <a:ea typeface="Source Code Pro"/>
                <a:cs typeface="Source Code Pro"/>
                <a:sym typeface="Source Code Pro"/>
              </a:rPr>
              <a:t>clone</a:t>
            </a:r>
            <a:r>
              <a:rPr lang="es-ES" sz="2300"/>
              <a:t> del repositorio y observamos el fichero .git/config podremos ver que hay dos remotes.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latin typeface="Source Code Pro"/>
                <a:ea typeface="Source Code Pro"/>
                <a:cs typeface="Source Code Pro"/>
                <a:sym typeface="Source Code Pro"/>
              </a:rPr>
              <a:t>cat .git/config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Podemos ver que uno se llama origin y otro upstream. Upstream hace referencia al proyecto origen y origin al que se encuentra en nuestro repositorio.</a:t>
            </a:r>
            <a:endParaRPr sz="2300"/>
          </a:p>
        </p:txBody>
      </p:sp>
      <p:sp>
        <p:nvSpPr>
          <p:cNvPr id="685" name="Google Shape;685;p7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Múltiples remotes</a:t>
            </a:r>
            <a:endParaRPr/>
          </a:p>
        </p:txBody>
      </p:sp>
      <p:pic>
        <p:nvPicPr>
          <p:cNvPr id="686" name="Google Shape;68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700" y="2892118"/>
            <a:ext cx="4528900" cy="227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Participar en proyectos ajenos</a:t>
            </a:r>
            <a:endParaRPr/>
          </a:p>
        </p:txBody>
      </p:sp>
      <p:sp>
        <p:nvSpPr>
          <p:cNvPr id="693" name="Google Shape;693;p7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4" name="Google Shape;694;p74"/>
          <p:cNvSpPr txBox="1"/>
          <p:nvPr>
            <p:ph idx="1" type="body"/>
          </p:nvPr>
        </p:nvSpPr>
        <p:spPr>
          <a:xfrm>
            <a:off x="560250" y="2204875"/>
            <a:ext cx="67341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Para poder realizar pull o push desde y a distintos repositorios tendremos que indicarlo en el comando pull/push.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latin typeface="Source Code Pro"/>
                <a:ea typeface="Source Code Pro"/>
                <a:cs typeface="Source Code Pro"/>
                <a:sym typeface="Source Code Pro"/>
              </a:rPr>
              <a:t>git push nombreRemote nombreRama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latin typeface="Source Code Pro"/>
                <a:ea typeface="Source Code Pro"/>
                <a:cs typeface="Source Code Pro"/>
                <a:sym typeface="Source Code Pro"/>
              </a:rPr>
              <a:t>git pull nombreRemote nombreRama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*Si no hay permisos para realizar un push en el repositorio objetivo, dará un error y no se completará el push.</a:t>
            </a:r>
            <a:endParaRPr sz="2300"/>
          </a:p>
        </p:txBody>
      </p:sp>
      <p:sp>
        <p:nvSpPr>
          <p:cNvPr id="695" name="Google Shape;695;p7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Múltiples remotes</a:t>
            </a:r>
            <a:endParaRPr/>
          </a:p>
        </p:txBody>
      </p:sp>
      <p:pic>
        <p:nvPicPr>
          <p:cNvPr id="696" name="Google Shape;69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700" y="2892118"/>
            <a:ext cx="4528900" cy="227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Participar en proyectos ajenos</a:t>
            </a:r>
            <a:endParaRPr/>
          </a:p>
        </p:txBody>
      </p:sp>
      <p:sp>
        <p:nvSpPr>
          <p:cNvPr id="703" name="Google Shape;703;p7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04" name="Google Shape;704;p75"/>
          <p:cNvSpPr txBox="1"/>
          <p:nvPr>
            <p:ph idx="1" type="body"/>
          </p:nvPr>
        </p:nvSpPr>
        <p:spPr>
          <a:xfrm>
            <a:off x="622600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Para poder aportar algo a un proyecto que nos resulta interesante pero no es nuestro, lo primero que debemos hacer es el “Fork” de dicho proyecto.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Seguido creamos una rama nueva y en ella realizamos el cambio que deseamos. (no es obligatorio realizar una nueva rama, pero suele ser conveniente)</a:t>
            </a:r>
            <a:endParaRPr sz="2600"/>
          </a:p>
        </p:txBody>
      </p:sp>
      <p:sp>
        <p:nvSpPr>
          <p:cNvPr id="705" name="Google Shape;705;p7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Cómo participar en proyectos sin permiso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2600" y="2204875"/>
            <a:ext cx="57885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Ejecutamos el comando: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latin typeface="Source Code Pro"/>
                <a:ea typeface="Source Code Pro"/>
                <a:cs typeface="Source Code Pro"/>
                <a:sym typeface="Source Code Pro"/>
              </a:rPr>
              <a:t>gh auth login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Y seguimos los pasos que nos indican.</a:t>
            </a:r>
            <a:endParaRPr sz="2300"/>
          </a:p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Log in en GitHub Cli</a:t>
            </a:r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875" y="2204875"/>
            <a:ext cx="6013524" cy="72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874" y="3429000"/>
            <a:ext cx="6013525" cy="1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Participar en proyectos ajenos</a:t>
            </a:r>
            <a:endParaRPr/>
          </a:p>
        </p:txBody>
      </p:sp>
      <p:sp>
        <p:nvSpPr>
          <p:cNvPr id="712" name="Google Shape;712;p7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13" name="Google Shape;713;p76"/>
          <p:cNvSpPr txBox="1"/>
          <p:nvPr>
            <p:ph idx="1" type="body"/>
          </p:nvPr>
        </p:nvSpPr>
        <p:spPr>
          <a:xfrm>
            <a:off x="622600" y="2204875"/>
            <a:ext cx="10971300" cy="133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Una vez finalicemos todos los cambios realizamos un pull request, pero en esta ocasión seleccionamos como rama receptora a la que se encuentra en el otro repositorio.</a:t>
            </a:r>
            <a:endParaRPr sz="2600"/>
          </a:p>
        </p:txBody>
      </p:sp>
      <p:sp>
        <p:nvSpPr>
          <p:cNvPr id="714" name="Google Shape;714;p7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Cómo </a:t>
            </a:r>
            <a:r>
              <a:rPr lang="es-ES"/>
              <a:t>participar en proyectos sin permiso</a:t>
            </a:r>
            <a:endParaRPr/>
          </a:p>
        </p:txBody>
      </p:sp>
      <p:pic>
        <p:nvPicPr>
          <p:cNvPr id="715" name="Google Shape;71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00" y="3543175"/>
            <a:ext cx="8431662" cy="264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ES" sz="4200">
                <a:solidFill>
                  <a:srgbClr val="1A1A1A"/>
                </a:solidFill>
              </a:rPr>
              <a:t>Participar en proyectos ajenos</a:t>
            </a:r>
            <a:endParaRPr/>
          </a:p>
        </p:txBody>
      </p:sp>
      <p:sp>
        <p:nvSpPr>
          <p:cNvPr id="722" name="Google Shape;722;p7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3" name="Google Shape;723;p77"/>
          <p:cNvSpPr txBox="1"/>
          <p:nvPr>
            <p:ph idx="1" type="body"/>
          </p:nvPr>
        </p:nvSpPr>
        <p:spPr>
          <a:xfrm>
            <a:off x="622600" y="2204875"/>
            <a:ext cx="10971300" cy="133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Con esta acción finalizada, el propietario del proyecto podrá mediante tu pull request observar los cambios, comentarlos y </a:t>
            </a:r>
            <a:r>
              <a:rPr lang="es-ES" sz="2600"/>
              <a:t>aprobarlos</a:t>
            </a:r>
            <a:r>
              <a:rPr lang="es-ES" sz="2600"/>
              <a:t>; y finalmente añadirlos a su proyecto.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Si dicho pull request se completa con un merge, tu usuario aparecerá como participante del proyecto, aunque seguirás sin permisos de edición hasta que el dueño del repositorio te los dé.</a:t>
            </a:r>
            <a:endParaRPr sz="2600"/>
          </a:p>
        </p:txBody>
      </p:sp>
      <p:sp>
        <p:nvSpPr>
          <p:cNvPr id="724" name="Google Shape;724;p7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Cómo </a:t>
            </a:r>
            <a:r>
              <a:rPr lang="es-ES"/>
              <a:t>participar en proyectos sin permiso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7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7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sp>
        <p:nvSpPr>
          <p:cNvPr id="732" name="Google Shape;732;p78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3" name="Google Shape;733;p78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THANK YOU</a:t>
            </a:r>
            <a:endParaRPr/>
          </a:p>
        </p:txBody>
      </p:sp>
      <p:sp>
        <p:nvSpPr>
          <p:cNvPr id="734" name="Google Shape;734;p7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35" name="Google Shape;735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8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crear un repositorio mediante GitHub Cli debemos ejecutar: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latin typeface="Source Code Pro"/>
                <a:ea typeface="Source Code Pro"/>
                <a:cs typeface="Source Code Pro"/>
                <a:sym typeface="Source Code Pro"/>
              </a:rPr>
              <a:t>gh repo create</a:t>
            </a:r>
            <a:endParaRPr b="1"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Y seguir los pasos.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O mediante la web de GitHub.</a:t>
            </a:r>
            <a:endParaRPr sz="2500"/>
          </a:p>
        </p:txBody>
      </p:sp>
      <p:sp>
        <p:nvSpPr>
          <p:cNvPr id="133" name="Google Shape;133;p1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Crear un repositorio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673" y="2231831"/>
            <a:ext cx="34480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Cuando creamos el repositorio nos pide un nombre para el repositorio y si va a ser </a:t>
            </a:r>
            <a:r>
              <a:rPr b="1" lang="es-ES" sz="2500"/>
              <a:t>público o privado</a:t>
            </a:r>
            <a:r>
              <a:rPr lang="es-ES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Source Sans Pro"/>
              <a:buChar char="●"/>
            </a:pPr>
            <a:r>
              <a:rPr lang="es-ES" sz="2000">
                <a:solidFill>
                  <a:srgbClr val="24292F"/>
                </a:solidFill>
                <a:highlight>
                  <a:srgbClr val="FFFFFF"/>
                </a:highlight>
              </a:rPr>
              <a:t>Los repositorios </a:t>
            </a:r>
            <a:r>
              <a:rPr lang="es-ES" sz="2000">
                <a:solidFill>
                  <a:srgbClr val="24292F"/>
                </a:solidFill>
                <a:highlight>
                  <a:srgbClr val="FFFFFF"/>
                </a:highlight>
              </a:rPr>
              <a:t>públicos</a:t>
            </a:r>
            <a:r>
              <a:rPr lang="es-ES" sz="2000">
                <a:solidFill>
                  <a:srgbClr val="24292F"/>
                </a:solidFill>
                <a:highlight>
                  <a:srgbClr val="FFFFFF"/>
                </a:highlight>
              </a:rPr>
              <a:t> son accesibles para cualquier usuario de internet.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Source Sans Pro"/>
              <a:buChar char="●"/>
            </a:pPr>
            <a:r>
              <a:rPr lang="es-ES" sz="2000">
                <a:solidFill>
                  <a:srgbClr val="24292F"/>
                </a:solidFill>
                <a:highlight>
                  <a:srgbClr val="FFFFFF"/>
                </a:highlight>
              </a:rPr>
              <a:t>Los repositorios privados </a:t>
            </a:r>
            <a:r>
              <a:rPr lang="es-ES" sz="2000">
                <a:solidFill>
                  <a:srgbClr val="24292F"/>
                </a:solidFill>
                <a:highlight>
                  <a:srgbClr val="FFFFFF"/>
                </a:highlight>
              </a:rPr>
              <a:t>sólo</a:t>
            </a:r>
            <a:r>
              <a:rPr lang="es-ES" sz="2000">
                <a:solidFill>
                  <a:srgbClr val="24292F"/>
                </a:solidFill>
                <a:highlight>
                  <a:srgbClr val="FFFFFF"/>
                </a:highlight>
              </a:rPr>
              <a:t> son accesibles por ti, y usuarios a los que se lo permitas.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Crear un repositorio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673" y="2231831"/>
            <a:ext cx="34480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