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12190400"/>
  <p:notesSz cx="6858000" cy="9144000"/>
  <p:embeddedFontLst>
    <p:embeddedFont>
      <p:font typeface="Lato"/>
      <p:regular r:id="rId52"/>
      <p:bold r:id="rId53"/>
      <p:italic r:id="rId54"/>
      <p:boldItalic r:id="rId55"/>
    </p:embeddedFont>
    <p:embeddedFont>
      <p:font typeface="Source Code Pro"/>
      <p:regular r:id="rId56"/>
      <p:bold r:id="rId57"/>
      <p:italic r:id="rId58"/>
      <p:boldItalic r:id="rId59"/>
    </p:embeddedFont>
    <p:embeddedFont>
      <p:font typeface="Source Sans Pr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SourceSansPro-italic.fntdata"/><Relationship Id="rId61" Type="http://schemas.openxmlformats.org/officeDocument/2006/relationships/font" Target="fonts/SourceSansPro-bold.fntdata"/><Relationship Id="rId20" Type="http://schemas.openxmlformats.org/officeDocument/2006/relationships/slide" Target="slides/slide15.xml"/><Relationship Id="rId63" Type="http://schemas.openxmlformats.org/officeDocument/2006/relationships/font" Target="fonts/SourceSansPr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SansPr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57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56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59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58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93ec9406c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93ec940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293ec9406c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7f404c59_0_7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7f404c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77f404c59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7f404c59_0_6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7f404c5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277f404c59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77f404c59_0_8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77f404c5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277f404c59_0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7f404c59_0_9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7f404c5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277f404c59_0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7f404c59_0_10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77f404c5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277f404c59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ed2d41ff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7ed2d41f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27ed2d41ff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7ed2d43ef_0_3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7ed2d43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27ed2d43ef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7ed2d43ef_0_4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7ed2d43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27ed2d43ef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93ec9406c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93ec940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293ec9406c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7ed2d43ef_0_5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7ed2d43e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27ed2d43ef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7ed2d43ef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7ed2d43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27ed2d43e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7ed2d43ef_0_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7ed2d43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27ed2d43ef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7ed2d43ef_0_2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7ed2d43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27ed2d43ef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7ed2d43ef_0_1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7ed2d43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27ed2d43ef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93ec9406c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93ec9406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293ec9406c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93ec9406c_0_3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93ec9406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293ec9406c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93ec9406c_0_4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93ec9406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293ec9406c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c0b782c45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c0b782c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1c0b782c4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93ec9406c_0_10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93ec9406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293ec9406c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2837f89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2837f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232837f89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93ec9406c_0_1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93ec940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293ec9406c_0_1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93ec9406c_0_5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93ec9406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293ec9406c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93ec9406c_0_6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93ec9406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293ec9406c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93ec9406c_0_9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93ec9406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293ec9406c_0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93ec9406c_0_1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93ec9406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293ec9406c_0_1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93ec9406c_0_13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93ec9406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293ec9406c_0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93ec9406c_0_14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93ec9406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293ec9406c_0_1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93ec9406c_0_15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93ec9406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293ec9406c_0_1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93ec9406c_0_16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93ec9406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1293ec9406c_0_1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93ec9406c_0_16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293ec9406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293ec9406c_0_1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93ec9406c_0_17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293ec9406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1293ec9406c_0_1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293ec9406c_0_18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293ec9406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1293ec9406c_0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c0b782c45_0_1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c0b782c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1c0b782c4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93ec9406c_0_19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293ec9406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293ec9406c_0_1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93ec9406c_0_20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293ec9406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1293ec9406c_0_2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c0b782c45_0_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c0b782c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11c0b782c45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7f404c59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7f404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277f404c5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7f404c59_0_1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7f404c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277f404c59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7f404c59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7f404c5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277f404c59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7f404c59_0_3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7f404c5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277f404c59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7f404c59_0_4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77f404c5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77f404c59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5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Cloud IDEs</a:t>
            </a:r>
            <a:endParaRPr/>
          </a:p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COLABORADORES: </a:t>
            </a:r>
            <a:r>
              <a:rPr lang="es-ES" sz="2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Nahikari Otermin</a:t>
            </a: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Pablo Rubio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00725" y="2010675"/>
            <a:ext cx="5745000" cy="42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Estas extensiones no solo nos ayudan a desarrollar el texto de un código, </a:t>
            </a:r>
            <a:r>
              <a:rPr lang="es-ES" sz="2300"/>
              <a:t>también</a:t>
            </a:r>
            <a:r>
              <a:rPr lang="es-ES" sz="2300"/>
              <a:t> nos ofrecen interfaces gráficas para algunos servicios.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Ejemplo 1: extensión de Docker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Ejemplo 2: extensiones de Java, Maven y Spring</a:t>
            </a:r>
            <a:endParaRPr sz="2300"/>
          </a:p>
        </p:txBody>
      </p:sp>
      <p:sp>
        <p:nvSpPr>
          <p:cNvPr id="151" name="Google Shape;151;p1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Extensiones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600" y="1925768"/>
            <a:ext cx="2378640" cy="408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9640" y="1925768"/>
            <a:ext cx="28289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700725" y="2010675"/>
            <a:ext cx="5745000" cy="42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Si presionamos Ctrl + Mayus + p abriremos la paleta de comandos que nos permitirá hacer uso de nuestras extensiones de manera más cómoda.</a:t>
            </a:r>
            <a:endParaRPr sz="2500"/>
          </a:p>
        </p:txBody>
      </p:sp>
      <p:sp>
        <p:nvSpPr>
          <p:cNvPr id="162" name="Google Shape;162;p1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Paleta de comandos</a:t>
            </a:r>
            <a:r>
              <a:rPr lang="es-ES"/>
              <a:t> 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900" y="2132618"/>
            <a:ext cx="5439875" cy="259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700725" y="2010675"/>
            <a:ext cx="5745000" cy="42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Por ejemplo si abrimos</a:t>
            </a:r>
            <a:r>
              <a:rPr b="1" lang="es-ES" sz="2500"/>
              <a:t> la paleta de comandos </a:t>
            </a:r>
            <a:r>
              <a:rPr lang="es-ES" sz="2500"/>
              <a:t>y buscamos “maven” podremos encontrar todos los comandos relacionados con maven, entre ellos, crear un proyecto Maven.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Vamos a iniciar un proyecto de Maven.</a:t>
            </a:r>
            <a:endParaRPr sz="2500"/>
          </a:p>
        </p:txBody>
      </p:sp>
      <p:sp>
        <p:nvSpPr>
          <p:cNvPr id="172" name="Google Shape;172;p1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Iniciar un proyecto de Java con Maven 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900" y="2132618"/>
            <a:ext cx="5439875" cy="259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700725" y="2010675"/>
            <a:ext cx="5745000" cy="42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Clickamos en </a:t>
            </a:r>
            <a:endParaRPr sz="2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QuickStart archetype &gt; versión 1.4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y seguimos las instrucciones de la terminal.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Y ya tendremos nuestro proyecto iniciado.</a:t>
            </a:r>
            <a:endParaRPr sz="2500"/>
          </a:p>
        </p:txBody>
      </p:sp>
      <p:sp>
        <p:nvSpPr>
          <p:cNvPr id="182" name="Google Shape;182;p1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Iniciar un proyecto de Java con Maven 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650" y="2203468"/>
            <a:ext cx="34290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700725" y="2010675"/>
            <a:ext cx="5745000" cy="42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Para iniciar repositorio simplemente debemos clickar en el botón con dicha descripción.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                                          Mensaje de commit →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                   Ficheros en estado modificado →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Pulsar el + para añadirlos a “staged”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92" name="Google Shape;192;p2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Control de versiones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7625" y="1773368"/>
            <a:ext cx="1985938" cy="4367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513" y="2968956"/>
            <a:ext cx="33623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700725" y="2010675"/>
            <a:ext cx="5745000" cy="42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Seguido pulsamos en el tick para confirmar los cambios.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Si pulsamos en publicar rama, nos aparecerá la extensión de GitHub donde nos podremos loguear y publicar la rama.</a:t>
            </a:r>
            <a:endParaRPr sz="2500"/>
          </a:p>
        </p:txBody>
      </p:sp>
      <p:sp>
        <p:nvSpPr>
          <p:cNvPr id="203" name="Google Shape;203;p2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Control de versiones</a:t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725" y="2062450"/>
            <a:ext cx="2431825" cy="18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725" y="4074850"/>
            <a:ext cx="2431825" cy="2049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700725" y="2010675"/>
            <a:ext cx="5745000" cy="42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Si la rama está ya creada nos aparecerá </a:t>
            </a:r>
            <a:r>
              <a:rPr i="1" lang="es-ES" sz="2500"/>
              <a:t>sincronizar cambios</a:t>
            </a:r>
            <a:r>
              <a:rPr lang="es-ES" sz="2500"/>
              <a:t>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En la parte inferior de la pantalla podemos ver en </a:t>
            </a:r>
            <a:r>
              <a:rPr lang="es-ES" sz="2500"/>
              <a:t>qué</a:t>
            </a:r>
            <a:r>
              <a:rPr lang="es-ES" sz="2500"/>
              <a:t> rama nos encontramos (según la imagen en la rama dev), seguido un botón para sincronizar y finalmente tendremos </a:t>
            </a:r>
            <a:r>
              <a:rPr i="1" lang="es-ES" sz="2500"/>
              <a:t>Git Graph</a:t>
            </a:r>
            <a:r>
              <a:rPr lang="es-ES" sz="2500"/>
              <a:t>, que nos permite sustituir la función gráfica de </a:t>
            </a:r>
            <a:r>
              <a:rPr i="1" lang="es-ES" sz="2500"/>
              <a:t>Sourcetree </a:t>
            </a:r>
            <a:r>
              <a:rPr lang="es-ES" sz="2500"/>
              <a:t>o </a:t>
            </a:r>
            <a:r>
              <a:rPr i="1" lang="es-ES" sz="2500"/>
              <a:t>Smartgit</a:t>
            </a:r>
            <a:r>
              <a:rPr lang="es-ES" sz="2500"/>
              <a:t>. </a:t>
            </a:r>
            <a:endParaRPr sz="2500"/>
          </a:p>
        </p:txBody>
      </p:sp>
      <p:sp>
        <p:nvSpPr>
          <p:cNvPr id="214" name="Google Shape;214;p2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Control de versiones</a:t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5250" y="1729949"/>
            <a:ext cx="2249075" cy="23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8125" y="4310374"/>
            <a:ext cx="4146204" cy="178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223" name="Google Shape;223;p2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700725" y="2010675"/>
            <a:ext cx="5745000" cy="42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Si pulsamos en la rama, podemos cambiar de rama, crear una, o eliminarla.</a:t>
            </a:r>
            <a:endParaRPr sz="2500"/>
          </a:p>
        </p:txBody>
      </p:sp>
      <p:sp>
        <p:nvSpPr>
          <p:cNvPr id="225" name="Google Shape;225;p2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Control de versiones</a:t>
            </a:r>
            <a:endParaRPr/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625" y="2536174"/>
            <a:ext cx="4146204" cy="178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013" y="4452850"/>
            <a:ext cx="62007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700725" y="2010675"/>
            <a:ext cx="5745000" cy="42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Para realizar pull request de manera sencilla, gestionar comentarios, </a:t>
            </a:r>
            <a:r>
              <a:rPr lang="es-ES" sz="2500"/>
              <a:t>aprobaciones</a:t>
            </a:r>
            <a:r>
              <a:rPr lang="es-ES" sz="2500"/>
              <a:t>, etc.  Podemos añadir la extensión </a:t>
            </a:r>
            <a:r>
              <a:rPr b="1" lang="es-ES" sz="2500"/>
              <a:t>GitHub Pull Request &amp; Issues</a:t>
            </a:r>
            <a:r>
              <a:rPr lang="es-ES" sz="2500"/>
              <a:t>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De esta manera no tendremos que entrar en la web de GitHub para poder interactuar en los </a:t>
            </a:r>
            <a:r>
              <a:rPr i="1" lang="es-ES" sz="2500"/>
              <a:t>pull request</a:t>
            </a:r>
            <a:endParaRPr i="1" sz="2500"/>
          </a:p>
        </p:txBody>
      </p:sp>
      <p:sp>
        <p:nvSpPr>
          <p:cNvPr id="236" name="Google Shape;236;p2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Control de versiones</a:t>
            </a:r>
            <a:endParaRPr/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725" y="2705093"/>
            <a:ext cx="5439876" cy="217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5" name="Google Shape;245;p2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Control de versiones</a:t>
            </a: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25" y="2179400"/>
            <a:ext cx="7140951" cy="33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736463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875123" y="2098250"/>
            <a:ext cx="5406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s-ES" sz="2300"/>
              <a:t>VS Code / VSCodium</a:t>
            </a:r>
            <a:endParaRPr b="1"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s-ES" sz="2300"/>
              <a:t>VSCode.dev</a:t>
            </a:r>
            <a:endParaRPr b="1"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s-ES" sz="2300"/>
              <a:t>GitPod</a:t>
            </a:r>
            <a:endParaRPr b="1"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s-ES" sz="2300"/>
              <a:t>Alternativas a GitPod</a:t>
            </a:r>
            <a:endParaRPr b="1" sz="2300"/>
          </a:p>
        </p:txBody>
      </p:sp>
      <p:pic>
        <p:nvPicPr>
          <p:cNvPr id="77" name="Google Shape;7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219" y="2166490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Si intentamos hacer push a un repositorio ajeno y no tenemos permisos para realizar el push, nos sugerirá realizar un fork del proyecto en nuestra cuenta y realizar ahí el push.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Si estamos de acuerdo con el fork nos dará muchas facilidades para hacerlo desde la propia aplicación.</a:t>
            </a:r>
            <a:endParaRPr sz="2500"/>
          </a:p>
        </p:txBody>
      </p:sp>
      <p:sp>
        <p:nvSpPr>
          <p:cNvPr id="255" name="Google Shape;255;p2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Push a repositorios ajenos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 </a:t>
            </a:r>
            <a:r>
              <a:rPr lang="es-ES"/>
              <a:t>VSCode.dev</a:t>
            </a:r>
            <a:endParaRPr/>
          </a:p>
        </p:txBody>
      </p:sp>
      <p:sp>
        <p:nvSpPr>
          <p:cNvPr id="262" name="Google Shape;262;p2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VSCode.dev</a:t>
            </a:r>
            <a:endParaRPr/>
          </a:p>
        </p:txBody>
      </p:sp>
      <p:sp>
        <p:nvSpPr>
          <p:cNvPr id="269" name="Google Shape;269;p2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700725" y="2010675"/>
            <a:ext cx="10867200" cy="42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VSCode.dev</a:t>
            </a:r>
            <a:r>
              <a:rPr lang="es-ES" sz="2500"/>
              <a:t> es un editor de texto orientado a programación con el aspecto visual de VS Code y que se encuentra en la nube.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Desarrollado por Microsoft.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Tenemos todas las </a:t>
            </a:r>
            <a:r>
              <a:rPr lang="es-ES" sz="2500"/>
              <a:t>características</a:t>
            </a:r>
            <a:r>
              <a:rPr lang="es-ES" sz="2500"/>
              <a:t> de VS Code a excepción de que no disponemos de una terminal ni de control sobre el sistema operativo, por lo que no se puede ni compilar, ni ejecutar, ni depurar.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71" name="Google Shape;271;p2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¿Qué es </a:t>
            </a:r>
            <a:r>
              <a:rPr lang="es-ES"/>
              <a:t>VSCode.dev</a:t>
            </a:r>
            <a:r>
              <a:rPr lang="es-ES"/>
              <a:t>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VSCode.dev</a:t>
            </a:r>
            <a:endParaRPr/>
          </a:p>
        </p:txBody>
      </p:sp>
      <p:sp>
        <p:nvSpPr>
          <p:cNvPr id="278" name="Google Shape;278;p2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9" name="Google Shape;279;p29"/>
          <p:cNvSpPr txBox="1"/>
          <p:nvPr>
            <p:ph idx="1" type="body"/>
          </p:nvPr>
        </p:nvSpPr>
        <p:spPr>
          <a:xfrm>
            <a:off x="700725" y="2010675"/>
            <a:ext cx="10867200" cy="9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Para acceder a </a:t>
            </a:r>
            <a:r>
              <a:rPr lang="es-ES" sz="2500"/>
              <a:t>VSCode.dev</a:t>
            </a:r>
            <a:r>
              <a:rPr lang="es-ES" sz="2500"/>
              <a:t>, debemos escribir </a:t>
            </a:r>
            <a:r>
              <a:rPr lang="es-ES" sz="2500"/>
              <a:t>VSCode.dev</a:t>
            </a:r>
            <a:r>
              <a:rPr lang="es-ES" sz="2500"/>
              <a:t> en nuestro navegador.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80" name="Google Shape;280;p2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¿Cómo acceder?</a:t>
            </a:r>
            <a:endParaRPr/>
          </a:p>
        </p:txBody>
      </p:sp>
      <p:pic>
        <p:nvPicPr>
          <p:cNvPr id="281" name="Google Shape;2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925" y="2812650"/>
            <a:ext cx="6992808" cy="36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VSCode.dev</a:t>
            </a:r>
            <a:endParaRPr/>
          </a:p>
        </p:txBody>
      </p:sp>
      <p:sp>
        <p:nvSpPr>
          <p:cNvPr id="288" name="Google Shape;288;p3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9" name="Google Shape;289;p30"/>
          <p:cNvSpPr txBox="1"/>
          <p:nvPr>
            <p:ph idx="1" type="body"/>
          </p:nvPr>
        </p:nvSpPr>
        <p:spPr>
          <a:xfrm>
            <a:off x="622600" y="2204875"/>
            <a:ext cx="6973200" cy="396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Tal y como podemos observar, no controlamos el sistema por lo que no podremos guardar los archivos que vayamos creando.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Tener un sistema de persistencia de ficheros es muy importante para guardar el proyecto y editarlo. Entonces, ¿dónde almacenamos el proyecto?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En GitHub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También</a:t>
            </a:r>
            <a:r>
              <a:rPr lang="es-ES" sz="2000"/>
              <a:t> se puede almacenar en el equipo local, aunque no es recomendable.</a:t>
            </a:r>
            <a:endParaRPr sz="2000"/>
          </a:p>
        </p:txBody>
      </p:sp>
      <p:sp>
        <p:nvSpPr>
          <p:cNvPr id="290" name="Google Shape;290;p3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Persistencia</a:t>
            </a:r>
            <a:endParaRPr/>
          </a:p>
        </p:txBody>
      </p:sp>
      <p:pic>
        <p:nvPicPr>
          <p:cNvPr id="291" name="Google Shape;2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476" y="1925768"/>
            <a:ext cx="2621823" cy="408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VSCode.dev</a:t>
            </a:r>
            <a:endParaRPr/>
          </a:p>
        </p:txBody>
      </p:sp>
      <p:sp>
        <p:nvSpPr>
          <p:cNvPr id="298" name="Google Shape;298;p3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9" name="Google Shape;299;p31"/>
          <p:cNvSpPr txBox="1"/>
          <p:nvPr>
            <p:ph idx="1" type="body"/>
          </p:nvPr>
        </p:nvSpPr>
        <p:spPr>
          <a:xfrm>
            <a:off x="622600" y="2204875"/>
            <a:ext cx="6973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Para guardar y cargar el código nos logueamos en nuestro repositorio remoto, clonamos nuestro proyecto y realizamos push de los cambios cuando finalicemos de trabajar.</a:t>
            </a:r>
            <a:endParaRPr sz="2600"/>
          </a:p>
        </p:txBody>
      </p:sp>
      <p:sp>
        <p:nvSpPr>
          <p:cNvPr id="300" name="Google Shape;300;p3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Persistencia</a:t>
            </a:r>
            <a:endParaRPr/>
          </a:p>
        </p:txBody>
      </p:sp>
      <p:pic>
        <p:nvPicPr>
          <p:cNvPr id="301" name="Google Shape;3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8575" y="1942593"/>
            <a:ext cx="33242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VSCode.dev</a:t>
            </a:r>
            <a:endParaRPr/>
          </a:p>
        </p:txBody>
      </p:sp>
      <p:sp>
        <p:nvSpPr>
          <p:cNvPr id="308" name="Google Shape;308;p3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9" name="Google Shape;309;p32"/>
          <p:cNvSpPr txBox="1"/>
          <p:nvPr>
            <p:ph idx="1" type="body"/>
          </p:nvPr>
        </p:nvSpPr>
        <p:spPr>
          <a:xfrm>
            <a:off x="622600" y="2204875"/>
            <a:ext cx="69732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Otra manera más cómoda de desplegar </a:t>
            </a:r>
            <a:r>
              <a:rPr lang="es-ES" sz="2600"/>
              <a:t>VSCode.dev</a:t>
            </a:r>
            <a:r>
              <a:rPr lang="es-ES" sz="2600"/>
              <a:t> es mediante GitHub.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Podemos movernos a uno de nuestros repositorios y pulsando la tecla “</a:t>
            </a:r>
            <a:r>
              <a:rPr b="1" lang="es-ES" sz="2600"/>
              <a:t>.</a:t>
            </a:r>
            <a:r>
              <a:rPr lang="es-ES" sz="2600"/>
              <a:t>” nos llevará a un </a:t>
            </a:r>
            <a:r>
              <a:rPr lang="es-ES" sz="2600"/>
              <a:t>VSCode.dev</a:t>
            </a:r>
            <a:r>
              <a:rPr lang="es-ES" sz="2600"/>
              <a:t> con dicho repositorio abierto y logueados con nuestra propia cuenta de GitHub</a:t>
            </a:r>
            <a:endParaRPr sz="2600"/>
          </a:p>
        </p:txBody>
      </p:sp>
      <p:sp>
        <p:nvSpPr>
          <p:cNvPr id="310" name="Google Shape;310;p3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GitHub.dev</a:t>
            </a:r>
            <a:endParaRPr/>
          </a:p>
        </p:txBody>
      </p:sp>
      <p:pic>
        <p:nvPicPr>
          <p:cNvPr id="311" name="Google Shape;3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550" y="2540518"/>
            <a:ext cx="4289800" cy="285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VSCode.dev</a:t>
            </a:r>
            <a:endParaRPr/>
          </a:p>
        </p:txBody>
      </p:sp>
      <p:sp>
        <p:nvSpPr>
          <p:cNvPr id="318" name="Google Shape;318;p3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9" name="Google Shape;319;p3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GitHub.dev</a:t>
            </a:r>
            <a:endParaRPr/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475" y="1955500"/>
            <a:ext cx="5342424" cy="42098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 txBox="1"/>
          <p:nvPr/>
        </p:nvSpPr>
        <p:spPr>
          <a:xfrm>
            <a:off x="437575" y="2137350"/>
            <a:ext cx="5658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Al igual que en VSCode.dev, no disponemos ni de terminal ni acceso a utilidades del sistema.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Pero a diferencia de 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VSCode.dev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, el estar ya logueados en GitHub y con el clone realizado nos puede resultar muy cómodo.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VSCode.dev</a:t>
            </a:r>
            <a:endParaRPr/>
          </a:p>
        </p:txBody>
      </p:sp>
      <p:sp>
        <p:nvSpPr>
          <p:cNvPr id="328" name="Google Shape;328;p3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9" name="Google Shape;329;p3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GitHub.dev</a:t>
            </a:r>
            <a:endParaRPr/>
          </a:p>
        </p:txBody>
      </p:sp>
      <p:pic>
        <p:nvPicPr>
          <p:cNvPr id="330" name="Google Shape;3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475" y="1955500"/>
            <a:ext cx="5342424" cy="42098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4"/>
          <p:cNvSpPr txBox="1"/>
          <p:nvPr/>
        </p:nvSpPr>
        <p:spPr>
          <a:xfrm>
            <a:off x="437575" y="2137350"/>
            <a:ext cx="56583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podemos abrir este IDE desde el repositorio de otro usuario, pero solo podremos hacer push si tenemos permisos, si no, la propia aplicación creará un </a:t>
            </a:r>
            <a:r>
              <a:rPr i="1" lang="es-ES" sz="2500">
                <a:latin typeface="Calibri"/>
                <a:ea typeface="Calibri"/>
                <a:cs typeface="Calibri"/>
                <a:sym typeface="Calibri"/>
              </a:rPr>
              <a:t>Fork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del proyecto.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VSCode.dev</a:t>
            </a:r>
            <a:endParaRPr/>
          </a:p>
        </p:txBody>
      </p:sp>
      <p:sp>
        <p:nvSpPr>
          <p:cNvPr id="338" name="Google Shape;338;p3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622601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Disponer del mismo dispositivo y configuración indiferente del </a:t>
            </a:r>
            <a:r>
              <a:rPr lang="es-ES" sz="2500"/>
              <a:t>dispositivo</a:t>
            </a:r>
            <a:r>
              <a:rPr lang="es-ES" sz="2500"/>
              <a:t> desde el que nos conectamos.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s-ES" sz="2500"/>
              <a:t>Ideal para no tener que configurar cada ordenador con el que trabajamos o trabaja nuestra empresa.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Nuestro dispositivo no debe ser potente. Únicamente debe poder conectarse a Internet.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Todos los Cloud IDE tienen facilidades para el trabajo en grupo.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No hay que instalar ninguna aplicación en nuestro equipo.</a:t>
            </a:r>
            <a:endParaRPr sz="2500"/>
          </a:p>
        </p:txBody>
      </p:sp>
      <p:sp>
        <p:nvSpPr>
          <p:cNvPr id="340" name="Google Shape;340;p3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Ventajas de IDE’s en la nube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46100" lvl="0" marL="457200" rtl="0" algn="ctr">
              <a:spcBef>
                <a:spcPts val="0"/>
              </a:spcBef>
              <a:spcAft>
                <a:spcPts val="0"/>
              </a:spcAft>
              <a:buSzPts val="5000"/>
              <a:buAutoNum type="arabicPeriod"/>
            </a:pPr>
            <a:r>
              <a:rPr lang="es-ES"/>
              <a:t>VS Code</a:t>
            </a:r>
            <a:r>
              <a:rPr lang="es-ES"/>
              <a:t> / VSCodi</a:t>
            </a:r>
            <a:r>
              <a:rPr lang="es-ES"/>
              <a:t>um</a:t>
            </a:r>
            <a:endParaRPr/>
          </a:p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VSCode.dev</a:t>
            </a:r>
            <a:endParaRPr/>
          </a:p>
        </p:txBody>
      </p:sp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8" name="Google Shape;348;p36"/>
          <p:cNvSpPr txBox="1"/>
          <p:nvPr>
            <p:ph idx="1" type="body"/>
          </p:nvPr>
        </p:nvSpPr>
        <p:spPr>
          <a:xfrm>
            <a:off x="622601" y="2204875"/>
            <a:ext cx="10971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Requiere de conexión a Internet constante.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De manera gratuita no hay un Cloud IDE, con acceso a terminal.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Como todo servicio Cloud, dependemos de un tercero, de que su servidor </a:t>
            </a:r>
            <a:r>
              <a:rPr lang="es-ES" sz="2500"/>
              <a:t>esté</a:t>
            </a:r>
            <a:r>
              <a:rPr lang="es-ES" sz="2500"/>
              <a:t> activo, sin problemas, etc.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49" name="Google Shape;349;p3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Desv</a:t>
            </a:r>
            <a:r>
              <a:rPr lang="es-ES"/>
              <a:t>entajas de IDE’s en la nube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3</a:t>
            </a:r>
            <a:r>
              <a:rPr lang="es-ES"/>
              <a:t>. Gitpod</a:t>
            </a:r>
            <a:endParaRPr/>
          </a:p>
        </p:txBody>
      </p:sp>
      <p:sp>
        <p:nvSpPr>
          <p:cNvPr id="356" name="Google Shape;356;p3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363" name="Google Shape;363;p3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4" name="Google Shape;364;p3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¿Qué es Gitpod?</a:t>
            </a:r>
            <a:endParaRPr/>
          </a:p>
        </p:txBody>
      </p:sp>
      <p:sp>
        <p:nvSpPr>
          <p:cNvPr id="365" name="Google Shape;365;p38"/>
          <p:cNvSpPr txBox="1"/>
          <p:nvPr/>
        </p:nvSpPr>
        <p:spPr>
          <a:xfrm>
            <a:off x="437700" y="2567100"/>
            <a:ext cx="5658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Gitpod es un entorno de desarrollo (IDE) en la nube, al igual que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VSCode.dev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, con la diferencia de que </a:t>
            </a:r>
            <a:r>
              <a:rPr b="1" lang="es-ES" sz="2500">
                <a:latin typeface="Calibri"/>
                <a:ea typeface="Calibri"/>
                <a:cs typeface="Calibri"/>
                <a:sym typeface="Calibri"/>
              </a:rPr>
              <a:t>SÍ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disponemos de terminal y </a:t>
            </a:r>
            <a:r>
              <a:rPr b="1" lang="es-ES" sz="2500">
                <a:latin typeface="Calibri"/>
                <a:ea typeface="Calibri"/>
                <a:cs typeface="Calibri"/>
                <a:sym typeface="Calibri"/>
              </a:rPr>
              <a:t>SÍ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disponemos de acceso al SO.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Esta versión al no ser de Microsoft tiene un marketplace similar a VSCodium.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775" y="2466225"/>
            <a:ext cx="5776650" cy="19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373" name="Google Shape;373;p3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4" name="Google Shape;374;p3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Crear una cuenta de Gitpod</a:t>
            </a:r>
            <a:endParaRPr/>
          </a:p>
        </p:txBody>
      </p:sp>
      <p:sp>
        <p:nvSpPr>
          <p:cNvPr id="375" name="Google Shape;375;p39"/>
          <p:cNvSpPr txBox="1"/>
          <p:nvPr/>
        </p:nvSpPr>
        <p:spPr>
          <a:xfrm>
            <a:off x="622600" y="2121125"/>
            <a:ext cx="5658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Podemos crearnos una cuenta en Gitpod utilizando nuestra cuenta de GitHub, GitLab o Bitbucket.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025" y="1925768"/>
            <a:ext cx="4298843" cy="4087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383" name="Google Shape;383;p4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4" name="Google Shape;384;p4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Precio</a:t>
            </a:r>
            <a:endParaRPr/>
          </a:p>
        </p:txBody>
      </p:sp>
      <p:sp>
        <p:nvSpPr>
          <p:cNvPr id="385" name="Google Shape;385;p40"/>
          <p:cNvSpPr txBox="1"/>
          <p:nvPr/>
        </p:nvSpPr>
        <p:spPr>
          <a:xfrm>
            <a:off x="622600" y="2121125"/>
            <a:ext cx="5175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Gitpod es gratuito si se utilizan únicamente 50 horas mensuales.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Si pertenece a la comunidad educativa de GitHub, se dispone, durante tiempo limitado, de 100 horas mensuales.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Por lo que NO ES GRATUITO.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00" y="2267313"/>
            <a:ext cx="5940708" cy="23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393" name="Google Shape;393;p4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4" name="Google Shape;394;p4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Precio</a:t>
            </a:r>
            <a:endParaRPr/>
          </a:p>
        </p:txBody>
      </p:sp>
      <p:sp>
        <p:nvSpPr>
          <p:cNvPr id="395" name="Google Shape;395;p41"/>
          <p:cNvSpPr txBox="1"/>
          <p:nvPr/>
        </p:nvSpPr>
        <p:spPr>
          <a:xfrm>
            <a:off x="622600" y="2121125"/>
            <a:ext cx="5658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Actualmente no existe ninguna alternativa de este estilo de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carácter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gratuito o con un paquete pensados para centros educativos.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Gitpod tiene un precio de </a:t>
            </a:r>
            <a:r>
              <a:rPr b="1" lang="es-ES" sz="2500">
                <a:latin typeface="Calibri"/>
                <a:ea typeface="Calibri"/>
                <a:cs typeface="Calibri"/>
                <a:sym typeface="Calibri"/>
              </a:rPr>
              <a:t>suscripción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de mayor categoría para </a:t>
            </a:r>
            <a:r>
              <a:rPr b="1" lang="es-ES" sz="2500">
                <a:latin typeface="Calibri"/>
                <a:ea typeface="Calibri"/>
                <a:cs typeface="Calibri"/>
                <a:sym typeface="Calibri"/>
              </a:rPr>
              <a:t>estudiantes y profesores de 8€ mensuales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802" y="2558384"/>
            <a:ext cx="4452225" cy="17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403" name="Google Shape;403;p4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4" name="Google Shape;404;p4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Empezar a usar Gitpod</a:t>
            </a:r>
            <a:endParaRPr/>
          </a:p>
        </p:txBody>
      </p:sp>
      <p:sp>
        <p:nvSpPr>
          <p:cNvPr id="405" name="Google Shape;405;p42"/>
          <p:cNvSpPr txBox="1"/>
          <p:nvPr/>
        </p:nvSpPr>
        <p:spPr>
          <a:xfrm>
            <a:off x="622600" y="2121125"/>
            <a:ext cx="5658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Al igual que para 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GitHub.dev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, nos movemos al código que se encuentra en el repositorio remoto.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Esta vez en vez de pulsar el “.” escribiremos delante de la URL,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latin typeface="Source Code Pro"/>
                <a:ea typeface="Source Code Pro"/>
                <a:cs typeface="Source Code Pro"/>
                <a:sym typeface="Source Code Pro"/>
              </a:rPr>
              <a:t>gitpod.io/#</a:t>
            </a:r>
            <a:endParaRPr b="1" sz="2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06" name="Google Shape;4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575" y="2447493"/>
            <a:ext cx="32099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575" y="3524518"/>
            <a:ext cx="38004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414" name="Google Shape;414;p4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15" name="Google Shape;415;p4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Empezar a usar Gitpod</a:t>
            </a:r>
            <a:endParaRPr/>
          </a:p>
        </p:txBody>
      </p:sp>
      <p:sp>
        <p:nvSpPr>
          <p:cNvPr id="416" name="Google Shape;416;p43"/>
          <p:cNvSpPr txBox="1"/>
          <p:nvPr/>
        </p:nvSpPr>
        <p:spPr>
          <a:xfrm>
            <a:off x="622600" y="2121125"/>
            <a:ext cx="565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17" name="Google Shape;4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400" y="2228650"/>
            <a:ext cx="7765883" cy="386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424" name="Google Shape;424;p4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5" name="Google Shape;425;p4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Empezar a usar Gitpod</a:t>
            </a:r>
            <a:endParaRPr/>
          </a:p>
        </p:txBody>
      </p:sp>
      <p:sp>
        <p:nvSpPr>
          <p:cNvPr id="426" name="Google Shape;426;p44"/>
          <p:cNvSpPr txBox="1"/>
          <p:nvPr/>
        </p:nvSpPr>
        <p:spPr>
          <a:xfrm>
            <a:off x="622600" y="2121125"/>
            <a:ext cx="56583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Lato"/>
                <a:ea typeface="Lato"/>
                <a:cs typeface="Lato"/>
                <a:sym typeface="Lato"/>
              </a:rPr>
              <a:t>A diferencia de </a:t>
            </a:r>
            <a:r>
              <a:rPr lang="es-ES" sz="2500">
                <a:latin typeface="Lato"/>
                <a:ea typeface="Lato"/>
                <a:cs typeface="Lato"/>
                <a:sym typeface="Lato"/>
              </a:rPr>
              <a:t>VSCode.dev,</a:t>
            </a:r>
            <a:r>
              <a:rPr lang="es-ES" sz="2500">
                <a:latin typeface="Lato"/>
                <a:ea typeface="Lato"/>
                <a:cs typeface="Lato"/>
                <a:sym typeface="Lato"/>
              </a:rPr>
              <a:t> como podemos observar, tenemos terminal.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Lato"/>
                <a:ea typeface="Lato"/>
                <a:cs typeface="Lato"/>
                <a:sym typeface="Lato"/>
              </a:rPr>
              <a:t>Y podemos hacer uso de funciones del SO.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7" name="Google Shape;4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425" y="2621625"/>
            <a:ext cx="5549725" cy="16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434" name="Google Shape;434;p4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5" name="Google Shape;435;p4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Empezar a usar Gitpod</a:t>
            </a:r>
            <a:endParaRPr/>
          </a:p>
        </p:txBody>
      </p:sp>
      <p:sp>
        <p:nvSpPr>
          <p:cNvPr id="436" name="Google Shape;436;p45"/>
          <p:cNvSpPr txBox="1"/>
          <p:nvPr/>
        </p:nvSpPr>
        <p:spPr>
          <a:xfrm>
            <a:off x="487950" y="2951850"/>
            <a:ext cx="56583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Lato"/>
                <a:ea typeface="Lato"/>
                <a:cs typeface="Lato"/>
                <a:sym typeface="Lato"/>
              </a:rPr>
              <a:t>El SO que dispone Gitpod a día de hoy es un Ubuntu 20.04.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Lato"/>
                <a:ea typeface="Lato"/>
                <a:cs typeface="Lato"/>
                <a:sym typeface="Lato"/>
              </a:rPr>
              <a:t>Tiene múltiples paquetes ya instalados como php, default-jre, maven, etc..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7" name="Google Shape;4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125" y="2947988"/>
            <a:ext cx="38385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622601" y="2204875"/>
            <a:ext cx="10945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VScode y VScodium son entornos de desarrollo DE ESCRITORIO.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El IDE original es VScode de Microsoft.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VSCodium es la versión de </a:t>
            </a:r>
            <a:r>
              <a:rPr lang="es-ES" sz="2500"/>
              <a:t>código</a:t>
            </a:r>
            <a:r>
              <a:rPr lang="es-ES" sz="2500"/>
              <a:t> abierto de VSCode, es </a:t>
            </a:r>
            <a:r>
              <a:rPr lang="es-ES" sz="2500"/>
              <a:t>idéntico</a:t>
            </a:r>
            <a:r>
              <a:rPr lang="es-ES" sz="2500"/>
              <a:t> salvo el marketplace de las extensiones.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¿Qué son?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444" name="Google Shape;444;p4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5" name="Google Shape;445;p4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.gitpod.yml</a:t>
            </a:r>
            <a:endParaRPr/>
          </a:p>
        </p:txBody>
      </p:sp>
      <p:sp>
        <p:nvSpPr>
          <p:cNvPr id="446" name="Google Shape;446;p46"/>
          <p:cNvSpPr txBox="1"/>
          <p:nvPr/>
        </p:nvSpPr>
        <p:spPr>
          <a:xfrm>
            <a:off x="622600" y="2121125"/>
            <a:ext cx="5658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Lato"/>
                <a:ea typeface="Lato"/>
                <a:cs typeface="Lato"/>
                <a:sym typeface="Lato"/>
              </a:rPr>
              <a:t>Este fichero se creará la primera vez que abramos un proyecto con Gitpod.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Lato"/>
                <a:ea typeface="Lato"/>
                <a:cs typeface="Lato"/>
                <a:sym typeface="Lato"/>
              </a:rPr>
              <a:t>Este fichero incluye las instrucciones a ejecutar cuando se crea el entorno de desarrollo.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7" name="Google Shape;4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450" y="2398687"/>
            <a:ext cx="5355212" cy="19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454" name="Google Shape;454;p4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55" name="Google Shape;455;p4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.gitpod.yml</a:t>
            </a: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622600" y="2121125"/>
            <a:ext cx="565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" name="Google Shape;457;p47"/>
          <p:cNvSpPr txBox="1"/>
          <p:nvPr/>
        </p:nvSpPr>
        <p:spPr>
          <a:xfrm>
            <a:off x="1018300" y="2182100"/>
            <a:ext cx="48630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Se puede configurar para que ejecute comandos previamente.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permite modificar el propio contenedor en el que se encuentra el IDE, pero es algo más complejo.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900" y="2364368"/>
            <a:ext cx="54292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465" name="Google Shape;465;p4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66" name="Google Shape;466;p4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.gitpod.yml</a:t>
            </a:r>
            <a:endParaRPr/>
          </a:p>
        </p:txBody>
      </p:sp>
      <p:sp>
        <p:nvSpPr>
          <p:cNvPr id="467" name="Google Shape;467;p48"/>
          <p:cNvSpPr txBox="1"/>
          <p:nvPr/>
        </p:nvSpPr>
        <p:spPr>
          <a:xfrm>
            <a:off x="622600" y="2121125"/>
            <a:ext cx="565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48"/>
          <p:cNvSpPr txBox="1"/>
          <p:nvPr/>
        </p:nvSpPr>
        <p:spPr>
          <a:xfrm>
            <a:off x="1018300" y="2182100"/>
            <a:ext cx="4863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 se pueden indicar las extensiones que queremos que estén instaladas nada más crear el contenedor.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900" y="2364368"/>
            <a:ext cx="54292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476" name="Google Shape;476;p4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7" name="Google Shape;477;p49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Dashboard</a:t>
            </a:r>
            <a:endParaRPr/>
          </a:p>
        </p:txBody>
      </p:sp>
      <p:sp>
        <p:nvSpPr>
          <p:cNvPr id="478" name="Google Shape;478;p49"/>
          <p:cNvSpPr txBox="1"/>
          <p:nvPr/>
        </p:nvSpPr>
        <p:spPr>
          <a:xfrm>
            <a:off x="622600" y="2121125"/>
            <a:ext cx="565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9" name="Google Shape;4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900" y="2690525"/>
            <a:ext cx="45339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9"/>
          <p:cNvSpPr txBox="1"/>
          <p:nvPr/>
        </p:nvSpPr>
        <p:spPr>
          <a:xfrm>
            <a:off x="706575" y="2202875"/>
            <a:ext cx="5389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Tambien se puede acceder a gitpod desde su propia web: gitpod.io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Ahí tenemos 3 apartados: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Workspaces, Projects y Settings.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En Settings tendremos que dar nuestros permisos para acceso a GitHub.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487" name="Google Shape;487;p5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8" name="Google Shape;488;p5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Dashboard</a:t>
            </a:r>
            <a:endParaRPr/>
          </a:p>
        </p:txBody>
      </p:sp>
      <p:sp>
        <p:nvSpPr>
          <p:cNvPr id="489" name="Google Shape;489;p50"/>
          <p:cNvSpPr txBox="1"/>
          <p:nvPr/>
        </p:nvSpPr>
        <p:spPr>
          <a:xfrm>
            <a:off x="622600" y="2121125"/>
            <a:ext cx="565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0" name="Google Shape;4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052" y="3011288"/>
            <a:ext cx="5033775" cy="1916099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0"/>
          <p:cNvSpPr txBox="1"/>
          <p:nvPr/>
        </p:nvSpPr>
        <p:spPr>
          <a:xfrm>
            <a:off x="498775" y="2358725"/>
            <a:ext cx="54033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i="1" lang="es-ES" sz="2100">
                <a:latin typeface="Calibri"/>
                <a:ea typeface="Calibri"/>
                <a:cs typeface="Calibri"/>
                <a:sym typeface="Calibri"/>
              </a:rPr>
              <a:t>Workspaces 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tendremos nuestro distintos espacios de trabajo, cada uno representa un “ordenador distinto”.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Estos espacios se borran si no se utilizan en 14 días, a menos que marquemos en la chincheta indicando que ese espacio no queremos que se borre.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Si un espacio se borra, perderemos la configuración de dicho equipo.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-ES"/>
              <a:t>Gitpod</a:t>
            </a:r>
            <a:endParaRPr/>
          </a:p>
        </p:txBody>
      </p:sp>
      <p:sp>
        <p:nvSpPr>
          <p:cNvPr id="498" name="Google Shape;498;p5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9" name="Google Shape;499;p5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Dashboard</a:t>
            </a:r>
            <a:endParaRPr/>
          </a:p>
        </p:txBody>
      </p:sp>
      <p:sp>
        <p:nvSpPr>
          <p:cNvPr id="500" name="Google Shape;500;p51"/>
          <p:cNvSpPr txBox="1"/>
          <p:nvPr/>
        </p:nvSpPr>
        <p:spPr>
          <a:xfrm>
            <a:off x="622600" y="2121125"/>
            <a:ext cx="565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1" name="Google Shape;5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052" y="1951588"/>
            <a:ext cx="5033775" cy="191609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1"/>
          <p:cNvSpPr txBox="1"/>
          <p:nvPr/>
        </p:nvSpPr>
        <p:spPr>
          <a:xfrm>
            <a:off x="498775" y="2358725"/>
            <a:ext cx="5403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Para garantizar que conservamos la 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configuración</a:t>
            </a: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, podemos marcarlo con un pin.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Calibri"/>
                <a:ea typeface="Calibri"/>
                <a:cs typeface="Calibri"/>
                <a:sym typeface="Calibri"/>
              </a:rPr>
              <a:t>Desde dichas opciones también podemos abrir el IDE, compartirlo o descargarlo.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3" name="Google Shape;50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100" y="3867675"/>
            <a:ext cx="2317575" cy="26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9" name="Google Shape;509;p5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p52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sp>
        <p:nvSpPr>
          <p:cNvPr id="511" name="Google Shape;511;p52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2" name="Google Shape;512;p52"/>
          <p:cNvSpPr txBox="1"/>
          <p:nvPr/>
        </p:nvSpPr>
        <p:spPr>
          <a:xfrm>
            <a:off x="3041338" y="1628799"/>
            <a:ext cx="612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 </a:t>
            </a: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</a:t>
            </a: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THANK YOU</a:t>
            </a:r>
            <a:endParaRPr/>
          </a:p>
        </p:txBody>
      </p:sp>
      <p:sp>
        <p:nvSpPr>
          <p:cNvPr id="513" name="Google Shape;513;p52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514" name="Google Shape;51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2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COLABORADORES: </a:t>
            </a:r>
            <a:r>
              <a:rPr lang="es-ES" sz="2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Nahikari Otermin</a:t>
            </a: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Pablo Rubio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622599" y="2204875"/>
            <a:ext cx="43806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Una </a:t>
            </a:r>
            <a:r>
              <a:rPr lang="es-ES" sz="2500"/>
              <a:t>característica</a:t>
            </a:r>
            <a:r>
              <a:rPr lang="es-ES" sz="2500"/>
              <a:t> interesante de VS Code/VSCodium es tener a disposición un terminal mientras desarrollamos nuestro código sin tener que cambiar de aplicación.</a:t>
            </a:r>
            <a:endParaRPr sz="2500"/>
          </a:p>
        </p:txBody>
      </p:sp>
      <p:pic>
        <p:nvPicPr>
          <p:cNvPr id="101" name="Google Shape;1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599" y="1836904"/>
            <a:ext cx="6791325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Terminal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622599" y="2204875"/>
            <a:ext cx="43806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                                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                                           Terminal →</a:t>
            </a:r>
            <a:endParaRPr sz="2500"/>
          </a:p>
        </p:txBody>
      </p:sp>
      <p:sp>
        <p:nvSpPr>
          <p:cNvPr id="111" name="Google Shape;111;p12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Terminal</a:t>
            </a:r>
            <a:endParaRPr/>
          </a:p>
        </p:txBody>
      </p:sp>
      <p:pic>
        <p:nvPicPr>
          <p:cNvPr id="112" name="Google Shape;11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499" y="2069455"/>
            <a:ext cx="6552168" cy="4087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622601" y="2204875"/>
            <a:ext cx="10587300" cy="38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Esta terminal es </a:t>
            </a:r>
            <a:r>
              <a:rPr lang="es-ES" sz="2500"/>
              <a:t>idéntica</a:t>
            </a:r>
            <a:r>
              <a:rPr lang="es-ES" sz="2500"/>
              <a:t> al terminal bash o powershell (dependiendo del sistema operativo que utilicemos).</a:t>
            </a:r>
            <a:endParaRPr sz="2500"/>
          </a:p>
        </p:txBody>
      </p:sp>
      <p:sp>
        <p:nvSpPr>
          <p:cNvPr id="121" name="Google Shape;121;p1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Terminal</a:t>
            </a:r>
            <a:endParaRPr/>
          </a:p>
        </p:txBody>
      </p:sp>
      <p:pic>
        <p:nvPicPr>
          <p:cNvPr id="122" name="Google Shape;12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538" y="3041913"/>
            <a:ext cx="86772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717575" y="2077975"/>
            <a:ext cx="7270200" cy="42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Navegación por los ficheros del proyecto →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Buscar entre los ficheros del proyecto →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Herramienta para control de versiones →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Herramienta para depuración →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MarketPlace de extensiones →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*Se pueden añadir más pestañas instalando extensiones</a:t>
            </a:r>
            <a:endParaRPr sz="2100"/>
          </a:p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Navegación</a:t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99" y="2010666"/>
            <a:ext cx="869900" cy="42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VS Code / VSCodium</a:t>
            </a:r>
            <a:endParaRPr/>
          </a:p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700725" y="2010675"/>
            <a:ext cx="5745000" cy="42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Lo que más caracteriza a estos dos IDE son su flexibilidad para desarrollar en cualquier lenguaje de programación.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/>
              <a:t>Las extensiones que encontraremos en el marketplace, nos ayudarán a programar de manera más cómoda, como en cualquier otro IDE.</a:t>
            </a:r>
            <a:endParaRPr sz="2300"/>
          </a:p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/>
              <a:t>Extensiones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700" y="2363343"/>
            <a:ext cx="5439874" cy="246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