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0400"/>
  <p:notesSz cx="6858000" cy="9144000"/>
  <p:embeddedFontLst>
    <p:embeddedFont>
      <p:font typeface="Lato"/>
      <p:regular r:id="rId43"/>
      <p:bold r:id="rId44"/>
      <p:italic r:id="rId45"/>
      <p:boldItalic r:id="rId46"/>
    </p:embeddedFont>
    <p:embeddedFont>
      <p:font typeface="Source Code Pro"/>
      <p:regular r:id="rId47"/>
      <p:bold r:id="rId48"/>
      <p:italic r:id="rId49"/>
      <p:boldItalic r:id="rId50"/>
    </p:embeddedFont>
    <p:embeddedFont>
      <p:font typeface="Source Sans Pr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bold.fntdata"/><Relationship Id="rId47" Type="http://schemas.openxmlformats.org/officeDocument/2006/relationships/font" Target="fonts/SourceCodePro-regular.fntdata"/><Relationship Id="rId49"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Pro-regular.fntdata"/><Relationship Id="rId50" Type="http://schemas.openxmlformats.org/officeDocument/2006/relationships/font" Target="fonts/SourceCodePro-boldItalic.fntdata"/><Relationship Id="rId53" Type="http://schemas.openxmlformats.org/officeDocument/2006/relationships/font" Target="fonts/SourceSansPro-italic.fntdata"/><Relationship Id="rId52"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a5dbd968a_0_25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a5dbd968a_0_2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2a5dbd968a_0_2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a5dbd968a_0_26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a5dbd968a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2a5dbd968a_0_2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5dbd968a_0_27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a5dbd968a_0_2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2a5dbd968a_0_2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a5dbd968a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2a5dbd968a_0_22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a5dbd968a_0_23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a5dbd968a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2a5dbd968a_0_2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a5dbd968a_0_29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a5dbd968a_0_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2a5dbd968a_0_2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a5dbd968a_0_30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a5dbd968a_0_3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2a5dbd968a_0_30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a5dbd968a_0_28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a5dbd968a_0_2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2a5dbd968a_0_2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a5dbd968a_0_32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a5dbd968a_0_3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2a5dbd968a_0_3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a5dbd968a_0_31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a5dbd968a_0_3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2a5dbd968a_0_3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a5dbd968a_0_46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a5dbd968a_0_4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2a5dbd968a_0_4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a5dbd968a_0_33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a5dbd968a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2a5dbd968a_0_3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a5dbd968a_0_34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a5dbd968a_0_3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2a5dbd968a_0_3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a8b8173a1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a8b8173a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2a8b8173a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a8b8173a1_0_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a8b8173a1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2a8b8173a1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a5dbd968a_0_36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a5dbd968a_0_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2a5dbd968a_0_3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a5dbd968a_0_35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a5dbd968a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2a5dbd968a_0_3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a5dbd968a_0_37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a5dbd968a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2a5dbd968a_0_3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a5dbd968a_0_38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a5dbd968a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2a5dbd968a_0_3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a8b8173a1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a8b8173a1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2a8b8173a1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a5dbd968a_0_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a5dbd968a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12a5dbd968a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a8b8173a1_0_3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a8b8173a1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2a8b8173a1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a5dbd968a_0_4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a5dbd968a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2a5dbd968a_0_4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a5dbd968a_0_42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a5dbd968a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2a5dbd968a_0_4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a5dbd968a_0_43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a5dbd968a_0_4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2a5dbd968a_0_4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a5dbd968a_0_44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a5dbd968a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2a5dbd968a_0_4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a5dbd968a_0_45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a5dbd968a_0_4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12a5dbd968a_0_4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a5dbd968a_0_48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a5dbd968a_0_4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12a5dbd968a_0_4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a5dbd968a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2a5dbd968a_0_6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a5dbd968a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2a5dbd968a_0_7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a5dbd968a_0_2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a5dbd968a_0_24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a5dbd968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a5dbd968a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a5dbd968a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2a5dbd968a_0_2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hyperlink" Target="mailto:info@tknika.eus"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Izenburua">
  <p:cSld name="0-Izenburua">
    <p:spTree>
      <p:nvGrpSpPr>
        <p:cNvPr id="15" name="Shape 15"/>
        <p:cNvGrpSpPr/>
        <p:nvPr/>
      </p:nvGrpSpPr>
      <p:grpSpPr>
        <a:xfrm>
          <a:off x="0" y="0"/>
          <a:ext cx="0" cy="0"/>
          <a:chOff x="0" y="0"/>
          <a:chExt cx="0" cy="0"/>
        </a:xfrm>
      </p:grpSpPr>
      <p:sp>
        <p:nvSpPr>
          <p:cNvPr id="16" name="Google Shape;16;p2"/>
          <p:cNvSpPr txBox="1"/>
          <p:nvPr>
            <p:ph type="ctrTitle"/>
          </p:nvPr>
        </p:nvSpPr>
        <p:spPr>
          <a:xfrm>
            <a:off x="2618979" y="1868344"/>
            <a:ext cx="6765101" cy="216024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5000"/>
              <a:buFont typeface="Source Sans Pro"/>
              <a:buNone/>
              <a:defRPr b="1" sz="5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828561" y="5042534"/>
            <a:ext cx="8533289" cy="334888"/>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21" name="Google Shape;21;p2"/>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pic>
        <p:nvPicPr>
          <p:cNvPr id="22" name="Google Shape;22;p2"/>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_unevoc.png" id="23" name="Google Shape;23;p2"/>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Indizea">
  <p:cSld name="1-Indizea">
    <p:spTree>
      <p:nvGrpSpPr>
        <p:cNvPr id="24" name="Shape 24"/>
        <p:cNvGrpSpPr/>
        <p:nvPr/>
      </p:nvGrpSpPr>
      <p:grpSpPr>
        <a:xfrm>
          <a:off x="0" y="0"/>
          <a:ext cx="0" cy="0"/>
          <a:chOff x="0" y="0"/>
          <a:chExt cx="0" cy="0"/>
        </a:xfrm>
      </p:grpSpPr>
      <p:sp>
        <p:nvSpPr>
          <p:cNvPr id="25" name="Google Shape;25;p3"/>
          <p:cNvSpPr txBox="1"/>
          <p:nvPr>
            <p:ph type="title"/>
          </p:nvPr>
        </p:nvSpPr>
        <p:spPr>
          <a:xfrm>
            <a:off x="478582" y="1124744"/>
            <a:ext cx="11161240" cy="86409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Source Sans Pro"/>
              <a:buNone/>
              <a:defRPr b="1" sz="3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9" name="Google Shape;29;p3"/>
          <p:cNvSpPr txBox="1"/>
          <p:nvPr>
            <p:ph idx="1" type="body"/>
          </p:nvPr>
        </p:nvSpPr>
        <p:spPr>
          <a:xfrm>
            <a:off x="4295006" y="1988840"/>
            <a:ext cx="3600400" cy="3528392"/>
          </a:xfrm>
          <a:prstGeom prst="rect">
            <a:avLst/>
          </a:prstGeom>
          <a:noFill/>
          <a:ln>
            <a:noFill/>
          </a:ln>
        </p:spPr>
        <p:txBody>
          <a:bodyPr anchorCtr="0" anchor="t" bIns="45700" lIns="91425" spcFirstLastPara="1" rIns="91425" wrap="square" tIns="45700">
            <a:normAutofit/>
          </a:bodyPr>
          <a:lstStyle>
            <a:lvl1pPr indent="-228600" lvl="0" marL="457200" algn="just">
              <a:spcBef>
                <a:spcPts val="0"/>
              </a:spcBef>
              <a:spcAft>
                <a:spcPts val="0"/>
              </a:spcAft>
              <a:buClr>
                <a:schemeClr val="dk1"/>
              </a:buClr>
              <a:buSzPts val="1900"/>
              <a:buNone/>
              <a:defRPr sz="1900">
                <a:latin typeface="Source Sans Pro"/>
                <a:ea typeface="Source Sans Pro"/>
                <a:cs typeface="Source Sans Pro"/>
                <a:sym typeface="Source Sans Pro"/>
              </a:defRPr>
            </a:lvl1pPr>
            <a:lvl2pPr indent="-349250" lvl="1" marL="914400" algn="l">
              <a:spcBef>
                <a:spcPts val="380"/>
              </a:spcBef>
              <a:spcAft>
                <a:spcPts val="0"/>
              </a:spcAft>
              <a:buClr>
                <a:schemeClr val="dk1"/>
              </a:buClr>
              <a:buSzPts val="1900"/>
              <a:buChar char="–"/>
              <a:defRPr sz="1900">
                <a:latin typeface="Source Sans Pro"/>
                <a:ea typeface="Source Sans Pro"/>
                <a:cs typeface="Source Sans Pro"/>
                <a:sym typeface="Source Sans Pro"/>
              </a:defRPr>
            </a:lvl2pPr>
            <a:lvl3pPr indent="-349250" lvl="2" marL="1371600" algn="l">
              <a:spcBef>
                <a:spcPts val="380"/>
              </a:spcBef>
              <a:spcAft>
                <a:spcPts val="0"/>
              </a:spcAft>
              <a:buClr>
                <a:schemeClr val="dk1"/>
              </a:buClr>
              <a:buSzPts val="1900"/>
              <a:buChar char="•"/>
              <a:defRPr sz="1900">
                <a:latin typeface="Source Sans Pro"/>
                <a:ea typeface="Source Sans Pro"/>
                <a:cs typeface="Source Sans Pro"/>
                <a:sym typeface="Source Sans Pro"/>
              </a:defRPr>
            </a:lvl3pPr>
            <a:lvl4pPr indent="-349250" lvl="3" marL="1828800" algn="l">
              <a:spcBef>
                <a:spcPts val="380"/>
              </a:spcBef>
              <a:spcAft>
                <a:spcPts val="0"/>
              </a:spcAft>
              <a:buClr>
                <a:schemeClr val="dk1"/>
              </a:buClr>
              <a:buSzPts val="1900"/>
              <a:buChar char="–"/>
              <a:defRPr sz="1900">
                <a:latin typeface="Source Sans Pro"/>
                <a:ea typeface="Source Sans Pro"/>
                <a:cs typeface="Source Sans Pro"/>
                <a:sym typeface="Source Sans Pro"/>
              </a:defRPr>
            </a:lvl4pPr>
            <a:lvl5pPr indent="-349250" lvl="4" marL="2286000" algn="l">
              <a:spcBef>
                <a:spcPts val="380"/>
              </a:spcBef>
              <a:spcAft>
                <a:spcPts val="0"/>
              </a:spcAft>
              <a:buClr>
                <a:schemeClr val="dk1"/>
              </a:buClr>
              <a:buSzPts val="1900"/>
              <a:buChar char="»"/>
              <a:defRPr sz="19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0" name="Google Shape;30;p3"/>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png" id="31" name="Google Shape;31;p3"/>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tituluarekin">
  <p:cSld name="2-Atala tituluarekin">
    <p:spTree>
      <p:nvGrpSpPr>
        <p:cNvPr id="32" name="Shape 32"/>
        <p:cNvGrpSpPr/>
        <p:nvPr/>
      </p:nvGrpSpPr>
      <p:grpSpPr>
        <a:xfrm>
          <a:off x="0" y="0"/>
          <a:ext cx="0" cy="0"/>
          <a:chOff x="0" y="0"/>
          <a:chExt cx="0" cy="0"/>
        </a:xfrm>
      </p:grpSpPr>
      <p:sp>
        <p:nvSpPr>
          <p:cNvPr id="33" name="Google Shape;33;p4"/>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Source Sans Pro"/>
              <a:buNone/>
              <a:defRPr b="1" sz="4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37" name="Google Shape;37;p4"/>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38" name="Google Shape;38;p4"/>
          <p:cNvSpPr txBox="1"/>
          <p:nvPr>
            <p:ph idx="1" type="body"/>
          </p:nvPr>
        </p:nvSpPr>
        <p:spPr>
          <a:xfrm>
            <a:off x="622598" y="2204864"/>
            <a:ext cx="7200800" cy="3816424"/>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2" type="body"/>
          </p:nvPr>
        </p:nvSpPr>
        <p:spPr>
          <a:xfrm>
            <a:off x="622598" y="1340768"/>
            <a:ext cx="10945215" cy="432519"/>
          </a:xfrm>
          <a:prstGeom prst="rect">
            <a:avLst/>
          </a:prstGeom>
          <a:noFill/>
          <a:ln>
            <a:noFill/>
          </a:ln>
        </p:spPr>
        <p:txBody>
          <a:bodyPr anchorCtr="0" anchor="t" bIns="45700" lIns="91425" spcFirstLastPara="1" rIns="91425" wrap="square" tIns="45700">
            <a:noAutofit/>
          </a:bodyPr>
          <a:lstStyle>
            <a:lvl1pPr indent="-228600" lvl="0" marL="457200" algn="ctr">
              <a:spcBef>
                <a:spcPts val="600"/>
              </a:spcBef>
              <a:spcAft>
                <a:spcPts val="0"/>
              </a:spcAft>
              <a:buClr>
                <a:srgbClr val="CEDA2E"/>
              </a:buClr>
              <a:buSzPts val="3000"/>
              <a:buNone/>
              <a:defRPr sz="3000">
                <a:solidFill>
                  <a:srgbClr val="CEDA2E"/>
                </a:solidFill>
                <a:latin typeface="Source Sans Pro"/>
                <a:ea typeface="Source Sans Pro"/>
                <a:cs typeface="Source Sans Pro"/>
                <a:sym typeface="Source Sans Pro"/>
              </a:defRPr>
            </a:lvl1pPr>
            <a:lvl2pPr indent="-419100" lvl="1" marL="914400" algn="l">
              <a:spcBef>
                <a:spcPts val="600"/>
              </a:spcBef>
              <a:spcAft>
                <a:spcPts val="0"/>
              </a:spcAft>
              <a:buClr>
                <a:schemeClr val="dk1"/>
              </a:buClr>
              <a:buSzPts val="3000"/>
              <a:buChar char="–"/>
              <a:defRPr sz="3000">
                <a:latin typeface="Source Sans Pro"/>
                <a:ea typeface="Source Sans Pro"/>
                <a:cs typeface="Source Sans Pro"/>
                <a:sym typeface="Source Sans Pro"/>
              </a:defRPr>
            </a:lvl2pPr>
            <a:lvl3pPr indent="-419100" lvl="2" marL="1371600" algn="l">
              <a:spcBef>
                <a:spcPts val="600"/>
              </a:spcBef>
              <a:spcAft>
                <a:spcPts val="0"/>
              </a:spcAft>
              <a:buClr>
                <a:schemeClr val="dk1"/>
              </a:buClr>
              <a:buSzPts val="3000"/>
              <a:buChar char="•"/>
              <a:defRPr sz="3000">
                <a:latin typeface="Source Sans Pro"/>
                <a:ea typeface="Source Sans Pro"/>
                <a:cs typeface="Source Sans Pro"/>
                <a:sym typeface="Source Sans Pro"/>
              </a:defRPr>
            </a:lvl3pPr>
            <a:lvl4pPr indent="-419100" lvl="3" marL="1828800" algn="l">
              <a:spcBef>
                <a:spcPts val="600"/>
              </a:spcBef>
              <a:spcAft>
                <a:spcPts val="0"/>
              </a:spcAft>
              <a:buClr>
                <a:schemeClr val="dk1"/>
              </a:buClr>
              <a:buSzPts val="3000"/>
              <a:buChar char="–"/>
              <a:defRPr sz="3000">
                <a:latin typeface="Source Sans Pro"/>
                <a:ea typeface="Source Sans Pro"/>
                <a:cs typeface="Source Sans Pro"/>
                <a:sym typeface="Source Sans Pro"/>
              </a:defRPr>
            </a:lvl4pPr>
            <a:lvl5pPr indent="-419100" lvl="4" marL="2286000" algn="l">
              <a:spcBef>
                <a:spcPts val="600"/>
              </a:spcBef>
              <a:spcAft>
                <a:spcPts val="0"/>
              </a:spcAft>
              <a:buClr>
                <a:schemeClr val="dk1"/>
              </a:buClr>
              <a:buSzPts val="3000"/>
              <a:buChar char="»"/>
              <a:defRPr sz="30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p:nvPr>
            <p:ph idx="3" type="pic"/>
          </p:nvPr>
        </p:nvSpPr>
        <p:spPr>
          <a:xfrm>
            <a:off x="8039100" y="2205038"/>
            <a:ext cx="3529013" cy="3816350"/>
          </a:xfrm>
          <a:prstGeom prst="rect">
            <a:avLst/>
          </a:prstGeom>
          <a:noFill/>
          <a:ln>
            <a:noFill/>
          </a:ln>
        </p:spPr>
      </p:sp>
      <p:pic>
        <p:nvPicPr>
          <p:cNvPr descr="G:\Mi unidad\ana\Tknika\LOGOs TKNIKA\header_ppt.png" id="41" name="Google Shape;41;p4"/>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maiera">
  <p:cSld name="3-Amaiera">
    <p:spTree>
      <p:nvGrpSpPr>
        <p:cNvPr id="42" name="Shape 42"/>
        <p:cNvGrpSpPr/>
        <p:nvPr/>
      </p:nvGrpSpPr>
      <p:grpSpPr>
        <a:xfrm>
          <a:off x="0" y="0"/>
          <a:ext cx="0" cy="0"/>
          <a:chOff x="0" y="0"/>
          <a:chExt cx="0" cy="0"/>
        </a:xfrm>
      </p:grpSpPr>
      <p:sp>
        <p:nvSpPr>
          <p:cNvPr id="43" name="Google Shape;43;p5"/>
          <p:cNvSpPr txBox="1"/>
          <p:nvPr>
            <p:ph type="title"/>
          </p:nvPr>
        </p:nvSpPr>
        <p:spPr>
          <a:xfrm>
            <a:off x="609521" y="1288131"/>
            <a:ext cx="1097137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Source Sans Pro"/>
              <a:buNone/>
              <a:defRPr b="1" sz="24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47" name="Google Shape;47;p5"/>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48" name="Google Shape;48;p5"/>
          <p:cNvSpPr txBox="1"/>
          <p:nvPr>
            <p:ph idx="1" type="subTitle"/>
          </p:nvPr>
        </p:nvSpPr>
        <p:spPr>
          <a:xfrm>
            <a:off x="1828561" y="5038328"/>
            <a:ext cx="8533289" cy="334888"/>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49" name="Google Shape;49;p5"/>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sp>
        <p:nvSpPr>
          <p:cNvPr id="50" name="Google Shape;50;p5"/>
          <p:cNvSpPr txBox="1"/>
          <p:nvPr/>
        </p:nvSpPr>
        <p:spPr>
          <a:xfrm>
            <a:off x="635542" y="2852936"/>
            <a:ext cx="1093227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Zamalbide Auzoa z/g - 20100 Errenteria (Gipuzkoa)</a:t>
            </a:r>
            <a:endParaRPr/>
          </a:p>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T. (+34) 943 082 900 </a:t>
            </a:r>
            <a:endParaRPr/>
          </a:p>
          <a:p>
            <a:pPr indent="0" lvl="0" marL="0" marR="0" rtl="0" algn="ctr">
              <a:spcBef>
                <a:spcPts val="0"/>
              </a:spcBef>
              <a:spcAft>
                <a:spcPts val="0"/>
              </a:spcAft>
              <a:buNone/>
            </a:pPr>
            <a:r>
              <a:rPr b="0" i="0" lang="es-ES" sz="1800" u="sng" cap="none" strike="noStrike">
                <a:solidFill>
                  <a:schemeClr val="dk1"/>
                </a:solidFill>
                <a:latin typeface="Source Sans Pro"/>
                <a:ea typeface="Source Sans Pro"/>
                <a:cs typeface="Source Sans Pro"/>
                <a:sym typeface="Source Sans Pro"/>
                <a:hlinkClick r:id="rId3">
                  <a:extLst>
                    <a:ext uri="{A12FA001-AC4F-418D-AE19-62706E023703}">
                      <ahyp:hlinkClr val="tx"/>
                    </a:ext>
                  </a:extLst>
                </a:hlinkClick>
              </a:rPr>
              <a:t>info@tknika.eus</a:t>
            </a:r>
            <a:endParaRPr b="0" i="0" sz="1800" u="none" cap="none" strike="noStrike">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b="1" i="0" lang="es-ES" sz="1800" u="none" cap="none" strike="noStrike">
                <a:solidFill>
                  <a:schemeClr val="dk1"/>
                </a:solidFill>
                <a:latin typeface="Source Sans Pro"/>
                <a:ea typeface="Source Sans Pro"/>
                <a:cs typeface="Source Sans Pro"/>
                <a:sym typeface="Source Sans Pro"/>
              </a:rPr>
              <a:t> www.tknika.eus</a:t>
            </a:r>
            <a:endParaRPr/>
          </a:p>
        </p:txBody>
      </p:sp>
      <p:pic>
        <p:nvPicPr>
          <p:cNvPr descr="G:\Mi unidad\ana\Tknika\LOGOs TKNIKA\header_ppt_unevoc.png" id="51" name="Google Shape;51;p5"/>
          <p:cNvPicPr preferRelativeResize="0"/>
          <p:nvPr/>
        </p:nvPicPr>
        <p:blipFill rotWithShape="1">
          <a:blip r:embed="rId4">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p:cSld name="2-Atala">
    <p:spTree>
      <p:nvGrpSpPr>
        <p:cNvPr id="52" name="Shape 52"/>
        <p:cNvGrpSpPr/>
        <p:nvPr/>
      </p:nvGrpSpPr>
      <p:grpSpPr>
        <a:xfrm>
          <a:off x="0" y="0"/>
          <a:ext cx="0" cy="0"/>
          <a:chOff x="0" y="0"/>
          <a:chExt cx="0" cy="0"/>
        </a:xfrm>
      </p:grpSpPr>
      <p:sp>
        <p:nvSpPr>
          <p:cNvPr id="53" name="Google Shape;53;p6"/>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56" name="Google Shape;56;p6"/>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57" name="Google Shape;57;p6"/>
          <p:cNvSpPr txBox="1"/>
          <p:nvPr>
            <p:ph idx="1" type="body"/>
          </p:nvPr>
        </p:nvSpPr>
        <p:spPr>
          <a:xfrm>
            <a:off x="622598" y="1192033"/>
            <a:ext cx="7200800" cy="4829255"/>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6"/>
          <p:cNvSpPr/>
          <p:nvPr>
            <p:ph idx="2" type="pic"/>
          </p:nvPr>
        </p:nvSpPr>
        <p:spPr>
          <a:xfrm>
            <a:off x="8039100" y="1192033"/>
            <a:ext cx="3529013" cy="4829355"/>
          </a:xfrm>
          <a:prstGeom prst="rect">
            <a:avLst/>
          </a:prstGeom>
          <a:noFill/>
          <a:ln>
            <a:noFill/>
          </a:ln>
        </p:spPr>
      </p:sp>
      <p:pic>
        <p:nvPicPr>
          <p:cNvPr descr="G:\Mi unidad\ana\Tknika\LOGOs TKNIKA\header_ppt.png" id="59" name="Google Shape;59;p6"/>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521" y="274638"/>
            <a:ext cx="10971372"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521" y="1600201"/>
            <a:ext cx="10971372"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vnrepository.com/"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junit.org/junit4/javadoc/4.13/org/junit/Assert.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prubioamzubiri/practica" TargetMode="Externa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mailto:info@tknika.eus"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7"/>
          <p:cNvSpPr txBox="1"/>
          <p:nvPr/>
        </p:nvSpPr>
        <p:spPr>
          <a:xfrm>
            <a:off x="780950" y="2132856"/>
            <a:ext cx="104412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Font typeface="Arial"/>
              <a:buNone/>
            </a:pPr>
            <a:r>
              <a:rPr b="1" lang="es-ES" sz="5000">
                <a:solidFill>
                  <a:schemeClr val="dk1"/>
                </a:solidFill>
                <a:latin typeface="Source Sans Pro"/>
                <a:ea typeface="Source Sans Pro"/>
                <a:cs typeface="Source Sans Pro"/>
                <a:sym typeface="Source Sans Pro"/>
              </a:rPr>
              <a:t>Maven y </a:t>
            </a:r>
            <a:r>
              <a:rPr b="1" lang="es-ES" sz="5000">
                <a:solidFill>
                  <a:schemeClr val="dk1"/>
                </a:solidFill>
                <a:latin typeface="Source Sans Pro"/>
                <a:ea typeface="Source Sans Pro"/>
                <a:cs typeface="Source Sans Pro"/>
                <a:sym typeface="Source Sans Pro"/>
              </a:rPr>
              <a:t>JUnit</a:t>
            </a:r>
            <a:endParaRPr/>
          </a:p>
        </p:txBody>
      </p:sp>
      <p:sp>
        <p:nvSpPr>
          <p:cNvPr id="66" name="Google Shape;66;p7"/>
          <p:cNvSpPr txBox="1"/>
          <p:nvPr>
            <p:ph idx="12" type="sldNum"/>
          </p:nvPr>
        </p:nvSpPr>
        <p:spPr>
          <a:xfrm>
            <a:off x="8739781" y="6232227"/>
            <a:ext cx="284443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
        <p:nvSpPr>
          <p:cNvPr id="67" name="Google Shape;67;p7"/>
          <p:cNvSpPr/>
          <p:nvPr/>
        </p:nvSpPr>
        <p:spPr>
          <a:xfrm>
            <a:off x="7391350" y="116632"/>
            <a:ext cx="1296144" cy="792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Descargas\UNEVOC_Network_Logo_blue_en.png" id="68" name="Google Shape;68;p7"/>
          <p:cNvPicPr preferRelativeResize="0"/>
          <p:nvPr/>
        </p:nvPicPr>
        <p:blipFill rotWithShape="1">
          <a:blip r:embed="rId3">
            <a:alphaModFix/>
          </a:blip>
          <a:srcRect b="0" l="0" r="0" t="0"/>
          <a:stretch/>
        </p:blipFill>
        <p:spPr>
          <a:xfrm>
            <a:off x="8063326" y="248123"/>
            <a:ext cx="552160" cy="417600"/>
          </a:xfrm>
          <a:prstGeom prst="rect">
            <a:avLst/>
          </a:prstGeom>
          <a:noFill/>
          <a:ln>
            <a:noFill/>
          </a:ln>
        </p:spPr>
      </p:pic>
      <p:sp>
        <p:nvSpPr>
          <p:cNvPr id="69" name="Google Shape;69;p7"/>
          <p:cNvSpPr txBox="1"/>
          <p:nvPr/>
        </p:nvSpPr>
        <p:spPr>
          <a:xfrm>
            <a:off x="874626" y="4973106"/>
            <a:ext cx="10441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s-ES" sz="2000" u="none" cap="none" strike="noStrike">
                <a:solidFill>
                  <a:srgbClr val="000000"/>
                </a:solidFill>
                <a:latin typeface="Source Sans Pro"/>
                <a:ea typeface="Source Sans Pro"/>
                <a:cs typeface="Source Sans Pro"/>
                <a:sym typeface="Source Sans Pro"/>
              </a:rPr>
              <a:t>COLABORADORES: </a:t>
            </a:r>
            <a:r>
              <a:rPr lang="es-ES" sz="2000">
                <a:solidFill>
                  <a:srgbClr val="000000"/>
                </a:solidFill>
                <a:latin typeface="Source Sans Pro"/>
                <a:ea typeface="Source Sans Pro"/>
                <a:cs typeface="Source Sans Pro"/>
                <a:sym typeface="Source Sans Pro"/>
              </a:rPr>
              <a:t>Nahikari Otermin</a:t>
            </a:r>
            <a:r>
              <a:rPr b="0" i="0" lang="es-ES" sz="2000" u="none" cap="none" strike="noStrike">
                <a:solidFill>
                  <a:srgbClr val="000000"/>
                </a:solidFill>
                <a:latin typeface="Source Sans Pro"/>
                <a:ea typeface="Source Sans Pro"/>
                <a:cs typeface="Source Sans Pro"/>
                <a:sym typeface="Source Sans Pro"/>
              </a:rPr>
              <a:t> y Pablo Rubio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142" name="Google Shape;142;p16"/>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43" name="Google Shape;143;p16"/>
          <p:cNvSpPr txBox="1"/>
          <p:nvPr>
            <p:ph idx="1" type="body"/>
          </p:nvPr>
        </p:nvSpPr>
        <p:spPr>
          <a:xfrm>
            <a:off x="622601" y="2204875"/>
            <a:ext cx="110940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200"/>
              <a:t>Como ya hemos indicado antes, pom.xml es el fichero principal de maven.</a:t>
            </a:r>
            <a:endParaRPr sz="2200"/>
          </a:p>
        </p:txBody>
      </p:sp>
      <p:sp>
        <p:nvSpPr>
          <p:cNvPr id="144" name="Google Shape;144;p16"/>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pom.xml</a:t>
            </a:r>
            <a:endParaRPr/>
          </a:p>
        </p:txBody>
      </p:sp>
      <p:pic>
        <p:nvPicPr>
          <p:cNvPr id="145" name="Google Shape;145;p16"/>
          <p:cNvPicPr preferRelativeResize="0"/>
          <p:nvPr/>
        </p:nvPicPr>
        <p:blipFill>
          <a:blip r:embed="rId3">
            <a:alphaModFix/>
          </a:blip>
          <a:stretch>
            <a:fillRect/>
          </a:stretch>
        </p:blipFill>
        <p:spPr>
          <a:xfrm>
            <a:off x="1599375" y="2753925"/>
            <a:ext cx="8750951" cy="341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152" name="Google Shape;152;p17"/>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53" name="Google Shape;153;p17"/>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&lt;project&gt;</a:t>
            </a:r>
            <a:endParaRPr/>
          </a:p>
          <a:p>
            <a:pPr indent="0" lvl="0" marL="0" rtl="0" algn="l">
              <a:spcBef>
                <a:spcPts val="0"/>
              </a:spcBef>
              <a:spcAft>
                <a:spcPts val="0"/>
              </a:spcAft>
              <a:buNone/>
            </a:pPr>
            <a:r>
              <a:rPr lang="es-ES"/>
              <a:t>	Datos del proyecto</a:t>
            </a:r>
            <a:endParaRPr/>
          </a:p>
          <a:p>
            <a:pPr indent="0" lvl="0" marL="0" rtl="0" algn="l">
              <a:spcBef>
                <a:spcPts val="0"/>
              </a:spcBef>
              <a:spcAft>
                <a:spcPts val="0"/>
              </a:spcAft>
              <a:buNone/>
            </a:pPr>
            <a:r>
              <a:rPr lang="es-ES"/>
              <a:t>	&lt;dependencies&gt;</a:t>
            </a:r>
            <a:endParaRPr/>
          </a:p>
          <a:p>
            <a:pPr indent="0" lvl="0" marL="0" rtl="0" algn="l">
              <a:spcBef>
                <a:spcPts val="0"/>
              </a:spcBef>
              <a:spcAft>
                <a:spcPts val="0"/>
              </a:spcAft>
              <a:buNone/>
            </a:pPr>
            <a:r>
              <a:rPr lang="es-ES"/>
              <a:t>		&lt;dependency&gt;</a:t>
            </a:r>
            <a:endParaRPr/>
          </a:p>
          <a:p>
            <a:pPr indent="0" lvl="0" marL="0" rtl="0" algn="l">
              <a:spcBef>
                <a:spcPts val="0"/>
              </a:spcBef>
              <a:spcAft>
                <a:spcPts val="0"/>
              </a:spcAft>
              <a:buNone/>
            </a:pPr>
            <a:r>
              <a:rPr lang="es-ES"/>
              <a:t>			dependencia</a:t>
            </a:r>
            <a:endParaRPr/>
          </a:p>
          <a:p>
            <a:pPr indent="0" lvl="0" marL="0" rtl="0" algn="l">
              <a:spcBef>
                <a:spcPts val="0"/>
              </a:spcBef>
              <a:spcAft>
                <a:spcPts val="0"/>
              </a:spcAft>
              <a:buNone/>
            </a:pPr>
            <a:r>
              <a:rPr lang="es-ES"/>
              <a:t>		&lt;/dependency&gt;</a:t>
            </a:r>
            <a:endParaRPr/>
          </a:p>
          <a:p>
            <a:pPr indent="0" lvl="0" marL="0" rtl="0" algn="l">
              <a:spcBef>
                <a:spcPts val="0"/>
              </a:spcBef>
              <a:spcAft>
                <a:spcPts val="0"/>
              </a:spcAft>
              <a:buNone/>
            </a:pPr>
            <a:r>
              <a:rPr lang="es-ES"/>
              <a:t>	&lt;/dependencies&gt;</a:t>
            </a:r>
            <a:endParaRPr/>
          </a:p>
          <a:p>
            <a:pPr indent="0" lvl="0" marL="0" rtl="0" algn="l">
              <a:spcBef>
                <a:spcPts val="0"/>
              </a:spcBef>
              <a:spcAft>
                <a:spcPts val="0"/>
              </a:spcAft>
              <a:buNone/>
            </a:pPr>
            <a:r>
              <a:rPr lang="es-ES"/>
              <a:t>	&lt;build&gt;</a:t>
            </a:r>
            <a:endParaRPr/>
          </a:p>
          <a:p>
            <a:pPr indent="0" lvl="0" marL="0" rtl="0" algn="l">
              <a:spcBef>
                <a:spcPts val="0"/>
              </a:spcBef>
              <a:spcAft>
                <a:spcPts val="0"/>
              </a:spcAft>
              <a:buNone/>
            </a:pPr>
            <a:r>
              <a:rPr lang="es-ES"/>
              <a:t>		&lt;plugins&gt;</a:t>
            </a:r>
            <a:endParaRPr/>
          </a:p>
          <a:p>
            <a:pPr indent="0" lvl="0" marL="0" rtl="0" algn="l">
              <a:spcBef>
                <a:spcPts val="0"/>
              </a:spcBef>
              <a:spcAft>
                <a:spcPts val="0"/>
              </a:spcAft>
              <a:buNone/>
            </a:pPr>
            <a:r>
              <a:rPr lang="es-ES"/>
              <a:t>			&lt;plugin&gt;</a:t>
            </a:r>
            <a:endParaRPr/>
          </a:p>
          <a:p>
            <a:pPr indent="0" lvl="0" marL="0" rtl="0" algn="l">
              <a:spcBef>
                <a:spcPts val="0"/>
              </a:spcBef>
              <a:spcAft>
                <a:spcPts val="0"/>
              </a:spcAft>
              <a:buNone/>
            </a:pPr>
            <a:r>
              <a:rPr lang="es-ES"/>
              <a:t>				Plugin</a:t>
            </a:r>
            <a:endParaRPr/>
          </a:p>
          <a:p>
            <a:pPr indent="0" lvl="0" marL="0" rtl="0" algn="l">
              <a:spcBef>
                <a:spcPts val="0"/>
              </a:spcBef>
              <a:spcAft>
                <a:spcPts val="0"/>
              </a:spcAft>
              <a:buNone/>
            </a:pPr>
            <a:r>
              <a:rPr lang="es-ES"/>
              <a:t>			&lt;/plugin&gt;</a:t>
            </a:r>
            <a:endParaRPr/>
          </a:p>
          <a:p>
            <a:pPr indent="0" lvl="0" marL="0" rtl="0" algn="l">
              <a:spcBef>
                <a:spcPts val="0"/>
              </a:spcBef>
              <a:spcAft>
                <a:spcPts val="0"/>
              </a:spcAft>
              <a:buNone/>
            </a:pPr>
            <a:r>
              <a:rPr lang="es-ES"/>
              <a:t>		&lt;/plugins&gt;</a:t>
            </a:r>
            <a:endParaRPr/>
          </a:p>
          <a:p>
            <a:pPr indent="0" lvl="0" marL="0" rtl="0" algn="l">
              <a:spcBef>
                <a:spcPts val="0"/>
              </a:spcBef>
              <a:spcAft>
                <a:spcPts val="0"/>
              </a:spcAft>
              <a:buNone/>
            </a:pPr>
            <a:r>
              <a:rPr lang="es-ES"/>
              <a:t>	&lt;/build&gt;</a:t>
            </a:r>
            <a:endParaRPr/>
          </a:p>
          <a:p>
            <a:pPr indent="0" lvl="0" marL="0" rtl="0" algn="l">
              <a:spcBef>
                <a:spcPts val="0"/>
              </a:spcBef>
              <a:spcAft>
                <a:spcPts val="0"/>
              </a:spcAft>
              <a:buNone/>
            </a:pPr>
            <a:r>
              <a:rPr lang="es-ES"/>
              <a:t>&lt;/project&gt;</a:t>
            </a:r>
            <a:endParaRPr/>
          </a:p>
        </p:txBody>
      </p:sp>
      <p:sp>
        <p:nvSpPr>
          <p:cNvPr id="154" name="Google Shape;154;p17"/>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Estructura pom.xml</a:t>
            </a:r>
            <a:endParaRPr/>
          </a:p>
        </p:txBody>
      </p:sp>
      <p:pic>
        <p:nvPicPr>
          <p:cNvPr id="155" name="Google Shape;155;p17"/>
          <p:cNvPicPr preferRelativeResize="0"/>
          <p:nvPr/>
        </p:nvPicPr>
        <p:blipFill>
          <a:blip r:embed="rId3">
            <a:alphaModFix/>
          </a:blip>
          <a:stretch>
            <a:fillRect/>
          </a:stretch>
        </p:blipFill>
        <p:spPr>
          <a:xfrm>
            <a:off x="7731598" y="1925768"/>
            <a:ext cx="3783725" cy="40871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162" name="Google Shape;162;p18"/>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63" name="Google Shape;163;p18"/>
          <p:cNvSpPr txBox="1"/>
          <p:nvPr>
            <p:ph idx="1" type="body"/>
          </p:nvPr>
        </p:nvSpPr>
        <p:spPr>
          <a:xfrm>
            <a:off x="622601" y="2204875"/>
            <a:ext cx="109452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s-ES" sz="2500"/>
              <a:t>Project:</a:t>
            </a:r>
            <a:r>
              <a:rPr lang="es-ES" sz="2500"/>
              <a:t> elemento raíz del fichero.</a:t>
            </a:r>
            <a:endParaRPr sz="2500"/>
          </a:p>
          <a:p>
            <a:pPr indent="0" lvl="0" marL="0" rtl="0" algn="l">
              <a:spcBef>
                <a:spcPts val="0"/>
              </a:spcBef>
              <a:spcAft>
                <a:spcPts val="0"/>
              </a:spcAft>
              <a:buNone/>
            </a:pPr>
            <a:r>
              <a:rPr b="1" lang="es-ES" sz="2500"/>
              <a:t>GroupId:</a:t>
            </a:r>
            <a:r>
              <a:rPr lang="es-ES" sz="2500"/>
              <a:t> nombre de la organización que desarrolla el proyecto.</a:t>
            </a:r>
            <a:endParaRPr sz="2500"/>
          </a:p>
          <a:p>
            <a:pPr indent="0" lvl="0" marL="0" rtl="0" algn="l">
              <a:spcBef>
                <a:spcPts val="0"/>
              </a:spcBef>
              <a:spcAft>
                <a:spcPts val="0"/>
              </a:spcAft>
              <a:buNone/>
            </a:pPr>
            <a:r>
              <a:rPr b="1" lang="es-ES" sz="2500"/>
              <a:t>ArtifactId: </a:t>
            </a:r>
            <a:r>
              <a:rPr lang="es-ES" sz="2500"/>
              <a:t>i</a:t>
            </a:r>
            <a:r>
              <a:rPr lang="es-ES" sz="2500"/>
              <a:t>dentificador del proyecto</a:t>
            </a:r>
            <a:endParaRPr sz="2500"/>
          </a:p>
          <a:p>
            <a:pPr indent="0" lvl="0" marL="0" rtl="0" algn="l">
              <a:spcBef>
                <a:spcPts val="0"/>
              </a:spcBef>
              <a:spcAft>
                <a:spcPts val="0"/>
              </a:spcAft>
              <a:buNone/>
            </a:pPr>
            <a:r>
              <a:rPr b="1" lang="es-ES" sz="2500"/>
              <a:t>Name:</a:t>
            </a:r>
            <a:r>
              <a:rPr lang="es-ES" sz="2500"/>
              <a:t> nombre del proyecto</a:t>
            </a:r>
            <a:endParaRPr sz="2500"/>
          </a:p>
          <a:p>
            <a:pPr indent="0" lvl="0" marL="0" rtl="0" algn="l">
              <a:spcBef>
                <a:spcPts val="0"/>
              </a:spcBef>
              <a:spcAft>
                <a:spcPts val="0"/>
              </a:spcAft>
              <a:buNone/>
            </a:pPr>
            <a:r>
              <a:rPr b="1" lang="es-ES" sz="2500"/>
              <a:t>Properties -&gt; java.version:</a:t>
            </a:r>
            <a:r>
              <a:rPr lang="es-ES" sz="2500"/>
              <a:t> </a:t>
            </a:r>
            <a:r>
              <a:rPr lang="es-ES" sz="2500"/>
              <a:t>versión</a:t>
            </a:r>
            <a:r>
              <a:rPr lang="es-ES" sz="2500"/>
              <a:t> de Java</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b="1" lang="es-ES" sz="2500"/>
              <a:t>Package:</a:t>
            </a:r>
            <a:r>
              <a:rPr lang="es-ES" sz="2500"/>
              <a:t> el formato en el que queremos que se empaquete nuestro proyecto, si no aparece nada, será .jar.</a:t>
            </a:r>
            <a:endParaRPr sz="2500"/>
          </a:p>
          <a:p>
            <a:pPr indent="0" lvl="0" marL="0" rtl="0" algn="l">
              <a:spcBef>
                <a:spcPts val="0"/>
              </a:spcBef>
              <a:spcAft>
                <a:spcPts val="0"/>
              </a:spcAft>
              <a:buNone/>
            </a:pPr>
            <a:r>
              <a:t/>
            </a:r>
            <a:endParaRPr/>
          </a:p>
        </p:txBody>
      </p:sp>
      <p:sp>
        <p:nvSpPr>
          <p:cNvPr id="164" name="Google Shape;164;p18"/>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Datos del proyecto en el pom.xml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170" name="Google Shape;170;p19"/>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71" name="Google Shape;171;p19"/>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300"/>
              <a:t>Para añadir dependencias hay que modificar el pom.xml. Como bien lo indica, es un fichero .xml, por lo que habrá que seguir el sistema de un fichero con un </a:t>
            </a:r>
            <a:r>
              <a:rPr lang="es-ES" sz="2300"/>
              <a:t>lenguaje</a:t>
            </a:r>
            <a:r>
              <a:rPr lang="es-ES" sz="2300"/>
              <a:t> de etiquetas.</a:t>
            </a:r>
            <a:endParaRPr sz="2300"/>
          </a:p>
          <a:p>
            <a:pPr indent="0" lvl="0" marL="0" rtl="0" algn="l">
              <a:spcBef>
                <a:spcPts val="0"/>
              </a:spcBef>
              <a:spcAft>
                <a:spcPts val="0"/>
              </a:spcAft>
              <a:buClr>
                <a:schemeClr val="dk1"/>
              </a:buClr>
              <a:buSzPts val="1600"/>
              <a:buNone/>
            </a:pPr>
            <a:r>
              <a:t/>
            </a:r>
            <a:endParaRPr sz="2300"/>
          </a:p>
          <a:p>
            <a:pPr indent="0" lvl="0" marL="0" rtl="0" algn="l">
              <a:spcBef>
                <a:spcPts val="0"/>
              </a:spcBef>
              <a:spcAft>
                <a:spcPts val="0"/>
              </a:spcAft>
              <a:buClr>
                <a:schemeClr val="dk1"/>
              </a:buClr>
              <a:buSzPts val="1600"/>
              <a:buNone/>
            </a:pPr>
            <a:r>
              <a:rPr lang="es-ES" sz="2300"/>
              <a:t>Abriendo el pom.xml y en el apartado de &lt;dependencies&gt; podemos incluir nuestra dependencia. Por ejemplo:</a:t>
            </a:r>
            <a:endParaRPr sz="2300"/>
          </a:p>
          <a:p>
            <a:pPr indent="0" lvl="0" marL="0" rtl="0" algn="l">
              <a:spcBef>
                <a:spcPts val="0"/>
              </a:spcBef>
              <a:spcAft>
                <a:spcPts val="0"/>
              </a:spcAft>
              <a:buClr>
                <a:schemeClr val="dk1"/>
              </a:buClr>
              <a:buSzPts val="1600"/>
              <a:buNone/>
            </a:pPr>
            <a:r>
              <a:t/>
            </a:r>
            <a:endParaRPr sz="2300"/>
          </a:p>
          <a:p>
            <a:pPr indent="0" lvl="0" marL="0" rtl="0" algn="l">
              <a:lnSpc>
                <a:spcPct val="135714"/>
              </a:lnSpc>
              <a:spcBef>
                <a:spcPts val="0"/>
              </a:spcBef>
              <a:spcAft>
                <a:spcPts val="0"/>
              </a:spcAft>
              <a:buClr>
                <a:schemeClr val="dk1"/>
              </a:buClr>
              <a:buSzPts val="1100"/>
              <a:buNone/>
            </a:pPr>
            <a:r>
              <a:rPr lang="es-ES" sz="1050">
                <a:highlight>
                  <a:srgbClr val="FFFFFF"/>
                </a:highlight>
                <a:latin typeface="Courier New"/>
                <a:ea typeface="Courier New"/>
                <a:cs typeface="Courier New"/>
                <a:sym typeface="Courier New"/>
              </a:rPr>
              <a:t>        </a:t>
            </a:r>
            <a:r>
              <a:rPr lang="es-ES" sz="1050">
                <a:solidFill>
                  <a:srgbClr val="800000"/>
                </a:solidFill>
                <a:highlight>
                  <a:srgbClr val="FFFFFF"/>
                </a:highlight>
                <a:latin typeface="Courier New"/>
                <a:ea typeface="Courier New"/>
                <a:cs typeface="Courier New"/>
                <a:sym typeface="Courier New"/>
              </a:rPr>
              <a:t>&lt;dependency&gt;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None/>
            </a:pPr>
            <a:r>
              <a:rPr lang="es-ES" sz="1050">
                <a:highlight>
                  <a:srgbClr val="FFFFFF"/>
                </a:highlight>
                <a:latin typeface="Courier New"/>
                <a:ea typeface="Courier New"/>
                <a:cs typeface="Courier New"/>
                <a:sym typeface="Courier New"/>
              </a:rPr>
              <a:t>            </a:t>
            </a:r>
            <a:r>
              <a:rPr lang="es-ES" sz="1050">
                <a:solidFill>
                  <a:srgbClr val="800000"/>
                </a:solidFill>
                <a:highlight>
                  <a:srgbClr val="FFFFFF"/>
                </a:highlight>
                <a:latin typeface="Courier New"/>
                <a:ea typeface="Courier New"/>
                <a:cs typeface="Courier New"/>
                <a:sym typeface="Courier New"/>
              </a:rPr>
              <a:t>&lt;groupId&gt;</a:t>
            </a:r>
            <a:r>
              <a:rPr lang="es-ES" sz="1050">
                <a:highlight>
                  <a:srgbClr val="FFFFFF"/>
                </a:highlight>
                <a:latin typeface="Courier New"/>
                <a:ea typeface="Courier New"/>
                <a:cs typeface="Courier New"/>
                <a:sym typeface="Courier New"/>
              </a:rPr>
              <a:t>mysql</a:t>
            </a:r>
            <a:r>
              <a:rPr lang="es-ES" sz="1050">
                <a:solidFill>
                  <a:srgbClr val="800000"/>
                </a:solidFill>
                <a:highlight>
                  <a:srgbClr val="FFFFFF"/>
                </a:highlight>
                <a:latin typeface="Courier New"/>
                <a:ea typeface="Courier New"/>
                <a:cs typeface="Courier New"/>
                <a:sym typeface="Courier New"/>
              </a:rPr>
              <a:t>&lt;/groupId&gt;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None/>
            </a:pPr>
            <a:r>
              <a:rPr lang="es-ES" sz="1050">
                <a:highlight>
                  <a:srgbClr val="FFFFFF"/>
                </a:highlight>
                <a:latin typeface="Courier New"/>
                <a:ea typeface="Courier New"/>
                <a:cs typeface="Courier New"/>
                <a:sym typeface="Courier New"/>
              </a:rPr>
              <a:t>            </a:t>
            </a:r>
            <a:r>
              <a:rPr lang="es-ES" sz="1050">
                <a:solidFill>
                  <a:srgbClr val="800000"/>
                </a:solidFill>
                <a:highlight>
                  <a:srgbClr val="FFFFFF"/>
                </a:highlight>
                <a:latin typeface="Courier New"/>
                <a:ea typeface="Courier New"/>
                <a:cs typeface="Courier New"/>
                <a:sym typeface="Courier New"/>
              </a:rPr>
              <a:t>&lt;artifactId&gt;</a:t>
            </a:r>
            <a:r>
              <a:rPr lang="es-ES" sz="1050">
                <a:highlight>
                  <a:srgbClr val="FFFFFF"/>
                </a:highlight>
                <a:latin typeface="Courier New"/>
                <a:ea typeface="Courier New"/>
                <a:cs typeface="Courier New"/>
                <a:sym typeface="Courier New"/>
              </a:rPr>
              <a:t>mysql-connector-java</a:t>
            </a:r>
            <a:r>
              <a:rPr lang="es-ES" sz="1050">
                <a:solidFill>
                  <a:srgbClr val="800000"/>
                </a:solidFill>
                <a:highlight>
                  <a:srgbClr val="FFFFFF"/>
                </a:highlight>
                <a:latin typeface="Courier New"/>
                <a:ea typeface="Courier New"/>
                <a:cs typeface="Courier New"/>
                <a:sym typeface="Courier New"/>
              </a:rPr>
              <a:t>&lt;/artifactId&gt;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None/>
            </a:pPr>
            <a:r>
              <a:rPr lang="es-ES" sz="1050">
                <a:highlight>
                  <a:srgbClr val="FFFFFF"/>
                </a:highlight>
                <a:latin typeface="Courier New"/>
                <a:ea typeface="Courier New"/>
                <a:cs typeface="Courier New"/>
                <a:sym typeface="Courier New"/>
              </a:rPr>
              <a:t>            </a:t>
            </a:r>
            <a:r>
              <a:rPr lang="es-ES" sz="1050">
                <a:solidFill>
                  <a:srgbClr val="800000"/>
                </a:solidFill>
                <a:highlight>
                  <a:srgbClr val="FFFFFF"/>
                </a:highlight>
                <a:latin typeface="Courier New"/>
                <a:ea typeface="Courier New"/>
                <a:cs typeface="Courier New"/>
                <a:sym typeface="Courier New"/>
              </a:rPr>
              <a:t>&lt;version&gt;</a:t>
            </a:r>
            <a:r>
              <a:rPr lang="es-ES" sz="1050">
                <a:highlight>
                  <a:srgbClr val="FFFFFF"/>
                </a:highlight>
                <a:latin typeface="Courier New"/>
                <a:ea typeface="Courier New"/>
                <a:cs typeface="Courier New"/>
                <a:sym typeface="Courier New"/>
              </a:rPr>
              <a:t>8.0.28</a:t>
            </a:r>
            <a:r>
              <a:rPr lang="es-ES" sz="1050">
                <a:solidFill>
                  <a:srgbClr val="800000"/>
                </a:solidFill>
                <a:highlight>
                  <a:srgbClr val="FFFFFF"/>
                </a:highlight>
                <a:latin typeface="Courier New"/>
                <a:ea typeface="Courier New"/>
                <a:cs typeface="Courier New"/>
                <a:sym typeface="Courier New"/>
              </a:rPr>
              <a:t>&lt;/version&gt;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None/>
            </a:pPr>
            <a:r>
              <a:rPr lang="es-ES" sz="1050">
                <a:highlight>
                  <a:srgbClr val="FFFFFF"/>
                </a:highlight>
                <a:latin typeface="Courier New"/>
                <a:ea typeface="Courier New"/>
                <a:cs typeface="Courier New"/>
                <a:sym typeface="Courier New"/>
              </a:rPr>
              <a:t>        </a:t>
            </a:r>
            <a:r>
              <a:rPr lang="es-ES" sz="1050">
                <a:solidFill>
                  <a:srgbClr val="800000"/>
                </a:solidFill>
                <a:highlight>
                  <a:srgbClr val="FFFFFF"/>
                </a:highlight>
                <a:latin typeface="Courier New"/>
                <a:ea typeface="Courier New"/>
                <a:cs typeface="Courier New"/>
                <a:sym typeface="Courier New"/>
              </a:rPr>
              <a:t>&lt;/dependency&gt;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Clr>
                <a:schemeClr val="dk1"/>
              </a:buClr>
              <a:buSzPts val="1600"/>
              <a:buNone/>
            </a:pPr>
            <a:r>
              <a:t/>
            </a:r>
            <a:endParaRPr sz="2300"/>
          </a:p>
        </p:txBody>
      </p:sp>
      <p:sp>
        <p:nvSpPr>
          <p:cNvPr id="172" name="Google Shape;172;p19"/>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Añadir dependencias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179" name="Google Shape;179;p20"/>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80" name="Google Shape;180;p20"/>
          <p:cNvSpPr txBox="1"/>
          <p:nvPr>
            <p:ph idx="1" type="body"/>
          </p:nvPr>
        </p:nvSpPr>
        <p:spPr>
          <a:xfrm>
            <a:off x="622601" y="2204875"/>
            <a:ext cx="56202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Tenemos dos opciones: </a:t>
            </a:r>
            <a:endParaRPr sz="2500"/>
          </a:p>
          <a:p>
            <a:pPr indent="-387350" lvl="0" marL="457200" rtl="0" algn="l">
              <a:spcBef>
                <a:spcPts val="0"/>
              </a:spcBef>
              <a:spcAft>
                <a:spcPts val="0"/>
              </a:spcAft>
              <a:buSzPts val="2500"/>
              <a:buAutoNum type="arabicPeriod"/>
            </a:pPr>
            <a:r>
              <a:rPr lang="es-ES" sz="2500"/>
              <a:t>Buscamos en un buscador web </a:t>
            </a:r>
            <a:r>
              <a:rPr i="1" lang="es-ES" sz="2500"/>
              <a:t>nombre de la dependencia maven</a:t>
            </a:r>
            <a:r>
              <a:rPr lang="es-ES" sz="2500"/>
              <a:t>.</a:t>
            </a:r>
            <a:endParaRPr sz="2500"/>
          </a:p>
          <a:p>
            <a:pPr indent="-387350" lvl="0" marL="457200" rtl="0" algn="l">
              <a:spcBef>
                <a:spcPts val="0"/>
              </a:spcBef>
              <a:spcAft>
                <a:spcPts val="0"/>
              </a:spcAft>
              <a:buSzPts val="2500"/>
              <a:buAutoNum type="arabicPeriod"/>
            </a:pPr>
            <a:r>
              <a:rPr lang="es-ES" sz="2500"/>
              <a:t>Buscamos la dependencia en </a:t>
            </a:r>
            <a:r>
              <a:rPr lang="es-ES" sz="2500" u="sng">
                <a:solidFill>
                  <a:schemeClr val="hlink"/>
                </a:solidFill>
                <a:hlinkClick r:id="rId3"/>
              </a:rPr>
              <a:t>https://mvnrepository.com/</a:t>
            </a:r>
            <a:r>
              <a:rPr lang="es-ES" sz="2500"/>
              <a:t> </a:t>
            </a:r>
            <a:endParaRPr sz="2500"/>
          </a:p>
        </p:txBody>
      </p:sp>
      <p:sp>
        <p:nvSpPr>
          <p:cNvPr id="181" name="Google Shape;181;p20"/>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Font typeface="Arial"/>
              <a:buNone/>
            </a:pPr>
            <a:r>
              <a:rPr lang="es-ES"/>
              <a:t>Buscar dependencias</a:t>
            </a:r>
            <a:endParaRPr/>
          </a:p>
        </p:txBody>
      </p:sp>
      <p:pic>
        <p:nvPicPr>
          <p:cNvPr id="182" name="Google Shape;182;p20"/>
          <p:cNvPicPr preferRelativeResize="0"/>
          <p:nvPr/>
        </p:nvPicPr>
        <p:blipFill>
          <a:blip r:embed="rId4">
            <a:alphaModFix/>
          </a:blip>
          <a:stretch>
            <a:fillRect/>
          </a:stretch>
        </p:blipFill>
        <p:spPr>
          <a:xfrm>
            <a:off x="6594275" y="2204874"/>
            <a:ext cx="4936848" cy="3816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189" name="Google Shape;189;p21"/>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90" name="Google Shape;190;p21"/>
          <p:cNvSpPr txBox="1"/>
          <p:nvPr>
            <p:ph idx="1" type="body"/>
          </p:nvPr>
        </p:nvSpPr>
        <p:spPr>
          <a:xfrm>
            <a:off x="622601" y="2204875"/>
            <a:ext cx="56202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Si buscamos JUnit encontraremos múltiples opciones para elegir. En nuestro caso, seleccionaremos la básica.</a:t>
            </a:r>
            <a:endParaRPr sz="2500"/>
          </a:p>
          <a:p>
            <a:pPr indent="0" lvl="0" marL="0" rtl="0" algn="l">
              <a:spcBef>
                <a:spcPts val="0"/>
              </a:spcBef>
              <a:spcAft>
                <a:spcPts val="0"/>
              </a:spcAft>
              <a:buNone/>
            </a:pPr>
            <a:r>
              <a:t/>
            </a:r>
            <a:endParaRPr sz="2500"/>
          </a:p>
          <a:p>
            <a:pPr indent="0" lvl="0" marL="0" rtl="0" algn="l">
              <a:spcBef>
                <a:spcPts val="0"/>
              </a:spcBef>
              <a:spcAft>
                <a:spcPts val="0"/>
              </a:spcAft>
              <a:buClr>
                <a:schemeClr val="dk1"/>
              </a:buClr>
              <a:buSzPts val="1100"/>
              <a:buFont typeface="Arial"/>
              <a:buNone/>
            </a:pPr>
            <a:r>
              <a:rPr lang="es-ES" sz="2500"/>
              <a:t>Posteriormente, seleccionaremos la versión.</a:t>
            </a:r>
            <a:endParaRPr sz="2500"/>
          </a:p>
        </p:txBody>
      </p:sp>
      <p:sp>
        <p:nvSpPr>
          <p:cNvPr id="191" name="Google Shape;191;p21"/>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ES"/>
              <a:t>Buscar dependencias</a:t>
            </a:r>
            <a:endParaRPr/>
          </a:p>
        </p:txBody>
      </p:sp>
      <p:pic>
        <p:nvPicPr>
          <p:cNvPr id="192" name="Google Shape;192;p21"/>
          <p:cNvPicPr preferRelativeResize="0"/>
          <p:nvPr/>
        </p:nvPicPr>
        <p:blipFill>
          <a:blip r:embed="rId3">
            <a:alphaModFix/>
          </a:blip>
          <a:stretch>
            <a:fillRect/>
          </a:stretch>
        </p:blipFill>
        <p:spPr>
          <a:xfrm>
            <a:off x="6295676" y="2175118"/>
            <a:ext cx="5642798" cy="38757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199" name="Google Shape;199;p22"/>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00" name="Google Shape;200;p22"/>
          <p:cNvSpPr txBox="1"/>
          <p:nvPr>
            <p:ph idx="1" type="body"/>
          </p:nvPr>
        </p:nvSpPr>
        <p:spPr>
          <a:xfrm>
            <a:off x="622601" y="2204875"/>
            <a:ext cx="56202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Una vez seleccionada la versión nos aparecerá el texto que debemos copiar dentro de &lt;dependencies&gt;</a:t>
            </a:r>
            <a:endParaRPr sz="2500"/>
          </a:p>
          <a:p>
            <a:pPr indent="0" lvl="0" marL="0" rtl="0" algn="l">
              <a:spcBef>
                <a:spcPts val="0"/>
              </a:spcBef>
              <a:spcAft>
                <a:spcPts val="0"/>
              </a:spcAft>
              <a:buNone/>
            </a:pPr>
            <a:r>
              <a:t/>
            </a:r>
            <a:endParaRPr sz="2500"/>
          </a:p>
          <a:p>
            <a:pPr indent="0" lvl="0" marL="0" rtl="0" algn="l">
              <a:spcBef>
                <a:spcPts val="0"/>
              </a:spcBef>
              <a:spcAft>
                <a:spcPts val="0"/>
              </a:spcAft>
              <a:buClr>
                <a:schemeClr val="dk1"/>
              </a:buClr>
              <a:buSzPts val="1100"/>
              <a:buFont typeface="Arial"/>
              <a:buNone/>
            </a:pPr>
            <a:r>
              <a:rPr lang="es-ES" sz="1700"/>
              <a:t>&lt;!-- https://mvnrepository.com/artifact/junit/junit --&gt;</a:t>
            </a:r>
            <a:endParaRPr sz="1700"/>
          </a:p>
          <a:p>
            <a:pPr indent="0" lvl="0" marL="0" rtl="0" algn="l">
              <a:spcBef>
                <a:spcPts val="0"/>
              </a:spcBef>
              <a:spcAft>
                <a:spcPts val="0"/>
              </a:spcAft>
              <a:buClr>
                <a:schemeClr val="dk1"/>
              </a:buClr>
              <a:buSzPts val="1100"/>
              <a:buFont typeface="Arial"/>
              <a:buNone/>
            </a:pPr>
            <a:r>
              <a:rPr lang="es-ES" sz="1700"/>
              <a:t>&lt;dependency&gt;</a:t>
            </a:r>
            <a:endParaRPr sz="1700"/>
          </a:p>
          <a:p>
            <a:pPr indent="0" lvl="0" marL="0" rtl="0" algn="l">
              <a:spcBef>
                <a:spcPts val="0"/>
              </a:spcBef>
              <a:spcAft>
                <a:spcPts val="0"/>
              </a:spcAft>
              <a:buClr>
                <a:schemeClr val="dk1"/>
              </a:buClr>
              <a:buSzPts val="1100"/>
              <a:buFont typeface="Arial"/>
              <a:buNone/>
            </a:pPr>
            <a:r>
              <a:rPr lang="es-ES" sz="1700"/>
              <a:t>    &lt;groupId&gt;junit&lt;/groupId&gt;</a:t>
            </a:r>
            <a:endParaRPr sz="1700"/>
          </a:p>
          <a:p>
            <a:pPr indent="0" lvl="0" marL="0" rtl="0" algn="l">
              <a:spcBef>
                <a:spcPts val="0"/>
              </a:spcBef>
              <a:spcAft>
                <a:spcPts val="0"/>
              </a:spcAft>
              <a:buClr>
                <a:schemeClr val="dk1"/>
              </a:buClr>
              <a:buSzPts val="1100"/>
              <a:buFont typeface="Arial"/>
              <a:buNone/>
            </a:pPr>
            <a:r>
              <a:rPr lang="es-ES" sz="1700"/>
              <a:t>    &lt;artifactId&gt;junit&lt;/artifactId&gt;</a:t>
            </a:r>
            <a:endParaRPr sz="1700"/>
          </a:p>
          <a:p>
            <a:pPr indent="0" lvl="0" marL="0" rtl="0" algn="l">
              <a:spcBef>
                <a:spcPts val="0"/>
              </a:spcBef>
              <a:spcAft>
                <a:spcPts val="0"/>
              </a:spcAft>
              <a:buClr>
                <a:schemeClr val="dk1"/>
              </a:buClr>
              <a:buSzPts val="1100"/>
              <a:buFont typeface="Arial"/>
              <a:buNone/>
            </a:pPr>
            <a:r>
              <a:rPr lang="es-ES" sz="1700"/>
              <a:t>    &lt;version&gt;4.13.2&lt;/version&gt;</a:t>
            </a:r>
            <a:endParaRPr sz="1700"/>
          </a:p>
          <a:p>
            <a:pPr indent="0" lvl="0" marL="0" rtl="0" algn="l">
              <a:spcBef>
                <a:spcPts val="0"/>
              </a:spcBef>
              <a:spcAft>
                <a:spcPts val="0"/>
              </a:spcAft>
              <a:buClr>
                <a:schemeClr val="dk1"/>
              </a:buClr>
              <a:buSzPts val="1100"/>
              <a:buFont typeface="Arial"/>
              <a:buNone/>
            </a:pPr>
            <a:r>
              <a:rPr lang="es-ES" sz="1700"/>
              <a:t>    &lt;scope&gt;test&lt;/scope&gt;</a:t>
            </a:r>
            <a:endParaRPr sz="1700"/>
          </a:p>
          <a:p>
            <a:pPr indent="0" lvl="0" marL="0" rtl="0" algn="l">
              <a:spcBef>
                <a:spcPts val="0"/>
              </a:spcBef>
              <a:spcAft>
                <a:spcPts val="0"/>
              </a:spcAft>
              <a:buClr>
                <a:schemeClr val="dk1"/>
              </a:buClr>
              <a:buSzPts val="1100"/>
              <a:buFont typeface="Arial"/>
              <a:buNone/>
            </a:pPr>
            <a:r>
              <a:rPr lang="es-ES" sz="1700"/>
              <a:t>&lt;/dependency&gt;</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p:txBody>
      </p:sp>
      <p:sp>
        <p:nvSpPr>
          <p:cNvPr id="201" name="Google Shape;201;p22"/>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ES"/>
              <a:t>Buscar dependencias</a:t>
            </a:r>
            <a:endParaRPr/>
          </a:p>
        </p:txBody>
      </p:sp>
      <p:pic>
        <p:nvPicPr>
          <p:cNvPr id="202" name="Google Shape;202;p22"/>
          <p:cNvPicPr preferRelativeResize="0"/>
          <p:nvPr/>
        </p:nvPicPr>
        <p:blipFill>
          <a:blip r:embed="rId3">
            <a:alphaModFix/>
          </a:blip>
          <a:stretch>
            <a:fillRect/>
          </a:stretch>
        </p:blipFill>
        <p:spPr>
          <a:xfrm>
            <a:off x="7200426" y="2204868"/>
            <a:ext cx="3947005" cy="40871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Maven</a:t>
            </a:r>
            <a:endParaRPr/>
          </a:p>
        </p:txBody>
      </p:sp>
      <p:sp>
        <p:nvSpPr>
          <p:cNvPr id="209" name="Google Shape;209;p23"/>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10" name="Google Shape;210;p23"/>
          <p:cNvSpPr txBox="1"/>
          <p:nvPr>
            <p:ph idx="1" type="body"/>
          </p:nvPr>
        </p:nvSpPr>
        <p:spPr>
          <a:xfrm>
            <a:off x="622601" y="2204875"/>
            <a:ext cx="11301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Una vez añadida la dependencia en el pom.xml, tras ejecutar </a:t>
            </a:r>
            <a:r>
              <a:rPr i="1" lang="es-ES" sz="2500"/>
              <a:t>mvn compile</a:t>
            </a:r>
            <a:r>
              <a:rPr lang="es-ES" sz="2500"/>
              <a:t> se deberían descargar todas las dependencias. Existen ciertas dependencias que necesitan descargas externas, pero no es lo habitual.</a:t>
            </a:r>
            <a:endParaRPr sz="2500"/>
          </a:p>
        </p:txBody>
      </p:sp>
      <p:sp>
        <p:nvSpPr>
          <p:cNvPr id="211" name="Google Shape;211;p23"/>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Dependencias</a:t>
            </a:r>
            <a:endParaRPr/>
          </a:p>
        </p:txBody>
      </p:sp>
      <p:pic>
        <p:nvPicPr>
          <p:cNvPr id="212" name="Google Shape;212;p23"/>
          <p:cNvPicPr preferRelativeResize="0"/>
          <p:nvPr/>
        </p:nvPicPr>
        <p:blipFill>
          <a:blip r:embed="rId3">
            <a:alphaModFix/>
          </a:blip>
          <a:stretch>
            <a:fillRect/>
          </a:stretch>
        </p:blipFill>
        <p:spPr>
          <a:xfrm>
            <a:off x="178925" y="4391400"/>
            <a:ext cx="11834148" cy="185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ctrTitle"/>
          </p:nvPr>
        </p:nvSpPr>
        <p:spPr>
          <a:xfrm>
            <a:off x="2618979" y="1868344"/>
            <a:ext cx="6765000" cy="2160300"/>
          </a:xfrm>
          <a:prstGeom prst="rect">
            <a:avLst/>
          </a:prstGeom>
        </p:spPr>
        <p:txBody>
          <a:bodyPr anchorCtr="0" anchor="ctr" bIns="45700" lIns="91425" spcFirstLastPara="1" rIns="91425" wrap="square" tIns="45700">
            <a:normAutofit/>
          </a:bodyPr>
          <a:lstStyle/>
          <a:p>
            <a:pPr indent="0" lvl="0" marL="914400" rtl="0" algn="ctr">
              <a:spcBef>
                <a:spcPts val="0"/>
              </a:spcBef>
              <a:spcAft>
                <a:spcPts val="0"/>
              </a:spcAft>
              <a:buNone/>
            </a:pPr>
            <a:r>
              <a:rPr lang="es-ES"/>
              <a:t>2. JUnit</a:t>
            </a:r>
            <a:endParaRPr/>
          </a:p>
        </p:txBody>
      </p:sp>
      <p:sp>
        <p:nvSpPr>
          <p:cNvPr id="219" name="Google Shape;219;p24"/>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26" name="Google Shape;226;p25"/>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27" name="Google Shape;227;p25"/>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JUnit</a:t>
            </a:r>
            <a:r>
              <a:rPr lang="es-ES" sz="2500"/>
              <a:t> es un framework para generar Pruebas para garantizar el buen funcionamiento de nuestro código.</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Es un framework que permite </a:t>
            </a:r>
            <a:r>
              <a:rPr lang="es-ES" sz="2500"/>
              <a:t>probar</a:t>
            </a:r>
            <a:r>
              <a:rPr lang="es-ES" sz="2500"/>
              <a:t> sobre JVM (Java Virtual Machine).</a:t>
            </a:r>
            <a:endParaRPr sz="2500"/>
          </a:p>
        </p:txBody>
      </p:sp>
      <p:sp>
        <p:nvSpPr>
          <p:cNvPr id="228" name="Google Shape;228;p25"/>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¿Qué es </a:t>
            </a:r>
            <a:r>
              <a:rPr lang="es-ES"/>
              <a:t>JUnit</a:t>
            </a:r>
            <a:r>
              <a:rPr lang="es-ES"/>
              <a:t>?</a:t>
            </a:r>
            <a:endParaRPr/>
          </a:p>
        </p:txBody>
      </p:sp>
      <p:pic>
        <p:nvPicPr>
          <p:cNvPr id="229" name="Google Shape;229;p25"/>
          <p:cNvPicPr preferRelativeResize="0"/>
          <p:nvPr/>
        </p:nvPicPr>
        <p:blipFill>
          <a:blip r:embed="rId3">
            <a:alphaModFix/>
          </a:blip>
          <a:stretch>
            <a:fillRect/>
          </a:stretch>
        </p:blipFill>
        <p:spPr>
          <a:xfrm>
            <a:off x="7823498" y="2413468"/>
            <a:ext cx="4062102" cy="2031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8"/>
          <p:cNvSpPr txBox="1"/>
          <p:nvPr>
            <p:ph type="title"/>
          </p:nvPr>
        </p:nvSpPr>
        <p:spPr>
          <a:xfrm>
            <a:off x="478582" y="1124744"/>
            <a:ext cx="11161240" cy="86409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Source Sans Pro"/>
              <a:buNone/>
            </a:pPr>
            <a:r>
              <a:rPr lang="es-ES"/>
              <a:t>Índice</a:t>
            </a:r>
            <a:endParaRPr/>
          </a:p>
        </p:txBody>
      </p:sp>
      <p:sp>
        <p:nvSpPr>
          <p:cNvPr id="75" name="Google Shape;75;p8"/>
          <p:cNvSpPr txBox="1"/>
          <p:nvPr>
            <p:ph idx="12" type="sldNum"/>
          </p:nvPr>
        </p:nvSpPr>
        <p:spPr>
          <a:xfrm>
            <a:off x="8736463" y="6232227"/>
            <a:ext cx="284443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6" name="Google Shape;76;p8"/>
          <p:cNvSpPr txBox="1"/>
          <p:nvPr>
            <p:ph idx="1" type="body"/>
          </p:nvPr>
        </p:nvSpPr>
        <p:spPr>
          <a:xfrm>
            <a:off x="1896806" y="1988840"/>
            <a:ext cx="3600300" cy="3528300"/>
          </a:xfrm>
          <a:prstGeom prst="rect">
            <a:avLst/>
          </a:prstGeom>
          <a:noFill/>
          <a:ln>
            <a:noFill/>
          </a:ln>
        </p:spPr>
        <p:txBody>
          <a:bodyPr anchorCtr="0" anchor="t" bIns="45700" lIns="91425" spcFirstLastPara="1" rIns="91425" wrap="square" tIns="45700">
            <a:normAutofit/>
          </a:bodyPr>
          <a:lstStyle/>
          <a:p>
            <a:pPr indent="-349250" lvl="0" marL="457200" rtl="0" algn="just">
              <a:lnSpc>
                <a:spcPct val="150000"/>
              </a:lnSpc>
              <a:spcBef>
                <a:spcPts val="0"/>
              </a:spcBef>
              <a:spcAft>
                <a:spcPts val="0"/>
              </a:spcAft>
              <a:buSzPts val="1900"/>
              <a:buAutoNum type="arabicPeriod"/>
            </a:pPr>
            <a:r>
              <a:rPr b="1" lang="es-ES"/>
              <a:t>Maven</a:t>
            </a:r>
            <a:endParaRPr b="1"/>
          </a:p>
          <a:p>
            <a:pPr indent="-349250" lvl="0" marL="457200" rtl="0" algn="just">
              <a:lnSpc>
                <a:spcPct val="150000"/>
              </a:lnSpc>
              <a:spcBef>
                <a:spcPts val="0"/>
              </a:spcBef>
              <a:spcAft>
                <a:spcPts val="0"/>
              </a:spcAft>
              <a:buSzPts val="1900"/>
              <a:buAutoNum type="arabicPeriod"/>
            </a:pPr>
            <a:r>
              <a:rPr b="1" lang="es-ES"/>
              <a:t>JUnit</a:t>
            </a:r>
            <a:endParaRPr b="1"/>
          </a:p>
          <a:p>
            <a:pPr indent="-349250" lvl="0" marL="457200" rtl="0" algn="just">
              <a:lnSpc>
                <a:spcPct val="150000"/>
              </a:lnSpc>
              <a:spcBef>
                <a:spcPts val="0"/>
              </a:spcBef>
              <a:spcAft>
                <a:spcPts val="0"/>
              </a:spcAft>
              <a:buSzPts val="1900"/>
              <a:buAutoNum type="arabicPeriod"/>
            </a:pPr>
            <a:r>
              <a:rPr b="1" lang="es-ES"/>
              <a:t>mvn test</a:t>
            </a:r>
            <a:endParaRPr b="1"/>
          </a:p>
          <a:p>
            <a:pPr indent="-349250" lvl="0" marL="457200" rtl="0" algn="just">
              <a:lnSpc>
                <a:spcPct val="150000"/>
              </a:lnSpc>
              <a:spcBef>
                <a:spcPts val="0"/>
              </a:spcBef>
              <a:spcAft>
                <a:spcPts val="0"/>
              </a:spcAft>
              <a:buSzPts val="1900"/>
              <a:buAutoNum type="arabicPeriod"/>
            </a:pPr>
            <a:r>
              <a:rPr b="1" lang="es-ES"/>
              <a:t>Spring Boot con Maven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36" name="Google Shape;236;p26"/>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37" name="Google Shape;237;p26"/>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Para añadirlo a un proyecto de Maven debemos de añadir la dependencia.</a:t>
            </a:r>
            <a:endParaRPr sz="2500"/>
          </a:p>
          <a:p>
            <a:pPr indent="0" lvl="0" marL="0" rtl="0" algn="l">
              <a:spcBef>
                <a:spcPts val="0"/>
              </a:spcBef>
              <a:spcAft>
                <a:spcPts val="0"/>
              </a:spcAft>
              <a:buNone/>
            </a:pPr>
            <a:r>
              <a:t/>
            </a:r>
            <a:endParaRPr sz="2500"/>
          </a:p>
          <a:p>
            <a:pPr indent="0" lvl="0" marL="0" rtl="0" algn="l">
              <a:spcBef>
                <a:spcPts val="0"/>
              </a:spcBef>
              <a:spcAft>
                <a:spcPts val="0"/>
              </a:spcAft>
              <a:buClr>
                <a:schemeClr val="dk1"/>
              </a:buClr>
              <a:buSzPts val="1100"/>
              <a:buFont typeface="Arial"/>
              <a:buNone/>
            </a:pPr>
            <a:r>
              <a:rPr lang="es-ES" sz="1700"/>
              <a:t>&lt;!-- https://mvnrepository.com/artifact/junit/junit --&gt;</a:t>
            </a:r>
            <a:endParaRPr sz="1700"/>
          </a:p>
          <a:p>
            <a:pPr indent="0" lvl="0" marL="0" rtl="0" algn="l">
              <a:spcBef>
                <a:spcPts val="0"/>
              </a:spcBef>
              <a:spcAft>
                <a:spcPts val="0"/>
              </a:spcAft>
              <a:buClr>
                <a:schemeClr val="dk1"/>
              </a:buClr>
              <a:buSzPts val="1100"/>
              <a:buFont typeface="Arial"/>
              <a:buNone/>
            </a:pPr>
            <a:r>
              <a:rPr lang="es-ES" sz="1700"/>
              <a:t>&lt;dependency&gt;</a:t>
            </a:r>
            <a:endParaRPr sz="1700"/>
          </a:p>
          <a:p>
            <a:pPr indent="0" lvl="0" marL="0" rtl="0" algn="l">
              <a:spcBef>
                <a:spcPts val="0"/>
              </a:spcBef>
              <a:spcAft>
                <a:spcPts val="0"/>
              </a:spcAft>
              <a:buClr>
                <a:schemeClr val="dk1"/>
              </a:buClr>
              <a:buSzPts val="1100"/>
              <a:buFont typeface="Arial"/>
              <a:buNone/>
            </a:pPr>
            <a:r>
              <a:rPr lang="es-ES" sz="1700"/>
              <a:t>    &lt;groupId&gt;junit&lt;/groupId&gt;</a:t>
            </a:r>
            <a:endParaRPr sz="1700"/>
          </a:p>
          <a:p>
            <a:pPr indent="0" lvl="0" marL="0" rtl="0" algn="l">
              <a:spcBef>
                <a:spcPts val="0"/>
              </a:spcBef>
              <a:spcAft>
                <a:spcPts val="0"/>
              </a:spcAft>
              <a:buClr>
                <a:schemeClr val="dk1"/>
              </a:buClr>
              <a:buSzPts val="1100"/>
              <a:buFont typeface="Arial"/>
              <a:buNone/>
            </a:pPr>
            <a:r>
              <a:rPr lang="es-ES" sz="1700"/>
              <a:t>    &lt;artifactId&gt;junit&lt;/artifactId&gt;</a:t>
            </a:r>
            <a:endParaRPr sz="1700"/>
          </a:p>
          <a:p>
            <a:pPr indent="0" lvl="0" marL="0" rtl="0" algn="l">
              <a:spcBef>
                <a:spcPts val="0"/>
              </a:spcBef>
              <a:spcAft>
                <a:spcPts val="0"/>
              </a:spcAft>
              <a:buClr>
                <a:schemeClr val="dk1"/>
              </a:buClr>
              <a:buSzPts val="1100"/>
              <a:buFont typeface="Arial"/>
              <a:buNone/>
            </a:pPr>
            <a:r>
              <a:rPr lang="es-ES" sz="1700"/>
              <a:t>    &lt;version&gt;4.13.2&lt;/version&gt;</a:t>
            </a:r>
            <a:endParaRPr sz="1700"/>
          </a:p>
          <a:p>
            <a:pPr indent="0" lvl="0" marL="0" rtl="0" algn="l">
              <a:spcBef>
                <a:spcPts val="0"/>
              </a:spcBef>
              <a:spcAft>
                <a:spcPts val="0"/>
              </a:spcAft>
              <a:buClr>
                <a:schemeClr val="dk1"/>
              </a:buClr>
              <a:buSzPts val="1100"/>
              <a:buFont typeface="Arial"/>
              <a:buNone/>
            </a:pPr>
            <a:r>
              <a:rPr lang="es-ES" sz="1700"/>
              <a:t>    &lt;scope&gt;test&lt;/scope&gt;</a:t>
            </a:r>
            <a:endParaRPr sz="1700"/>
          </a:p>
          <a:p>
            <a:pPr indent="0" lvl="0" marL="0" rtl="0" algn="l">
              <a:spcBef>
                <a:spcPts val="0"/>
              </a:spcBef>
              <a:spcAft>
                <a:spcPts val="0"/>
              </a:spcAft>
              <a:buClr>
                <a:schemeClr val="dk1"/>
              </a:buClr>
              <a:buSzPts val="1100"/>
              <a:buFont typeface="Arial"/>
              <a:buNone/>
            </a:pPr>
            <a:r>
              <a:rPr lang="es-ES" sz="1700"/>
              <a:t>&lt;/dependency&gt;</a:t>
            </a:r>
            <a:endParaRPr sz="1700"/>
          </a:p>
          <a:p>
            <a:pPr indent="0" lvl="0" marL="0" rtl="0" algn="l">
              <a:spcBef>
                <a:spcPts val="0"/>
              </a:spcBef>
              <a:spcAft>
                <a:spcPts val="0"/>
              </a:spcAft>
              <a:buNone/>
            </a:pPr>
            <a:r>
              <a:t/>
            </a:r>
            <a:endParaRPr sz="2500"/>
          </a:p>
        </p:txBody>
      </p:sp>
      <p:sp>
        <p:nvSpPr>
          <p:cNvPr id="238" name="Google Shape;238;p26"/>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¿Qué es </a:t>
            </a:r>
            <a:r>
              <a:rPr lang="es-ES"/>
              <a:t>JUnit</a:t>
            </a:r>
            <a:r>
              <a:rPr lang="es-ES"/>
              <a:t>?</a:t>
            </a:r>
            <a:endParaRPr/>
          </a:p>
        </p:txBody>
      </p:sp>
      <p:pic>
        <p:nvPicPr>
          <p:cNvPr id="239" name="Google Shape;239;p26"/>
          <p:cNvPicPr preferRelativeResize="0"/>
          <p:nvPr/>
        </p:nvPicPr>
        <p:blipFill>
          <a:blip r:embed="rId3">
            <a:alphaModFix/>
          </a:blip>
          <a:stretch>
            <a:fillRect/>
          </a:stretch>
        </p:blipFill>
        <p:spPr>
          <a:xfrm>
            <a:off x="7823498" y="2413468"/>
            <a:ext cx="4062102" cy="2031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46" name="Google Shape;246;p27"/>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47" name="Google Shape;247;p27"/>
          <p:cNvSpPr txBox="1"/>
          <p:nvPr>
            <p:ph idx="1" type="body"/>
          </p:nvPr>
        </p:nvSpPr>
        <p:spPr>
          <a:xfrm>
            <a:off x="622599" y="2204875"/>
            <a:ext cx="53850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300"/>
              <a:t>Para crear los test de un objeto en particular, nos movemos a dicho objeto y en la mayoría de IDE, habrá una opción para ir a las pruebas de dicha clase o crearlas.</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s-ES" sz="2300"/>
              <a:t>En particular en VSCode/VScodium tenemos Go to Test, si no encuentra tests para dicha clase nos permitirá generar un fichero de pruebas para la clase o buscarlo entre nuestros ficheros.</a:t>
            </a:r>
            <a:endParaRPr sz="2300"/>
          </a:p>
        </p:txBody>
      </p:sp>
      <p:sp>
        <p:nvSpPr>
          <p:cNvPr id="248" name="Google Shape;248;p27"/>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Como crear un test</a:t>
            </a:r>
            <a:endParaRPr/>
          </a:p>
        </p:txBody>
      </p:sp>
      <p:pic>
        <p:nvPicPr>
          <p:cNvPr id="249" name="Google Shape;249;p27"/>
          <p:cNvPicPr preferRelativeResize="0"/>
          <p:nvPr/>
        </p:nvPicPr>
        <p:blipFill>
          <a:blip r:embed="rId3">
            <a:alphaModFix/>
          </a:blip>
          <a:stretch>
            <a:fillRect/>
          </a:stretch>
        </p:blipFill>
        <p:spPr>
          <a:xfrm>
            <a:off x="7921623" y="2385406"/>
            <a:ext cx="4062103" cy="2087194"/>
          </a:xfrm>
          <a:prstGeom prst="rect">
            <a:avLst/>
          </a:prstGeom>
          <a:noFill/>
          <a:ln>
            <a:noFill/>
          </a:ln>
        </p:spPr>
      </p:pic>
      <p:pic>
        <p:nvPicPr>
          <p:cNvPr id="250" name="Google Shape;250;p27"/>
          <p:cNvPicPr preferRelativeResize="0"/>
          <p:nvPr/>
        </p:nvPicPr>
        <p:blipFill>
          <a:blip r:embed="rId4">
            <a:alphaModFix/>
          </a:blip>
          <a:stretch>
            <a:fillRect/>
          </a:stretch>
        </p:blipFill>
        <p:spPr>
          <a:xfrm>
            <a:off x="6096000" y="4993713"/>
            <a:ext cx="5924550" cy="866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57" name="Google Shape;257;p28"/>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58" name="Google Shape;258;p28"/>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Una vez creado el test nos aparecerá algo así.</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Esta clase actualmente tiene un único método de test.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Este test está vacío y no comprueba nada, por ahora.</a:t>
            </a:r>
            <a:endParaRPr sz="2500"/>
          </a:p>
          <a:p>
            <a:pPr indent="0" lvl="0" marL="0" rtl="0" algn="l">
              <a:spcBef>
                <a:spcPts val="0"/>
              </a:spcBef>
              <a:spcAft>
                <a:spcPts val="0"/>
              </a:spcAft>
              <a:buNone/>
            </a:pPr>
            <a:r>
              <a:t/>
            </a:r>
            <a:endParaRPr/>
          </a:p>
          <a:p>
            <a:pPr indent="0" lvl="0" marL="0" rtl="0" algn="l">
              <a:lnSpc>
                <a:spcPct val="135714"/>
              </a:lnSpc>
              <a:spcBef>
                <a:spcPts val="0"/>
              </a:spcBef>
              <a:spcAft>
                <a:spcPts val="0"/>
              </a:spcAft>
              <a:buNone/>
            </a:pPr>
            <a:r>
              <a:t/>
            </a:r>
            <a:endParaRPr sz="1050">
              <a:solidFill>
                <a:srgbClr val="77777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chemeClr val="lt1"/>
              </a:highlight>
              <a:latin typeface="Courier New"/>
              <a:ea typeface="Courier New"/>
              <a:cs typeface="Courier New"/>
              <a:sym typeface="Courier New"/>
            </a:endParaRPr>
          </a:p>
        </p:txBody>
      </p:sp>
      <p:sp>
        <p:nvSpPr>
          <p:cNvPr id="259" name="Google Shape;259;p28"/>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Tests</a:t>
            </a:r>
            <a:endParaRPr/>
          </a:p>
        </p:txBody>
      </p:sp>
      <p:pic>
        <p:nvPicPr>
          <p:cNvPr id="260" name="Google Shape;260;p28"/>
          <p:cNvPicPr preferRelativeResize="0"/>
          <p:nvPr/>
        </p:nvPicPr>
        <p:blipFill>
          <a:blip r:embed="rId3">
            <a:alphaModFix/>
          </a:blip>
          <a:stretch>
            <a:fillRect/>
          </a:stretch>
        </p:blipFill>
        <p:spPr>
          <a:xfrm>
            <a:off x="7823498" y="2539618"/>
            <a:ext cx="3990975" cy="260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67" name="Google Shape;267;p29"/>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68" name="Google Shape;268;p29"/>
          <p:cNvSpPr txBox="1"/>
          <p:nvPr>
            <p:ph idx="1" type="body"/>
          </p:nvPr>
        </p:nvSpPr>
        <p:spPr>
          <a:xfrm>
            <a:off x="622600" y="2204875"/>
            <a:ext cx="65784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Al comienzo de cada test debe ir el tag @Test, y suele convenir que el nombre del método comience por test o finalice por test, como por ejemplo </a:t>
            </a:r>
            <a:r>
              <a:rPr lang="es-ES" sz="2500">
                <a:latin typeface="Source Code Pro"/>
                <a:ea typeface="Source Code Pro"/>
                <a:cs typeface="Source Code Pro"/>
                <a:sym typeface="Source Code Pro"/>
              </a:rPr>
              <a:t>testNombreMetodo</a:t>
            </a:r>
            <a:r>
              <a:rPr lang="es-ES" sz="2500"/>
              <a: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El método no devuelve nada, no tiene variables de entrada y es público.</a:t>
            </a:r>
            <a:endParaRPr sz="2500"/>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77777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chemeClr val="lt1"/>
              </a:highlight>
              <a:latin typeface="Courier New"/>
              <a:ea typeface="Courier New"/>
              <a:cs typeface="Courier New"/>
              <a:sym typeface="Courier New"/>
            </a:endParaRPr>
          </a:p>
        </p:txBody>
      </p:sp>
      <p:sp>
        <p:nvSpPr>
          <p:cNvPr id="269" name="Google Shape;269;p29"/>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Tests</a:t>
            </a:r>
            <a:endParaRPr/>
          </a:p>
        </p:txBody>
      </p:sp>
      <p:pic>
        <p:nvPicPr>
          <p:cNvPr id="270" name="Google Shape;270;p29"/>
          <p:cNvPicPr preferRelativeResize="0"/>
          <p:nvPr/>
        </p:nvPicPr>
        <p:blipFill>
          <a:blip r:embed="rId3">
            <a:alphaModFix/>
          </a:blip>
          <a:stretch>
            <a:fillRect/>
          </a:stretch>
        </p:blipFill>
        <p:spPr>
          <a:xfrm>
            <a:off x="7833873" y="2529243"/>
            <a:ext cx="3990975" cy="260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77" name="Google Shape;277;p30"/>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278" name="Google Shape;278;p30"/>
          <p:cNvSpPr txBox="1"/>
          <p:nvPr>
            <p:ph idx="1" type="body"/>
          </p:nvPr>
        </p:nvSpPr>
        <p:spPr>
          <a:xfrm>
            <a:off x="622600" y="2204875"/>
            <a:ext cx="67656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Dentro del método de test para comprobar el correcto funcionamiento de un método, podemos por ejemplo, comprobar que un dato sea el que esperamos, o que no sea nulo, etc.</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Para comprobar que dos valores son </a:t>
            </a:r>
            <a:r>
              <a:rPr lang="es-ES" sz="2500"/>
              <a:t>idénticos</a:t>
            </a:r>
            <a:r>
              <a:rPr lang="es-ES" sz="2500"/>
              <a:t> podemos utilizar:</a:t>
            </a:r>
            <a:r>
              <a:rPr lang="es-ES"/>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a:latin typeface="Source Code Pro"/>
                <a:ea typeface="Source Code Pro"/>
                <a:cs typeface="Source Code Pro"/>
                <a:sym typeface="Source Code Pro"/>
              </a:rPr>
              <a:t>assertEquals(Object expected, Object actual);</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s-ES">
                <a:latin typeface="Lato"/>
                <a:ea typeface="Lato"/>
                <a:cs typeface="Lato"/>
                <a:sym typeface="Lato"/>
              </a:rPr>
              <a:t>Nota: </a:t>
            </a:r>
            <a:r>
              <a:rPr lang="es-ES">
                <a:latin typeface="Lato"/>
                <a:ea typeface="Lato"/>
                <a:cs typeface="Lato"/>
                <a:sym typeface="Lato"/>
              </a:rPr>
              <a:t>el test de la derecha va a fallar</a:t>
            </a:r>
            <a:endParaRPr>
              <a:latin typeface="Lato"/>
              <a:ea typeface="Lato"/>
              <a:cs typeface="Lato"/>
              <a:sym typeface="Lat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250">
              <a:solidFill>
                <a:srgbClr val="D4D4D4"/>
              </a:solidFill>
              <a:highlight>
                <a:schemeClr val="lt1"/>
              </a:highlight>
              <a:latin typeface="Arial"/>
              <a:ea typeface="Arial"/>
              <a:cs typeface="Arial"/>
              <a:sym typeface="Arial"/>
            </a:endParaRPr>
          </a:p>
        </p:txBody>
      </p:sp>
      <p:sp>
        <p:nvSpPr>
          <p:cNvPr id="279" name="Google Shape;279;p30"/>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Tests</a:t>
            </a:r>
            <a:endParaRPr/>
          </a:p>
        </p:txBody>
      </p:sp>
      <p:sp>
        <p:nvSpPr>
          <p:cNvPr id="280" name="Google Shape;280;p30"/>
          <p:cNvSpPr txBox="1"/>
          <p:nvPr/>
        </p:nvSpPr>
        <p:spPr>
          <a:xfrm>
            <a:off x="7611875" y="2832100"/>
            <a:ext cx="5985300" cy="216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ES" sz="1650">
                <a:solidFill>
                  <a:srgbClr val="333333"/>
                </a:solidFill>
                <a:highlight>
                  <a:srgbClr val="F5F5F5"/>
                </a:highlight>
                <a:latin typeface="Courier New"/>
                <a:ea typeface="Courier New"/>
                <a:cs typeface="Courier New"/>
                <a:sym typeface="Courier New"/>
              </a:rPr>
              <a:t>   </a:t>
            </a:r>
            <a:r>
              <a:rPr lang="es-ES" sz="1650">
                <a:solidFill>
                  <a:srgbClr val="777777"/>
                </a:solidFill>
                <a:highlight>
                  <a:srgbClr val="F5F5F5"/>
                </a:highlight>
                <a:latin typeface="Courier New"/>
                <a:ea typeface="Courier New"/>
                <a:cs typeface="Courier New"/>
                <a:sym typeface="Courier New"/>
              </a:rPr>
              <a:t>@</a:t>
            </a:r>
            <a:r>
              <a:rPr b="1" lang="es-ES" sz="1650">
                <a:solidFill>
                  <a:srgbClr val="7A3E9D"/>
                </a:solidFill>
                <a:highlight>
                  <a:srgbClr val="F5F5F5"/>
                </a:highlight>
                <a:latin typeface="Courier New"/>
                <a:ea typeface="Courier New"/>
                <a:cs typeface="Courier New"/>
                <a:sym typeface="Courier New"/>
              </a:rPr>
              <a:t>Test</a:t>
            </a:r>
            <a:endParaRPr b="1" sz="1650">
              <a:solidFill>
                <a:srgbClr val="7A3E9D"/>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650">
                <a:solidFill>
                  <a:srgbClr val="333333"/>
                </a:solidFill>
                <a:highlight>
                  <a:srgbClr val="F5F5F5"/>
                </a:highlight>
                <a:latin typeface="Courier New"/>
                <a:ea typeface="Courier New"/>
                <a:cs typeface="Courier New"/>
                <a:sym typeface="Courier New"/>
              </a:rPr>
              <a:t>   </a:t>
            </a:r>
            <a:r>
              <a:rPr lang="es-ES" sz="1650">
                <a:solidFill>
                  <a:srgbClr val="7A3E9D"/>
                </a:solidFill>
                <a:highlight>
                  <a:srgbClr val="F5F5F5"/>
                </a:highlight>
                <a:latin typeface="Courier New"/>
                <a:ea typeface="Courier New"/>
                <a:cs typeface="Courier New"/>
                <a:sym typeface="Courier New"/>
              </a:rPr>
              <a:t>void</a:t>
            </a:r>
            <a:r>
              <a:rPr lang="es-ES" sz="1650">
                <a:solidFill>
                  <a:srgbClr val="333333"/>
                </a:solidFill>
                <a:highlight>
                  <a:srgbClr val="F5F5F5"/>
                </a:highlight>
                <a:latin typeface="Courier New"/>
                <a:ea typeface="Courier New"/>
                <a:cs typeface="Courier New"/>
                <a:sym typeface="Courier New"/>
              </a:rPr>
              <a:t> </a:t>
            </a:r>
            <a:r>
              <a:rPr b="1" lang="es-ES" sz="1650">
                <a:solidFill>
                  <a:srgbClr val="AA3731"/>
                </a:solidFill>
                <a:highlight>
                  <a:srgbClr val="F5F5F5"/>
                </a:highlight>
                <a:latin typeface="Courier New"/>
                <a:ea typeface="Courier New"/>
                <a:cs typeface="Courier New"/>
                <a:sym typeface="Courier New"/>
              </a:rPr>
              <a:t>testHBirthday</a:t>
            </a:r>
            <a:r>
              <a:rPr lang="es-ES" sz="1650">
                <a:solidFill>
                  <a:srgbClr val="777777"/>
                </a:solidFill>
                <a:highlight>
                  <a:srgbClr val="F5F5F5"/>
                </a:highlight>
                <a:latin typeface="Courier New"/>
                <a:ea typeface="Courier New"/>
                <a:cs typeface="Courier New"/>
                <a:sym typeface="Courier New"/>
              </a:rPr>
              <a:t>()</a:t>
            </a:r>
            <a:r>
              <a:rPr lang="es-ES" sz="1650">
                <a:solidFill>
                  <a:srgbClr val="333333"/>
                </a:solidFill>
                <a:highlight>
                  <a:srgbClr val="F5F5F5"/>
                </a:highlight>
                <a:latin typeface="Courier New"/>
                <a:ea typeface="Courier New"/>
                <a:cs typeface="Courier New"/>
                <a:sym typeface="Courier New"/>
              </a:rPr>
              <a:t> </a:t>
            </a:r>
            <a:r>
              <a:rPr lang="es-ES" sz="1650">
                <a:solidFill>
                  <a:srgbClr val="777777"/>
                </a:solidFill>
                <a:highlight>
                  <a:srgbClr val="F5F5F5"/>
                </a:highlight>
                <a:latin typeface="Courier New"/>
                <a:ea typeface="Courier New"/>
                <a:cs typeface="Courier New"/>
                <a:sym typeface="Courier New"/>
              </a:rPr>
              <a:t>{</a:t>
            </a:r>
            <a:endParaRPr sz="1650">
              <a:solidFill>
                <a:srgbClr val="77777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50">
              <a:solidFill>
                <a:srgbClr val="333333"/>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650">
                <a:solidFill>
                  <a:srgbClr val="333333"/>
                </a:solidFill>
                <a:highlight>
                  <a:srgbClr val="F5F5F5"/>
                </a:highlight>
                <a:latin typeface="Courier New"/>
                <a:ea typeface="Courier New"/>
                <a:cs typeface="Courier New"/>
                <a:sym typeface="Courier New"/>
              </a:rPr>
              <a:t>       </a:t>
            </a:r>
            <a:r>
              <a:rPr b="1" lang="es-ES" sz="1650">
                <a:solidFill>
                  <a:srgbClr val="AA3731"/>
                </a:solidFill>
                <a:highlight>
                  <a:srgbClr val="F5F5F5"/>
                </a:highlight>
                <a:latin typeface="Courier New"/>
                <a:ea typeface="Courier New"/>
                <a:cs typeface="Courier New"/>
                <a:sym typeface="Courier New"/>
              </a:rPr>
              <a:t>assertEquals</a:t>
            </a:r>
            <a:r>
              <a:rPr lang="es-ES" sz="1650">
                <a:solidFill>
                  <a:srgbClr val="777777"/>
                </a:solidFill>
                <a:highlight>
                  <a:srgbClr val="F5F5F5"/>
                </a:highlight>
                <a:latin typeface="Courier New"/>
                <a:ea typeface="Courier New"/>
                <a:cs typeface="Courier New"/>
                <a:sym typeface="Courier New"/>
              </a:rPr>
              <a:t>(</a:t>
            </a:r>
            <a:r>
              <a:rPr lang="es-ES" sz="1650">
                <a:solidFill>
                  <a:srgbClr val="9C5D27"/>
                </a:solidFill>
                <a:highlight>
                  <a:srgbClr val="F5F5F5"/>
                </a:highlight>
                <a:latin typeface="Courier New"/>
                <a:ea typeface="Courier New"/>
                <a:cs typeface="Courier New"/>
                <a:sym typeface="Courier New"/>
              </a:rPr>
              <a:t>true</a:t>
            </a:r>
            <a:r>
              <a:rPr lang="es-ES" sz="1650">
                <a:solidFill>
                  <a:srgbClr val="777777"/>
                </a:solidFill>
                <a:highlight>
                  <a:srgbClr val="F5F5F5"/>
                </a:highlight>
                <a:latin typeface="Courier New"/>
                <a:ea typeface="Courier New"/>
                <a:cs typeface="Courier New"/>
                <a:sym typeface="Courier New"/>
              </a:rPr>
              <a:t>,</a:t>
            </a:r>
            <a:r>
              <a:rPr lang="es-ES" sz="1650">
                <a:solidFill>
                  <a:srgbClr val="333333"/>
                </a:solidFill>
                <a:highlight>
                  <a:srgbClr val="F5F5F5"/>
                </a:highlight>
                <a:latin typeface="Courier New"/>
                <a:ea typeface="Courier New"/>
                <a:cs typeface="Courier New"/>
                <a:sym typeface="Courier New"/>
              </a:rPr>
              <a:t> </a:t>
            </a:r>
            <a:r>
              <a:rPr lang="es-ES" sz="1650">
                <a:solidFill>
                  <a:srgbClr val="9C5D27"/>
                </a:solidFill>
                <a:highlight>
                  <a:srgbClr val="F5F5F5"/>
                </a:highlight>
                <a:latin typeface="Courier New"/>
                <a:ea typeface="Courier New"/>
                <a:cs typeface="Courier New"/>
                <a:sym typeface="Courier New"/>
              </a:rPr>
              <a:t>false</a:t>
            </a:r>
            <a:r>
              <a:rPr lang="es-ES" sz="1650">
                <a:solidFill>
                  <a:srgbClr val="777777"/>
                </a:solidFill>
                <a:highlight>
                  <a:srgbClr val="F5F5F5"/>
                </a:highlight>
                <a:latin typeface="Courier New"/>
                <a:ea typeface="Courier New"/>
                <a:cs typeface="Courier New"/>
                <a:sym typeface="Courier New"/>
              </a:rPr>
              <a:t>);</a:t>
            </a:r>
            <a:endParaRPr sz="1650">
              <a:solidFill>
                <a:srgbClr val="77777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50">
              <a:solidFill>
                <a:srgbClr val="333333"/>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650">
                <a:solidFill>
                  <a:srgbClr val="333333"/>
                </a:solidFill>
                <a:highlight>
                  <a:srgbClr val="F5F5F5"/>
                </a:highlight>
                <a:latin typeface="Courier New"/>
                <a:ea typeface="Courier New"/>
                <a:cs typeface="Courier New"/>
                <a:sym typeface="Courier New"/>
              </a:rPr>
              <a:t>   </a:t>
            </a:r>
            <a:r>
              <a:rPr lang="es-ES" sz="1650">
                <a:solidFill>
                  <a:srgbClr val="777777"/>
                </a:solidFill>
                <a:highlight>
                  <a:srgbClr val="F5F5F5"/>
                </a:highlight>
                <a:latin typeface="Courier New"/>
                <a:ea typeface="Courier New"/>
                <a:cs typeface="Courier New"/>
                <a:sym typeface="Courier New"/>
              </a:rPr>
              <a:t>}</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87" name="Google Shape;287;p31"/>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88" name="Google Shape;288;p31"/>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Ejecutando </a:t>
            </a:r>
            <a:r>
              <a:rPr b="1" lang="es-ES" sz="2500">
                <a:latin typeface="Source Code Pro"/>
                <a:ea typeface="Source Code Pro"/>
                <a:cs typeface="Source Code Pro"/>
                <a:sym typeface="Source Code Pro"/>
              </a:rPr>
              <a:t>mvn test</a:t>
            </a:r>
            <a:r>
              <a:rPr lang="es-ES" sz="2500"/>
              <a:t>, nos dará un error en los test, en cambio si realizamos el cambio a:</a:t>
            </a:r>
            <a:endParaRPr sz="2500"/>
          </a:p>
          <a:p>
            <a:pPr indent="0" lvl="0" marL="0" rtl="0" algn="l">
              <a:spcBef>
                <a:spcPts val="0"/>
              </a:spcBef>
              <a:spcAft>
                <a:spcPts val="0"/>
              </a:spcAft>
              <a:buNone/>
            </a:pPr>
            <a:r>
              <a:t/>
            </a:r>
            <a:endParaRPr sz="2500"/>
          </a:p>
          <a:p>
            <a:pPr indent="0" lvl="0" marL="0" rtl="0" algn="l">
              <a:lnSpc>
                <a:spcPct val="135714"/>
              </a:lnSpc>
              <a:spcBef>
                <a:spcPts val="0"/>
              </a:spcBef>
              <a:spcAft>
                <a:spcPts val="0"/>
              </a:spcAft>
              <a:buNone/>
            </a:pPr>
            <a:r>
              <a:rPr b="1" lang="es-ES" sz="1650">
                <a:solidFill>
                  <a:srgbClr val="AA3731"/>
                </a:solidFill>
                <a:highlight>
                  <a:srgbClr val="F5F5F5"/>
                </a:highlight>
                <a:latin typeface="Courier New"/>
                <a:ea typeface="Courier New"/>
                <a:cs typeface="Courier New"/>
                <a:sym typeface="Courier New"/>
              </a:rPr>
              <a:t>assertEquals</a:t>
            </a:r>
            <a:r>
              <a:rPr lang="es-ES" sz="1650">
                <a:solidFill>
                  <a:srgbClr val="777777"/>
                </a:solidFill>
                <a:highlight>
                  <a:srgbClr val="F5F5F5"/>
                </a:highlight>
                <a:latin typeface="Courier New"/>
                <a:ea typeface="Courier New"/>
                <a:cs typeface="Courier New"/>
                <a:sym typeface="Courier New"/>
              </a:rPr>
              <a:t>(</a:t>
            </a:r>
            <a:r>
              <a:rPr lang="es-ES" sz="1650">
                <a:solidFill>
                  <a:srgbClr val="9C5D27"/>
                </a:solidFill>
                <a:highlight>
                  <a:srgbClr val="F5F5F5"/>
                </a:highlight>
                <a:latin typeface="Courier New"/>
                <a:ea typeface="Courier New"/>
                <a:cs typeface="Courier New"/>
                <a:sym typeface="Courier New"/>
              </a:rPr>
              <a:t>true</a:t>
            </a:r>
            <a:r>
              <a:rPr lang="es-ES" sz="1650">
                <a:solidFill>
                  <a:srgbClr val="777777"/>
                </a:solidFill>
                <a:highlight>
                  <a:srgbClr val="F5F5F5"/>
                </a:highlight>
                <a:latin typeface="Courier New"/>
                <a:ea typeface="Courier New"/>
                <a:cs typeface="Courier New"/>
                <a:sym typeface="Courier New"/>
              </a:rPr>
              <a:t>,</a:t>
            </a:r>
            <a:r>
              <a:rPr lang="es-ES" sz="1650">
                <a:solidFill>
                  <a:srgbClr val="333333"/>
                </a:solidFill>
                <a:highlight>
                  <a:srgbClr val="F5F5F5"/>
                </a:highlight>
                <a:latin typeface="Courier New"/>
                <a:ea typeface="Courier New"/>
                <a:cs typeface="Courier New"/>
                <a:sym typeface="Courier New"/>
              </a:rPr>
              <a:t> </a:t>
            </a:r>
            <a:r>
              <a:rPr lang="es-ES" sz="1650">
                <a:solidFill>
                  <a:srgbClr val="9C5D27"/>
                </a:solidFill>
                <a:highlight>
                  <a:srgbClr val="F5F5F5"/>
                </a:highlight>
                <a:latin typeface="Courier New"/>
                <a:ea typeface="Courier New"/>
                <a:cs typeface="Courier New"/>
                <a:sym typeface="Courier New"/>
              </a:rPr>
              <a:t>true</a:t>
            </a:r>
            <a:r>
              <a:rPr lang="es-ES" sz="1650">
                <a:solidFill>
                  <a:srgbClr val="777777"/>
                </a:solidFill>
                <a:highlight>
                  <a:srgbClr val="F5F5F5"/>
                </a:highlight>
                <a:latin typeface="Courier New"/>
                <a:ea typeface="Courier New"/>
                <a:cs typeface="Courier New"/>
                <a:sym typeface="Courier New"/>
              </a:rPr>
              <a:t>);</a:t>
            </a:r>
            <a:endParaRPr sz="31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Nos dará unos test correctos ya que son iguales, y  </a:t>
            </a:r>
            <a:r>
              <a:rPr lang="es-ES" sz="2500">
                <a:latin typeface="Source Code Pro"/>
                <a:ea typeface="Source Code Pro"/>
                <a:cs typeface="Source Code Pro"/>
                <a:sym typeface="Source Code Pro"/>
              </a:rPr>
              <a:t>assertEquals</a:t>
            </a:r>
            <a:r>
              <a:rPr lang="es-ES" sz="2500"/>
              <a:t> comprueba que ambos elementos sean idénticos.</a:t>
            </a:r>
            <a:endParaRPr sz="2500"/>
          </a:p>
        </p:txBody>
      </p:sp>
      <p:sp>
        <p:nvSpPr>
          <p:cNvPr id="289" name="Google Shape;289;p31"/>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Tests</a:t>
            </a:r>
            <a:endParaRPr/>
          </a:p>
        </p:txBody>
      </p:sp>
      <p:pic>
        <p:nvPicPr>
          <p:cNvPr id="290" name="Google Shape;290;p31"/>
          <p:cNvPicPr preferRelativeResize="0"/>
          <p:nvPr/>
        </p:nvPicPr>
        <p:blipFill>
          <a:blip r:embed="rId3">
            <a:alphaModFix/>
          </a:blip>
          <a:stretch>
            <a:fillRect/>
          </a:stretch>
        </p:blipFill>
        <p:spPr>
          <a:xfrm>
            <a:off x="8355898" y="3002418"/>
            <a:ext cx="2990850"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297" name="Google Shape;297;p32"/>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98" name="Google Shape;298;p32"/>
          <p:cNvSpPr txBox="1"/>
          <p:nvPr>
            <p:ph idx="1" type="body"/>
          </p:nvPr>
        </p:nvSpPr>
        <p:spPr>
          <a:xfrm>
            <a:off x="622601" y="2204875"/>
            <a:ext cx="109452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El assert que acabamos de ver, comprueba si dos elementos son los mismos, por lo que el siguiente código nos dará fallo, ya que aunque tengan los mismos datos son objetos distintos.</a:t>
            </a:r>
            <a:endParaRPr sz="2500"/>
          </a:p>
        </p:txBody>
      </p:sp>
      <p:sp>
        <p:nvSpPr>
          <p:cNvPr id="299" name="Google Shape;299;p32"/>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AssertEquals</a:t>
            </a:r>
            <a:endParaRPr/>
          </a:p>
        </p:txBody>
      </p:sp>
      <p:pic>
        <p:nvPicPr>
          <p:cNvPr id="300" name="Google Shape;300;p32"/>
          <p:cNvPicPr preferRelativeResize="0"/>
          <p:nvPr/>
        </p:nvPicPr>
        <p:blipFill>
          <a:blip r:embed="rId3">
            <a:alphaModFix/>
          </a:blip>
          <a:stretch>
            <a:fillRect/>
          </a:stretch>
        </p:blipFill>
        <p:spPr>
          <a:xfrm>
            <a:off x="3423925" y="3575575"/>
            <a:ext cx="5448300" cy="1676400"/>
          </a:xfrm>
          <a:prstGeom prst="rect">
            <a:avLst/>
          </a:prstGeom>
          <a:noFill/>
          <a:ln>
            <a:noFill/>
          </a:ln>
        </p:spPr>
      </p:pic>
      <p:pic>
        <p:nvPicPr>
          <p:cNvPr id="301" name="Google Shape;301;p32"/>
          <p:cNvPicPr preferRelativeResize="0"/>
          <p:nvPr/>
        </p:nvPicPr>
        <p:blipFill>
          <a:blip r:embed="rId4">
            <a:alphaModFix/>
          </a:blip>
          <a:stretch>
            <a:fillRect/>
          </a:stretch>
        </p:blipFill>
        <p:spPr>
          <a:xfrm>
            <a:off x="61925" y="5318525"/>
            <a:ext cx="11885600" cy="3621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308" name="Google Shape;308;p33"/>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309" name="Google Shape;309;p33"/>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Si queremos definir cuándo dos objetos son </a:t>
            </a:r>
            <a:r>
              <a:rPr lang="es-ES" sz="2500"/>
              <a:t>idénticos</a:t>
            </a:r>
            <a:r>
              <a:rPr lang="es-ES" sz="2500"/>
              <a:t> debemos de implementar el método Object.equals() en la clase origen.</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En este ejemplo dos personas serán iguales si coincide su ID (implementado en la clase Persona).</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Si volvemos a ejecutar </a:t>
            </a:r>
            <a:r>
              <a:rPr b="1" lang="es-ES" sz="2500">
                <a:latin typeface="Source Code Pro"/>
                <a:ea typeface="Source Code Pro"/>
                <a:cs typeface="Source Code Pro"/>
                <a:sym typeface="Source Code Pro"/>
              </a:rPr>
              <a:t>mvn test</a:t>
            </a:r>
            <a:r>
              <a:rPr lang="es-ES" sz="2500"/>
              <a:t> dará que el test es correcto.</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p33"/>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Object.equals()</a:t>
            </a:r>
            <a:endParaRPr/>
          </a:p>
        </p:txBody>
      </p:sp>
      <p:pic>
        <p:nvPicPr>
          <p:cNvPr id="311" name="Google Shape;311;p33"/>
          <p:cNvPicPr preferRelativeResize="0"/>
          <p:nvPr/>
        </p:nvPicPr>
        <p:blipFill>
          <a:blip r:embed="rId3">
            <a:alphaModFix/>
          </a:blip>
          <a:stretch>
            <a:fillRect/>
          </a:stretch>
        </p:blipFill>
        <p:spPr>
          <a:xfrm>
            <a:off x="8003023" y="2586218"/>
            <a:ext cx="3867150" cy="289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318" name="Google Shape;318;p34"/>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319" name="Google Shape;319;p34"/>
          <p:cNvSpPr txBox="1"/>
          <p:nvPr>
            <p:ph idx="1" type="body"/>
          </p:nvPr>
        </p:nvSpPr>
        <p:spPr>
          <a:xfrm>
            <a:off x="622600" y="2204875"/>
            <a:ext cx="10971300" cy="4013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1800"/>
              <a:t>En el ejemplo anterior hemos visto un único assert, que como hemos comprobado, observa si dos objetos son </a:t>
            </a:r>
            <a:r>
              <a:rPr lang="es-ES" sz="1800"/>
              <a:t>idénticos.</a:t>
            </a:r>
            <a:r>
              <a:rPr lang="es-ES" sz="1800"/>
              <a:t> De todos modos, existen más opciones: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ES" sz="1800"/>
              <a:t>AssertNotEquals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ES" sz="1800"/>
              <a:t>AssertArrayEquals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ES" sz="1800"/>
              <a:t>AssertNotNull / AssertNull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ES" sz="1800"/>
              <a:t>AssertTrue  / assertFalse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ES" sz="1800"/>
              <a:t>fail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ES" sz="1800"/>
              <a:t>Más información: </a:t>
            </a:r>
            <a:r>
              <a:rPr lang="es-ES" sz="1800" u="sng">
                <a:solidFill>
                  <a:schemeClr val="hlink"/>
                </a:solidFill>
                <a:hlinkClick r:id="rId3"/>
              </a:rPr>
              <a:t>https://junit.org/junit4/javadoc/4.13/org/junit/Assert.html</a:t>
            </a:r>
            <a:r>
              <a:rPr lang="es-ES" sz="1800"/>
              <a:t> </a:t>
            </a:r>
            <a:endParaRPr sz="1800"/>
          </a:p>
        </p:txBody>
      </p:sp>
      <p:sp>
        <p:nvSpPr>
          <p:cNvPr id="320" name="Google Shape;320;p34"/>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Asserts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327" name="Google Shape;327;p35"/>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328" name="Google Shape;328;p35"/>
          <p:cNvSpPr txBox="1"/>
          <p:nvPr>
            <p:ph idx="1" type="body"/>
          </p:nvPr>
        </p:nvSpPr>
        <p:spPr>
          <a:xfrm>
            <a:off x="622601" y="2204875"/>
            <a:ext cx="10971300" cy="38163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267F99"/>
                </a:solidFill>
                <a:highlight>
                  <a:srgbClr val="FFFFFF"/>
                </a:highlight>
                <a:latin typeface="Courier New"/>
                <a:ea typeface="Courier New"/>
                <a:cs typeface="Courier New"/>
                <a:sym typeface="Courier New"/>
              </a:rPr>
              <a:t>Test</a:t>
            </a:r>
            <a:endParaRPr sz="1450">
              <a:solidFill>
                <a:srgbClr val="267F99"/>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267F99"/>
                </a:solidFill>
                <a:highlight>
                  <a:srgbClr val="FFFFFF"/>
                </a:highlight>
                <a:latin typeface="Courier New"/>
                <a:ea typeface="Courier New"/>
                <a:cs typeface="Courier New"/>
                <a:sym typeface="Courier New"/>
              </a:rPr>
              <a:t>void</a:t>
            </a:r>
            <a:r>
              <a:rPr lang="es-ES" sz="1450">
                <a:highlight>
                  <a:srgbClr val="FFFFFF"/>
                </a:highlight>
                <a:latin typeface="Courier New"/>
                <a:ea typeface="Courier New"/>
                <a:cs typeface="Courier New"/>
                <a:sym typeface="Courier New"/>
              </a:rPr>
              <a:t> </a:t>
            </a:r>
            <a:r>
              <a:rPr lang="es-ES" sz="1450">
                <a:solidFill>
                  <a:srgbClr val="795E26"/>
                </a:solidFill>
                <a:highlight>
                  <a:srgbClr val="FFFFFF"/>
                </a:highlight>
                <a:latin typeface="Courier New"/>
                <a:ea typeface="Courier New"/>
                <a:cs typeface="Courier New"/>
                <a:sym typeface="Courier New"/>
              </a:rPr>
              <a:t>testConstructor</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267F99"/>
                </a:solidFill>
                <a:highlight>
                  <a:srgbClr val="FFFFFF"/>
                </a:highlight>
                <a:latin typeface="Courier New"/>
                <a:ea typeface="Courier New"/>
                <a:cs typeface="Courier New"/>
                <a:sym typeface="Courier New"/>
              </a:rPr>
              <a:t>String</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id</a:t>
            </a:r>
            <a:r>
              <a:rPr lang="es-ES" sz="1450">
                <a:highlight>
                  <a:srgbClr val="FFFFFF"/>
                </a:highlight>
                <a:latin typeface="Courier New"/>
                <a:ea typeface="Courier New"/>
                <a:cs typeface="Courier New"/>
                <a:sym typeface="Courier New"/>
              </a:rPr>
              <a:t> = </a:t>
            </a:r>
            <a:r>
              <a:rPr lang="es-ES" sz="1450">
                <a:solidFill>
                  <a:srgbClr val="A31515"/>
                </a:solidFill>
                <a:highlight>
                  <a:srgbClr val="FFFFFF"/>
                </a:highlight>
                <a:latin typeface="Courier New"/>
                <a:ea typeface="Courier New"/>
                <a:cs typeface="Courier New"/>
                <a:sym typeface="Courier New"/>
              </a:rPr>
              <a:t>"0001"</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267F99"/>
                </a:solidFill>
                <a:highlight>
                  <a:srgbClr val="FFFFFF"/>
                </a:highlight>
                <a:latin typeface="Courier New"/>
                <a:ea typeface="Courier New"/>
                <a:cs typeface="Courier New"/>
                <a:sym typeface="Courier New"/>
              </a:rPr>
              <a:t>String</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name</a:t>
            </a:r>
            <a:r>
              <a:rPr lang="es-ES" sz="1450">
                <a:highlight>
                  <a:srgbClr val="FFFFFF"/>
                </a:highlight>
                <a:latin typeface="Courier New"/>
                <a:ea typeface="Courier New"/>
                <a:cs typeface="Courier New"/>
                <a:sym typeface="Courier New"/>
              </a:rPr>
              <a:t> = </a:t>
            </a:r>
            <a:r>
              <a:rPr lang="es-ES" sz="1450">
                <a:solidFill>
                  <a:srgbClr val="A31515"/>
                </a:solidFill>
                <a:highlight>
                  <a:srgbClr val="FFFFFF"/>
                </a:highlight>
                <a:latin typeface="Courier New"/>
                <a:ea typeface="Courier New"/>
                <a:cs typeface="Courier New"/>
                <a:sym typeface="Courier New"/>
              </a:rPr>
              <a:t>"Juan"</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267F99"/>
                </a:solidFill>
                <a:highlight>
                  <a:srgbClr val="FFFFFF"/>
                </a:highlight>
                <a:latin typeface="Courier New"/>
                <a:ea typeface="Courier New"/>
                <a:cs typeface="Courier New"/>
                <a:sym typeface="Courier New"/>
              </a:rPr>
              <a:t>int</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age</a:t>
            </a:r>
            <a:r>
              <a:rPr lang="es-ES" sz="1450">
                <a:highlight>
                  <a:srgbClr val="FFFFFF"/>
                </a:highlight>
                <a:latin typeface="Courier New"/>
                <a:ea typeface="Courier New"/>
                <a:cs typeface="Courier New"/>
                <a:sym typeface="Courier New"/>
              </a:rPr>
              <a:t> = </a:t>
            </a:r>
            <a:r>
              <a:rPr lang="es-ES" sz="1450">
                <a:solidFill>
                  <a:srgbClr val="098658"/>
                </a:solidFill>
                <a:highlight>
                  <a:srgbClr val="FFFFFF"/>
                </a:highlight>
                <a:latin typeface="Courier New"/>
                <a:ea typeface="Courier New"/>
                <a:cs typeface="Courier New"/>
                <a:sym typeface="Courier New"/>
              </a:rPr>
              <a:t>10</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267F99"/>
                </a:solidFill>
                <a:highlight>
                  <a:srgbClr val="FFFFFF"/>
                </a:highlight>
                <a:latin typeface="Courier New"/>
                <a:ea typeface="Courier New"/>
                <a:cs typeface="Courier New"/>
                <a:sym typeface="Courier New"/>
              </a:rPr>
              <a:t>Persona</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p</a:t>
            </a:r>
            <a:r>
              <a:rPr lang="es-ES" sz="1450">
                <a:highlight>
                  <a:srgbClr val="FFFFFF"/>
                </a:highlight>
                <a:latin typeface="Courier New"/>
                <a:ea typeface="Courier New"/>
                <a:cs typeface="Courier New"/>
                <a:sym typeface="Courier New"/>
              </a:rPr>
              <a:t> = </a:t>
            </a:r>
            <a:r>
              <a:rPr lang="es-ES" sz="1450">
                <a:solidFill>
                  <a:srgbClr val="AF00DB"/>
                </a:solidFill>
                <a:highlight>
                  <a:srgbClr val="FFFFFF"/>
                </a:highlight>
                <a:latin typeface="Courier New"/>
                <a:ea typeface="Courier New"/>
                <a:cs typeface="Courier New"/>
                <a:sym typeface="Courier New"/>
              </a:rPr>
              <a:t>new</a:t>
            </a:r>
            <a:r>
              <a:rPr lang="es-ES" sz="1450">
                <a:highlight>
                  <a:srgbClr val="FFFFFF"/>
                </a:highlight>
                <a:latin typeface="Courier New"/>
                <a:ea typeface="Courier New"/>
                <a:cs typeface="Courier New"/>
                <a:sym typeface="Courier New"/>
              </a:rPr>
              <a:t> </a:t>
            </a:r>
            <a:r>
              <a:rPr lang="es-ES" sz="1450">
                <a:solidFill>
                  <a:srgbClr val="795E26"/>
                </a:solidFill>
                <a:highlight>
                  <a:srgbClr val="FFFFFF"/>
                </a:highlight>
                <a:latin typeface="Courier New"/>
                <a:ea typeface="Courier New"/>
                <a:cs typeface="Courier New"/>
                <a:sym typeface="Courier New"/>
              </a:rPr>
              <a:t>Persona</a:t>
            </a:r>
            <a:r>
              <a:rPr lang="es-ES" sz="1450">
                <a:highlight>
                  <a:srgbClr val="FFFFFF"/>
                </a:highlight>
                <a:latin typeface="Courier New"/>
                <a:ea typeface="Courier New"/>
                <a:cs typeface="Courier New"/>
                <a:sym typeface="Courier New"/>
              </a:rPr>
              <a:t>(</a:t>
            </a:r>
            <a:r>
              <a:rPr lang="es-ES" sz="1450">
                <a:solidFill>
                  <a:srgbClr val="001080"/>
                </a:solidFill>
                <a:highlight>
                  <a:srgbClr val="FFFFFF"/>
                </a:highlight>
                <a:latin typeface="Courier New"/>
                <a:ea typeface="Courier New"/>
                <a:cs typeface="Courier New"/>
                <a:sym typeface="Courier New"/>
              </a:rPr>
              <a:t>id</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name</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age</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795E26"/>
                </a:solidFill>
                <a:highlight>
                  <a:srgbClr val="FFFFFF"/>
                </a:highlight>
                <a:latin typeface="Courier New"/>
                <a:ea typeface="Courier New"/>
                <a:cs typeface="Courier New"/>
                <a:sym typeface="Courier New"/>
              </a:rPr>
              <a:t>assertEquals</a:t>
            </a:r>
            <a:r>
              <a:rPr lang="es-ES" sz="1450">
                <a:highlight>
                  <a:srgbClr val="FFFFFF"/>
                </a:highlight>
                <a:latin typeface="Courier New"/>
                <a:ea typeface="Courier New"/>
                <a:cs typeface="Courier New"/>
                <a:sym typeface="Courier New"/>
              </a:rPr>
              <a:t>(</a:t>
            </a:r>
            <a:r>
              <a:rPr lang="es-ES" sz="1450">
                <a:solidFill>
                  <a:srgbClr val="001080"/>
                </a:solidFill>
                <a:highlight>
                  <a:srgbClr val="FFFFFF"/>
                </a:highlight>
                <a:latin typeface="Courier New"/>
                <a:ea typeface="Courier New"/>
                <a:cs typeface="Courier New"/>
                <a:sym typeface="Courier New"/>
              </a:rPr>
              <a:t>id</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p</a:t>
            </a:r>
            <a:r>
              <a:rPr lang="es-ES" sz="1450">
                <a:highlight>
                  <a:srgbClr val="FFFFFF"/>
                </a:highlight>
                <a:latin typeface="Courier New"/>
                <a:ea typeface="Courier New"/>
                <a:cs typeface="Courier New"/>
                <a:sym typeface="Courier New"/>
              </a:rPr>
              <a:t>.</a:t>
            </a:r>
            <a:r>
              <a:rPr lang="es-ES" sz="1450">
                <a:solidFill>
                  <a:srgbClr val="795E26"/>
                </a:solidFill>
                <a:highlight>
                  <a:srgbClr val="FFFFFF"/>
                </a:highlight>
                <a:latin typeface="Courier New"/>
                <a:ea typeface="Courier New"/>
                <a:cs typeface="Courier New"/>
                <a:sym typeface="Courier New"/>
              </a:rPr>
              <a:t>getId</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795E26"/>
                </a:solidFill>
                <a:highlight>
                  <a:srgbClr val="FFFFFF"/>
                </a:highlight>
                <a:latin typeface="Courier New"/>
                <a:ea typeface="Courier New"/>
                <a:cs typeface="Courier New"/>
                <a:sym typeface="Courier New"/>
              </a:rPr>
              <a:t>assertEquals</a:t>
            </a:r>
            <a:r>
              <a:rPr lang="es-ES" sz="1450">
                <a:highlight>
                  <a:srgbClr val="FFFFFF"/>
                </a:highlight>
                <a:latin typeface="Courier New"/>
                <a:ea typeface="Courier New"/>
                <a:cs typeface="Courier New"/>
                <a:sym typeface="Courier New"/>
              </a:rPr>
              <a:t>(</a:t>
            </a:r>
            <a:r>
              <a:rPr lang="es-ES" sz="1450">
                <a:solidFill>
                  <a:srgbClr val="001080"/>
                </a:solidFill>
                <a:highlight>
                  <a:srgbClr val="FFFFFF"/>
                </a:highlight>
                <a:latin typeface="Courier New"/>
                <a:ea typeface="Courier New"/>
                <a:cs typeface="Courier New"/>
                <a:sym typeface="Courier New"/>
              </a:rPr>
              <a:t>name</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p</a:t>
            </a:r>
            <a:r>
              <a:rPr lang="es-ES" sz="1450">
                <a:highlight>
                  <a:srgbClr val="FFFFFF"/>
                </a:highlight>
                <a:latin typeface="Courier New"/>
                <a:ea typeface="Courier New"/>
                <a:cs typeface="Courier New"/>
                <a:sym typeface="Courier New"/>
              </a:rPr>
              <a:t>.</a:t>
            </a:r>
            <a:r>
              <a:rPr lang="es-ES" sz="1450">
                <a:solidFill>
                  <a:srgbClr val="795E26"/>
                </a:solidFill>
                <a:highlight>
                  <a:srgbClr val="FFFFFF"/>
                </a:highlight>
                <a:latin typeface="Courier New"/>
                <a:ea typeface="Courier New"/>
                <a:cs typeface="Courier New"/>
                <a:sym typeface="Courier New"/>
              </a:rPr>
              <a:t>getName</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r>
              <a:rPr lang="es-ES" sz="1450">
                <a:solidFill>
                  <a:srgbClr val="795E26"/>
                </a:solidFill>
                <a:highlight>
                  <a:srgbClr val="FFFFFF"/>
                </a:highlight>
                <a:latin typeface="Courier New"/>
                <a:ea typeface="Courier New"/>
                <a:cs typeface="Courier New"/>
                <a:sym typeface="Courier New"/>
              </a:rPr>
              <a:t>assertEquals</a:t>
            </a:r>
            <a:r>
              <a:rPr lang="es-ES" sz="1450">
                <a:highlight>
                  <a:srgbClr val="FFFFFF"/>
                </a:highlight>
                <a:latin typeface="Courier New"/>
                <a:ea typeface="Courier New"/>
                <a:cs typeface="Courier New"/>
                <a:sym typeface="Courier New"/>
              </a:rPr>
              <a:t>(</a:t>
            </a:r>
            <a:r>
              <a:rPr lang="es-ES" sz="1450">
                <a:solidFill>
                  <a:srgbClr val="001080"/>
                </a:solidFill>
                <a:highlight>
                  <a:srgbClr val="FFFFFF"/>
                </a:highlight>
                <a:latin typeface="Courier New"/>
                <a:ea typeface="Courier New"/>
                <a:cs typeface="Courier New"/>
                <a:sym typeface="Courier New"/>
              </a:rPr>
              <a:t>age</a:t>
            </a:r>
            <a:r>
              <a:rPr lang="es-ES" sz="1450">
                <a:highlight>
                  <a:srgbClr val="FFFFFF"/>
                </a:highlight>
                <a:latin typeface="Courier New"/>
                <a:ea typeface="Courier New"/>
                <a:cs typeface="Courier New"/>
                <a:sym typeface="Courier New"/>
              </a:rPr>
              <a:t>, </a:t>
            </a:r>
            <a:r>
              <a:rPr lang="es-ES" sz="1450">
                <a:solidFill>
                  <a:srgbClr val="001080"/>
                </a:solidFill>
                <a:highlight>
                  <a:srgbClr val="FFFFFF"/>
                </a:highlight>
                <a:latin typeface="Courier New"/>
                <a:ea typeface="Courier New"/>
                <a:cs typeface="Courier New"/>
                <a:sym typeface="Courier New"/>
              </a:rPr>
              <a:t>p</a:t>
            </a:r>
            <a:r>
              <a:rPr lang="es-ES" sz="1450">
                <a:highlight>
                  <a:srgbClr val="FFFFFF"/>
                </a:highlight>
                <a:latin typeface="Courier New"/>
                <a:ea typeface="Courier New"/>
                <a:cs typeface="Courier New"/>
                <a:sym typeface="Courier New"/>
              </a:rPr>
              <a:t>.</a:t>
            </a:r>
            <a:r>
              <a:rPr lang="es-ES" sz="1450">
                <a:solidFill>
                  <a:srgbClr val="795E26"/>
                </a:solidFill>
                <a:highlight>
                  <a:srgbClr val="FFFFFF"/>
                </a:highlight>
                <a:latin typeface="Courier New"/>
                <a:ea typeface="Courier New"/>
                <a:cs typeface="Courier New"/>
                <a:sym typeface="Courier New"/>
              </a:rPr>
              <a:t>getAge</a:t>
            </a:r>
            <a:r>
              <a:rPr lang="es-ES"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450">
                <a:highlight>
                  <a:srgbClr val="FFFFFF"/>
                </a:highlight>
                <a:latin typeface="Courier New"/>
                <a:ea typeface="Courier New"/>
                <a:cs typeface="Courier New"/>
                <a:sym typeface="Courier New"/>
              </a:rPr>
              <a:t>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
        <p:nvSpPr>
          <p:cNvPr id="329" name="Google Shape;329;p35"/>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Ejemplos: test de constructor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9"/>
          <p:cNvSpPr txBox="1"/>
          <p:nvPr>
            <p:ph type="ctrTitle"/>
          </p:nvPr>
        </p:nvSpPr>
        <p:spPr>
          <a:xfrm>
            <a:off x="2618979" y="1868344"/>
            <a:ext cx="6765000" cy="2160300"/>
          </a:xfrm>
          <a:prstGeom prst="rect">
            <a:avLst/>
          </a:prstGeom>
        </p:spPr>
        <p:txBody>
          <a:bodyPr anchorCtr="0" anchor="ctr" bIns="45700" lIns="91425" spcFirstLastPara="1" rIns="91425" wrap="square" tIns="45700">
            <a:normAutofit/>
          </a:bodyPr>
          <a:lstStyle/>
          <a:p>
            <a:pPr indent="-546100" lvl="0" marL="457200" rtl="0" algn="ctr">
              <a:spcBef>
                <a:spcPts val="0"/>
              </a:spcBef>
              <a:spcAft>
                <a:spcPts val="0"/>
              </a:spcAft>
              <a:buSzPts val="5000"/>
              <a:buAutoNum type="arabicPeriod"/>
            </a:pPr>
            <a:r>
              <a:rPr lang="es-ES"/>
              <a:t>Maven</a:t>
            </a:r>
            <a:endParaRPr/>
          </a:p>
        </p:txBody>
      </p:sp>
      <p:sp>
        <p:nvSpPr>
          <p:cNvPr id="83" name="Google Shape;83;p9"/>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JUnit</a:t>
            </a:r>
            <a:endParaRPr/>
          </a:p>
        </p:txBody>
      </p:sp>
      <p:sp>
        <p:nvSpPr>
          <p:cNvPr id="336" name="Google Shape;336;p36"/>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337" name="Google Shape;337;p36"/>
          <p:cNvSpPr txBox="1"/>
          <p:nvPr>
            <p:ph idx="1" type="body"/>
          </p:nvPr>
        </p:nvSpPr>
        <p:spPr>
          <a:xfrm>
            <a:off x="622601" y="2204875"/>
            <a:ext cx="10971300" cy="38163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267F99"/>
                </a:solidFill>
                <a:highlight>
                  <a:srgbClr val="FFFFFF"/>
                </a:highlight>
                <a:latin typeface="Courier New"/>
                <a:ea typeface="Courier New"/>
                <a:cs typeface="Courier New"/>
                <a:sym typeface="Courier New"/>
              </a:rPr>
              <a:t>Test</a:t>
            </a:r>
            <a:endParaRPr sz="1350">
              <a:solidFill>
                <a:srgbClr val="267F99"/>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267F99"/>
                </a:solidFill>
                <a:highlight>
                  <a:srgbClr val="FFFFFF"/>
                </a:highlight>
                <a:latin typeface="Courier New"/>
                <a:ea typeface="Courier New"/>
                <a:cs typeface="Courier New"/>
                <a:sym typeface="Courier New"/>
              </a:rPr>
              <a:t>void</a:t>
            </a:r>
            <a:r>
              <a:rPr lang="es-ES" sz="1350">
                <a:highlight>
                  <a:srgbClr val="FFFFFF"/>
                </a:highlight>
                <a:latin typeface="Courier New"/>
                <a:ea typeface="Courier New"/>
                <a:cs typeface="Courier New"/>
                <a:sym typeface="Courier New"/>
              </a:rPr>
              <a:t> </a:t>
            </a:r>
            <a:r>
              <a:rPr lang="es-ES" sz="1350">
                <a:solidFill>
                  <a:srgbClr val="795E26"/>
                </a:solidFill>
                <a:highlight>
                  <a:srgbClr val="FFFFFF"/>
                </a:highlight>
                <a:latin typeface="Courier New"/>
                <a:ea typeface="Courier New"/>
                <a:cs typeface="Courier New"/>
                <a:sym typeface="Courier New"/>
              </a:rPr>
              <a:t>testFactorial</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267F99"/>
                </a:solidFill>
                <a:highlight>
                  <a:srgbClr val="FFFFFF"/>
                </a:highlight>
                <a:latin typeface="Courier New"/>
                <a:ea typeface="Courier New"/>
                <a:cs typeface="Courier New"/>
                <a:sym typeface="Courier New"/>
              </a:rPr>
              <a:t>Random</a:t>
            </a:r>
            <a:r>
              <a:rPr lang="es-ES" sz="1350">
                <a:highlight>
                  <a:srgbClr val="FFFFFF"/>
                </a:highlight>
                <a:latin typeface="Courier New"/>
                <a:ea typeface="Courier New"/>
                <a:cs typeface="Courier New"/>
                <a:sym typeface="Courier New"/>
              </a:rPr>
              <a:t> </a:t>
            </a:r>
            <a:r>
              <a:rPr lang="es-ES" sz="1350">
                <a:solidFill>
                  <a:srgbClr val="001080"/>
                </a:solidFill>
                <a:highlight>
                  <a:srgbClr val="FFFFFF"/>
                </a:highlight>
                <a:latin typeface="Courier New"/>
                <a:ea typeface="Courier New"/>
                <a:cs typeface="Courier New"/>
                <a:sym typeface="Courier New"/>
              </a:rPr>
              <a:t>random</a:t>
            </a:r>
            <a:r>
              <a:rPr lang="es-ES" sz="1350">
                <a:highlight>
                  <a:srgbClr val="FFFFFF"/>
                </a:highlight>
                <a:latin typeface="Courier New"/>
                <a:ea typeface="Courier New"/>
                <a:cs typeface="Courier New"/>
                <a:sym typeface="Courier New"/>
              </a:rPr>
              <a:t> = </a:t>
            </a:r>
            <a:r>
              <a:rPr lang="es-ES" sz="1350">
                <a:solidFill>
                  <a:srgbClr val="AF00DB"/>
                </a:solidFill>
                <a:highlight>
                  <a:srgbClr val="FFFFFF"/>
                </a:highlight>
                <a:latin typeface="Courier New"/>
                <a:ea typeface="Courier New"/>
                <a:cs typeface="Courier New"/>
                <a:sym typeface="Courier New"/>
              </a:rPr>
              <a:t>new</a:t>
            </a:r>
            <a:r>
              <a:rPr lang="es-ES" sz="1350">
                <a:highlight>
                  <a:srgbClr val="FFFFFF"/>
                </a:highlight>
                <a:latin typeface="Courier New"/>
                <a:ea typeface="Courier New"/>
                <a:cs typeface="Courier New"/>
                <a:sym typeface="Courier New"/>
              </a:rPr>
              <a:t> </a:t>
            </a:r>
            <a:r>
              <a:rPr lang="es-ES" sz="1350">
                <a:solidFill>
                  <a:srgbClr val="795E26"/>
                </a:solidFill>
                <a:highlight>
                  <a:srgbClr val="FFFFFF"/>
                </a:highlight>
                <a:latin typeface="Courier New"/>
                <a:ea typeface="Courier New"/>
                <a:cs typeface="Courier New"/>
                <a:sym typeface="Courier New"/>
              </a:rPr>
              <a:t>Random</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267F99"/>
                </a:solidFill>
                <a:highlight>
                  <a:srgbClr val="FFFFFF"/>
                </a:highlight>
                <a:latin typeface="Courier New"/>
                <a:ea typeface="Courier New"/>
                <a:cs typeface="Courier New"/>
                <a:sym typeface="Courier New"/>
              </a:rPr>
              <a:t>int</a:t>
            </a:r>
            <a:r>
              <a:rPr lang="es-ES" sz="1350">
                <a:highlight>
                  <a:srgbClr val="FFFFFF"/>
                </a:highlight>
                <a:latin typeface="Courier New"/>
                <a:ea typeface="Courier New"/>
                <a:cs typeface="Courier New"/>
                <a:sym typeface="Courier New"/>
              </a:rPr>
              <a:t> </a:t>
            </a:r>
            <a:r>
              <a:rPr lang="es-ES" sz="1350">
                <a:solidFill>
                  <a:srgbClr val="001080"/>
                </a:solidFill>
                <a:highlight>
                  <a:srgbClr val="FFFFFF"/>
                </a:highlight>
                <a:latin typeface="Courier New"/>
                <a:ea typeface="Courier New"/>
                <a:cs typeface="Courier New"/>
                <a:sym typeface="Courier New"/>
              </a:rPr>
              <a:t>number</a:t>
            </a:r>
            <a:r>
              <a:rPr lang="es-ES" sz="1350">
                <a:highlight>
                  <a:srgbClr val="FFFFFF"/>
                </a:highlight>
                <a:latin typeface="Courier New"/>
                <a:ea typeface="Courier New"/>
                <a:cs typeface="Courier New"/>
                <a:sym typeface="Courier New"/>
              </a:rPr>
              <a:t> = </a:t>
            </a:r>
            <a:r>
              <a:rPr lang="es-ES" sz="1350">
                <a:solidFill>
                  <a:srgbClr val="001080"/>
                </a:solidFill>
                <a:highlight>
                  <a:srgbClr val="FFFFFF"/>
                </a:highlight>
                <a:latin typeface="Courier New"/>
                <a:ea typeface="Courier New"/>
                <a:cs typeface="Courier New"/>
                <a:sym typeface="Courier New"/>
              </a:rPr>
              <a:t>random</a:t>
            </a:r>
            <a:r>
              <a:rPr lang="es-ES" sz="1350">
                <a:highlight>
                  <a:srgbClr val="FFFFFF"/>
                </a:highlight>
                <a:latin typeface="Courier New"/>
                <a:ea typeface="Courier New"/>
                <a:cs typeface="Courier New"/>
                <a:sym typeface="Courier New"/>
              </a:rPr>
              <a:t>.</a:t>
            </a:r>
            <a:r>
              <a:rPr lang="es-ES" sz="1350">
                <a:solidFill>
                  <a:srgbClr val="795E26"/>
                </a:solidFill>
                <a:highlight>
                  <a:srgbClr val="FFFFFF"/>
                </a:highlight>
                <a:latin typeface="Courier New"/>
                <a:ea typeface="Courier New"/>
                <a:cs typeface="Courier New"/>
                <a:sym typeface="Courier New"/>
              </a:rPr>
              <a:t>nextInt</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795E26"/>
                </a:solidFill>
                <a:highlight>
                  <a:srgbClr val="FFFFFF"/>
                </a:highlight>
                <a:latin typeface="Courier New"/>
                <a:ea typeface="Courier New"/>
                <a:cs typeface="Courier New"/>
                <a:sym typeface="Courier New"/>
              </a:rPr>
              <a:t>assertEquals</a:t>
            </a:r>
            <a:r>
              <a:rPr lang="es-ES" sz="1350">
                <a:highlight>
                  <a:srgbClr val="FFFFFF"/>
                </a:highlight>
                <a:latin typeface="Courier New"/>
                <a:ea typeface="Courier New"/>
                <a:cs typeface="Courier New"/>
                <a:sym typeface="Courier New"/>
              </a:rPr>
              <a:t>(</a:t>
            </a:r>
            <a:r>
              <a:rPr lang="es-ES" sz="1350">
                <a:solidFill>
                  <a:srgbClr val="098658"/>
                </a:solidFill>
                <a:highlight>
                  <a:srgbClr val="FFFFFF"/>
                </a:highlight>
                <a:latin typeface="Courier New"/>
                <a:ea typeface="Courier New"/>
                <a:cs typeface="Courier New"/>
                <a:sym typeface="Courier New"/>
              </a:rPr>
              <a:t>1</a:t>
            </a:r>
            <a:r>
              <a:rPr lang="es-ES" sz="1350">
                <a:highlight>
                  <a:srgbClr val="FFFFFF"/>
                </a:highlight>
                <a:latin typeface="Courier New"/>
                <a:ea typeface="Courier New"/>
                <a:cs typeface="Courier New"/>
                <a:sym typeface="Courier New"/>
              </a:rPr>
              <a:t>, </a:t>
            </a:r>
            <a:r>
              <a:rPr lang="es-ES" sz="1350">
                <a:solidFill>
                  <a:srgbClr val="795E26"/>
                </a:solidFill>
                <a:highlight>
                  <a:srgbClr val="FFFFFF"/>
                </a:highlight>
                <a:latin typeface="Courier New"/>
                <a:ea typeface="Courier New"/>
                <a:cs typeface="Courier New"/>
                <a:sym typeface="Courier New"/>
              </a:rPr>
              <a:t>factorial</a:t>
            </a:r>
            <a:r>
              <a:rPr lang="es-ES" sz="1350">
                <a:highlight>
                  <a:srgbClr val="FFFFFF"/>
                </a:highlight>
                <a:latin typeface="Courier New"/>
                <a:ea typeface="Courier New"/>
                <a:cs typeface="Courier New"/>
                <a:sym typeface="Courier New"/>
              </a:rPr>
              <a:t>(</a:t>
            </a:r>
            <a:r>
              <a:rPr lang="es-ES" sz="1350">
                <a:solidFill>
                  <a:srgbClr val="098658"/>
                </a:solidFill>
                <a:highlight>
                  <a:srgbClr val="FFFFFF"/>
                </a:highlight>
                <a:latin typeface="Courier New"/>
                <a:ea typeface="Courier New"/>
                <a:cs typeface="Courier New"/>
                <a:sym typeface="Courier New"/>
              </a:rPr>
              <a:t>0</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267F99"/>
                </a:solidFill>
                <a:highlight>
                  <a:srgbClr val="FFFFFF"/>
                </a:highlight>
                <a:latin typeface="Courier New"/>
                <a:ea typeface="Courier New"/>
                <a:cs typeface="Courier New"/>
                <a:sym typeface="Courier New"/>
              </a:rPr>
              <a:t>int</a:t>
            </a:r>
            <a:r>
              <a:rPr lang="es-ES" sz="1350">
                <a:highlight>
                  <a:srgbClr val="FFFFFF"/>
                </a:highlight>
                <a:latin typeface="Courier New"/>
                <a:ea typeface="Courier New"/>
                <a:cs typeface="Courier New"/>
                <a:sym typeface="Courier New"/>
              </a:rPr>
              <a:t> </a:t>
            </a:r>
            <a:r>
              <a:rPr lang="es-ES" sz="1350">
                <a:solidFill>
                  <a:srgbClr val="001080"/>
                </a:solidFill>
                <a:highlight>
                  <a:srgbClr val="FFFFFF"/>
                </a:highlight>
                <a:latin typeface="Courier New"/>
                <a:ea typeface="Courier New"/>
                <a:cs typeface="Courier New"/>
                <a:sym typeface="Courier New"/>
              </a:rPr>
              <a:t>expectedValue</a:t>
            </a:r>
            <a:r>
              <a:rPr lang="es-ES" sz="1350">
                <a:highlight>
                  <a:srgbClr val="FFFFFF"/>
                </a:highlight>
                <a:latin typeface="Courier New"/>
                <a:ea typeface="Courier New"/>
                <a:cs typeface="Courier New"/>
                <a:sym typeface="Courier New"/>
              </a:rPr>
              <a:t> = (</a:t>
            </a:r>
            <a:r>
              <a:rPr lang="es-ES" sz="1350">
                <a:solidFill>
                  <a:srgbClr val="001080"/>
                </a:solidFill>
                <a:highlight>
                  <a:srgbClr val="FFFFFF"/>
                </a:highlight>
                <a:latin typeface="Courier New"/>
                <a:ea typeface="Courier New"/>
                <a:cs typeface="Courier New"/>
                <a:sym typeface="Courier New"/>
              </a:rPr>
              <a:t>number</a:t>
            </a:r>
            <a:r>
              <a:rPr lang="es-ES" sz="1350">
                <a:highlight>
                  <a:srgbClr val="FFFFFF"/>
                </a:highlight>
                <a:latin typeface="Courier New"/>
                <a:ea typeface="Courier New"/>
                <a:cs typeface="Courier New"/>
                <a:sym typeface="Courier New"/>
              </a:rPr>
              <a:t> + </a:t>
            </a:r>
            <a:r>
              <a:rPr lang="es-ES" sz="1350">
                <a:solidFill>
                  <a:srgbClr val="098658"/>
                </a:solidFill>
                <a:highlight>
                  <a:srgbClr val="FFFFFF"/>
                </a:highlight>
                <a:latin typeface="Courier New"/>
                <a:ea typeface="Courier New"/>
                <a:cs typeface="Courier New"/>
                <a:sym typeface="Courier New"/>
              </a:rPr>
              <a:t>1</a:t>
            </a:r>
            <a:r>
              <a:rPr lang="es-ES" sz="1350">
                <a:highlight>
                  <a:srgbClr val="FFFFFF"/>
                </a:highlight>
                <a:latin typeface="Courier New"/>
                <a:ea typeface="Courier New"/>
                <a:cs typeface="Courier New"/>
                <a:sym typeface="Courier New"/>
              </a:rPr>
              <a:t>)*</a:t>
            </a:r>
            <a:r>
              <a:rPr lang="es-ES" sz="1350">
                <a:solidFill>
                  <a:srgbClr val="795E26"/>
                </a:solidFill>
                <a:highlight>
                  <a:srgbClr val="FFFFFF"/>
                </a:highlight>
                <a:latin typeface="Courier New"/>
                <a:ea typeface="Courier New"/>
                <a:cs typeface="Courier New"/>
                <a:sym typeface="Courier New"/>
              </a:rPr>
              <a:t>factorial</a:t>
            </a:r>
            <a:r>
              <a:rPr lang="es-ES" sz="1350">
                <a:highlight>
                  <a:srgbClr val="FFFFFF"/>
                </a:highlight>
                <a:latin typeface="Courier New"/>
                <a:ea typeface="Courier New"/>
                <a:cs typeface="Courier New"/>
                <a:sym typeface="Courier New"/>
              </a:rPr>
              <a:t>(</a:t>
            </a:r>
            <a:r>
              <a:rPr lang="es-ES" sz="1350">
                <a:solidFill>
                  <a:srgbClr val="001080"/>
                </a:solidFill>
                <a:highlight>
                  <a:srgbClr val="FFFFFF"/>
                </a:highlight>
                <a:latin typeface="Courier New"/>
                <a:ea typeface="Courier New"/>
                <a:cs typeface="Courier New"/>
                <a:sym typeface="Courier New"/>
              </a:rPr>
              <a:t>number</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267F99"/>
                </a:solidFill>
                <a:highlight>
                  <a:srgbClr val="FFFFFF"/>
                </a:highlight>
                <a:latin typeface="Courier New"/>
                <a:ea typeface="Courier New"/>
                <a:cs typeface="Courier New"/>
                <a:sym typeface="Courier New"/>
              </a:rPr>
              <a:t>int</a:t>
            </a:r>
            <a:r>
              <a:rPr lang="es-ES" sz="1350">
                <a:highlight>
                  <a:srgbClr val="FFFFFF"/>
                </a:highlight>
                <a:latin typeface="Courier New"/>
                <a:ea typeface="Courier New"/>
                <a:cs typeface="Courier New"/>
                <a:sym typeface="Courier New"/>
              </a:rPr>
              <a:t> </a:t>
            </a:r>
            <a:r>
              <a:rPr lang="es-ES" sz="1350">
                <a:solidFill>
                  <a:srgbClr val="001080"/>
                </a:solidFill>
                <a:highlight>
                  <a:srgbClr val="FFFFFF"/>
                </a:highlight>
                <a:latin typeface="Courier New"/>
                <a:ea typeface="Courier New"/>
                <a:cs typeface="Courier New"/>
                <a:sym typeface="Courier New"/>
              </a:rPr>
              <a:t>actualValue</a:t>
            </a:r>
            <a:r>
              <a:rPr lang="es-ES" sz="1350">
                <a:highlight>
                  <a:srgbClr val="FFFFFF"/>
                </a:highlight>
                <a:latin typeface="Courier New"/>
                <a:ea typeface="Courier New"/>
                <a:cs typeface="Courier New"/>
                <a:sym typeface="Courier New"/>
              </a:rPr>
              <a:t> = </a:t>
            </a:r>
            <a:r>
              <a:rPr lang="es-ES" sz="1350">
                <a:solidFill>
                  <a:srgbClr val="795E26"/>
                </a:solidFill>
                <a:highlight>
                  <a:srgbClr val="FFFFFF"/>
                </a:highlight>
                <a:latin typeface="Courier New"/>
                <a:ea typeface="Courier New"/>
                <a:cs typeface="Courier New"/>
                <a:sym typeface="Courier New"/>
              </a:rPr>
              <a:t>factorial</a:t>
            </a:r>
            <a:r>
              <a:rPr lang="es-ES" sz="1350">
                <a:highlight>
                  <a:srgbClr val="FFFFFF"/>
                </a:highlight>
                <a:latin typeface="Courier New"/>
                <a:ea typeface="Courier New"/>
                <a:cs typeface="Courier New"/>
                <a:sym typeface="Courier New"/>
              </a:rPr>
              <a:t>(</a:t>
            </a:r>
            <a:r>
              <a:rPr lang="es-ES" sz="1350">
                <a:solidFill>
                  <a:srgbClr val="001080"/>
                </a:solidFill>
                <a:highlight>
                  <a:srgbClr val="FFFFFF"/>
                </a:highlight>
                <a:latin typeface="Courier New"/>
                <a:ea typeface="Courier New"/>
                <a:cs typeface="Courier New"/>
                <a:sym typeface="Courier New"/>
              </a:rPr>
              <a:t>number</a:t>
            </a:r>
            <a:r>
              <a:rPr lang="es-ES" sz="1350">
                <a:highlight>
                  <a:srgbClr val="FFFFFF"/>
                </a:highlight>
                <a:latin typeface="Courier New"/>
                <a:ea typeface="Courier New"/>
                <a:cs typeface="Courier New"/>
                <a:sym typeface="Courier New"/>
              </a:rPr>
              <a:t> + </a:t>
            </a:r>
            <a:r>
              <a:rPr lang="es-ES" sz="1350">
                <a:solidFill>
                  <a:srgbClr val="098658"/>
                </a:solidFill>
                <a:highlight>
                  <a:srgbClr val="FFFFFF"/>
                </a:highlight>
                <a:latin typeface="Courier New"/>
                <a:ea typeface="Courier New"/>
                <a:cs typeface="Courier New"/>
                <a:sym typeface="Courier New"/>
              </a:rPr>
              <a:t>1</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r>
              <a:rPr lang="es-ES" sz="1350">
                <a:solidFill>
                  <a:srgbClr val="795E26"/>
                </a:solidFill>
                <a:highlight>
                  <a:srgbClr val="FFFFFF"/>
                </a:highlight>
                <a:latin typeface="Courier New"/>
                <a:ea typeface="Courier New"/>
                <a:cs typeface="Courier New"/>
                <a:sym typeface="Courier New"/>
              </a:rPr>
              <a:t>assertEquals</a:t>
            </a:r>
            <a:r>
              <a:rPr lang="es-ES" sz="1350">
                <a:highlight>
                  <a:srgbClr val="FFFFFF"/>
                </a:highlight>
                <a:latin typeface="Courier New"/>
                <a:ea typeface="Courier New"/>
                <a:cs typeface="Courier New"/>
                <a:sym typeface="Courier New"/>
              </a:rPr>
              <a:t>(</a:t>
            </a:r>
            <a:r>
              <a:rPr lang="es-ES" sz="1350">
                <a:solidFill>
                  <a:srgbClr val="001080"/>
                </a:solidFill>
                <a:highlight>
                  <a:srgbClr val="FFFFFF"/>
                </a:highlight>
                <a:latin typeface="Courier New"/>
                <a:ea typeface="Courier New"/>
                <a:cs typeface="Courier New"/>
                <a:sym typeface="Courier New"/>
              </a:rPr>
              <a:t>expectedValue</a:t>
            </a:r>
            <a:r>
              <a:rPr lang="es-ES" sz="1350">
                <a:highlight>
                  <a:srgbClr val="FFFFFF"/>
                </a:highlight>
                <a:latin typeface="Courier New"/>
                <a:ea typeface="Courier New"/>
                <a:cs typeface="Courier New"/>
                <a:sym typeface="Courier New"/>
              </a:rPr>
              <a:t>, </a:t>
            </a:r>
            <a:r>
              <a:rPr lang="es-ES" sz="1350">
                <a:solidFill>
                  <a:srgbClr val="001080"/>
                </a:solidFill>
                <a:highlight>
                  <a:srgbClr val="FFFFFF"/>
                </a:highlight>
                <a:latin typeface="Courier New"/>
                <a:ea typeface="Courier New"/>
                <a:cs typeface="Courier New"/>
                <a:sym typeface="Courier New"/>
              </a:rPr>
              <a:t>actualValue</a:t>
            </a:r>
            <a:r>
              <a:rPr lang="es-ES" sz="1350">
                <a:highlight>
                  <a:srgbClr val="FFFFFF"/>
                </a:highlight>
                <a:latin typeface="Courier New"/>
                <a:ea typeface="Courier New"/>
                <a:cs typeface="Courier New"/>
                <a:sym typeface="Courier New"/>
              </a:rPr>
              <a:t>);</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ES" sz="1350">
                <a:highlight>
                  <a:srgbClr val="FFFFFF"/>
                </a:highlight>
                <a:latin typeface="Courier New"/>
                <a:ea typeface="Courier New"/>
                <a:cs typeface="Courier New"/>
                <a:sym typeface="Courier New"/>
              </a:rPr>
              <a:t>    }</a:t>
            </a:r>
            <a:endParaRPr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
        <p:nvSpPr>
          <p:cNvPr id="338" name="Google Shape;338;p36"/>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Ejemplos: testFactorial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txBox="1"/>
          <p:nvPr>
            <p:ph type="ctrTitle"/>
          </p:nvPr>
        </p:nvSpPr>
        <p:spPr>
          <a:xfrm>
            <a:off x="2618979" y="1868344"/>
            <a:ext cx="6765000" cy="2160300"/>
          </a:xfrm>
          <a:prstGeom prst="rect">
            <a:avLst/>
          </a:prstGeom>
        </p:spPr>
        <p:txBody>
          <a:bodyPr anchorCtr="0" anchor="ctr" bIns="45700" lIns="91425" spcFirstLastPara="1" rIns="91425" wrap="square" tIns="45700">
            <a:normAutofit/>
          </a:bodyPr>
          <a:lstStyle/>
          <a:p>
            <a:pPr indent="0" lvl="0" marL="914400" rtl="0" algn="ctr">
              <a:spcBef>
                <a:spcPts val="0"/>
              </a:spcBef>
              <a:spcAft>
                <a:spcPts val="0"/>
              </a:spcAft>
              <a:buNone/>
            </a:pPr>
            <a:r>
              <a:rPr lang="es-ES"/>
              <a:t>3. mvn test</a:t>
            </a:r>
            <a:endParaRPr/>
          </a:p>
        </p:txBody>
      </p:sp>
      <p:sp>
        <p:nvSpPr>
          <p:cNvPr id="345" name="Google Shape;345;p37"/>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mvn test</a:t>
            </a:r>
            <a:endParaRPr/>
          </a:p>
        </p:txBody>
      </p:sp>
      <p:sp>
        <p:nvSpPr>
          <p:cNvPr id="352" name="Google Shape;352;p38"/>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53" name="Google Shape;353;p38"/>
          <p:cNvSpPr txBox="1"/>
          <p:nvPr>
            <p:ph idx="1" type="body"/>
          </p:nvPr>
        </p:nvSpPr>
        <p:spPr>
          <a:xfrm>
            <a:off x="622601" y="2204875"/>
            <a:ext cx="109713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Como ya hemos visto ejecutando</a:t>
            </a:r>
            <a:r>
              <a:rPr b="1" lang="es-ES" sz="2500"/>
              <a:t> mvn test</a:t>
            </a:r>
            <a:r>
              <a:rPr lang="es-ES" sz="2500"/>
              <a:t>, compila el proyecto y realiza los test.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Y para saltarnos los test en partes superiores del ciclo de vida de maven debemos añadir la opción -DskipTests, ejemplo:</a:t>
            </a:r>
            <a:endParaRPr sz="2500"/>
          </a:p>
          <a:p>
            <a:pPr indent="0" lvl="0" marL="0" rtl="0" algn="l">
              <a:spcBef>
                <a:spcPts val="0"/>
              </a:spcBef>
              <a:spcAft>
                <a:spcPts val="0"/>
              </a:spcAft>
              <a:buNone/>
            </a:pPr>
            <a:r>
              <a:t/>
            </a:r>
            <a:endParaRPr sz="2500"/>
          </a:p>
          <a:p>
            <a:pPr indent="0" lvl="0" marL="0" rtl="0" algn="ctr">
              <a:spcBef>
                <a:spcPts val="0"/>
              </a:spcBef>
              <a:spcAft>
                <a:spcPts val="0"/>
              </a:spcAft>
              <a:buNone/>
            </a:pPr>
            <a:r>
              <a:rPr b="1" lang="es-ES" sz="2500">
                <a:latin typeface="Source Code Pro"/>
                <a:ea typeface="Source Code Pro"/>
                <a:cs typeface="Source Code Pro"/>
                <a:sym typeface="Source Code Pro"/>
              </a:rPr>
              <a:t>mvn package -DskipTests</a:t>
            </a:r>
            <a:endParaRPr b="1" sz="2500">
              <a:latin typeface="Source Code Pro"/>
              <a:ea typeface="Source Code Pro"/>
              <a:cs typeface="Source Code Pro"/>
              <a:sym typeface="Source Code Pro"/>
            </a:endParaRPr>
          </a:p>
        </p:txBody>
      </p:sp>
      <p:sp>
        <p:nvSpPr>
          <p:cNvPr id="354" name="Google Shape;354;p38"/>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Tests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mvn test</a:t>
            </a:r>
            <a:endParaRPr/>
          </a:p>
        </p:txBody>
      </p:sp>
      <p:sp>
        <p:nvSpPr>
          <p:cNvPr id="361" name="Google Shape;361;p39"/>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62" name="Google Shape;362;p39"/>
          <p:cNvSpPr txBox="1"/>
          <p:nvPr>
            <p:ph idx="1" type="body"/>
          </p:nvPr>
        </p:nvSpPr>
        <p:spPr>
          <a:xfrm>
            <a:off x="622601" y="2204875"/>
            <a:ext cx="109713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Existen más opciones para mvn test.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Ejecutar una única clase de test.</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s-ES">
                <a:latin typeface="Source Code Pro"/>
                <a:ea typeface="Source Code Pro"/>
                <a:cs typeface="Source Code Pro"/>
                <a:sym typeface="Source Code Pro"/>
              </a:rPr>
              <a:t>mvn test -Dtest=&lt;nombreDeLaClaseTest&gt;</a:t>
            </a:r>
            <a:endParaRPr>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s-ES" sz="2500"/>
              <a:t>Ejecutar múltiples clases de test.</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s-ES">
                <a:latin typeface="Source Code Pro"/>
                <a:ea typeface="Source Code Pro"/>
                <a:cs typeface="Source Code Pro"/>
                <a:sym typeface="Source Code Pro"/>
              </a:rPr>
              <a:t>mvn test -Dtest=&lt;nombreDeLaClaseTest1&gt;,&lt;nombreDeLaClaseTest2&gt;</a:t>
            </a:r>
            <a:endParaRPr sz="3100"/>
          </a:p>
        </p:txBody>
      </p:sp>
      <p:sp>
        <p:nvSpPr>
          <p:cNvPr id="363" name="Google Shape;363;p39"/>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Opciones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mvn test</a:t>
            </a:r>
            <a:endParaRPr/>
          </a:p>
        </p:txBody>
      </p:sp>
      <p:sp>
        <p:nvSpPr>
          <p:cNvPr id="370" name="Google Shape;370;p40"/>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71" name="Google Shape;371;p40"/>
          <p:cNvSpPr txBox="1"/>
          <p:nvPr>
            <p:ph idx="1" type="body"/>
          </p:nvPr>
        </p:nvSpPr>
        <p:spPr>
          <a:xfrm>
            <a:off x="622601" y="2204875"/>
            <a:ext cx="109713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Existen más opciones para mvn test.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Ejecutar un único método dentro de una clase de test.</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s-ES">
                <a:latin typeface="Source Code Pro"/>
                <a:ea typeface="Source Code Pro"/>
                <a:cs typeface="Source Code Pro"/>
                <a:sym typeface="Source Code Pro"/>
              </a:rPr>
              <a:t>mvn test -Dtest=&lt;nombreDeLaClaseTest&gt;#&lt;Nombre del método&gt;</a:t>
            </a:r>
            <a:endParaRPr sz="2200">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s-ES" sz="2500"/>
              <a:t>Ejecutar múltiples métodos de una clase.</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s-ES">
                <a:latin typeface="Source Code Pro"/>
                <a:ea typeface="Source Code Pro"/>
                <a:cs typeface="Source Code Pro"/>
                <a:sym typeface="Source Code Pro"/>
              </a:rPr>
              <a:t>mvn test -Dtest=&lt;nombreDeLaClaseTest&gt;#&lt;Nombre del método 1&gt;+&lt;Nombre del método 2&gt;+...</a:t>
            </a:r>
            <a:endParaRPr sz="3700"/>
          </a:p>
        </p:txBody>
      </p:sp>
      <p:sp>
        <p:nvSpPr>
          <p:cNvPr id="372" name="Google Shape;372;p40"/>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Opciones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mvn test</a:t>
            </a:r>
            <a:endParaRPr/>
          </a:p>
        </p:txBody>
      </p:sp>
      <p:sp>
        <p:nvSpPr>
          <p:cNvPr id="379" name="Google Shape;379;p41"/>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80" name="Google Shape;380;p41"/>
          <p:cNvSpPr txBox="1"/>
          <p:nvPr>
            <p:ph idx="1" type="body"/>
          </p:nvPr>
        </p:nvSpPr>
        <p:spPr>
          <a:xfrm>
            <a:off x="622601" y="2204875"/>
            <a:ext cx="109713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Existen más opciones para mvn test.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a:t>Ejecutar múltiples métodos de múltiples clases.</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s-ES">
                <a:latin typeface="Source Code Pro"/>
                <a:ea typeface="Source Code Pro"/>
                <a:cs typeface="Source Code Pro"/>
                <a:sym typeface="Source Code Pro"/>
              </a:rPr>
              <a:t>mvn test -Dtest=TestObjeto1#test1+test2,TestObjeto</a:t>
            </a:r>
            <a:r>
              <a:rPr lang="es-ES" sz="1000">
                <a:latin typeface="Source Code Pro"/>
                <a:ea typeface="Source Code Pro"/>
                <a:cs typeface="Source Code Pro"/>
                <a:sym typeface="Source Code Pro"/>
              </a:rPr>
              <a:t>2</a:t>
            </a:r>
            <a:endParaRPr sz="2200">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s-ES" sz="2500"/>
              <a:t>Ejecutar todos los métodos que empiecen por test.</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s-ES">
                <a:latin typeface="Source Code Pro"/>
                <a:ea typeface="Source Code Pro"/>
                <a:cs typeface="Source Code Pro"/>
                <a:sym typeface="Source Code Pro"/>
              </a:rPr>
              <a:t>mvn test -Dtest=TestObjeto1#test*</a:t>
            </a:r>
            <a:endParaRPr/>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t/>
            </a:r>
            <a:endParaRPr sz="3700"/>
          </a:p>
        </p:txBody>
      </p:sp>
      <p:sp>
        <p:nvSpPr>
          <p:cNvPr id="381" name="Google Shape;381;p41"/>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Opciones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609521" y="764704"/>
            <a:ext cx="10971300" cy="57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ES"/>
              <a:t>Práctica</a:t>
            </a:r>
            <a:endParaRPr/>
          </a:p>
        </p:txBody>
      </p:sp>
      <p:sp>
        <p:nvSpPr>
          <p:cNvPr id="388" name="Google Shape;388;p42"/>
          <p:cNvSpPr txBox="1"/>
          <p:nvPr>
            <p:ph idx="12" type="sldNum"/>
          </p:nvPr>
        </p:nvSpPr>
        <p:spPr>
          <a:xfrm>
            <a:off x="8736463" y="6165304"/>
            <a:ext cx="2844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389" name="Google Shape;389;p42"/>
          <p:cNvSpPr txBox="1"/>
          <p:nvPr>
            <p:ph idx="1" type="body"/>
          </p:nvPr>
        </p:nvSpPr>
        <p:spPr>
          <a:xfrm>
            <a:off x="622598" y="2204864"/>
            <a:ext cx="7200900" cy="381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sz="2500"/>
              <a:t>El código inicial del proyecto para la práctica lo podemos encontrar en:</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ES" sz="2500" u="sng">
                <a:solidFill>
                  <a:schemeClr val="hlink"/>
                </a:solidFill>
                <a:hlinkClick r:id="rId3"/>
              </a:rPr>
              <a:t>https://github.com/prubioamzubiri/practica</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sz="2500"/>
              <a:t>Recomiendo realizar un Fork de dicho proyecto para realizar las actividades.</a:t>
            </a:r>
            <a:endParaRPr sz="2500"/>
          </a:p>
        </p:txBody>
      </p:sp>
      <p:sp>
        <p:nvSpPr>
          <p:cNvPr id="390" name="Google Shape;390;p42"/>
          <p:cNvSpPr txBox="1"/>
          <p:nvPr>
            <p:ph idx="2" type="body"/>
          </p:nvPr>
        </p:nvSpPr>
        <p:spPr>
          <a:xfrm>
            <a:off x="622598" y="1340768"/>
            <a:ext cx="10945200" cy="4326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rPr lang="es-ES"/>
              <a:t>Proyecto</a:t>
            </a:r>
            <a:endParaRPr/>
          </a:p>
        </p:txBody>
      </p:sp>
      <p:pic>
        <p:nvPicPr>
          <p:cNvPr id="391" name="Google Shape;391;p42"/>
          <p:cNvPicPr preferRelativeResize="0"/>
          <p:nvPr/>
        </p:nvPicPr>
        <p:blipFill>
          <a:blip r:embed="rId4">
            <a:alphaModFix/>
          </a:blip>
          <a:stretch>
            <a:fillRect/>
          </a:stretch>
        </p:blipFill>
        <p:spPr>
          <a:xfrm>
            <a:off x="7894473" y="2387193"/>
            <a:ext cx="4062102" cy="22849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cxnSp>
        <p:nvCxnSpPr>
          <p:cNvPr id="397" name="Google Shape;397;p43"/>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sp>
        <p:nvSpPr>
          <p:cNvPr id="398" name="Google Shape;398;p43"/>
          <p:cNvSpPr txBox="1"/>
          <p:nvPr/>
        </p:nvSpPr>
        <p:spPr>
          <a:xfrm>
            <a:off x="635542" y="2852936"/>
            <a:ext cx="1093227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Zamalbide Auzoa z/g - 20100 Errenteria (Gipuzkoa)</a:t>
            </a:r>
            <a:endParaRPr/>
          </a:p>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T. (+34) 943 082 900 </a:t>
            </a:r>
            <a:endParaRPr/>
          </a:p>
          <a:p>
            <a:pPr indent="0" lvl="0" marL="0" marR="0" rtl="0" algn="ctr">
              <a:spcBef>
                <a:spcPts val="0"/>
              </a:spcBef>
              <a:spcAft>
                <a:spcPts val="0"/>
              </a:spcAft>
              <a:buNone/>
            </a:pPr>
            <a:r>
              <a:rPr b="0" i="0" lang="es-ES" sz="1800" u="sng" cap="none" strike="noStrike">
                <a:solidFill>
                  <a:schemeClr val="dk1"/>
                </a:solidFill>
                <a:latin typeface="Source Sans Pro"/>
                <a:ea typeface="Source Sans Pro"/>
                <a:cs typeface="Source Sans Pro"/>
                <a:sym typeface="Source Sans Pro"/>
                <a:hlinkClick r:id="rId3">
                  <a:extLst>
                    <a:ext uri="{A12FA001-AC4F-418D-AE19-62706E023703}">
                      <ahyp:hlinkClr val="tx"/>
                    </a:ext>
                  </a:extLst>
                </a:hlinkClick>
              </a:rPr>
              <a:t>info@tknika.eus</a:t>
            </a:r>
            <a:endParaRPr b="0" i="0" sz="1800" u="none" cap="none" strike="noStrike">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b="1" i="0" lang="es-ES" sz="1800" u="none" cap="none" strike="noStrike">
                <a:solidFill>
                  <a:schemeClr val="dk1"/>
                </a:solidFill>
                <a:latin typeface="Source Sans Pro"/>
                <a:ea typeface="Source Sans Pro"/>
                <a:cs typeface="Source Sans Pro"/>
                <a:sym typeface="Source Sans Pro"/>
              </a:rPr>
              <a:t> www.tknika.eus</a:t>
            </a:r>
            <a:endParaRPr/>
          </a:p>
        </p:txBody>
      </p:sp>
      <p:sp>
        <p:nvSpPr>
          <p:cNvPr id="399" name="Google Shape;399;p43"/>
          <p:cNvSpPr txBox="1"/>
          <p:nvPr>
            <p:ph idx="12" type="sldNum"/>
          </p:nvPr>
        </p:nvSpPr>
        <p:spPr>
          <a:xfrm>
            <a:off x="8736463" y="6237312"/>
            <a:ext cx="284443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
        <p:nvSpPr>
          <p:cNvPr id="400" name="Google Shape;400;p43"/>
          <p:cNvSpPr txBox="1"/>
          <p:nvPr/>
        </p:nvSpPr>
        <p:spPr>
          <a:xfrm>
            <a:off x="3041338" y="1628799"/>
            <a:ext cx="612068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2400" u="none" cap="none" strike="noStrike">
                <a:solidFill>
                  <a:schemeClr val="dk1"/>
                </a:solidFill>
                <a:latin typeface="Source Sans Pro"/>
                <a:ea typeface="Source Sans Pro"/>
                <a:cs typeface="Source Sans Pro"/>
                <a:sym typeface="Source Sans Pro"/>
              </a:rPr>
              <a:t>ESKERRIK ASKO  </a:t>
            </a:r>
            <a:r>
              <a:rPr b="1" i="0" lang="es-ES" sz="2400" u="none" cap="none" strike="noStrike">
                <a:solidFill>
                  <a:srgbClr val="BFBFBF"/>
                </a:solidFill>
                <a:latin typeface="Source Sans Pro"/>
                <a:ea typeface="Source Sans Pro"/>
                <a:cs typeface="Source Sans Pro"/>
                <a:sym typeface="Source Sans Pro"/>
              </a:rPr>
              <a:t>– </a:t>
            </a:r>
            <a:r>
              <a:rPr b="1" i="0" lang="es-ES" sz="2400" u="none" cap="none" strike="noStrike">
                <a:solidFill>
                  <a:schemeClr val="dk1"/>
                </a:solidFill>
                <a:latin typeface="Source Sans Pro"/>
                <a:ea typeface="Source Sans Pro"/>
                <a:cs typeface="Source Sans Pro"/>
                <a:sym typeface="Source Sans Pro"/>
              </a:rPr>
              <a:t> GRACIAS  </a:t>
            </a:r>
            <a:r>
              <a:rPr b="1" i="0" lang="es-ES" sz="2400" u="none" cap="none" strike="noStrike">
                <a:solidFill>
                  <a:srgbClr val="D8D8D8"/>
                </a:solidFill>
                <a:latin typeface="Source Sans Pro"/>
                <a:ea typeface="Source Sans Pro"/>
                <a:cs typeface="Source Sans Pro"/>
                <a:sym typeface="Source Sans Pro"/>
              </a:rPr>
              <a:t>–</a:t>
            </a:r>
            <a:r>
              <a:rPr b="1" i="0" lang="es-ES" sz="2400" u="none" cap="none" strike="noStrike">
                <a:solidFill>
                  <a:schemeClr val="dk1"/>
                </a:solidFill>
                <a:latin typeface="Source Sans Pro"/>
                <a:ea typeface="Source Sans Pro"/>
                <a:cs typeface="Source Sans Pro"/>
                <a:sym typeface="Source Sans Pro"/>
              </a:rPr>
              <a:t>  THANK YOU</a:t>
            </a:r>
            <a:endParaRPr/>
          </a:p>
        </p:txBody>
      </p:sp>
      <p:sp>
        <p:nvSpPr>
          <p:cNvPr id="401" name="Google Shape;401;p43"/>
          <p:cNvSpPr/>
          <p:nvPr/>
        </p:nvSpPr>
        <p:spPr>
          <a:xfrm>
            <a:off x="7391350" y="116632"/>
            <a:ext cx="1296144" cy="792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Descargas\UNEVOC_Network_Logo_blue_en.png" id="402" name="Google Shape;402;p43"/>
          <p:cNvPicPr preferRelativeResize="0"/>
          <p:nvPr/>
        </p:nvPicPr>
        <p:blipFill rotWithShape="1">
          <a:blip r:embed="rId4">
            <a:alphaModFix/>
          </a:blip>
          <a:srcRect b="0" l="0" r="0" t="0"/>
          <a:stretch/>
        </p:blipFill>
        <p:spPr>
          <a:xfrm>
            <a:off x="8063326" y="248123"/>
            <a:ext cx="552160" cy="417600"/>
          </a:xfrm>
          <a:prstGeom prst="rect">
            <a:avLst/>
          </a:prstGeom>
          <a:noFill/>
          <a:ln>
            <a:noFill/>
          </a:ln>
        </p:spPr>
      </p:pic>
      <p:sp>
        <p:nvSpPr>
          <p:cNvPr id="403" name="Google Shape;403;p43"/>
          <p:cNvSpPr txBox="1"/>
          <p:nvPr/>
        </p:nvSpPr>
        <p:spPr>
          <a:xfrm>
            <a:off x="874626" y="4973106"/>
            <a:ext cx="10441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s-ES" sz="2000" u="none" cap="none" strike="noStrike">
                <a:solidFill>
                  <a:srgbClr val="000000"/>
                </a:solidFill>
                <a:latin typeface="Source Sans Pro"/>
                <a:ea typeface="Source Sans Pro"/>
                <a:cs typeface="Source Sans Pro"/>
                <a:sym typeface="Source Sans Pro"/>
              </a:rPr>
              <a:t>COLABORADORES: </a:t>
            </a:r>
            <a:r>
              <a:rPr lang="es-ES" sz="2000">
                <a:solidFill>
                  <a:srgbClr val="000000"/>
                </a:solidFill>
                <a:latin typeface="Source Sans Pro"/>
                <a:ea typeface="Source Sans Pro"/>
                <a:cs typeface="Source Sans Pro"/>
                <a:sym typeface="Source Sans Pro"/>
              </a:rPr>
              <a:t>Nahikari Otermin</a:t>
            </a:r>
            <a:r>
              <a:rPr b="0" i="0" lang="es-ES" sz="2000" u="none" cap="none" strike="noStrike">
                <a:solidFill>
                  <a:srgbClr val="000000"/>
                </a:solidFill>
                <a:latin typeface="Source Sans Pro"/>
                <a:ea typeface="Source Sans Pro"/>
                <a:cs typeface="Source Sans Pro"/>
                <a:sym typeface="Source Sans Pro"/>
              </a:rPr>
              <a:t> y Pablo Rubio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0"/>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89" name="Google Shape;89;p10"/>
          <p:cNvSpPr txBox="1"/>
          <p:nvPr>
            <p:ph idx="12" type="sldNum"/>
          </p:nvPr>
        </p:nvSpPr>
        <p:spPr>
          <a:xfrm>
            <a:off x="8736463" y="6237312"/>
            <a:ext cx="284443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0" name="Google Shape;90;p10"/>
          <p:cNvSpPr txBox="1"/>
          <p:nvPr>
            <p:ph idx="1" type="body"/>
          </p:nvPr>
        </p:nvSpPr>
        <p:spPr>
          <a:xfrm>
            <a:off x="622598" y="2204864"/>
            <a:ext cx="7200800" cy="38164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100"/>
              <a:t>Maven es un gestor de proyectos para Java.</a:t>
            </a:r>
            <a:endParaRPr sz="2100"/>
          </a:p>
          <a:p>
            <a:pPr indent="0" lvl="0" marL="0" rtl="0" algn="l">
              <a:spcBef>
                <a:spcPts val="0"/>
              </a:spcBef>
              <a:spcAft>
                <a:spcPts val="0"/>
              </a:spcAft>
              <a:buClr>
                <a:schemeClr val="dk1"/>
              </a:buClr>
              <a:buSzPts val="1600"/>
              <a:buNone/>
            </a:pPr>
            <a:r>
              <a:t/>
            </a:r>
            <a:endParaRPr sz="2100"/>
          </a:p>
          <a:p>
            <a:pPr indent="0" lvl="0" marL="0" rtl="0" algn="l">
              <a:spcBef>
                <a:spcPts val="0"/>
              </a:spcBef>
              <a:spcAft>
                <a:spcPts val="0"/>
              </a:spcAft>
              <a:buClr>
                <a:schemeClr val="dk1"/>
              </a:buClr>
              <a:buSzPts val="1600"/>
              <a:buNone/>
            </a:pPr>
            <a:r>
              <a:rPr lang="es-ES" sz="2100"/>
              <a:t>Una de sus funcionalidades es gestionar paquetes y dependencias para el proyecto.</a:t>
            </a:r>
            <a:endParaRPr sz="2100"/>
          </a:p>
          <a:p>
            <a:pPr indent="0" lvl="0" marL="0" rtl="0" algn="l">
              <a:spcBef>
                <a:spcPts val="0"/>
              </a:spcBef>
              <a:spcAft>
                <a:spcPts val="0"/>
              </a:spcAft>
              <a:buClr>
                <a:schemeClr val="dk1"/>
              </a:buClr>
              <a:buSzPts val="1600"/>
              <a:buNone/>
            </a:pPr>
            <a:r>
              <a:t/>
            </a:r>
            <a:endParaRPr sz="2100"/>
          </a:p>
          <a:p>
            <a:pPr indent="0" lvl="0" marL="0" rtl="0" algn="l">
              <a:spcBef>
                <a:spcPts val="0"/>
              </a:spcBef>
              <a:spcAft>
                <a:spcPts val="0"/>
              </a:spcAft>
              <a:buClr>
                <a:schemeClr val="dk1"/>
              </a:buClr>
              <a:buSzPts val="1600"/>
              <a:buNone/>
            </a:pPr>
            <a:r>
              <a:rPr lang="es-ES" sz="2100"/>
              <a:t>Otra, controlar el </a:t>
            </a:r>
            <a:r>
              <a:rPr lang="es-ES" sz="2100"/>
              <a:t>ciclo</a:t>
            </a:r>
            <a:r>
              <a:rPr lang="es-ES" sz="2100"/>
              <a:t> de vida de un proyecto.</a:t>
            </a:r>
            <a:endParaRPr sz="2100"/>
          </a:p>
        </p:txBody>
      </p:sp>
      <p:sp>
        <p:nvSpPr>
          <p:cNvPr id="91" name="Google Shape;91;p10"/>
          <p:cNvSpPr txBox="1"/>
          <p:nvPr>
            <p:ph idx="2" type="body"/>
          </p:nvPr>
        </p:nvSpPr>
        <p:spPr>
          <a:xfrm>
            <a:off x="622598" y="1340768"/>
            <a:ext cx="10945215" cy="43251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¿Qué es?</a:t>
            </a:r>
            <a:endParaRPr/>
          </a:p>
        </p:txBody>
      </p:sp>
      <p:pic>
        <p:nvPicPr>
          <p:cNvPr id="92" name="Google Shape;92;p10"/>
          <p:cNvPicPr preferRelativeResize="0"/>
          <p:nvPr/>
        </p:nvPicPr>
        <p:blipFill>
          <a:blip r:embed="rId3">
            <a:alphaModFix/>
          </a:blip>
          <a:stretch>
            <a:fillRect/>
          </a:stretch>
        </p:blipFill>
        <p:spPr>
          <a:xfrm>
            <a:off x="7823398" y="2970262"/>
            <a:ext cx="4062203" cy="22856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98" name="Google Shape;98;p11"/>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9" name="Google Shape;99;p11"/>
          <p:cNvSpPr txBox="1"/>
          <p:nvPr>
            <p:ph idx="1" type="body"/>
          </p:nvPr>
        </p:nvSpPr>
        <p:spPr>
          <a:xfrm>
            <a:off x="622598" y="2204864"/>
            <a:ext cx="7200900" cy="38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100"/>
              <a:t>El pom.xml es el fichero más importante de un proyecto Maven, este incluye información acerca del proyecto, información acerca de la configuración del proyecto y todas las dependencias que debe incluir el proyecto.</a:t>
            </a:r>
            <a:endParaRPr sz="2100"/>
          </a:p>
          <a:p>
            <a:pPr indent="0" lvl="0" marL="0" rtl="0" algn="l">
              <a:spcBef>
                <a:spcPts val="0"/>
              </a:spcBef>
              <a:spcAft>
                <a:spcPts val="0"/>
              </a:spcAft>
              <a:buClr>
                <a:schemeClr val="dk1"/>
              </a:buClr>
              <a:buSzPts val="1600"/>
              <a:buNone/>
            </a:pPr>
            <a:r>
              <a:t/>
            </a:r>
            <a:endParaRPr sz="2100"/>
          </a:p>
          <a:p>
            <a:pPr indent="0" lvl="0" marL="0" rtl="0" algn="l">
              <a:spcBef>
                <a:spcPts val="0"/>
              </a:spcBef>
              <a:spcAft>
                <a:spcPts val="0"/>
              </a:spcAft>
              <a:buClr>
                <a:schemeClr val="dk1"/>
              </a:buClr>
              <a:buSzPts val="1600"/>
              <a:buNone/>
            </a:pPr>
            <a:r>
              <a:rPr lang="es-ES" sz="2100"/>
              <a:t>Esta herramienta es muy útil a la hora de compartir proyectos, ya que este fichero incluye los paquetes necesarios y la mayoría los instala </a:t>
            </a:r>
            <a:r>
              <a:rPr lang="es-ES" sz="2100"/>
              <a:t>automáticamente</a:t>
            </a:r>
            <a:r>
              <a:rPr lang="es-ES" sz="2100"/>
              <a:t>.</a:t>
            </a:r>
            <a:endParaRPr sz="2100"/>
          </a:p>
          <a:p>
            <a:pPr indent="0" lvl="0" marL="0" rtl="0" algn="l">
              <a:spcBef>
                <a:spcPts val="0"/>
              </a:spcBef>
              <a:spcAft>
                <a:spcPts val="0"/>
              </a:spcAft>
              <a:buClr>
                <a:schemeClr val="dk1"/>
              </a:buClr>
              <a:buSzPts val="1600"/>
              <a:buNone/>
            </a:pPr>
            <a:r>
              <a:t/>
            </a:r>
            <a:endParaRPr sz="2100"/>
          </a:p>
          <a:p>
            <a:pPr indent="0" lvl="0" marL="0" rtl="0" algn="l">
              <a:spcBef>
                <a:spcPts val="0"/>
              </a:spcBef>
              <a:spcAft>
                <a:spcPts val="0"/>
              </a:spcAft>
              <a:buClr>
                <a:schemeClr val="dk1"/>
              </a:buClr>
              <a:buSzPts val="1600"/>
              <a:buNone/>
            </a:pPr>
            <a:r>
              <a:rPr lang="es-ES" sz="2100"/>
              <a:t>Estas dependencias se instalan en una carpeta llamada .m2.</a:t>
            </a:r>
            <a:endParaRPr sz="2100"/>
          </a:p>
        </p:txBody>
      </p:sp>
      <p:sp>
        <p:nvSpPr>
          <p:cNvPr id="100" name="Google Shape;100;p11"/>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pom.xml</a:t>
            </a:r>
            <a:endParaRPr/>
          </a:p>
        </p:txBody>
      </p:sp>
      <p:pic>
        <p:nvPicPr>
          <p:cNvPr id="101" name="Google Shape;101;p11"/>
          <p:cNvPicPr preferRelativeResize="0"/>
          <p:nvPr/>
        </p:nvPicPr>
        <p:blipFill>
          <a:blip r:embed="rId3">
            <a:alphaModFix/>
          </a:blip>
          <a:stretch>
            <a:fillRect/>
          </a:stretch>
        </p:blipFill>
        <p:spPr>
          <a:xfrm>
            <a:off x="7823398" y="2970262"/>
            <a:ext cx="4062203" cy="2285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2"/>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107" name="Google Shape;107;p12"/>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8" name="Google Shape;108;p12"/>
          <p:cNvSpPr txBox="1"/>
          <p:nvPr>
            <p:ph idx="1" type="body"/>
          </p:nvPr>
        </p:nvSpPr>
        <p:spPr>
          <a:xfrm>
            <a:off x="622600" y="2391725"/>
            <a:ext cx="5629200" cy="133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100"/>
              <a:t>Desde VSCode/VSCodium podemos crear un proyecto Maven escribiendo Maven en la paleta de comando y buscando </a:t>
            </a:r>
            <a:r>
              <a:rPr i="1" lang="es-ES" sz="2100"/>
              <a:t>Create Maven Project</a:t>
            </a:r>
            <a:r>
              <a:rPr lang="es-ES" sz="2100"/>
              <a:t>.</a:t>
            </a:r>
            <a:endParaRPr sz="2100"/>
          </a:p>
          <a:p>
            <a:pPr indent="0" lvl="0" marL="0" rtl="0" algn="l">
              <a:spcBef>
                <a:spcPts val="0"/>
              </a:spcBef>
              <a:spcAft>
                <a:spcPts val="0"/>
              </a:spcAft>
              <a:buClr>
                <a:schemeClr val="dk1"/>
              </a:buClr>
              <a:buSzPts val="1600"/>
              <a:buNone/>
            </a:pPr>
            <a:r>
              <a:t/>
            </a:r>
            <a:endParaRPr sz="2100"/>
          </a:p>
          <a:p>
            <a:pPr indent="0" lvl="0" marL="0" rtl="0" algn="l">
              <a:spcBef>
                <a:spcPts val="0"/>
              </a:spcBef>
              <a:spcAft>
                <a:spcPts val="0"/>
              </a:spcAft>
              <a:buClr>
                <a:schemeClr val="dk1"/>
              </a:buClr>
              <a:buSzPts val="1600"/>
              <a:buNone/>
            </a:pPr>
            <a:r>
              <a:rPr lang="es-ES" sz="2100"/>
              <a:t>(Hay que tener instalada la extensión de Extension pack for Java) </a:t>
            </a:r>
            <a:endParaRPr sz="2100"/>
          </a:p>
          <a:p>
            <a:pPr indent="0" lvl="0" marL="0" rtl="0" algn="l">
              <a:spcBef>
                <a:spcPts val="0"/>
              </a:spcBef>
              <a:spcAft>
                <a:spcPts val="0"/>
              </a:spcAft>
              <a:buClr>
                <a:schemeClr val="dk1"/>
              </a:buClr>
              <a:buSzPts val="1600"/>
              <a:buNone/>
            </a:pPr>
            <a:r>
              <a:t/>
            </a:r>
            <a:endParaRPr sz="2100"/>
          </a:p>
          <a:p>
            <a:pPr indent="0" lvl="0" marL="0" rtl="0" algn="l">
              <a:spcBef>
                <a:spcPts val="0"/>
              </a:spcBef>
              <a:spcAft>
                <a:spcPts val="0"/>
              </a:spcAft>
              <a:buClr>
                <a:schemeClr val="dk1"/>
              </a:buClr>
              <a:buSzPts val="1600"/>
              <a:buNone/>
            </a:pPr>
            <a:r>
              <a:rPr lang="es-ES" sz="2100"/>
              <a:t>Esto creará automáticamente el pom.xml.</a:t>
            </a:r>
            <a:endParaRPr sz="2100"/>
          </a:p>
        </p:txBody>
      </p:sp>
      <p:sp>
        <p:nvSpPr>
          <p:cNvPr id="109" name="Google Shape;109;p12"/>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Crear un proyecto con Maven</a:t>
            </a:r>
            <a:endParaRPr/>
          </a:p>
        </p:txBody>
      </p:sp>
      <p:pic>
        <p:nvPicPr>
          <p:cNvPr id="110" name="Google Shape;110;p12"/>
          <p:cNvPicPr preferRelativeResize="0"/>
          <p:nvPr/>
        </p:nvPicPr>
        <p:blipFill>
          <a:blip r:embed="rId3">
            <a:alphaModFix/>
          </a:blip>
          <a:stretch>
            <a:fillRect/>
          </a:stretch>
        </p:blipFill>
        <p:spPr>
          <a:xfrm>
            <a:off x="6373900" y="2391718"/>
            <a:ext cx="5439875" cy="2592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116" name="Google Shape;116;p13"/>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7" name="Google Shape;117;p13"/>
          <p:cNvSpPr txBox="1"/>
          <p:nvPr>
            <p:ph idx="1" type="body"/>
          </p:nvPr>
        </p:nvSpPr>
        <p:spPr>
          <a:xfrm>
            <a:off x="622600" y="2391725"/>
            <a:ext cx="6497700" cy="133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100"/>
              <a:t>Proyecto</a:t>
            </a:r>
            <a:endParaRPr sz="2100"/>
          </a:p>
          <a:p>
            <a:pPr indent="0" lvl="0" marL="0" rtl="0" algn="l">
              <a:spcBef>
                <a:spcPts val="0"/>
              </a:spcBef>
              <a:spcAft>
                <a:spcPts val="0"/>
              </a:spcAft>
              <a:buClr>
                <a:schemeClr val="dk1"/>
              </a:buClr>
              <a:buSzPts val="1600"/>
              <a:buNone/>
            </a:pPr>
            <a:r>
              <a:rPr lang="es-ES" sz="2100"/>
              <a:t>	-src</a:t>
            </a:r>
            <a:endParaRPr sz="2100"/>
          </a:p>
          <a:p>
            <a:pPr indent="0" lvl="0" marL="0" rtl="0" algn="l">
              <a:spcBef>
                <a:spcPts val="0"/>
              </a:spcBef>
              <a:spcAft>
                <a:spcPts val="0"/>
              </a:spcAft>
              <a:buClr>
                <a:schemeClr val="dk1"/>
              </a:buClr>
              <a:buSzPts val="1600"/>
              <a:buNone/>
            </a:pPr>
            <a:r>
              <a:rPr lang="es-ES" sz="2100"/>
              <a:t>		-main</a:t>
            </a:r>
            <a:endParaRPr sz="2100"/>
          </a:p>
          <a:p>
            <a:pPr indent="0" lvl="0" marL="0" rtl="0" algn="l">
              <a:spcBef>
                <a:spcPts val="0"/>
              </a:spcBef>
              <a:spcAft>
                <a:spcPts val="0"/>
              </a:spcAft>
              <a:buClr>
                <a:schemeClr val="dk1"/>
              </a:buClr>
              <a:buSzPts val="1600"/>
              <a:buNone/>
            </a:pPr>
            <a:r>
              <a:rPr lang="es-ES" sz="2100"/>
              <a:t>			-java/com/grupo/proyecto</a:t>
            </a:r>
            <a:endParaRPr sz="2100"/>
          </a:p>
          <a:p>
            <a:pPr indent="0" lvl="0" marL="0" rtl="0" algn="l">
              <a:spcBef>
                <a:spcPts val="0"/>
              </a:spcBef>
              <a:spcAft>
                <a:spcPts val="0"/>
              </a:spcAft>
              <a:buClr>
                <a:schemeClr val="dk1"/>
              </a:buClr>
              <a:buSzPts val="1600"/>
              <a:buNone/>
            </a:pPr>
            <a:r>
              <a:rPr lang="es-ES" sz="2100"/>
              <a:t>				</a:t>
            </a:r>
            <a:r>
              <a:rPr b="1" lang="es-ES" sz="2100"/>
              <a:t>CÓDIGO</a:t>
            </a:r>
            <a:endParaRPr b="1" sz="2100"/>
          </a:p>
          <a:p>
            <a:pPr indent="0" lvl="0" marL="0" rtl="0" algn="l">
              <a:spcBef>
                <a:spcPts val="0"/>
              </a:spcBef>
              <a:spcAft>
                <a:spcPts val="0"/>
              </a:spcAft>
              <a:buClr>
                <a:schemeClr val="dk1"/>
              </a:buClr>
              <a:buSzPts val="1600"/>
              <a:buNone/>
            </a:pPr>
            <a:r>
              <a:rPr lang="es-ES" sz="2100"/>
              <a:t>		-test</a:t>
            </a:r>
            <a:endParaRPr sz="2100"/>
          </a:p>
          <a:p>
            <a:pPr indent="0" lvl="0" marL="0" rtl="0" algn="l">
              <a:spcBef>
                <a:spcPts val="0"/>
              </a:spcBef>
              <a:spcAft>
                <a:spcPts val="0"/>
              </a:spcAft>
              <a:buClr>
                <a:schemeClr val="dk1"/>
              </a:buClr>
              <a:buSzPts val="1600"/>
              <a:buNone/>
            </a:pPr>
            <a:r>
              <a:rPr lang="es-ES" sz="2100"/>
              <a:t>			-java/com/grupo/proyecto</a:t>
            </a:r>
            <a:endParaRPr sz="2100"/>
          </a:p>
          <a:p>
            <a:pPr indent="0" lvl="0" marL="0" rtl="0" algn="l">
              <a:spcBef>
                <a:spcPts val="0"/>
              </a:spcBef>
              <a:spcAft>
                <a:spcPts val="0"/>
              </a:spcAft>
              <a:buClr>
                <a:schemeClr val="dk1"/>
              </a:buClr>
              <a:buSzPts val="1600"/>
              <a:buNone/>
            </a:pPr>
            <a:r>
              <a:rPr lang="es-ES" sz="2100"/>
              <a:t>				</a:t>
            </a:r>
            <a:r>
              <a:rPr b="1" lang="es-ES" sz="2100"/>
              <a:t>FICHEROS TEST</a:t>
            </a:r>
            <a:endParaRPr b="1" sz="2100"/>
          </a:p>
          <a:p>
            <a:pPr indent="0" lvl="0" marL="0" rtl="0" algn="l">
              <a:spcBef>
                <a:spcPts val="0"/>
              </a:spcBef>
              <a:spcAft>
                <a:spcPts val="0"/>
              </a:spcAft>
              <a:buClr>
                <a:schemeClr val="dk1"/>
              </a:buClr>
              <a:buSzPts val="1600"/>
              <a:buNone/>
            </a:pPr>
            <a:r>
              <a:rPr lang="es-ES" sz="2100"/>
              <a:t>	-target</a:t>
            </a:r>
            <a:endParaRPr sz="2100"/>
          </a:p>
          <a:p>
            <a:pPr indent="0" lvl="0" marL="0" rtl="0" algn="l">
              <a:spcBef>
                <a:spcPts val="0"/>
              </a:spcBef>
              <a:spcAft>
                <a:spcPts val="0"/>
              </a:spcAft>
              <a:buClr>
                <a:schemeClr val="dk1"/>
              </a:buClr>
              <a:buSzPts val="1600"/>
              <a:buNone/>
            </a:pPr>
            <a:r>
              <a:rPr lang="es-ES" sz="2100"/>
              <a:t>		ficheros de ejecución</a:t>
            </a:r>
            <a:endParaRPr sz="2100"/>
          </a:p>
          <a:p>
            <a:pPr indent="0" lvl="0" marL="0" rtl="0" algn="l">
              <a:spcBef>
                <a:spcPts val="0"/>
              </a:spcBef>
              <a:spcAft>
                <a:spcPts val="0"/>
              </a:spcAft>
              <a:buClr>
                <a:schemeClr val="dk1"/>
              </a:buClr>
              <a:buSzPts val="1600"/>
              <a:buNone/>
            </a:pPr>
            <a:r>
              <a:rPr lang="es-ES" sz="2100"/>
              <a:t>	</a:t>
            </a:r>
            <a:r>
              <a:rPr b="1" lang="es-ES" sz="2100"/>
              <a:t>pom.xml</a:t>
            </a:r>
            <a:endParaRPr b="1" sz="2100"/>
          </a:p>
        </p:txBody>
      </p:sp>
      <p:sp>
        <p:nvSpPr>
          <p:cNvPr id="118" name="Google Shape;118;p13"/>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Estructura de un proyecto Maven</a:t>
            </a:r>
            <a:endParaRPr/>
          </a:p>
        </p:txBody>
      </p:sp>
      <p:pic>
        <p:nvPicPr>
          <p:cNvPr id="119" name="Google Shape;119;p13"/>
          <p:cNvPicPr preferRelativeResize="0"/>
          <p:nvPr/>
        </p:nvPicPr>
        <p:blipFill>
          <a:blip r:embed="rId3">
            <a:alphaModFix/>
          </a:blip>
          <a:stretch>
            <a:fillRect/>
          </a:stretch>
        </p:blipFill>
        <p:spPr>
          <a:xfrm>
            <a:off x="9579850" y="1538893"/>
            <a:ext cx="1805864" cy="47798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125" name="Google Shape;125;p14"/>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26" name="Google Shape;126;p14"/>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300"/>
              <a:t>El proyecto de Mvn nos ofrece gestionar de manera sencilla el ciclo de vida de un proyecto, ejecutando los siguientes comandos:</a:t>
            </a:r>
            <a:endParaRPr sz="2300"/>
          </a:p>
          <a:p>
            <a:pPr indent="0" lvl="0" marL="0" rtl="0" algn="l">
              <a:spcBef>
                <a:spcPts val="0"/>
              </a:spcBef>
              <a:spcAft>
                <a:spcPts val="0"/>
              </a:spcAft>
              <a:buClr>
                <a:schemeClr val="dk1"/>
              </a:buClr>
              <a:buSzPts val="1600"/>
              <a:buNone/>
            </a:pPr>
            <a:r>
              <a:t/>
            </a:r>
            <a:endParaRPr sz="2300"/>
          </a:p>
          <a:p>
            <a:pPr indent="0" lvl="0" marL="0" rtl="0" algn="l">
              <a:spcBef>
                <a:spcPts val="0"/>
              </a:spcBef>
              <a:spcAft>
                <a:spcPts val="0"/>
              </a:spcAft>
              <a:buClr>
                <a:schemeClr val="dk1"/>
              </a:buClr>
              <a:buSzPts val="1600"/>
              <a:buNone/>
            </a:pPr>
            <a:r>
              <a:rPr b="1" lang="es-ES" sz="2300"/>
              <a:t>mvn compile:</a:t>
            </a:r>
            <a:r>
              <a:rPr lang="es-ES" sz="2300"/>
              <a:t> compilar el proyecto</a:t>
            </a:r>
            <a:endParaRPr sz="2300"/>
          </a:p>
          <a:p>
            <a:pPr indent="0" lvl="0" marL="0" rtl="0" algn="l">
              <a:spcBef>
                <a:spcPts val="0"/>
              </a:spcBef>
              <a:spcAft>
                <a:spcPts val="0"/>
              </a:spcAft>
              <a:buClr>
                <a:schemeClr val="dk1"/>
              </a:buClr>
              <a:buSzPts val="1600"/>
              <a:buNone/>
            </a:pPr>
            <a:r>
              <a:rPr b="1" lang="es-ES" sz="2300"/>
              <a:t>mvn test:</a:t>
            </a:r>
            <a:r>
              <a:rPr lang="es-ES" sz="2300"/>
              <a:t> realizar los test del proyecto</a:t>
            </a:r>
            <a:endParaRPr sz="2300"/>
          </a:p>
          <a:p>
            <a:pPr indent="0" lvl="0" marL="0" rtl="0" algn="l">
              <a:spcBef>
                <a:spcPts val="0"/>
              </a:spcBef>
              <a:spcAft>
                <a:spcPts val="0"/>
              </a:spcAft>
              <a:buClr>
                <a:schemeClr val="dk1"/>
              </a:buClr>
              <a:buSzPts val="1600"/>
              <a:buNone/>
            </a:pPr>
            <a:r>
              <a:rPr b="1" lang="es-ES" sz="2300"/>
              <a:t>mvn package:</a:t>
            </a:r>
            <a:r>
              <a:rPr lang="es-ES" sz="2300"/>
              <a:t> empaquetar el proyecto, genera el .jar o .war.</a:t>
            </a:r>
            <a:endParaRPr sz="2300"/>
          </a:p>
          <a:p>
            <a:pPr indent="0" lvl="0" marL="0" rtl="0" algn="l">
              <a:spcBef>
                <a:spcPts val="0"/>
              </a:spcBef>
              <a:spcAft>
                <a:spcPts val="0"/>
              </a:spcAft>
              <a:buClr>
                <a:schemeClr val="dk1"/>
              </a:buClr>
              <a:buSzPts val="1600"/>
              <a:buNone/>
            </a:pPr>
            <a:r>
              <a:rPr b="1" lang="es-ES" sz="2300"/>
              <a:t>mvn install:</a:t>
            </a:r>
            <a:r>
              <a:rPr lang="es-ES" sz="2300"/>
              <a:t> el fichero empaquetado lo instala en el fichero .m2</a:t>
            </a:r>
            <a:endParaRPr sz="2300"/>
          </a:p>
          <a:p>
            <a:pPr indent="0" lvl="0" marL="0" rtl="0" algn="l">
              <a:spcBef>
                <a:spcPts val="0"/>
              </a:spcBef>
              <a:spcAft>
                <a:spcPts val="0"/>
              </a:spcAft>
              <a:buClr>
                <a:schemeClr val="dk1"/>
              </a:buClr>
              <a:buSzPts val="1600"/>
              <a:buNone/>
            </a:pPr>
            <a:r>
              <a:rPr b="1" lang="es-ES" sz="2300"/>
              <a:t>mvn deploy:</a:t>
            </a:r>
            <a:r>
              <a:rPr lang="es-ES" sz="2300"/>
              <a:t> despliega el proyecto</a:t>
            </a:r>
            <a:endParaRPr sz="2300"/>
          </a:p>
          <a:p>
            <a:pPr indent="0" lvl="0" marL="0" rtl="0" algn="l">
              <a:spcBef>
                <a:spcPts val="0"/>
              </a:spcBef>
              <a:spcAft>
                <a:spcPts val="0"/>
              </a:spcAft>
              <a:buClr>
                <a:schemeClr val="dk1"/>
              </a:buClr>
              <a:buSzPts val="1600"/>
              <a:buNone/>
            </a:pPr>
            <a:r>
              <a:t/>
            </a:r>
            <a:endParaRPr sz="2300"/>
          </a:p>
          <a:p>
            <a:pPr indent="0" lvl="0" marL="0" rtl="0" algn="l">
              <a:spcBef>
                <a:spcPts val="0"/>
              </a:spcBef>
              <a:spcAft>
                <a:spcPts val="0"/>
              </a:spcAft>
              <a:buClr>
                <a:schemeClr val="dk1"/>
              </a:buClr>
              <a:buSzPts val="1600"/>
              <a:buNone/>
            </a:pPr>
            <a:r>
              <a:rPr lang="es-ES" sz="2300"/>
              <a:t>Cada uno de los comandos ejecuta también los comandos que están encima, esto es, mvn package </a:t>
            </a:r>
            <a:r>
              <a:rPr lang="es-ES" sz="2300"/>
              <a:t>también</a:t>
            </a:r>
            <a:r>
              <a:rPr lang="es-ES" sz="2300"/>
              <a:t> ejecuta compile y test.</a:t>
            </a:r>
            <a:endParaRPr sz="2300"/>
          </a:p>
        </p:txBody>
      </p:sp>
      <p:sp>
        <p:nvSpPr>
          <p:cNvPr id="127" name="Google Shape;127;p14"/>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Ciclo de vida de Maven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Source Sans Pro"/>
              <a:buNone/>
            </a:pPr>
            <a:r>
              <a:rPr lang="es-ES"/>
              <a:t>Maven</a:t>
            </a:r>
            <a:endParaRPr/>
          </a:p>
        </p:txBody>
      </p:sp>
      <p:sp>
        <p:nvSpPr>
          <p:cNvPr id="133" name="Google Shape;133;p15"/>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34" name="Google Shape;134;p15"/>
          <p:cNvSpPr txBox="1"/>
          <p:nvPr>
            <p:ph idx="1" type="body"/>
          </p:nvPr>
        </p:nvSpPr>
        <p:spPr>
          <a:xfrm>
            <a:off x="622601" y="2204875"/>
            <a:ext cx="10945200" cy="38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s-ES" sz="2300"/>
              <a:t>Si por ejemplo queremos evitar realizar los test para obtener nuestro .jar, podemos ejecutar:</a:t>
            </a:r>
            <a:endParaRPr sz="2300"/>
          </a:p>
          <a:p>
            <a:pPr indent="0" lvl="0" marL="0" rtl="0" algn="l">
              <a:spcBef>
                <a:spcPts val="0"/>
              </a:spcBef>
              <a:spcAft>
                <a:spcPts val="0"/>
              </a:spcAft>
              <a:buClr>
                <a:schemeClr val="dk1"/>
              </a:buClr>
              <a:buSzPts val="1600"/>
              <a:buNone/>
            </a:pPr>
            <a:r>
              <a:t/>
            </a:r>
            <a:endParaRPr sz="2300"/>
          </a:p>
          <a:p>
            <a:pPr indent="0" lvl="0" marL="0" rtl="0" algn="ctr">
              <a:spcBef>
                <a:spcPts val="0"/>
              </a:spcBef>
              <a:spcAft>
                <a:spcPts val="0"/>
              </a:spcAft>
              <a:buClr>
                <a:schemeClr val="dk1"/>
              </a:buClr>
              <a:buSzPts val="1600"/>
              <a:buNone/>
            </a:pPr>
            <a:r>
              <a:rPr b="1" lang="es-ES" sz="2300">
                <a:latin typeface="Source Code Pro"/>
                <a:ea typeface="Source Code Pro"/>
                <a:cs typeface="Source Code Pro"/>
                <a:sym typeface="Source Code Pro"/>
              </a:rPr>
              <a:t>mvn package -DskipTests</a:t>
            </a:r>
            <a:endParaRPr b="1" sz="2300">
              <a:latin typeface="Source Code Pro"/>
              <a:ea typeface="Source Code Pro"/>
              <a:cs typeface="Source Code Pro"/>
              <a:sym typeface="Source Code Pro"/>
            </a:endParaRPr>
          </a:p>
          <a:p>
            <a:pPr indent="0" lvl="0" marL="0" rtl="0" algn="l">
              <a:spcBef>
                <a:spcPts val="0"/>
              </a:spcBef>
              <a:spcAft>
                <a:spcPts val="0"/>
              </a:spcAft>
              <a:buClr>
                <a:schemeClr val="dk1"/>
              </a:buClr>
              <a:buSzPts val="1600"/>
              <a:buNone/>
            </a:pPr>
            <a:r>
              <a:t/>
            </a:r>
            <a:endParaRPr sz="2300"/>
          </a:p>
          <a:p>
            <a:pPr indent="0" lvl="0" marL="0" rtl="0" algn="l">
              <a:spcBef>
                <a:spcPts val="0"/>
              </a:spcBef>
              <a:spcAft>
                <a:spcPts val="0"/>
              </a:spcAft>
              <a:buClr>
                <a:schemeClr val="dk1"/>
              </a:buClr>
              <a:buSzPts val="1600"/>
              <a:buNone/>
            </a:pPr>
            <a:r>
              <a:rPr lang="es-ES" sz="2300"/>
              <a:t>Esto empaqueta el proyecto sin realizar los test.</a:t>
            </a:r>
            <a:endParaRPr sz="2300"/>
          </a:p>
        </p:txBody>
      </p:sp>
      <p:sp>
        <p:nvSpPr>
          <p:cNvPr id="135" name="Google Shape;135;p15"/>
          <p:cNvSpPr txBox="1"/>
          <p:nvPr>
            <p:ph idx="2" type="body"/>
          </p:nvPr>
        </p:nvSpPr>
        <p:spPr>
          <a:xfrm>
            <a:off x="622598" y="1340768"/>
            <a:ext cx="10945200" cy="43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EDA2E"/>
              </a:buClr>
              <a:buSzPts val="3000"/>
              <a:buNone/>
            </a:pPr>
            <a:r>
              <a:rPr lang="es-ES"/>
              <a:t>C</a:t>
            </a:r>
            <a:r>
              <a:rPr lang="es-ES"/>
              <a:t>iclo de vida de Maven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