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0400"/>
  <p:notesSz cx="6858000" cy="9144000"/>
  <p:embeddedFontLs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c37aa78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2c37aa787d_0_6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c37aa78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12c37aa787d_0_7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c37aa78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c37aa787d_0_8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c37aa78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2c37aa787d_0_8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c37aa787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c37aa787d_0_9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c37aa78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2c37aa787d_0_10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c37aa787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2c37aa787d_0_1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c37aa787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12c37aa787d_0_1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c37aa787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c37aa787d_0_12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c37aa787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2c37aa787d_0_1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c466b35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c466b35bb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c37aa78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c37aa787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c37aa78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2c37aa787d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c37aa787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12c37aa787d_0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c37aa78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12c37aa787d_0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c37aa78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2c37aa787d_0_4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c37aa78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2c37aa787d_0_5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dhat.com/es/topics/cloud-native-apps" TargetMode="External"/><Relationship Id="rId4" Type="http://schemas.openxmlformats.org/officeDocument/2006/relationships/hyperlink" Target="https://www.redhat.com/es/topics/automation" TargetMode="External"/><Relationship Id="rId5" Type="http://schemas.openxmlformats.org/officeDocument/2006/relationships/hyperlink" Target="https://www.redhat.com/es/topics/cloud-native-apps/why-choose-red-hat-cloud-native" TargetMode="External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5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CI/CD</a:t>
            </a:r>
            <a:endParaRPr/>
          </a:p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3</a:t>
            </a:r>
            <a:r>
              <a:rPr lang="es-ES"/>
              <a:t>-. CD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CD</a:t>
            </a:r>
            <a:endParaRPr/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CD significa </a:t>
            </a:r>
            <a:r>
              <a:rPr i="1" lang="es-ES" sz="2600"/>
              <a:t>Continuous</a:t>
            </a:r>
            <a:r>
              <a:rPr i="1" lang="es-ES" sz="2600"/>
              <a:t> Delivery</a:t>
            </a:r>
            <a:r>
              <a:rPr lang="es-ES" sz="2600"/>
              <a:t>, consiste en la publicación automática del código o producto a un repositorio, como por ejemplo, GitHub.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es CD?</a:t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998" y="3153962"/>
            <a:ext cx="4062202" cy="191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CD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622600" y="2204875"/>
            <a:ext cx="109713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Utilizando un Repositorio remoto y realizando en dicho repositorio las pruebas para cumplimentar el CI, esta parte de la estrategia se realiza </a:t>
            </a:r>
            <a:r>
              <a:rPr lang="es-ES" sz="2500"/>
              <a:t>automáticamente</a:t>
            </a:r>
            <a:r>
              <a:rPr lang="es-ES" sz="2500"/>
              <a:t>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56" name="Google Shape;156;p18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Cómo</a:t>
            </a:r>
            <a:r>
              <a:rPr lang="es-ES"/>
              <a:t> implementarlo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3847400"/>
            <a:ext cx="7867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4</a:t>
            </a:r>
            <a:r>
              <a:rPr lang="es-ES"/>
              <a:t>-. CI/CD/CD</a:t>
            </a:r>
            <a:endParaRPr/>
          </a:p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CI/</a:t>
            </a:r>
            <a:r>
              <a:rPr lang="es-ES"/>
              <a:t>CD/CD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622600" y="2204875"/>
            <a:ext cx="109713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Existe un segundo CD, que hace referencia a Continuous Deployment. Esta tarea consiste en el despliegue de un código </a:t>
            </a:r>
            <a:r>
              <a:rPr lang="es-ES" sz="2500"/>
              <a:t>automáticamente</a:t>
            </a:r>
            <a:r>
              <a:rPr lang="es-ES" sz="2500"/>
              <a:t> cuando ocurra un evento.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71" name="Google Shape;171;p20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Segundo CD</a:t>
            </a:r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3847400"/>
            <a:ext cx="786765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CI/CD/CD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622600" y="2204875"/>
            <a:ext cx="10971300" cy="3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Planeamos incluir una utilidad a nuestro programa informático.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Mediante CI/CD, nos aseguramos que hasta que la funcionalidad no se adhiere perfectamente al programa no se pueda realizar un merge. 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Una vez que se realiza un </a:t>
            </a:r>
            <a:r>
              <a:rPr i="1" lang="es-ES" sz="2500"/>
              <a:t>merge</a:t>
            </a:r>
            <a:r>
              <a:rPr lang="es-ES" sz="2500"/>
              <a:t>, automáticamente se </a:t>
            </a:r>
            <a:r>
              <a:rPr lang="es-ES" sz="2500"/>
              <a:t>publica</a:t>
            </a:r>
            <a:r>
              <a:rPr lang="es-ES" sz="2500"/>
              <a:t> en nuestra web una versión nueva del programa o se despliega un contenedor con nuestro nuevo código.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80" name="Google Shape;180;p2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Ejemplo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5-. Herramientas CI/CD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 sz="3000"/>
              <a:t>Herramientas CI/CD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22600" y="2204875"/>
            <a:ext cx="6079500" cy="3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Es la herramienta de código abierto más popular para la automatización de servidores.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Tiene una gran flexibilidad.</a:t>
            </a:r>
            <a:endParaRPr sz="2500"/>
          </a:p>
        </p:txBody>
      </p:sp>
      <p:sp>
        <p:nvSpPr>
          <p:cNvPr id="194" name="Google Shape;194;p2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Jenkins</a:t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475" y="1624443"/>
            <a:ext cx="4159144" cy="4159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Herramientas CI/CD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22600" y="2204875"/>
            <a:ext cx="63186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Circle CI es otro software para automatizar servidores centrado en CI/CD.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/>
              <a:t>Este producto es privado y tiene un costo.</a:t>
            </a:r>
            <a:endParaRPr sz="2600"/>
          </a:p>
        </p:txBody>
      </p:sp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Circle CI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7025" y="1988093"/>
            <a:ext cx="33337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Herramientas CI/CD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622600" y="2204875"/>
            <a:ext cx="55911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Es una herramienta para </a:t>
            </a:r>
            <a:r>
              <a:rPr lang="es-ES" sz="2500"/>
              <a:t>automatizar</a:t>
            </a:r>
            <a:r>
              <a:rPr lang="es-ES" sz="2500"/>
              <a:t> procesos de un repositorio que se encuentre en GitHub.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La automatización de estos va configurado en ficheros de texto que se pueden mover entre rama y rama.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Se gana comodidad pero se pierde flexibilidad y abanicos de opciones frente a softwares </a:t>
            </a:r>
            <a:r>
              <a:rPr lang="es-ES" sz="2500"/>
              <a:t>específicos</a:t>
            </a:r>
            <a:r>
              <a:rPr lang="es-ES" sz="2500"/>
              <a:t> de automatización de servidores.</a:t>
            </a:r>
            <a:endParaRPr sz="2600"/>
          </a:p>
        </p:txBody>
      </p:sp>
      <p:sp>
        <p:nvSpPr>
          <p:cNvPr id="212" name="Google Shape;212;p2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GitHub Actions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925" y="2410118"/>
            <a:ext cx="5671901" cy="3190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852053" y="1988850"/>
            <a:ext cx="105468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/>
              <a:t>¿Qué es CI/CD?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/>
              <a:t>CI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/>
              <a:t>CD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/>
              <a:t>CI/CD/CD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s-ES" sz="2500"/>
              <a:t>Herramientas CI/CD</a:t>
            </a:r>
            <a:endParaRPr sz="25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 sz="3000"/>
              <a:t>Herramientas CI/CD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622600" y="2204875"/>
            <a:ext cx="5591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Travis CI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Azure DevOps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AWS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GitLab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…</a:t>
            </a:r>
            <a:endParaRPr sz="2500"/>
          </a:p>
        </p:txBody>
      </p:sp>
      <p:sp>
        <p:nvSpPr>
          <p:cNvPr id="221" name="Google Shape;221;p26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Más Herramientas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27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27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THANK YOU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COLABORADORES: </a:t>
            </a:r>
            <a:r>
              <a:rPr lang="es-ES" sz="20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Nahikari Otermin</a:t>
            </a:r>
            <a:r>
              <a:rPr b="0" i="0" lang="es-ES" sz="2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 Pablo Rubio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1-. ¿Qué es CI/CD?</a:t>
            </a:r>
            <a:endParaRPr/>
          </a:p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CI/CD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22600" y="2204875"/>
            <a:ext cx="65055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La CI/CD es un método para distribuir las </a:t>
            </a:r>
            <a:r>
              <a:rPr lang="es-ES" sz="250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aplicaciones</a:t>
            </a:r>
            <a:r>
              <a:rPr lang="es-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 los clientes con frecuencia mediante el uso de la </a:t>
            </a:r>
            <a:r>
              <a:rPr lang="es-ES" sz="250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automatización</a:t>
            </a:r>
            <a:r>
              <a:rPr lang="es-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en las etapas del </a:t>
            </a:r>
            <a:r>
              <a:rPr lang="es-ES" sz="2500">
                <a:highlight>
                  <a:schemeClr val="lt1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desarrollo de aplicaciones</a:t>
            </a:r>
            <a:r>
              <a:rPr lang="es-ES" sz="25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600"/>
          </a:p>
        </p:txBody>
      </p:sp>
      <p:sp>
        <p:nvSpPr>
          <p:cNvPr id="90" name="Google Shape;90;p10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es CI/CD?</a:t>
            </a:r>
            <a:endParaRPr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0175" y="2805550"/>
            <a:ext cx="4800025" cy="22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CI/CD</a:t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Es una solución para la integración automática de código nuevo o recursos nuevos garantizando el correcto funcionamiento del futuro programa y de la entrega </a:t>
            </a:r>
            <a:r>
              <a:rPr lang="es-ES" sz="2600"/>
              <a:t>automática</a:t>
            </a:r>
            <a:r>
              <a:rPr lang="es-ES" sz="2600"/>
              <a:t>, enviando el producto nuevo según se actualice.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99" name="Google Shape;99;p11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es CI/CD?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998" y="3153962"/>
            <a:ext cx="4062202" cy="191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type="ctrTitle"/>
          </p:nvPr>
        </p:nvSpPr>
        <p:spPr>
          <a:xfrm>
            <a:off x="2618979" y="1868344"/>
            <a:ext cx="67650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2-. CI</a:t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</a:t>
            </a:r>
            <a:endParaRPr/>
          </a:p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CI hace referencia a las siglas </a:t>
            </a:r>
            <a:r>
              <a:rPr i="1" lang="es-ES" sz="2600"/>
              <a:t>Continous Integration</a:t>
            </a:r>
            <a:r>
              <a:rPr lang="es-ES" sz="2600"/>
              <a:t>. El </a:t>
            </a:r>
            <a:r>
              <a:rPr lang="es-ES" sz="2600"/>
              <a:t>propósito</a:t>
            </a:r>
            <a:r>
              <a:rPr lang="es-ES" sz="2600"/>
              <a:t> de CI es planear una mejora, diseñar unas pruebas que debe pasar la nueva mejora al incorporarse.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14" name="Google Shape;114;p13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¿Qué es CI?</a:t>
            </a:r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7998" y="3153962"/>
            <a:ext cx="4062202" cy="191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</a:t>
            </a:r>
            <a:endParaRPr/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Primero se diseña </a:t>
            </a:r>
            <a:r>
              <a:rPr lang="es-ES" sz="2600"/>
              <a:t>qué</a:t>
            </a:r>
            <a:r>
              <a:rPr lang="es-ES" sz="2600"/>
              <a:t> inclusión se quiere hacer al nuevo código.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Seguido, se crea una rama en el proyecto para dicho </a:t>
            </a:r>
            <a:r>
              <a:rPr lang="es-ES" sz="2600"/>
              <a:t>propósito</a:t>
            </a:r>
            <a:r>
              <a:rPr lang="es-ES" sz="2600"/>
              <a:t>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Se diseñan las pruebas que debe pasar, por ejemplo en el caso de Java, pruebas unitarias en JUnit, xUnit, etc.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23" name="Google Shape;123;p14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¿Cómo aplicar CI?</a:t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048" y="2122118"/>
            <a:ext cx="21717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urce Sans Pro"/>
              <a:buNone/>
            </a:pPr>
            <a:r>
              <a:rPr lang="es-ES"/>
              <a:t>CI</a:t>
            </a:r>
            <a:endParaRPr/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622598" y="2204864"/>
            <a:ext cx="7200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Una vez las pruebas están diseñadas, podemos programar en el repositorio que cada vez que se realice un </a:t>
            </a:r>
            <a:r>
              <a:rPr i="1" lang="es-ES" sz="2600"/>
              <a:t>push</a:t>
            </a:r>
            <a:r>
              <a:rPr lang="es-ES" sz="2600"/>
              <a:t>,</a:t>
            </a:r>
            <a:r>
              <a:rPr i="1" lang="es-ES" sz="2600"/>
              <a:t> </a:t>
            </a:r>
            <a:r>
              <a:rPr lang="es-ES" sz="2600"/>
              <a:t>pase las pruebas diseñadas para que el desarrollador conozca las pruebas que no pasa.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2600"/>
              <a:t>Más útil todavía, podemos programar que cuando se realice un </a:t>
            </a:r>
            <a:r>
              <a:rPr i="1" lang="es-ES" sz="2600"/>
              <a:t>pull request</a:t>
            </a:r>
            <a:r>
              <a:rPr lang="es-ES" sz="2600"/>
              <a:t> en GitHub, no se pueda realizar un </a:t>
            </a:r>
            <a:r>
              <a:rPr i="1" lang="es-ES" sz="2600"/>
              <a:t>merge </a:t>
            </a:r>
            <a:r>
              <a:rPr lang="es-ES" sz="2600"/>
              <a:t>si no pasa todas las pruebas.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600"/>
          </a:p>
        </p:txBody>
      </p:sp>
      <p:sp>
        <p:nvSpPr>
          <p:cNvPr id="132" name="Google Shape;132;p15"/>
          <p:cNvSpPr txBox="1"/>
          <p:nvPr>
            <p:ph idx="2" type="body"/>
          </p:nvPr>
        </p:nvSpPr>
        <p:spPr>
          <a:xfrm>
            <a:off x="622598" y="1340768"/>
            <a:ext cx="10945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</a:pPr>
            <a:r>
              <a:rPr lang="es-ES"/>
              <a:t>¿Cómo aplicar CI?</a:t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5523" y="2819393"/>
            <a:ext cx="4062103" cy="225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