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0400"/>
  <p:notesSz cx="6858000" cy="9144000"/>
  <p:embeddedFontLs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2337f4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52337f499_0_3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52337f4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52337f499_0_4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52337f4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52337f499_0_5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2337f4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52337f499_0_6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52337f4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52337f499_0_7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2337f4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352337f499_0_8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2337f4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352337f499_0_9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2337f4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52337f499_0_10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2337f49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52337f499_0_1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52337f4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52337f499_0_13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52337f49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352337f499_0_1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52337f4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52337f499_0_1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52337f49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52337f499_0_16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52337f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52337f49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2337f4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352337f499_0_1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2337f4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352337f499_0_1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2337f4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52337f499_0_2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2337f4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52337f499_0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2337f4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52337f499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CI/CD/CD en Github</a:t>
            </a:r>
            <a:endParaRPr/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413175" y="2431475"/>
            <a:ext cx="1016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Esta rama debe tener una definición clara de qué se va a realizar en ella.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175" y="3516362"/>
            <a:ext cx="4514326" cy="160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413175" y="2431475"/>
            <a:ext cx="10167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Una vez creada la rama, creamos los test que 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garanticen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 que la funcionalidad desarrollada funcione a la perfección.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Por esta razón, es muy importante que 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esté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 bien definido qué se va a desarrollar en dicha rama.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825" y="3429000"/>
            <a:ext cx="4978125" cy="1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1413175" y="2431475"/>
            <a:ext cx="1016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Posteriormente se desarrolla la funcionalidad.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38" y="3275225"/>
            <a:ext cx="77057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1319650" y="2431475"/>
            <a:ext cx="10167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Y creamos un pull request.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100" y="3240225"/>
            <a:ext cx="8610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319650" y="2431475"/>
            <a:ext cx="10167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En el pull request no nos debe permitir completar el merge si no cumple las condiciones mínimas: que la funcionalidad funcione y que el código que queda en el master sea 100% funcional.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0" y="3718200"/>
            <a:ext cx="8610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675" y="3090938"/>
            <a:ext cx="1847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1319650" y="2431475"/>
            <a:ext cx="7707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Cuando intentamos hacer un pull request, GitHub simula cómo quedará el código después de unir la rama secundaria al master.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Este código </a:t>
            </a:r>
            <a:r>
              <a:rPr b="1" lang="es-ES" sz="2500">
                <a:latin typeface="Source Sans Pro"/>
                <a:ea typeface="Source Sans Pro"/>
                <a:cs typeface="Source Sans Pro"/>
                <a:sym typeface="Source Sans Pro"/>
              </a:rPr>
              <a:t>no puede tener conflictos y debe pasar los test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 definidos en la rama secundaria, unidos a todos los test que había hasta entonces en el máster. Si no los pasa, no se puede completar el merge.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675" y="3090938"/>
            <a:ext cx="1847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319650" y="2431475"/>
            <a:ext cx="77076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Aparte de estos test, podemos añadirle bloqueos adicionales. Por ejemplo, que el código esté aprobado por un administrador.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319650" y="2431475"/>
            <a:ext cx="102483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Una vez que pasa todas las pruebas y se garantiza el correcto funcionamiento de la rama master unida con la rama secundaria, se puede completar el merge.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963" y="3751700"/>
            <a:ext cx="7471676" cy="24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19582" y="3150969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2-. </a:t>
            </a:r>
            <a:r>
              <a:rPr lang="es-ES"/>
              <a:t>CI/CD/CD en GitHub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CI/CD/CD en GitHub</a:t>
            </a:r>
            <a:endParaRPr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319650" y="2431475"/>
            <a:ext cx="102483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El segundo CD hace referencia a Continous Deployment, esto es, despliegue automático. Para automatizar dicho despliegue tendremos que configurar el repositorio.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963" y="3751700"/>
            <a:ext cx="7471676" cy="24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1096345" y="1988850"/>
            <a:ext cx="67989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s-ES" sz="3100"/>
              <a:t>1-. </a:t>
            </a:r>
            <a:r>
              <a:rPr lang="es-ES" sz="3100"/>
              <a:t>CI/CD en GitHub</a:t>
            </a:r>
            <a:endParaRPr sz="3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s-ES" sz="3100"/>
              <a:t>2-. CI/CD/CD en GitHub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CI/CD/CD en GitHub</a:t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7" name="Google Shape;227;p2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1319650" y="2134375"/>
            <a:ext cx="584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Esta configuración automatiza que cuando…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Se realice un merge en el master o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O se cree una nueva versión o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….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Se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despliegue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automáticamente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el producto.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213" y="1773363"/>
            <a:ext cx="42195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CI/CD/CD en GitHub</a:t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6" name="Google Shape;236;p2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319650" y="2134375"/>
            <a:ext cx="7066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Estos despliegues pueden ser: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Enviar nuestra página web a nuestro servidor y que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esté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operativo.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Publicar la nueva versión del producto en nuestra web.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Empaquetar nuestro código en un contenedor: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○"/>
            </a:pPr>
            <a:r>
              <a:rPr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Desplegarlo en nuestro servidor.</a:t>
            </a:r>
            <a:endParaRPr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Char char="○"/>
            </a:pPr>
            <a:r>
              <a:rPr lang="es-ES" sz="2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Publicarlo en un repositorio de contenedores.</a:t>
            </a:r>
            <a:endParaRPr sz="2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Source Sans Pro"/>
              <a:buChar char="●"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471" y="2264121"/>
            <a:ext cx="2844300" cy="304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CI/CD/CD en GitHub</a:t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1319650" y="2134375"/>
            <a:ext cx="102483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Tras aplicar estas configuraciones y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filosofías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en nuestro proyecto, estaremos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garantizando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la integridad del código y la 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garantía</a:t>
            </a:r>
            <a:r>
              <a:rPr lang="es-ES" sz="2600">
                <a:latin typeface="Source Sans Pro"/>
                <a:ea typeface="Source Sans Pro"/>
                <a:cs typeface="Source Sans Pro"/>
                <a:sym typeface="Source Sans Pro"/>
              </a:rPr>
              <a:t> de que según se actualice nuestro proyecto, nuestros cliente o usuarios tendrán a su disposición el producto o servicio más actualizado. 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169" y="3866625"/>
            <a:ext cx="6092899" cy="25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2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258" name="Google Shape;2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419582" y="3150969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1-. CI/CD en GitHub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1011400" y="2667675"/>
            <a:ext cx="1016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Source Sans Pro"/>
                <a:ea typeface="Source Sans Pro"/>
                <a:cs typeface="Source Sans Pro"/>
                <a:sym typeface="Source Sans Pro"/>
              </a:rPr>
              <a:t>Por un lado: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 CI (Continous Integration) pretende garantizar que el código nuevo se integre perfectamente en el código vigente. Para poder aplicar CI tendremos que configurar nuestro repositorio.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Source Sans Pro"/>
                <a:ea typeface="Source Sans Pro"/>
                <a:cs typeface="Source Sans Pro"/>
                <a:sym typeface="Source Sans Pro"/>
              </a:rPr>
              <a:t>Por otro lado: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 CD (Continous Delivery) garantiza que el código está distribuido. Al utilizar un repositorio remoto como es GitHub, esta parte la realizamos sin cambio alguno.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1011400" y="2667675"/>
            <a:ext cx="1016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>
                <a:latin typeface="Source Sans Pro"/>
                <a:ea typeface="Source Sans Pro"/>
                <a:cs typeface="Source Sans Pro"/>
                <a:sym typeface="Source Sans Pro"/>
              </a:rPr>
              <a:t>Veamos </a:t>
            </a:r>
            <a:r>
              <a:rPr lang="es-ES" sz="3400">
                <a:latin typeface="Source Sans Pro"/>
                <a:ea typeface="Source Sans Pro"/>
                <a:cs typeface="Source Sans Pro"/>
                <a:sym typeface="Source Sans Pro"/>
              </a:rPr>
              <a:t>cómo</a:t>
            </a:r>
            <a:r>
              <a:rPr lang="es-ES" sz="3400">
                <a:latin typeface="Source Sans Pro"/>
                <a:ea typeface="Source Sans Pro"/>
                <a:cs typeface="Source Sans Pro"/>
                <a:sym typeface="Source Sans Pro"/>
              </a:rPr>
              <a:t> aplicar CI en nuestro proyecto de GitHub.</a:t>
            </a:r>
            <a:endParaRPr sz="3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975" y="4076612"/>
            <a:ext cx="45339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1413175" y="2431475"/>
            <a:ext cx="101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Si utilizamos GitHubFlow, la rama master siempre va a tener un código funcional.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1413175" y="2431475"/>
            <a:ext cx="9549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600">
                <a:latin typeface="Source Sans Pro"/>
                <a:ea typeface="Source Sans Pro"/>
                <a:cs typeface="Source Sans Pro"/>
                <a:sym typeface="Source Sans Pro"/>
              </a:rPr>
              <a:t>¿Cómo </a:t>
            </a:r>
            <a:r>
              <a:rPr lang="es-ES" sz="8600">
                <a:latin typeface="Source Sans Pro"/>
                <a:ea typeface="Source Sans Pro"/>
                <a:cs typeface="Source Sans Pro"/>
                <a:sym typeface="Source Sans Pro"/>
              </a:rPr>
              <a:t>garantizarlo</a:t>
            </a:r>
            <a:r>
              <a:rPr lang="es-ES" sz="86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8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975" y="4076612"/>
            <a:ext cx="45339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1413175" y="2431475"/>
            <a:ext cx="101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Se protege la rama con la finalidad de que no se le pueda realizar, ni push, ni merge directo. Solo se podrá realizar merge mediante un pull request.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CI/CD en GitHub</a:t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413175" y="2431475"/>
            <a:ext cx="1016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Cuando queremos añadir una funcionalidad creamos una rama con dicho 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propósito</a:t>
            </a:r>
            <a:r>
              <a:rPr lang="es-ES" sz="25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175" y="3516362"/>
            <a:ext cx="4514326" cy="160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