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</p:sldIdLst>
  <p:sldSz cy="6858000" cx="12190400"/>
  <p:notesSz cx="6858000" cy="9144000"/>
  <p:embeddedFontLst>
    <p:embeddedFont>
      <p:font typeface="Source Code Pro"/>
      <p:regular r:id="rId75"/>
      <p:bold r:id="rId76"/>
      <p:italic r:id="rId77"/>
      <p:boldItalic r:id="rId78"/>
    </p:embeddedFont>
    <p:embeddedFont>
      <p:font typeface="Source Sans Pro"/>
      <p:regular r:id="rId79"/>
      <p:bold r:id="rId80"/>
      <p:italic r:id="rId81"/>
      <p:boldItalic r:id="rId8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SourceSansPro-bold.fntdata"/><Relationship Id="rId82" Type="http://schemas.openxmlformats.org/officeDocument/2006/relationships/font" Target="fonts/SourceSansPro-boldItalic.fntdata"/><Relationship Id="rId81" Type="http://schemas.openxmlformats.org/officeDocument/2006/relationships/font" Target="fonts/SourceSans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font" Target="fonts/SourceCodePro-regular.fntdata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SourceCodePro-italic.fntdata"/><Relationship Id="rId32" Type="http://schemas.openxmlformats.org/officeDocument/2006/relationships/slide" Target="slides/slide27.xml"/><Relationship Id="rId76" Type="http://schemas.openxmlformats.org/officeDocument/2006/relationships/font" Target="fonts/SourceCodePro-bold.fntdata"/><Relationship Id="rId35" Type="http://schemas.openxmlformats.org/officeDocument/2006/relationships/slide" Target="slides/slide30.xml"/><Relationship Id="rId79" Type="http://schemas.openxmlformats.org/officeDocument/2006/relationships/font" Target="fonts/SourceSansPro-regular.fntdata"/><Relationship Id="rId34" Type="http://schemas.openxmlformats.org/officeDocument/2006/relationships/slide" Target="slides/slide29.xml"/><Relationship Id="rId78" Type="http://schemas.openxmlformats.org/officeDocument/2006/relationships/font" Target="fonts/SourceCodePro-boldItalic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c4a0f2de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2c4a0f2de4_0_10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e50b17da3_1_5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e50b17da3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2e50b17da3_1_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e50b17da3_1_6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e50b17da3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2e50b17da3_1_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c4a0f2de4_0_7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c4a0f2de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2c4a0f2de4_0_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c4a0f2de4_0_11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c4a0f2de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2c4a0f2de4_0_1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c4a0f2de4_0_12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c4a0f2de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2c4a0f2de4_0_1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c4a0f2de4_0_14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c4a0f2de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2c4a0f2de4_0_1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c4a0f2de4_0_15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c4a0f2de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2c4a0f2de4_0_1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e50b17da3_1_2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e50b17da3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2e50b17da3_1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e50b17da3_1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e50b17da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2e50b17da3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e50b17da3_1_3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e50b17da3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2e50b17da3_1_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e50b17da3_1_10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e50b17da3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2e50b17da3_1_10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c4a0f2de4_0_13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c4a0f2de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2c4a0f2de4_0_1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e50b17da3_1_7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e50b17da3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12e50b17da3_1_7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e50b17da3_1_8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2e50b17da3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2e50b17da3_1_8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e50b17da3_1_9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2e50b17da3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2e50b17da3_1_9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e50b17da3_1_12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e50b17da3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12e50b17da3_1_1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e50b17da3_1_13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e50b17da3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12e50b17da3_1_1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e50b17da3_1_14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2e50b17da3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12e50b17da3_1_1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2e50b17da3_1_16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2e50b17da3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12e50b17da3_1_1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c4a0f2d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2c4a0f2de4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2e50b17da3_1_17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2e50b17da3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12e50b17da3_1_17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2e50b17da3_1_18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2e50b17da3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12e50b17da3_1_18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2e50b17da3_1_20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2e50b17da3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12e50b17da3_1_20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2e50b17da3_1_21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2e50b17da3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12e50b17da3_1_2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2e50b17da3_1_22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2e50b17da3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12e50b17da3_1_2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2e50b17da3_1_23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2e50b17da3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12e50b17da3_1_2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2e50b17da3_1_24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2e50b17da3_1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12e50b17da3_1_2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2e50b17da3_1_25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2e50b17da3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12e50b17da3_1_2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2e50b17da3_1_27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2e50b17da3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12e50b17da3_1_2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2e50b17da3_1_28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2e50b17da3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12e50b17da3_1_28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2e50b17da3_1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12e50b17da3_1_37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2e50b17da3_1_29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2e50b17da3_1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12e50b17da3_1_29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2e50b17da3_1_31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2e50b17da3_1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12e50b17da3_1_3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2e50b17da3_1_32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2e50b17da3_1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12e50b17da3_1_3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2e50b17da3_1_33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2e50b17da3_1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12e50b17da3_1_3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2e50b17da3_1_35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2e50b17da3_1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12e50b17da3_1_3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2ee433b3d0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2ee433b3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12ee433b3d0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2e50b17da3_1_31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2e50b17da3_1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g12e50b17da3_1_3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2ee433b3d0_0_1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2ee433b3d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12ee433b3d0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2ee433b3d0_0_2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2ee433b3d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g12ee433b3d0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c4a0f2de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2c4a0f2de4_0_5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2ee433b3d0_0_3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2ee433b3d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12ee433b3d0_0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2fb8e180c0_0_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2fb8e180c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12fb8e180c0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2fb8e180c0_0_1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2fb8e180c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g12fb8e180c0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2e50b17da3_1_30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2e50b17da3_1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g12e50b17da3_1_30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2fb8e180c0_0_3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2fb8e180c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g12fb8e180c0_0_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2fb8e180c0_0_4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2fb8e180c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g12fb8e180c0_0_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2fb8e180c0_0_6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2fb8e180c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g12fb8e180c0_0_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2fb8e180c0_0_7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2fb8e180c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g12fb8e180c0_0_7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2fb8e180c0_0_8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2fb8e180c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g12fb8e180c0_0_8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2fb8e180c0_0_9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2fb8e180c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g12fb8e180c0_0_9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c4a0f2de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2c4a0f2de4_0_6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2fb8e180c0_0_10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2fb8e180c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g12fb8e180c0_0_10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2fb8e180c0_0_11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2fb8e180c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g12fb8e180c0_0_1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2fb8e180c0_0_12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2fb8e180c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g12fb8e180c0_0_1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2fb8e180c0_0_13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2fb8e180c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g12fb8e180c0_0_1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2fb8e180c0_0_14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12fb8e180c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g12fb8e180c0_0_1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2fb8e180c0_0_15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2fb8e180c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g12fb8e180c0_0_1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2fb8e180c0_0_16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2fb8e180c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g12fb8e180c0_0_1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2fb8e180c0_0_17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2fb8e180c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g12fb8e180c0_0_1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1ce2b9165b_0_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1ce2b9165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g11ce2b9165b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2" name="Google Shape;7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c4a0f2de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2c4a0f2de4_0_8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c4a0f2de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2c4a0f2de4_0_9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c4a0f2de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2c4a0f2de4_0_10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-Izenburua">
  <p:cSld name="0-Izenburu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Indizea">
  <p:cSld name="1-Indizea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78582" y="1124744"/>
            <a:ext cx="1116124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295006" y="1988840"/>
            <a:ext cx="36004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.png" id="31" name="Google Shape;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 tituluarekin">
  <p:cSld name="2-Atala tituluareki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urce Sans Pro"/>
              <a:buNone/>
              <a:defRPr b="1"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22598" y="2204864"/>
            <a:ext cx="7200800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2" type="body"/>
          </p:nvPr>
        </p:nvSpPr>
        <p:spPr>
          <a:xfrm>
            <a:off x="622598" y="1340768"/>
            <a:ext cx="10945215" cy="43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  <a:defRPr sz="3000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191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191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191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191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"/>
          <p:cNvSpPr/>
          <p:nvPr>
            <p:ph idx="3" type="pic"/>
          </p:nvPr>
        </p:nvSpPr>
        <p:spPr>
          <a:xfrm>
            <a:off x="8039100" y="2205038"/>
            <a:ext cx="3529013" cy="381635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41" name="Google Shape;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Amaiera">
  <p:cSld name="3-Amaiera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47" name="Google Shape;4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9" name="Google Shape;49;p5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5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/>
          </a:p>
        </p:txBody>
      </p:sp>
      <p:pic>
        <p:nvPicPr>
          <p:cNvPr descr="G:\Mi unidad\ana\Tknika\LOGOs TKNIKA\header_ppt_unevoc.png" id="51" name="Google Shape;5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">
  <p:cSld name="2-Atala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6" name="Google Shape;5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 txBox="1"/>
          <p:nvPr>
            <p:ph idx="1" type="body"/>
          </p:nvPr>
        </p:nvSpPr>
        <p:spPr>
          <a:xfrm>
            <a:off x="622598" y="1192033"/>
            <a:ext cx="7200800" cy="482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6"/>
          <p:cNvSpPr/>
          <p:nvPr>
            <p:ph idx="2" type="pic"/>
          </p:nvPr>
        </p:nvSpPr>
        <p:spPr>
          <a:xfrm>
            <a:off x="8039100" y="1192033"/>
            <a:ext cx="3529013" cy="482935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59" name="Google Shape;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ithub.com/es/actions/using-workflows/events-that-trigger-workflow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9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9.xml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/>
          <p:nvPr/>
        </p:nvSpPr>
        <p:spPr>
          <a:xfrm>
            <a:off x="780950" y="2132856"/>
            <a:ext cx="10441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5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GitHub Actions</a:t>
            </a:r>
            <a:endParaRPr/>
          </a:p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8739781" y="6232227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" name="Google Shape;67;p7"/>
          <p:cNvSpPr/>
          <p:nvPr/>
        </p:nvSpPr>
        <p:spPr>
          <a:xfrm>
            <a:off x="7391350" y="116632"/>
            <a:ext cx="1296144" cy="792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68" name="Google Shape;6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 txBox="1"/>
          <p:nvPr/>
        </p:nvSpPr>
        <p:spPr>
          <a:xfrm>
            <a:off x="874626" y="4973106"/>
            <a:ext cx="104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COLABORADORES: </a:t>
            </a:r>
            <a:r>
              <a:rPr lang="es-ES" sz="2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Nahikari Otermin</a:t>
            </a:r>
            <a:r>
              <a:rPr b="0" i="0" lang="es-ES" sz="2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 Pablo Rubio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type="ctrTitle"/>
          </p:nvPr>
        </p:nvSpPr>
        <p:spPr>
          <a:xfrm>
            <a:off x="2618979" y="1868344"/>
            <a:ext cx="67650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3</a:t>
            </a:r>
            <a:r>
              <a:rPr lang="es-ES"/>
              <a:t>-. Actions</a:t>
            </a:r>
            <a:endParaRPr/>
          </a:p>
        </p:txBody>
      </p:sp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 sz="3000"/>
              <a:t>Actions</a:t>
            </a:r>
            <a:endParaRPr/>
          </a:p>
        </p:txBody>
      </p:sp>
      <p:sp>
        <p:nvSpPr>
          <p:cNvPr id="147" name="Google Shape;147;p1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8" name="Google Shape;148;p17"/>
          <p:cNvSpPr txBox="1"/>
          <p:nvPr>
            <p:ph idx="1" type="body"/>
          </p:nvPr>
        </p:nvSpPr>
        <p:spPr>
          <a:xfrm>
            <a:off x="622600" y="2204875"/>
            <a:ext cx="60504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Los Action son ficheros con </a:t>
            </a:r>
            <a:r>
              <a:rPr lang="es-ES" sz="2500"/>
              <a:t>órdenes</a:t>
            </a:r>
            <a:r>
              <a:rPr lang="es-ES" sz="2500"/>
              <a:t> que deben ejecutarse si ocurre algún evento en el repositorio, como por ejemplo, recibir un push.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Al conjunto de </a:t>
            </a:r>
            <a:r>
              <a:rPr lang="es-ES" sz="2500"/>
              <a:t>órdenes</a:t>
            </a:r>
            <a:r>
              <a:rPr lang="es-ES" sz="2500"/>
              <a:t> se le llama coloquialmente </a:t>
            </a:r>
            <a:r>
              <a:rPr i="1" lang="es-ES" sz="2500"/>
              <a:t>workflow</a:t>
            </a:r>
            <a:r>
              <a:rPr lang="es-ES" sz="2500"/>
              <a:t>.</a:t>
            </a:r>
            <a:endParaRPr sz="2500"/>
          </a:p>
        </p:txBody>
      </p:sp>
      <p:sp>
        <p:nvSpPr>
          <p:cNvPr id="149" name="Google Shape;149;p17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¿Qué son los Actions?</a:t>
            </a:r>
            <a:endParaRPr/>
          </a:p>
        </p:txBody>
      </p:sp>
      <p:pic>
        <p:nvPicPr>
          <p:cNvPr id="150" name="Google Shape;1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6975" y="2035168"/>
            <a:ext cx="484822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 sz="3000"/>
              <a:t>Actions</a:t>
            </a:r>
            <a:endParaRPr/>
          </a:p>
        </p:txBody>
      </p:sp>
      <p:sp>
        <p:nvSpPr>
          <p:cNvPr id="157" name="Google Shape;157;p18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622600" y="2204875"/>
            <a:ext cx="60504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Estas </a:t>
            </a:r>
            <a:r>
              <a:rPr lang="es-ES" sz="2500"/>
              <a:t>órdenes</a:t>
            </a:r>
            <a:r>
              <a:rPr lang="es-ES" sz="2500"/>
              <a:t> son ejecutadas en un contenedor independiente. Esto es, se ejecuta una “</a:t>
            </a:r>
            <a:r>
              <a:rPr lang="es-ES" sz="2500"/>
              <a:t>máquina</a:t>
            </a:r>
            <a:r>
              <a:rPr lang="es-ES" sz="2500"/>
              <a:t> virtual” donde nosotros realizamos acciones sobre el repositorio, como por ejemplo, realizar las pruebas unitarias del proyecto.</a:t>
            </a:r>
            <a:endParaRPr b="1" sz="2500"/>
          </a:p>
        </p:txBody>
      </p:sp>
      <p:sp>
        <p:nvSpPr>
          <p:cNvPr id="159" name="Google Shape;159;p18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¿Qué son los Actions?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6975" y="2035168"/>
            <a:ext cx="484822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 sz="3000"/>
              <a:t>Actions</a:t>
            </a:r>
            <a:endParaRPr/>
          </a:p>
        </p:txBody>
      </p:sp>
      <p:sp>
        <p:nvSpPr>
          <p:cNvPr id="167" name="Google Shape;167;p19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622600" y="2204875"/>
            <a:ext cx="104925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Los ficheros de los action son archivos .yaml que se encuentran en la carpeta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500"/>
              <a:t>.github/workflows</a:t>
            </a:r>
            <a:endParaRPr b="1" sz="2500"/>
          </a:p>
        </p:txBody>
      </p:sp>
      <p:sp>
        <p:nvSpPr>
          <p:cNvPr id="169" name="Google Shape;169;p19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¿Dónde se encuentran los action?</a:t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038" y="3808738"/>
            <a:ext cx="820102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/>
              <a:t>Actions</a:t>
            </a:r>
            <a:endParaRPr/>
          </a:p>
        </p:txBody>
      </p:sp>
      <p:sp>
        <p:nvSpPr>
          <p:cNvPr id="177" name="Google Shape;177;p2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8" name="Google Shape;178;p20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¿Dónde se encuentran los action?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00" y="2223013"/>
            <a:ext cx="1125855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Actions</a:t>
            </a:r>
            <a:endParaRPr/>
          </a:p>
        </p:txBody>
      </p:sp>
      <p:sp>
        <p:nvSpPr>
          <p:cNvPr id="186" name="Google Shape;186;p2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6615374" y="2045275"/>
            <a:ext cx="41010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name: cd</a:t>
            </a:r>
            <a:endParaRPr b="1" sz="17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on:</a:t>
            </a:r>
            <a:endParaRPr b="1" sz="17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push:</a:t>
            </a:r>
            <a:endParaRPr b="1" sz="17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branches:</a:t>
            </a:r>
            <a:endParaRPr b="1" sz="17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jobs:</a:t>
            </a:r>
            <a:endParaRPr b="1" sz="17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jobname:</a:t>
            </a:r>
            <a:endParaRPr b="1" sz="17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runs-on: ubuntu-latest</a:t>
            </a:r>
            <a:endParaRPr b="1" sz="17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steps:</a:t>
            </a:r>
            <a:endParaRPr b="1" sz="17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Estructura</a:t>
            </a:r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69975" y="2045288"/>
            <a:ext cx="62400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latin typeface="Calibri"/>
                <a:ea typeface="Calibri"/>
                <a:cs typeface="Calibri"/>
                <a:sym typeface="Calibri"/>
              </a:rPr>
              <a:t>      Nombre del fichero →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latin typeface="Calibri"/>
                <a:ea typeface="Calibri"/>
                <a:cs typeface="Calibri"/>
                <a:sym typeface="Calibri"/>
              </a:rPr>
              <a:t>Evento disparador →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latin typeface="Calibri"/>
                <a:ea typeface="Calibri"/>
                <a:cs typeface="Calibri"/>
                <a:sym typeface="Calibri"/>
              </a:rPr>
              <a:t>	|</a:t>
            </a:r>
            <a:r>
              <a:rPr b="1" lang="es-ES" sz="1700">
                <a:latin typeface="Calibri"/>
                <a:ea typeface="Calibri"/>
                <a:cs typeface="Calibri"/>
                <a:sym typeface="Calibri"/>
              </a:rPr>
              <a:t>WORKFLOW  	</a:t>
            </a:r>
            <a:r>
              <a:rPr lang="es-ES" sz="1700">
                <a:latin typeface="Calibri"/>
                <a:ea typeface="Calibri"/>
                <a:cs typeface="Calibri"/>
                <a:sym typeface="Calibri"/>
              </a:rPr>
              <a:t>			 		     Tareas a realizar →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latin typeface="Calibri"/>
                <a:ea typeface="Calibri"/>
                <a:cs typeface="Calibri"/>
                <a:sym typeface="Calibri"/>
              </a:rPr>
              <a:t>	|		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latin typeface="Calibri"/>
                <a:ea typeface="Calibri"/>
                <a:cs typeface="Calibri"/>
                <a:sym typeface="Calibri"/>
              </a:rPr>
              <a:t>|		 Nombre de la tarea (puede haber múltiples tareas)→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latin typeface="Calibri"/>
                <a:ea typeface="Calibri"/>
                <a:cs typeface="Calibri"/>
                <a:sym typeface="Calibri"/>
              </a:rPr>
              <a:t>	|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latin typeface="Calibri"/>
                <a:ea typeface="Calibri"/>
                <a:cs typeface="Calibri"/>
                <a:sym typeface="Calibri"/>
              </a:rPr>
              <a:t>	|					   SO en el que se ejecuta el action →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latin typeface="Calibri"/>
                <a:ea typeface="Calibri"/>
                <a:cs typeface="Calibri"/>
                <a:sym typeface="Calibri"/>
              </a:rPr>
              <a:t>	|   				          Pasos de la tarea (múltiples pasos)→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Actions</a:t>
            </a:r>
            <a:endParaRPr/>
          </a:p>
        </p:txBody>
      </p:sp>
      <p:sp>
        <p:nvSpPr>
          <p:cNvPr id="196" name="Google Shape;196;p22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7" name="Google Shape;197;p22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name</a:t>
            </a:r>
            <a:endParaRPr/>
          </a:p>
        </p:txBody>
      </p:sp>
      <p:sp>
        <p:nvSpPr>
          <p:cNvPr id="198" name="Google Shape;198;p22"/>
          <p:cNvSpPr txBox="1"/>
          <p:nvPr/>
        </p:nvSpPr>
        <p:spPr>
          <a:xfrm>
            <a:off x="454850" y="2951850"/>
            <a:ext cx="6216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El atributo </a:t>
            </a:r>
            <a:r>
              <a:rPr i="1" lang="es-ES" sz="2500">
                <a:latin typeface="Calibri"/>
                <a:ea typeface="Calibri"/>
                <a:cs typeface="Calibri"/>
                <a:sym typeface="Calibri"/>
              </a:rPr>
              <a:t>Name </a:t>
            </a: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contiene el nombre del </a:t>
            </a:r>
            <a:r>
              <a:rPr i="1" lang="es-ES" sz="2500">
                <a:latin typeface="Calibri"/>
                <a:ea typeface="Calibri"/>
                <a:cs typeface="Calibri"/>
                <a:sym typeface="Calibri"/>
              </a:rPr>
              <a:t>action</a:t>
            </a: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, con el único </a:t>
            </a: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objetivo</a:t>
            </a: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 de identificarlo.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6975" y="2451825"/>
            <a:ext cx="4469680" cy="1954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Actions</a:t>
            </a:r>
            <a:endParaRPr/>
          </a:p>
        </p:txBody>
      </p:sp>
      <p:sp>
        <p:nvSpPr>
          <p:cNvPr id="206" name="Google Shape;206;p23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7" name="Google Shape;207;p23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on:</a:t>
            </a:r>
            <a:endParaRPr/>
          </a:p>
        </p:txBody>
      </p:sp>
      <p:sp>
        <p:nvSpPr>
          <p:cNvPr id="208" name="Google Shape;208;p23"/>
          <p:cNvSpPr txBox="1"/>
          <p:nvPr/>
        </p:nvSpPr>
        <p:spPr>
          <a:xfrm>
            <a:off x="532875" y="1929000"/>
            <a:ext cx="110481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El atributo </a:t>
            </a:r>
            <a:r>
              <a:rPr b="1" lang="es-ES" sz="2500">
                <a:latin typeface="Calibri"/>
                <a:ea typeface="Calibri"/>
                <a:cs typeface="Calibri"/>
                <a:sym typeface="Calibri"/>
              </a:rPr>
              <a:t>on: </a:t>
            </a: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define cuándo se va a ejecutar el action. Entre las opciones existen: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-"/>
            </a:pP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push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-"/>
            </a:pP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pull_request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-"/>
            </a:pP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fork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-"/>
            </a:pP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branch_protection_rule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-"/>
            </a:pP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Eventos disponibles para GitHub Actions: </a:t>
            </a:r>
            <a:r>
              <a:rPr lang="es-ES" sz="2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https://docs.github.com/es/actions/using-workflows/events-that-trigger-workflows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Actions</a:t>
            </a:r>
            <a:endParaRPr/>
          </a:p>
        </p:txBody>
      </p:sp>
      <p:sp>
        <p:nvSpPr>
          <p:cNvPr id="215" name="Google Shape;215;p24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16" name="Google Shape;216;p24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on:</a:t>
            </a:r>
            <a:endParaRPr/>
          </a:p>
        </p:txBody>
      </p:sp>
      <p:sp>
        <p:nvSpPr>
          <p:cNvPr id="217" name="Google Shape;217;p24"/>
          <p:cNvSpPr txBox="1"/>
          <p:nvPr/>
        </p:nvSpPr>
        <p:spPr>
          <a:xfrm>
            <a:off x="532875" y="1929000"/>
            <a:ext cx="11124600" cy="6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Cuando queremos que más de un evento </a:t>
            </a: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distinto</a:t>
            </a: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dispare el workflow</a:t>
            </a: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 podemos declararlo con corchetes: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s-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o en forma de lista, y tener acceso a opciones del evento: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types</a:t>
            </a: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es-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created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branches</a:t>
            </a: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es-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page_build</a:t>
            </a: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2112075" y="4594425"/>
            <a:ext cx="4846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← Evento disparador 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← Opciones de evento disparador 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← Evento disparador 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←Opciones de evento disparador 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← Evento disparador 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Actions</a:t>
            </a:r>
            <a:endParaRPr/>
          </a:p>
        </p:txBody>
      </p:sp>
      <p:sp>
        <p:nvSpPr>
          <p:cNvPr id="225" name="Google Shape;225;p25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6" name="Google Shape;226;p25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on:</a:t>
            </a:r>
            <a:endParaRPr/>
          </a:p>
        </p:txBody>
      </p:sp>
      <p:sp>
        <p:nvSpPr>
          <p:cNvPr id="227" name="Google Shape;227;p25"/>
          <p:cNvSpPr txBox="1"/>
          <p:nvPr/>
        </p:nvSpPr>
        <p:spPr>
          <a:xfrm>
            <a:off x="532875" y="1929000"/>
            <a:ext cx="53658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El atributo </a:t>
            </a:r>
            <a:r>
              <a:rPr b="1" lang="es-ES" sz="2500">
                <a:latin typeface="Calibri"/>
                <a:ea typeface="Calibri"/>
                <a:cs typeface="Calibri"/>
                <a:sym typeface="Calibri"/>
              </a:rPr>
              <a:t>on:</a:t>
            </a: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 puede tener subatributos, que por ejemplo definen en </a:t>
            </a: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qué</a:t>
            </a: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 ramas van a realizar el efecto.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En el ejemplo que vemos a continuación el evento se disparará cuando se realice push a una rama con el nombre ‘feature-01’.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825700" y="1929000"/>
            <a:ext cx="4846800" cy="30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-ES" sz="2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2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cd</a:t>
            </a:r>
            <a:endParaRPr sz="21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s-ES" sz="2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21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s-ES" sz="2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ES" sz="21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branches</a:t>
            </a:r>
            <a:r>
              <a:rPr lang="es-ES" sz="2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es-ES" sz="2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'feature-01'</a:t>
            </a:r>
            <a:endParaRPr sz="21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type="title"/>
          </p:nvPr>
        </p:nvSpPr>
        <p:spPr>
          <a:xfrm>
            <a:off x="478582" y="1124744"/>
            <a:ext cx="1116124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Índice</a:t>
            </a:r>
            <a:endParaRPr/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736463" y="6232227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6" name="Google Shape;76;p8"/>
          <p:cNvSpPr txBox="1"/>
          <p:nvPr>
            <p:ph idx="1" type="body"/>
          </p:nvPr>
        </p:nvSpPr>
        <p:spPr>
          <a:xfrm>
            <a:off x="875119" y="1988850"/>
            <a:ext cx="70203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s-ES"/>
              <a:t>¿Por Qué GitHub Actions?</a:t>
            </a:r>
            <a:endParaRPr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s-ES"/>
              <a:t>Configurar un repositorio para aceptar GitHub Actions</a:t>
            </a:r>
            <a:endParaRPr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s-ES"/>
              <a:t>Actions</a:t>
            </a:r>
            <a:endParaRPr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s-ES"/>
              <a:t>CI/CD con GitHub Actions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Actions</a:t>
            </a:r>
            <a:endParaRPr/>
          </a:p>
        </p:txBody>
      </p:sp>
      <p:sp>
        <p:nvSpPr>
          <p:cNvPr id="235" name="Google Shape;235;p26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36" name="Google Shape;236;p26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on:</a:t>
            </a:r>
            <a:endParaRPr/>
          </a:p>
        </p:txBody>
      </p:sp>
      <p:sp>
        <p:nvSpPr>
          <p:cNvPr id="237" name="Google Shape;237;p26"/>
          <p:cNvSpPr txBox="1"/>
          <p:nvPr/>
        </p:nvSpPr>
        <p:spPr>
          <a:xfrm>
            <a:off x="532875" y="1929000"/>
            <a:ext cx="53658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Al igual que con </a:t>
            </a:r>
            <a:r>
              <a:rPr b="1" lang="es-ES" sz="2500">
                <a:latin typeface="Calibri"/>
                <a:ea typeface="Calibri"/>
                <a:cs typeface="Calibri"/>
                <a:sym typeface="Calibri"/>
              </a:rPr>
              <a:t>on:</a:t>
            </a: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, estos subatributos pueden tener </a:t>
            </a: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múltiples</a:t>
            </a: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 opciones, listados con corchetes, o </a:t>
            </a: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listas</a:t>
            </a: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7118850" y="1929000"/>
            <a:ext cx="4846800" cy="3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6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pull_request</a:t>
            </a: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ES" sz="16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Sequence of patterns matched against refs/heads</a:t>
            </a:r>
            <a:endParaRPr sz="16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ES" sz="16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branches</a:t>
            </a: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  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es-ES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 sz="1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es-ES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'mona/octocat'</a:t>
            </a:r>
            <a:endParaRPr sz="1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es-ES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'releases/**'</a:t>
            </a:r>
            <a:endParaRPr sz="1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521725" y="4140050"/>
            <a:ext cx="4846800" cy="14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6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ES" sz="16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types</a:t>
            </a: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s-ES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created</a:t>
            </a: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ES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edited</a:t>
            </a: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Actions</a:t>
            </a:r>
            <a:endParaRPr/>
          </a:p>
        </p:txBody>
      </p:sp>
      <p:sp>
        <p:nvSpPr>
          <p:cNvPr id="246" name="Google Shape;246;p2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47" name="Google Shape;247;p27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on:</a:t>
            </a:r>
            <a:endParaRPr/>
          </a:p>
        </p:txBody>
      </p:sp>
      <p:sp>
        <p:nvSpPr>
          <p:cNvPr id="248" name="Google Shape;248;p27"/>
          <p:cNvSpPr txBox="1"/>
          <p:nvPr/>
        </p:nvSpPr>
        <p:spPr>
          <a:xfrm>
            <a:off x="532875" y="1929000"/>
            <a:ext cx="53658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Las opciones más utilizadas son: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b="1" lang="es-ES" sz="2500">
                <a:latin typeface="Calibri"/>
                <a:ea typeface="Calibri"/>
                <a:cs typeface="Calibri"/>
                <a:sym typeface="Calibri"/>
              </a:rPr>
              <a:t>branches:</a:t>
            </a: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 que indican la rama donde debe ocurrir el evento.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b="1" lang="es-ES" sz="2500">
                <a:latin typeface="Calibri"/>
                <a:ea typeface="Calibri"/>
                <a:cs typeface="Calibri"/>
                <a:sym typeface="Calibri"/>
              </a:rPr>
              <a:t>branches-ignore:</a:t>
            </a: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 las ramas que debe ignorar a pesar de que ocurra el evento.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7017875" y="1929000"/>
            <a:ext cx="48468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s-ES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1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pull_request</a:t>
            </a:r>
            <a:r>
              <a:rPr lang="es-ES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ES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Sequence of patterns matched against refs/heads</a:t>
            </a:r>
            <a:endParaRPr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ES" sz="11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branches</a:t>
            </a:r>
            <a:r>
              <a:rPr lang="es-ES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  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es-ES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 sz="11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es-ES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'mona/octocat'</a:t>
            </a:r>
            <a:endParaRPr sz="11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es-ES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'releases/**'</a:t>
            </a:r>
            <a:endParaRPr sz="11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7017875" y="3879925"/>
            <a:ext cx="4846800" cy="21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s-ES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1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pull_request</a:t>
            </a:r>
            <a:r>
              <a:rPr lang="es-ES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ES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Sequence of patterns matched against refs/heads</a:t>
            </a:r>
            <a:endParaRPr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ES" sz="11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branches-ignore</a:t>
            </a:r>
            <a:r>
              <a:rPr lang="es-ES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  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es-ES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'mona/octocat'</a:t>
            </a:r>
            <a:endParaRPr sz="11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es-ES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'releases/**-alpha'</a:t>
            </a:r>
            <a:endParaRPr sz="11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Actions</a:t>
            </a:r>
            <a:endParaRPr/>
          </a:p>
        </p:txBody>
      </p:sp>
      <p:sp>
        <p:nvSpPr>
          <p:cNvPr id="257" name="Google Shape;257;p28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58" name="Google Shape;258;p28"/>
          <p:cNvSpPr txBox="1"/>
          <p:nvPr>
            <p:ph idx="1" type="body"/>
          </p:nvPr>
        </p:nvSpPr>
        <p:spPr>
          <a:xfrm>
            <a:off x="622600" y="2204875"/>
            <a:ext cx="53604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Una vez que el evento se dispara, en jobs encontramos las tareas que hay que realizar.</a:t>
            </a:r>
            <a:endParaRPr sz="2500"/>
          </a:p>
        </p:txBody>
      </p:sp>
      <p:sp>
        <p:nvSpPr>
          <p:cNvPr id="259" name="Google Shape;259;p28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jobs:</a:t>
            </a:r>
            <a:endParaRPr/>
          </a:p>
        </p:txBody>
      </p:sp>
      <p:sp>
        <p:nvSpPr>
          <p:cNvPr id="260" name="Google Shape;260;p28"/>
          <p:cNvSpPr txBox="1"/>
          <p:nvPr/>
        </p:nvSpPr>
        <p:spPr>
          <a:xfrm>
            <a:off x="6613975" y="2314075"/>
            <a:ext cx="5436000" cy="52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-E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1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 pull Request</a:t>
            </a:r>
            <a:endParaRPr sz="18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s-E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1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pull_request</a:t>
            </a:r>
            <a:endParaRPr sz="18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jobs</a:t>
            </a:r>
            <a:r>
              <a:rPr lang="es-E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print-info</a:t>
            </a:r>
            <a:r>
              <a:rPr lang="es-E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ES" sz="18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ordenes de print-info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Unit_Tests</a:t>
            </a:r>
            <a:r>
              <a:rPr lang="es-E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ES" sz="18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ordenes de Unit_tests</a:t>
            </a:r>
            <a:endParaRPr sz="18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Actions</a:t>
            </a:r>
            <a:endParaRPr/>
          </a:p>
        </p:txBody>
      </p:sp>
      <p:sp>
        <p:nvSpPr>
          <p:cNvPr id="267" name="Google Shape;267;p29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68" name="Google Shape;268;p29"/>
          <p:cNvSpPr txBox="1"/>
          <p:nvPr>
            <p:ph idx="1" type="body"/>
          </p:nvPr>
        </p:nvSpPr>
        <p:spPr>
          <a:xfrm>
            <a:off x="622600" y="2204875"/>
            <a:ext cx="53604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Dentro de la etiqueta jobs, en el siguiente nivel, nos encontraremos los identificadores de las tareas (sin espacios).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En el ejemplo, tenemos 2 tareas, una se identifica como print-info y otra Unit_tests.</a:t>
            </a:r>
            <a:endParaRPr sz="2500"/>
          </a:p>
        </p:txBody>
      </p:sp>
      <p:sp>
        <p:nvSpPr>
          <p:cNvPr id="269" name="Google Shape;269;p29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jobs:</a:t>
            </a:r>
            <a:endParaRPr/>
          </a:p>
        </p:txBody>
      </p:sp>
      <p:sp>
        <p:nvSpPr>
          <p:cNvPr id="270" name="Google Shape;270;p29"/>
          <p:cNvSpPr txBox="1"/>
          <p:nvPr/>
        </p:nvSpPr>
        <p:spPr>
          <a:xfrm>
            <a:off x="7203050" y="2314075"/>
            <a:ext cx="4846800" cy="52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-E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1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 pull Request</a:t>
            </a:r>
            <a:endParaRPr sz="18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s-E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1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pull_request</a:t>
            </a:r>
            <a:endParaRPr sz="18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jobs</a:t>
            </a:r>
            <a:r>
              <a:rPr lang="es-E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print-info</a:t>
            </a:r>
            <a:r>
              <a:rPr lang="es-E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ES" sz="18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ordenes de print-info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Unit_Tests</a:t>
            </a:r>
            <a:r>
              <a:rPr lang="es-E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ES" sz="18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ordenes de Unit_tests</a:t>
            </a:r>
            <a:endParaRPr sz="18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Actions</a:t>
            </a:r>
            <a:endParaRPr/>
          </a:p>
        </p:txBody>
      </p:sp>
      <p:sp>
        <p:nvSpPr>
          <p:cNvPr id="277" name="Google Shape;277;p3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78" name="Google Shape;278;p30"/>
          <p:cNvSpPr txBox="1"/>
          <p:nvPr>
            <p:ph idx="1" type="body"/>
          </p:nvPr>
        </p:nvSpPr>
        <p:spPr>
          <a:xfrm>
            <a:off x="622600" y="2204875"/>
            <a:ext cx="53604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Cada una de estas tareas se ejecutará de manera independiente.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Para cada uno de ellos tendremos que indicar: nombre (</a:t>
            </a:r>
            <a:r>
              <a:rPr b="1" lang="es-ES" sz="2500"/>
              <a:t>name</a:t>
            </a:r>
            <a:r>
              <a:rPr lang="es-ES" sz="2500"/>
              <a:t>), en que sistema operativo se ejecutan las tareas (</a:t>
            </a:r>
            <a:r>
              <a:rPr b="1" lang="es-ES" sz="2500"/>
              <a:t>runs-on</a:t>
            </a:r>
            <a:r>
              <a:rPr lang="es-ES" sz="2500"/>
              <a:t>) y las tareas (</a:t>
            </a:r>
            <a:r>
              <a:rPr b="1" lang="es-ES" sz="2500"/>
              <a:t>steps</a:t>
            </a:r>
            <a:r>
              <a:rPr lang="es-ES" sz="2500"/>
              <a:t>).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279" name="Google Shape;279;p30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jobs:</a:t>
            </a:r>
            <a:endParaRPr/>
          </a:p>
        </p:txBody>
      </p:sp>
      <p:sp>
        <p:nvSpPr>
          <p:cNvPr id="280" name="Google Shape;280;p30"/>
          <p:cNvSpPr txBox="1"/>
          <p:nvPr/>
        </p:nvSpPr>
        <p:spPr>
          <a:xfrm>
            <a:off x="7043175" y="2828438"/>
            <a:ext cx="4846800" cy="22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7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jobs</a:t>
            </a:r>
            <a:r>
              <a:rPr lang="es-ES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7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Unit_Tests</a:t>
            </a:r>
            <a:r>
              <a:rPr lang="es-ES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ES" sz="17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-ES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Unit Tests</a:t>
            </a:r>
            <a:endParaRPr sz="17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ES" sz="17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runs-on</a:t>
            </a:r>
            <a:r>
              <a:rPr lang="es-ES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ubuntu-latest</a:t>
            </a:r>
            <a:endParaRPr sz="17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ES" sz="17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steps</a:t>
            </a:r>
            <a:r>
              <a:rPr lang="es-ES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es-ES" sz="17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</a:t>
            </a:r>
            <a:r>
              <a:rPr lang="es-ES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actions/checkout@v1</a:t>
            </a:r>
            <a:endParaRPr sz="17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Actions</a:t>
            </a:r>
            <a:endParaRPr/>
          </a:p>
        </p:txBody>
      </p:sp>
      <p:sp>
        <p:nvSpPr>
          <p:cNvPr id="287" name="Google Shape;287;p3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88" name="Google Shape;288;p31"/>
          <p:cNvSpPr txBox="1"/>
          <p:nvPr>
            <p:ph idx="1" type="body"/>
          </p:nvPr>
        </p:nvSpPr>
        <p:spPr>
          <a:xfrm>
            <a:off x="622600" y="2204875"/>
            <a:ext cx="53604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Según la opción que utilicemos en </a:t>
            </a:r>
            <a:r>
              <a:rPr b="1" lang="es-ES" sz="2500"/>
              <a:t>runs-on</a:t>
            </a:r>
            <a:r>
              <a:rPr lang="es-ES" sz="2500"/>
              <a:t> nos consumirá más o menos minutos de GitHub Actions por minuto. Esto es, si estuviésemos 4 minutos en ubuntu se nos consumirían 4x1 = 4 minutos, pero si estuviésemos 4 minutos en Mac OS, serían 4x10=40 minutos.</a:t>
            </a:r>
            <a:endParaRPr sz="2500"/>
          </a:p>
        </p:txBody>
      </p:sp>
      <p:sp>
        <p:nvSpPr>
          <p:cNvPr id="289" name="Google Shape;289;p31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jobs.&lt;job&gt;.runs-on</a:t>
            </a:r>
            <a:endParaRPr/>
          </a:p>
        </p:txBody>
      </p:sp>
      <p:pic>
        <p:nvPicPr>
          <p:cNvPr id="290" name="Google Shape;2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825" y="2759656"/>
            <a:ext cx="547687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Actions</a:t>
            </a:r>
            <a:endParaRPr/>
          </a:p>
        </p:txBody>
      </p:sp>
      <p:sp>
        <p:nvSpPr>
          <p:cNvPr id="297" name="Google Shape;297;p32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8" name="Google Shape;298;p32"/>
          <p:cNvSpPr txBox="1"/>
          <p:nvPr>
            <p:ph idx="1" type="body"/>
          </p:nvPr>
        </p:nvSpPr>
        <p:spPr>
          <a:xfrm>
            <a:off x="6580225" y="2171200"/>
            <a:ext cx="53604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Dentro de steps indicaremos </a:t>
            </a:r>
            <a:r>
              <a:rPr lang="es-ES" sz="2500"/>
              <a:t>qué</a:t>
            </a:r>
            <a:r>
              <a:rPr lang="es-ES" sz="2500"/>
              <a:t> </a:t>
            </a:r>
            <a:r>
              <a:rPr lang="es-ES" sz="2500"/>
              <a:t>órdenes</a:t>
            </a:r>
            <a:r>
              <a:rPr lang="es-ES" sz="2500"/>
              <a:t> se deben ejecutar</a:t>
            </a:r>
            <a:endParaRPr sz="2500"/>
          </a:p>
        </p:txBody>
      </p:sp>
      <p:sp>
        <p:nvSpPr>
          <p:cNvPr id="299" name="Google Shape;299;p32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jobs.&lt;job&gt;.steps</a:t>
            </a:r>
            <a:endParaRPr/>
          </a:p>
        </p:txBody>
      </p:sp>
      <p:sp>
        <p:nvSpPr>
          <p:cNvPr id="300" name="Google Shape;300;p32"/>
          <p:cNvSpPr txBox="1"/>
          <p:nvPr/>
        </p:nvSpPr>
        <p:spPr>
          <a:xfrm>
            <a:off x="676850" y="2174250"/>
            <a:ext cx="10434300" cy="31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GitHub Actions Demo</a:t>
            </a:r>
            <a:endParaRPr sz="1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s-ES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jobs</a:t>
            </a: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6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Explore-GitHub-Actions</a:t>
            </a: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ES" sz="16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runs-on</a:t>
            </a: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ubuntu-latest</a:t>
            </a:r>
            <a:endParaRPr sz="1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ES" sz="16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steps</a:t>
            </a: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es-ES" sz="16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 "🎉 The job was automatically triggered by a ${{ github.event_name }} event."</a:t>
            </a:r>
            <a:endParaRPr sz="1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Actions</a:t>
            </a:r>
            <a:endParaRPr/>
          </a:p>
        </p:txBody>
      </p:sp>
      <p:sp>
        <p:nvSpPr>
          <p:cNvPr id="307" name="Google Shape;307;p33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08" name="Google Shape;308;p33"/>
          <p:cNvSpPr txBox="1"/>
          <p:nvPr>
            <p:ph idx="1" type="body"/>
          </p:nvPr>
        </p:nvSpPr>
        <p:spPr>
          <a:xfrm>
            <a:off x="5856650" y="2171200"/>
            <a:ext cx="6084000" cy="350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Podemos ejecutar comandos del SO utilizando </a:t>
            </a:r>
            <a:r>
              <a:rPr i="1" lang="es-ES" sz="2500"/>
              <a:t>run</a:t>
            </a:r>
            <a:r>
              <a:rPr lang="es-ES" sz="2500"/>
              <a:t>, tal y como aparece en el ejemplo.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Para acceder a variables o funciones variables tendremos que utilizar </a:t>
            </a:r>
            <a:r>
              <a:rPr lang="es-ES" sz="2500">
                <a:latin typeface="Source Code Pro"/>
                <a:ea typeface="Source Code Pro"/>
                <a:cs typeface="Source Code Pro"/>
                <a:sym typeface="Source Code Pro"/>
              </a:rPr>
              <a:t>${{valor/función}}</a:t>
            </a:r>
            <a:r>
              <a:rPr lang="es-ES" sz="2500"/>
              <a:t>.</a:t>
            </a:r>
            <a:endParaRPr sz="2500"/>
          </a:p>
        </p:txBody>
      </p:sp>
      <p:sp>
        <p:nvSpPr>
          <p:cNvPr id="309" name="Google Shape;309;p33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jobs.&lt;job&gt;.steps</a:t>
            </a:r>
            <a:endParaRPr/>
          </a:p>
        </p:txBody>
      </p:sp>
      <p:sp>
        <p:nvSpPr>
          <p:cNvPr id="310" name="Google Shape;310;p33"/>
          <p:cNvSpPr txBox="1"/>
          <p:nvPr/>
        </p:nvSpPr>
        <p:spPr>
          <a:xfrm>
            <a:off x="660025" y="2171200"/>
            <a:ext cx="5996100" cy="3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GitHub Actions Demo</a:t>
            </a:r>
            <a:endParaRPr sz="1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s-ES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jobs</a:t>
            </a: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6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Explore-GitHub-Actions</a:t>
            </a: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ES" sz="16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runs-on</a:t>
            </a: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ubuntu-latest</a:t>
            </a:r>
            <a:endParaRPr sz="1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ES" sz="16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steps</a:t>
            </a: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es-ES" sz="16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 "🎉 The job was automatically triggered by a ${{ github.event_name }} event."</a:t>
            </a:r>
            <a:endParaRPr sz="1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Actions</a:t>
            </a:r>
            <a:endParaRPr/>
          </a:p>
        </p:txBody>
      </p:sp>
      <p:sp>
        <p:nvSpPr>
          <p:cNvPr id="317" name="Google Shape;317;p34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18" name="Google Shape;318;p34"/>
          <p:cNvSpPr txBox="1"/>
          <p:nvPr>
            <p:ph idx="1" type="body"/>
          </p:nvPr>
        </p:nvSpPr>
        <p:spPr>
          <a:xfrm>
            <a:off x="5856650" y="2171200"/>
            <a:ext cx="6084000" cy="350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Tendremos varios tipos de variables a las que acceder. Las más comunes son: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s-ES" sz="2500"/>
              <a:t>github</a:t>
            </a:r>
            <a:r>
              <a:rPr lang="es-ES" sz="2500"/>
              <a:t>: para acceder a la información del repositorio.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s-ES" sz="2500"/>
              <a:t>secrets</a:t>
            </a:r>
            <a:r>
              <a:rPr lang="es-ES" sz="2500"/>
              <a:t>: acceder a los secrets de nuestro repositorio.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s-ES" sz="2500"/>
              <a:t>env</a:t>
            </a:r>
            <a:r>
              <a:rPr lang="es-ES" sz="2500"/>
              <a:t>: acceder a variables de entorno.</a:t>
            </a:r>
            <a:endParaRPr sz="2500"/>
          </a:p>
        </p:txBody>
      </p:sp>
      <p:sp>
        <p:nvSpPr>
          <p:cNvPr id="319" name="Google Shape;319;p34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${{variable/función}}</a:t>
            </a:r>
            <a:endParaRPr/>
          </a:p>
        </p:txBody>
      </p:sp>
      <p:sp>
        <p:nvSpPr>
          <p:cNvPr id="320" name="Google Shape;320;p34"/>
          <p:cNvSpPr txBox="1"/>
          <p:nvPr/>
        </p:nvSpPr>
        <p:spPr>
          <a:xfrm>
            <a:off x="660025" y="2171200"/>
            <a:ext cx="5255400" cy="3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GitHub Actions Demo</a:t>
            </a:r>
            <a:endParaRPr sz="1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s-ES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jobs</a:t>
            </a: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6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Explore-GitHub-Actions</a:t>
            </a: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ES" sz="16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runs-on</a:t>
            </a: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ubuntu-latest</a:t>
            </a:r>
            <a:endParaRPr sz="1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ES" sz="16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steps</a:t>
            </a: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es-ES" sz="16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 "🎉 The job was automatically triggered by a ${{ github.event_name }} event."</a:t>
            </a:r>
            <a:endParaRPr sz="1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Actions</a:t>
            </a:r>
            <a:endParaRPr/>
          </a:p>
        </p:txBody>
      </p:sp>
      <p:sp>
        <p:nvSpPr>
          <p:cNvPr id="327" name="Google Shape;327;p35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28" name="Google Shape;328;p35"/>
          <p:cNvSpPr txBox="1"/>
          <p:nvPr>
            <p:ph idx="1" type="body"/>
          </p:nvPr>
        </p:nvSpPr>
        <p:spPr>
          <a:xfrm>
            <a:off x="5856650" y="2171200"/>
            <a:ext cx="6084000" cy="350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Si algún </a:t>
            </a:r>
            <a:r>
              <a:rPr i="1" lang="es-ES" sz="2500"/>
              <a:t>step </a:t>
            </a:r>
            <a:r>
              <a:rPr lang="es-ES" sz="2500"/>
              <a:t>va a tener nombre, se le puede indicar con </a:t>
            </a:r>
            <a:r>
              <a:rPr i="1" lang="es-ES" sz="2500"/>
              <a:t>name</a:t>
            </a:r>
            <a:r>
              <a:rPr lang="es-ES" sz="2500"/>
              <a:t>. Se utiliza como simple identificador.</a:t>
            </a:r>
            <a:endParaRPr sz="2500"/>
          </a:p>
        </p:txBody>
      </p:sp>
      <p:sp>
        <p:nvSpPr>
          <p:cNvPr id="329" name="Google Shape;329;p35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step.name</a:t>
            </a:r>
            <a:endParaRPr/>
          </a:p>
        </p:txBody>
      </p:sp>
      <p:sp>
        <p:nvSpPr>
          <p:cNvPr id="330" name="Google Shape;330;p35"/>
          <p:cNvSpPr txBox="1"/>
          <p:nvPr/>
        </p:nvSpPr>
        <p:spPr>
          <a:xfrm>
            <a:off x="660025" y="2171200"/>
            <a:ext cx="5996100" cy="14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es-ES" sz="16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OS</a:t>
            </a:r>
            <a:endParaRPr sz="1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ES" sz="16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 “${{runner.os}}”</a:t>
            </a:r>
            <a:endParaRPr sz="16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type="ctrTitle"/>
          </p:nvPr>
        </p:nvSpPr>
        <p:spPr>
          <a:xfrm>
            <a:off x="2618979" y="1868344"/>
            <a:ext cx="67650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1-. ¿Por qué GitHub Actions?</a:t>
            </a:r>
            <a:endParaRPr/>
          </a:p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Actions</a:t>
            </a:r>
            <a:endParaRPr/>
          </a:p>
        </p:txBody>
      </p:sp>
      <p:sp>
        <p:nvSpPr>
          <p:cNvPr id="337" name="Google Shape;337;p36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38" name="Google Shape;338;p36"/>
          <p:cNvSpPr txBox="1"/>
          <p:nvPr>
            <p:ph idx="1" type="body"/>
          </p:nvPr>
        </p:nvSpPr>
        <p:spPr>
          <a:xfrm>
            <a:off x="819900" y="2162775"/>
            <a:ext cx="11120700" cy="350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Utilizaremos </a:t>
            </a:r>
            <a:r>
              <a:rPr b="1" lang="es-ES" sz="2500"/>
              <a:t>if </a:t>
            </a:r>
            <a:r>
              <a:rPr lang="es-ES" sz="2500"/>
              <a:t>para indicar bajo </a:t>
            </a:r>
            <a:r>
              <a:rPr lang="es-ES" sz="2500"/>
              <a:t>qué</a:t>
            </a:r>
            <a:r>
              <a:rPr lang="es-ES" sz="2500"/>
              <a:t> condiciones se ejecutará un step.</a:t>
            </a:r>
            <a:endParaRPr sz="2500"/>
          </a:p>
        </p:txBody>
      </p:sp>
      <p:sp>
        <p:nvSpPr>
          <p:cNvPr id="339" name="Google Shape;339;p36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step.if</a:t>
            </a:r>
            <a:endParaRPr/>
          </a:p>
        </p:txBody>
      </p:sp>
      <p:sp>
        <p:nvSpPr>
          <p:cNvPr id="340" name="Google Shape;340;p36"/>
          <p:cNvSpPr txBox="1"/>
          <p:nvPr/>
        </p:nvSpPr>
        <p:spPr>
          <a:xfrm>
            <a:off x="819900" y="3248275"/>
            <a:ext cx="10186500" cy="19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steps</a:t>
            </a:r>
            <a:r>
              <a:rPr lang="es-ES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s-ES" sz="14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-ES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 first step</a:t>
            </a:r>
            <a:endParaRPr sz="14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ES" sz="14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${{ github.event_name == 'pull_request' &amp;&amp; github.event.action == 'unassigned' }}</a:t>
            </a:r>
            <a:endParaRPr sz="14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ES" sz="14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s-ES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 This event is a pull request that had an assignee removed.</a:t>
            </a:r>
            <a:endParaRPr sz="14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Actions</a:t>
            </a:r>
            <a:endParaRPr/>
          </a:p>
        </p:txBody>
      </p:sp>
      <p:sp>
        <p:nvSpPr>
          <p:cNvPr id="347" name="Google Shape;347;p3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48" name="Google Shape;348;p37"/>
          <p:cNvSpPr txBox="1"/>
          <p:nvPr>
            <p:ph idx="1" type="body"/>
          </p:nvPr>
        </p:nvSpPr>
        <p:spPr>
          <a:xfrm>
            <a:off x="819900" y="2162775"/>
            <a:ext cx="11120700" cy="350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Este es el apartado más interesante de un </a:t>
            </a:r>
            <a:r>
              <a:rPr b="1" lang="es-ES" sz="2500"/>
              <a:t>step</a:t>
            </a:r>
            <a:r>
              <a:rPr lang="es-ES" sz="2500"/>
              <a:t>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En los </a:t>
            </a:r>
            <a:r>
              <a:rPr b="1" lang="es-ES" sz="2500"/>
              <a:t>step </a:t>
            </a:r>
            <a:r>
              <a:rPr lang="es-ES" sz="2500"/>
              <a:t>podemos utilizar algoritmos creados por otros usuarios mediante el atributo </a:t>
            </a:r>
            <a:r>
              <a:rPr b="1" lang="es-ES" sz="2500"/>
              <a:t>uses</a:t>
            </a:r>
            <a:r>
              <a:rPr lang="es-ES" sz="2500"/>
              <a:t>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Por ejemplo: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ES" sz="15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steps</a:t>
            </a:r>
            <a:r>
              <a:rPr lang="es-ES" sz="15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5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es-ES" sz="15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</a:t>
            </a:r>
            <a:r>
              <a:rPr lang="es-ES" sz="15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15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actions/checkout@v1</a:t>
            </a:r>
            <a:endParaRPr sz="15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349" name="Google Shape;349;p37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step.uses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Actions</a:t>
            </a:r>
            <a:endParaRPr/>
          </a:p>
        </p:txBody>
      </p:sp>
      <p:sp>
        <p:nvSpPr>
          <p:cNvPr id="356" name="Google Shape;356;p38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57" name="Google Shape;357;p38"/>
          <p:cNvSpPr txBox="1"/>
          <p:nvPr>
            <p:ph idx="1" type="body"/>
          </p:nvPr>
        </p:nvSpPr>
        <p:spPr>
          <a:xfrm>
            <a:off x="819900" y="2162775"/>
            <a:ext cx="11120700" cy="350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Este action lo utilizaremos regularmente, esta acción lleva nuestro repositorio al entorno de GitHub, por lo que nuestro workflow (nuestras acciones) tiene acceso al repositorio.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ES" sz="2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steps</a:t>
            </a:r>
            <a:r>
              <a:rPr lang="es-ES" sz="2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es-ES" sz="2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</a:t>
            </a:r>
            <a:r>
              <a:rPr lang="es-ES" sz="2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2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actions/checkout@v1</a:t>
            </a:r>
            <a:endParaRPr sz="2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500"/>
              <a:t>el @ que hay al final indica la versión del action que vamos a utilizar.</a:t>
            </a:r>
            <a:endParaRPr sz="2500"/>
          </a:p>
        </p:txBody>
      </p:sp>
      <p:sp>
        <p:nvSpPr>
          <p:cNvPr id="358" name="Google Shape;358;p38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step.uses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9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Actions</a:t>
            </a:r>
            <a:endParaRPr/>
          </a:p>
        </p:txBody>
      </p:sp>
      <p:sp>
        <p:nvSpPr>
          <p:cNvPr id="365" name="Google Shape;365;p39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66" name="Google Shape;366;p39"/>
          <p:cNvSpPr txBox="1"/>
          <p:nvPr>
            <p:ph idx="1" type="body"/>
          </p:nvPr>
        </p:nvSpPr>
        <p:spPr>
          <a:xfrm>
            <a:off x="819900" y="2162775"/>
            <a:ext cx="5276100" cy="350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GitHub tiene un </a:t>
            </a:r>
            <a:r>
              <a:rPr i="1" lang="es-ES" sz="2500"/>
              <a:t>market-place</a:t>
            </a:r>
            <a:r>
              <a:rPr lang="es-ES" sz="2500"/>
              <a:t> donde podemos encontrar las acciones publicadas en él y utilizarlas.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Para encontrar este </a:t>
            </a:r>
            <a:r>
              <a:rPr i="1" lang="es-ES" sz="2500"/>
              <a:t>market-place </a:t>
            </a:r>
            <a:r>
              <a:rPr lang="es-ES" sz="2500"/>
              <a:t>tenemos que editar el fichero del Action desde GitHub.</a:t>
            </a:r>
            <a:endParaRPr sz="2500"/>
          </a:p>
        </p:txBody>
      </p:sp>
      <p:sp>
        <p:nvSpPr>
          <p:cNvPr id="367" name="Google Shape;367;p39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step.uses</a:t>
            </a:r>
            <a:endParaRPr/>
          </a:p>
        </p:txBody>
      </p:sp>
      <p:pic>
        <p:nvPicPr>
          <p:cNvPr id="368" name="Google Shape;36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7425" y="2287593"/>
            <a:ext cx="5789602" cy="2823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Actions</a:t>
            </a:r>
            <a:endParaRPr/>
          </a:p>
        </p:txBody>
      </p:sp>
      <p:sp>
        <p:nvSpPr>
          <p:cNvPr id="375" name="Google Shape;375;p4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76" name="Google Shape;376;p40"/>
          <p:cNvSpPr txBox="1"/>
          <p:nvPr>
            <p:ph idx="1" type="body"/>
          </p:nvPr>
        </p:nvSpPr>
        <p:spPr>
          <a:xfrm>
            <a:off x="819900" y="2162775"/>
            <a:ext cx="5276100" cy="350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El </a:t>
            </a:r>
            <a:r>
              <a:rPr i="1" lang="es-ES" sz="2500"/>
              <a:t>market-place</a:t>
            </a:r>
            <a:r>
              <a:rPr lang="es-ES" sz="2500"/>
              <a:t> tiene un buscador que nos permite buscar recursos para nuestro proyecto de Java.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Entre ellos, configurar el entorno para ejecutar </a:t>
            </a:r>
            <a:r>
              <a:rPr lang="es-ES" sz="2500"/>
              <a:t>comandos</a:t>
            </a:r>
            <a:r>
              <a:rPr lang="es-ES" sz="2500"/>
              <a:t> del JVM.</a:t>
            </a:r>
            <a:endParaRPr sz="2500"/>
          </a:p>
        </p:txBody>
      </p:sp>
      <p:sp>
        <p:nvSpPr>
          <p:cNvPr id="377" name="Google Shape;377;p40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step.uses</a:t>
            </a:r>
            <a:endParaRPr/>
          </a:p>
        </p:txBody>
      </p:sp>
      <p:pic>
        <p:nvPicPr>
          <p:cNvPr id="378" name="Google Shape;37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9025" y="1816393"/>
            <a:ext cx="3064067" cy="4087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Actions</a:t>
            </a:r>
            <a:endParaRPr/>
          </a:p>
        </p:txBody>
      </p:sp>
      <p:sp>
        <p:nvSpPr>
          <p:cNvPr id="385" name="Google Shape;385;p4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86" name="Google Shape;386;p41"/>
          <p:cNvSpPr txBox="1"/>
          <p:nvPr>
            <p:ph idx="1" type="body"/>
          </p:nvPr>
        </p:nvSpPr>
        <p:spPr>
          <a:xfrm>
            <a:off x="819900" y="2162775"/>
            <a:ext cx="5276100" cy="350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Podemos encontrar todo tipo de Actions para múltiples lenguajes.</a:t>
            </a:r>
            <a:endParaRPr sz="2500"/>
          </a:p>
        </p:txBody>
      </p:sp>
      <p:sp>
        <p:nvSpPr>
          <p:cNvPr id="387" name="Google Shape;387;p41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step.uses</a:t>
            </a:r>
            <a:endParaRPr/>
          </a:p>
        </p:txBody>
      </p:sp>
      <p:pic>
        <p:nvPicPr>
          <p:cNvPr id="388" name="Google Shape;38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075" y="2675618"/>
            <a:ext cx="549592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2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Actions</a:t>
            </a:r>
            <a:endParaRPr/>
          </a:p>
        </p:txBody>
      </p:sp>
      <p:sp>
        <p:nvSpPr>
          <p:cNvPr id="395" name="Google Shape;395;p42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96" name="Google Shape;396;p42"/>
          <p:cNvSpPr txBox="1"/>
          <p:nvPr>
            <p:ph idx="1" type="body"/>
          </p:nvPr>
        </p:nvSpPr>
        <p:spPr>
          <a:xfrm>
            <a:off x="819900" y="2162775"/>
            <a:ext cx="5276100" cy="350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Dentro de la acción, deberíamos encontrar la documentación de cómo utilizar dicho Action.</a:t>
            </a:r>
            <a:endParaRPr sz="2500"/>
          </a:p>
        </p:txBody>
      </p:sp>
      <p:sp>
        <p:nvSpPr>
          <p:cNvPr id="397" name="Google Shape;397;p42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step.uses</a:t>
            </a:r>
            <a:endParaRPr/>
          </a:p>
        </p:txBody>
      </p:sp>
      <p:pic>
        <p:nvPicPr>
          <p:cNvPr id="398" name="Google Shape;39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1850" y="1870306"/>
            <a:ext cx="2948431" cy="4087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3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Actions</a:t>
            </a:r>
            <a:endParaRPr/>
          </a:p>
        </p:txBody>
      </p:sp>
      <p:sp>
        <p:nvSpPr>
          <p:cNvPr id="405" name="Google Shape;405;p43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06" name="Google Shape;406;p43"/>
          <p:cNvSpPr txBox="1"/>
          <p:nvPr>
            <p:ph idx="1" type="body"/>
          </p:nvPr>
        </p:nvSpPr>
        <p:spPr>
          <a:xfrm>
            <a:off x="819900" y="2162775"/>
            <a:ext cx="10945200" cy="50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En el caso de </a:t>
            </a:r>
            <a:r>
              <a:rPr i="1" lang="es-ES" sz="2500"/>
              <a:t>Setup Java</a:t>
            </a:r>
            <a:r>
              <a:rPr lang="es-ES" sz="2500"/>
              <a:t> encontramos:</a:t>
            </a:r>
            <a:endParaRPr sz="2500"/>
          </a:p>
        </p:txBody>
      </p:sp>
      <p:sp>
        <p:nvSpPr>
          <p:cNvPr id="407" name="Google Shape;407;p43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step.uses</a:t>
            </a:r>
            <a:endParaRPr/>
          </a:p>
        </p:txBody>
      </p:sp>
      <p:sp>
        <p:nvSpPr>
          <p:cNvPr id="408" name="Google Shape;408;p43"/>
          <p:cNvSpPr txBox="1"/>
          <p:nvPr/>
        </p:nvSpPr>
        <p:spPr>
          <a:xfrm>
            <a:off x="609525" y="2667475"/>
            <a:ext cx="11919900" cy="4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es-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Setup Java JDK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</a:t>
            </a: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actions/setup-java@v3.3.0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s-E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The Java version to set up. Takes a whole or semver Java version. See examples of supported syntax in README file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s-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java-version</a:t>
            </a: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s-E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Java distribution. See the list of supported distributions in README file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s-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distribution</a:t>
            </a: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s-E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The package type (jdk, jre, jdk+fx, jre+fx)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s-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java-package</a:t>
            </a: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optional, default is jdk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s-E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The architecture of the package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s-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architecture</a:t>
            </a: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optional, default is x64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s-E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Path to where the compressed JDK is located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s-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jdkFile</a:t>
            </a: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optional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s-E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Set this option if you want the action to check for the latest available version that satisfies the version spec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s-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check-latest</a:t>
            </a: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optional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s-E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ID of the distributionManagement repository in the pom.xml file. Default is `github`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#.............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4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Actions</a:t>
            </a:r>
            <a:endParaRPr/>
          </a:p>
        </p:txBody>
      </p:sp>
      <p:sp>
        <p:nvSpPr>
          <p:cNvPr id="415" name="Google Shape;415;p44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16" name="Google Shape;416;p44"/>
          <p:cNvSpPr txBox="1"/>
          <p:nvPr>
            <p:ph idx="1" type="body"/>
          </p:nvPr>
        </p:nvSpPr>
        <p:spPr>
          <a:xfrm>
            <a:off x="819900" y="2162775"/>
            <a:ext cx="10539900" cy="350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Cuando usamos un Action de GitHub con el atributo </a:t>
            </a:r>
            <a:r>
              <a:rPr b="1" lang="es-ES" sz="2500"/>
              <a:t>with:</a:t>
            </a:r>
            <a:r>
              <a:rPr lang="es-ES" sz="2500"/>
              <a:t>, podemos configurar el Action.</a:t>
            </a:r>
            <a:r>
              <a:rPr lang="es-ES" sz="2500"/>
              <a:t>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En la documentación del Action también podemos encontrar los valores predefinidos para estas opciones.</a:t>
            </a:r>
            <a:endParaRPr sz="2500"/>
          </a:p>
        </p:txBody>
      </p:sp>
      <p:sp>
        <p:nvSpPr>
          <p:cNvPr id="417" name="Google Shape;417;p44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step.uses</a:t>
            </a:r>
            <a:endParaRPr/>
          </a:p>
        </p:txBody>
      </p:sp>
      <p:sp>
        <p:nvSpPr>
          <p:cNvPr id="418" name="Google Shape;418;p44"/>
          <p:cNvSpPr txBox="1"/>
          <p:nvPr/>
        </p:nvSpPr>
        <p:spPr>
          <a:xfrm>
            <a:off x="622600" y="3896025"/>
            <a:ext cx="11919900" cy="19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es-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Setup Java JDK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</a:t>
            </a: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actions/setup-java@v3.3.0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s-E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The Java version to set up. Takes a whole or semver Java version. See examples of supported syntax in README file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s-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java-version</a:t>
            </a:r>
            <a:r>
              <a:rPr lang="es-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5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Actions</a:t>
            </a:r>
            <a:endParaRPr/>
          </a:p>
        </p:txBody>
      </p:sp>
      <p:sp>
        <p:nvSpPr>
          <p:cNvPr id="425" name="Google Shape;425;p45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26" name="Google Shape;426;p45"/>
          <p:cNvSpPr txBox="1"/>
          <p:nvPr>
            <p:ph idx="1" type="body"/>
          </p:nvPr>
        </p:nvSpPr>
        <p:spPr>
          <a:xfrm>
            <a:off x="819900" y="2162775"/>
            <a:ext cx="10539900" cy="350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Ejemplo del Action configurándolo para utilizar JDK 13: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Una vez ejecutado el Action, tendremos acceso a Maven en el </a:t>
            </a:r>
            <a:r>
              <a:rPr i="1" lang="es-ES" sz="2500"/>
              <a:t>workflow</a:t>
            </a:r>
            <a:r>
              <a:rPr lang="es-ES" sz="2500"/>
              <a:t>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427" name="Google Shape;427;p45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step.uses</a:t>
            </a:r>
            <a:endParaRPr/>
          </a:p>
        </p:txBody>
      </p:sp>
      <p:sp>
        <p:nvSpPr>
          <p:cNvPr id="428" name="Google Shape;428;p45"/>
          <p:cNvSpPr txBox="1"/>
          <p:nvPr/>
        </p:nvSpPr>
        <p:spPr>
          <a:xfrm>
            <a:off x="609525" y="2750895"/>
            <a:ext cx="11919900" cy="1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es-ES" sz="16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 up JDK 13</a:t>
            </a:r>
            <a:endParaRPr sz="1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ES" sz="16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</a:t>
            </a: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actions/setup-java@v3.3.0</a:t>
            </a:r>
            <a:endParaRPr sz="1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ES" sz="16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s-ES" sz="16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java-version</a:t>
            </a:r>
            <a:r>
              <a:rPr lang="es-ES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16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1.13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 sz="3000"/>
              <a:t>¿Por qué GitHub Actions?</a:t>
            </a:r>
            <a:endParaRPr/>
          </a:p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8736463" y="6237312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9" name="Google Shape;89;p10"/>
          <p:cNvSpPr txBox="1"/>
          <p:nvPr>
            <p:ph idx="1" type="body"/>
          </p:nvPr>
        </p:nvSpPr>
        <p:spPr>
          <a:xfrm>
            <a:off x="622598" y="2204864"/>
            <a:ext cx="7200800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2500"/>
              <a:t>Si buscamos en la mayoría de rankings podremos observar que el software más utilizado para CI/CD es es Jenkins, por lo que podemos considerarlo la referencia a la que compararse.</a:t>
            </a:r>
            <a:endParaRPr sz="2500"/>
          </a:p>
        </p:txBody>
      </p:sp>
      <p:pic>
        <p:nvPicPr>
          <p:cNvPr id="90" name="Google Shape;9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0825" y="2204868"/>
            <a:ext cx="4159144" cy="4159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6"/>
          <p:cNvSpPr txBox="1"/>
          <p:nvPr>
            <p:ph type="ctrTitle"/>
          </p:nvPr>
        </p:nvSpPr>
        <p:spPr>
          <a:xfrm>
            <a:off x="2618979" y="1868344"/>
            <a:ext cx="67650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4-. CI/CD con GitHub</a:t>
            </a:r>
            <a:r>
              <a:rPr lang="es-ES"/>
              <a:t> Actions</a:t>
            </a:r>
            <a:endParaRPr/>
          </a:p>
        </p:txBody>
      </p:sp>
      <p:sp>
        <p:nvSpPr>
          <p:cNvPr id="434" name="Google Shape;434;p46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7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Actions</a:t>
            </a:r>
            <a:endParaRPr/>
          </a:p>
        </p:txBody>
      </p:sp>
      <p:sp>
        <p:nvSpPr>
          <p:cNvPr id="441" name="Google Shape;441;p4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42" name="Google Shape;442;p47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Crea un GitHub Action que ejecute los test unitarios cuando se realiza un push</a:t>
            </a:r>
            <a:r>
              <a:rPr lang="es-ES" sz="2500"/>
              <a:t>.</a:t>
            </a:r>
            <a:endParaRPr sz="2500"/>
          </a:p>
        </p:txBody>
      </p:sp>
      <p:sp>
        <p:nvSpPr>
          <p:cNvPr id="443" name="Google Shape;443;p47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Ejercicio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8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Actions</a:t>
            </a:r>
            <a:endParaRPr/>
          </a:p>
        </p:txBody>
      </p:sp>
      <p:sp>
        <p:nvSpPr>
          <p:cNvPr id="450" name="Google Shape;450;p48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51" name="Google Shape;451;p48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Crea un GitHub action que ejecute los test unitarios cuando se realiza un push.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-E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s-E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jobs</a:t>
            </a:r>
            <a:r>
              <a:rPr lang="es-E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Unit_Tests</a:t>
            </a:r>
            <a:r>
              <a:rPr lang="es-E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-E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Unit Tests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runs-on</a:t>
            </a:r>
            <a:r>
              <a:rPr lang="es-E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ubuntu-latest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steps</a:t>
            </a:r>
            <a:r>
              <a:rPr lang="es-E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es-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</a:t>
            </a:r>
            <a:r>
              <a:rPr lang="es-E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actions/checkout@v1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es-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-E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 up JDK 13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</a:t>
            </a:r>
            <a:r>
              <a:rPr lang="es-E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actions/setup-java@v3.3.0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s-E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s-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java-version</a:t>
            </a:r>
            <a:r>
              <a:rPr lang="es-E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1.13</a:t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es-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-E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Maven Test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E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s-E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mvn clean test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452" name="Google Shape;452;p48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Ejercicio</a:t>
            </a:r>
            <a:r>
              <a:rPr lang="es-ES"/>
              <a:t>: solución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9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Actions</a:t>
            </a:r>
            <a:endParaRPr/>
          </a:p>
        </p:txBody>
      </p:sp>
      <p:sp>
        <p:nvSpPr>
          <p:cNvPr id="459" name="Google Shape;459;p49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60" name="Google Shape;460;p49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Vamos a introducir nuestro Action en nuestro proyecto y realizaremos un push. A continuación, vamos a la sección del repositorio llamada Actions.</a:t>
            </a:r>
            <a:endParaRPr sz="2500"/>
          </a:p>
        </p:txBody>
      </p:sp>
      <p:sp>
        <p:nvSpPr>
          <p:cNvPr id="461" name="Google Shape;461;p49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Ejercicio</a:t>
            </a:r>
            <a:endParaRPr/>
          </a:p>
        </p:txBody>
      </p:sp>
      <p:pic>
        <p:nvPicPr>
          <p:cNvPr id="462" name="Google Shape;46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550" y="3687525"/>
            <a:ext cx="573405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Actions</a:t>
            </a:r>
            <a:endParaRPr/>
          </a:p>
        </p:txBody>
      </p:sp>
      <p:sp>
        <p:nvSpPr>
          <p:cNvPr id="469" name="Google Shape;469;p5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70" name="Google Shape;470;p50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Y podemos observar que el action no ha tenido ningún problema.</a:t>
            </a:r>
            <a:endParaRPr sz="2500"/>
          </a:p>
        </p:txBody>
      </p:sp>
      <p:sp>
        <p:nvSpPr>
          <p:cNvPr id="471" name="Google Shape;471;p50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Ejercicio</a:t>
            </a:r>
            <a:endParaRPr/>
          </a:p>
        </p:txBody>
      </p:sp>
      <p:pic>
        <p:nvPicPr>
          <p:cNvPr id="472" name="Google Shape;47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25" y="3030225"/>
            <a:ext cx="5734050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5475" y="3064825"/>
            <a:ext cx="573405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Actions</a:t>
            </a:r>
            <a:endParaRPr/>
          </a:p>
        </p:txBody>
      </p:sp>
      <p:sp>
        <p:nvSpPr>
          <p:cNvPr id="480" name="Google Shape;480;p5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81" name="Google Shape;481;p51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En cambio, si provocamos un fallo de test, este nos lo notificará.</a:t>
            </a:r>
            <a:endParaRPr sz="2500"/>
          </a:p>
        </p:txBody>
      </p:sp>
      <p:sp>
        <p:nvSpPr>
          <p:cNvPr id="482" name="Google Shape;482;p51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Ejercicio</a:t>
            </a:r>
            <a:endParaRPr/>
          </a:p>
        </p:txBody>
      </p:sp>
      <p:pic>
        <p:nvPicPr>
          <p:cNvPr id="483" name="Google Shape;48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150" y="3366825"/>
            <a:ext cx="734377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2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Actions</a:t>
            </a:r>
            <a:endParaRPr/>
          </a:p>
        </p:txBody>
      </p:sp>
      <p:sp>
        <p:nvSpPr>
          <p:cNvPr id="490" name="Google Shape;490;p52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91" name="Google Shape;491;p52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Menú</a:t>
            </a:r>
            <a:r>
              <a:rPr lang="es-ES"/>
              <a:t> Actions</a:t>
            </a:r>
            <a:endParaRPr/>
          </a:p>
        </p:txBody>
      </p:sp>
      <p:pic>
        <p:nvPicPr>
          <p:cNvPr id="492" name="Google Shape;49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00" y="2036338"/>
            <a:ext cx="10641146" cy="44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3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Actions</a:t>
            </a:r>
            <a:endParaRPr/>
          </a:p>
        </p:txBody>
      </p:sp>
      <p:sp>
        <p:nvSpPr>
          <p:cNvPr id="499" name="Google Shape;499;p53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00" name="Google Shape;500;p53"/>
          <p:cNvSpPr txBox="1"/>
          <p:nvPr>
            <p:ph idx="1" type="body"/>
          </p:nvPr>
        </p:nvSpPr>
        <p:spPr>
          <a:xfrm>
            <a:off x="622598" y="2204864"/>
            <a:ext cx="72009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Menú</a:t>
            </a:r>
            <a:r>
              <a:rPr lang="es-ES" sz="2500"/>
              <a:t> de workflows: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Este </a:t>
            </a:r>
            <a:r>
              <a:rPr lang="es-ES" sz="2500"/>
              <a:t>menú</a:t>
            </a:r>
            <a:r>
              <a:rPr lang="es-ES" sz="2500"/>
              <a:t> nos permite seleccionar un .yaml en concreto y ver sólo las acciones que se encuentran en dicho documento.</a:t>
            </a:r>
            <a:endParaRPr sz="2500"/>
          </a:p>
        </p:txBody>
      </p:sp>
      <p:sp>
        <p:nvSpPr>
          <p:cNvPr id="501" name="Google Shape;501;p53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Menú Actions</a:t>
            </a:r>
            <a:endParaRPr/>
          </a:p>
        </p:txBody>
      </p:sp>
      <p:pic>
        <p:nvPicPr>
          <p:cNvPr id="502" name="Google Shape;50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7873" y="2767443"/>
            <a:ext cx="320992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4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Actions</a:t>
            </a:r>
            <a:endParaRPr/>
          </a:p>
        </p:txBody>
      </p:sp>
      <p:sp>
        <p:nvSpPr>
          <p:cNvPr id="509" name="Google Shape;509;p54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10" name="Google Shape;510;p54"/>
          <p:cNvSpPr txBox="1"/>
          <p:nvPr>
            <p:ph idx="1" type="body"/>
          </p:nvPr>
        </p:nvSpPr>
        <p:spPr>
          <a:xfrm>
            <a:off x="942976" y="2152925"/>
            <a:ext cx="101538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Workflows: Los distintos workflows que se han disparado.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Cada línea trae información de: </a:t>
            </a:r>
            <a:endParaRPr sz="2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Descripción del commit, qué workflow es, que rama ha disparado el workflow, </a:t>
            </a:r>
            <a:r>
              <a:rPr lang="es-ES" sz="2500"/>
              <a:t>cuánto</a:t>
            </a:r>
            <a:r>
              <a:rPr lang="es-ES" sz="2500"/>
              <a:t> ha durado y hace cuánto fue.</a:t>
            </a:r>
            <a:endParaRPr sz="2500"/>
          </a:p>
        </p:txBody>
      </p:sp>
      <p:sp>
        <p:nvSpPr>
          <p:cNvPr id="511" name="Google Shape;511;p54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Menú Actions</a:t>
            </a:r>
            <a:endParaRPr/>
          </a:p>
        </p:txBody>
      </p:sp>
      <p:pic>
        <p:nvPicPr>
          <p:cNvPr id="512" name="Google Shape;51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350" y="4420975"/>
            <a:ext cx="1015365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5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Actions</a:t>
            </a:r>
            <a:endParaRPr/>
          </a:p>
        </p:txBody>
      </p:sp>
      <p:sp>
        <p:nvSpPr>
          <p:cNvPr id="519" name="Google Shape;519;p55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20" name="Google Shape;520;p55"/>
          <p:cNvSpPr txBox="1"/>
          <p:nvPr>
            <p:ph idx="1" type="body"/>
          </p:nvPr>
        </p:nvSpPr>
        <p:spPr>
          <a:xfrm>
            <a:off x="942976" y="2152925"/>
            <a:ext cx="101538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Si clickamos en un workflow nos aparecerá el siguiente </a:t>
            </a:r>
            <a:r>
              <a:rPr lang="es-ES" sz="2500"/>
              <a:t>menú</a:t>
            </a:r>
            <a:r>
              <a:rPr lang="es-ES" sz="2500"/>
              <a:t> con todos los “job” que tiene el workflow. En este caso, solo hay uno.</a:t>
            </a:r>
            <a:endParaRPr sz="2500"/>
          </a:p>
        </p:txBody>
      </p:sp>
      <p:sp>
        <p:nvSpPr>
          <p:cNvPr id="521" name="Google Shape;521;p55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Menú Actions</a:t>
            </a:r>
            <a:endParaRPr/>
          </a:p>
        </p:txBody>
      </p:sp>
      <p:pic>
        <p:nvPicPr>
          <p:cNvPr id="522" name="Google Shape;52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025" y="3429000"/>
            <a:ext cx="10081776" cy="27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 sz="3000"/>
              <a:t>¿Por qué GitHub Actions?</a:t>
            </a:r>
            <a:endParaRPr/>
          </a:p>
        </p:txBody>
      </p:sp>
      <p:sp>
        <p:nvSpPr>
          <p:cNvPr id="96" name="Google Shape;96;p11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7" name="Google Shape;97;p11"/>
          <p:cNvSpPr txBox="1"/>
          <p:nvPr>
            <p:ph idx="1" type="body"/>
          </p:nvPr>
        </p:nvSpPr>
        <p:spPr>
          <a:xfrm>
            <a:off x="622598" y="2204864"/>
            <a:ext cx="72009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2500"/>
              <a:t>GitHub Actions no requiere de ninguna instalación ni infraestructura.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s-ES" sz="2500"/>
              <a:t>No requiere actualizaciones.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s-ES" sz="2500"/>
              <a:t>Se dispone de acceso al servicio </a:t>
            </a:r>
            <a:r>
              <a:rPr lang="es-ES" sz="2500"/>
              <a:t>únicamente</a:t>
            </a:r>
            <a:r>
              <a:rPr lang="es-ES" sz="2500"/>
              <a:t> con una cuenta de GitHub.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Su configuración, al encontrarse en un fichero de tipo .yaml se puede mover entre ramas.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CI/CD Asyncrona.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98" name="Google Shape;98;p11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rPr lang="es-ES"/>
              <a:t>Ventajas de Github respecto a Jenkins</a:t>
            </a:r>
            <a:endParaRPr/>
          </a:p>
        </p:txBody>
      </p:sp>
      <p:pic>
        <p:nvPicPr>
          <p:cNvPr id="99" name="Google Shape;9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2824" y="2907551"/>
            <a:ext cx="2794925" cy="157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3500" y="2667963"/>
            <a:ext cx="2242075" cy="22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6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Actions</a:t>
            </a:r>
            <a:endParaRPr/>
          </a:p>
        </p:txBody>
      </p:sp>
      <p:sp>
        <p:nvSpPr>
          <p:cNvPr id="529" name="Google Shape;529;p56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30" name="Google Shape;530;p56"/>
          <p:cNvSpPr txBox="1"/>
          <p:nvPr>
            <p:ph idx="1" type="body"/>
          </p:nvPr>
        </p:nvSpPr>
        <p:spPr>
          <a:xfrm>
            <a:off x="942976" y="2152925"/>
            <a:ext cx="101538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En caso de fallar, indica qué “job” ha fallado y, debajo, las razones.</a:t>
            </a:r>
            <a:endParaRPr sz="2500"/>
          </a:p>
        </p:txBody>
      </p:sp>
      <p:sp>
        <p:nvSpPr>
          <p:cNvPr id="531" name="Google Shape;531;p56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Menú Actions</a:t>
            </a:r>
            <a:endParaRPr/>
          </a:p>
        </p:txBody>
      </p:sp>
      <p:pic>
        <p:nvPicPr>
          <p:cNvPr id="532" name="Google Shape;53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600" y="2680375"/>
            <a:ext cx="9435423" cy="328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7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Actions</a:t>
            </a:r>
            <a:endParaRPr/>
          </a:p>
        </p:txBody>
      </p:sp>
      <p:sp>
        <p:nvSpPr>
          <p:cNvPr id="539" name="Google Shape;539;p5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40" name="Google Shape;540;p57"/>
          <p:cNvSpPr txBox="1"/>
          <p:nvPr>
            <p:ph idx="1" type="body"/>
          </p:nvPr>
        </p:nvSpPr>
        <p:spPr>
          <a:xfrm>
            <a:off x="942976" y="2152925"/>
            <a:ext cx="101538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Dentro del Action podemos ver qué apartado falla.</a:t>
            </a:r>
            <a:endParaRPr sz="2500"/>
          </a:p>
        </p:txBody>
      </p:sp>
      <p:sp>
        <p:nvSpPr>
          <p:cNvPr id="541" name="Google Shape;541;p57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Dentro del Action</a:t>
            </a:r>
            <a:endParaRPr/>
          </a:p>
        </p:txBody>
      </p:sp>
      <p:pic>
        <p:nvPicPr>
          <p:cNvPr id="542" name="Google Shape;54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2821523"/>
            <a:ext cx="9847100" cy="31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8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Actions</a:t>
            </a:r>
            <a:endParaRPr/>
          </a:p>
        </p:txBody>
      </p:sp>
      <p:sp>
        <p:nvSpPr>
          <p:cNvPr id="549" name="Google Shape;549;p58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50" name="Google Shape;550;p58"/>
          <p:cNvSpPr txBox="1"/>
          <p:nvPr>
            <p:ph idx="1" type="body"/>
          </p:nvPr>
        </p:nvSpPr>
        <p:spPr>
          <a:xfrm>
            <a:off x="942976" y="2152925"/>
            <a:ext cx="101538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Dentro del Action podemos ver qué apartado falla.</a:t>
            </a:r>
            <a:endParaRPr sz="2500"/>
          </a:p>
        </p:txBody>
      </p:sp>
      <p:sp>
        <p:nvSpPr>
          <p:cNvPr id="551" name="Google Shape;551;p58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Dentro del Action</a:t>
            </a:r>
            <a:endParaRPr/>
          </a:p>
        </p:txBody>
      </p:sp>
      <p:pic>
        <p:nvPicPr>
          <p:cNvPr id="552" name="Google Shape;55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500" y="3211330"/>
            <a:ext cx="8663625" cy="17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9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 sz="3000"/>
              <a:t>CI/CD con GitHub Actions</a:t>
            </a:r>
            <a:endParaRPr/>
          </a:p>
        </p:txBody>
      </p:sp>
      <p:sp>
        <p:nvSpPr>
          <p:cNvPr id="559" name="Google Shape;559;p59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60" name="Google Shape;560;p59"/>
          <p:cNvSpPr txBox="1"/>
          <p:nvPr>
            <p:ph idx="1" type="body"/>
          </p:nvPr>
        </p:nvSpPr>
        <p:spPr>
          <a:xfrm>
            <a:off x="622598" y="2204864"/>
            <a:ext cx="72009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Vamos a configurar nuestro repositorio para que: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ES" sz="2500"/>
              <a:t>No se pueda realizar push al master.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ES" sz="2500"/>
              <a:t>Solo se pueda realizar Merge al </a:t>
            </a:r>
            <a:r>
              <a:rPr lang="es-ES" sz="2500"/>
              <a:t>máster</a:t>
            </a:r>
            <a:r>
              <a:rPr lang="es-ES" sz="2500"/>
              <a:t> mediante pull request.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ES" sz="2500"/>
              <a:t>No se pueda realizar un merge desde un pull request sin pasar los test unitarios.</a:t>
            </a:r>
            <a:endParaRPr sz="2500"/>
          </a:p>
        </p:txBody>
      </p:sp>
      <p:sp>
        <p:nvSpPr>
          <p:cNvPr id="561" name="Google Shape;561;p59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Introducción</a:t>
            </a:r>
            <a:endParaRPr/>
          </a:p>
        </p:txBody>
      </p:sp>
      <p:pic>
        <p:nvPicPr>
          <p:cNvPr id="562" name="Google Shape;56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2075" y="2630123"/>
            <a:ext cx="4296376" cy="1762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/>
              <a:t>CI/CD con GitHub Actions</a:t>
            </a:r>
            <a:endParaRPr/>
          </a:p>
        </p:txBody>
      </p:sp>
      <p:sp>
        <p:nvSpPr>
          <p:cNvPr id="569" name="Google Shape;569;p6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70" name="Google Shape;570;p60"/>
          <p:cNvSpPr txBox="1"/>
          <p:nvPr>
            <p:ph idx="1" type="body"/>
          </p:nvPr>
        </p:nvSpPr>
        <p:spPr>
          <a:xfrm>
            <a:off x="622598" y="2204864"/>
            <a:ext cx="72009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Primero vamos a coger el GitHub Action hecho previamente y vamos a modificar el evento que lo dispara a pull_request.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Antes: </a:t>
            </a:r>
            <a:r>
              <a:rPr lang="es-ES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s-ES" sz="16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endParaRPr sz="1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Después: </a:t>
            </a:r>
            <a:r>
              <a:rPr lang="es-ES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s-ES" sz="1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ES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pull_request</a:t>
            </a:r>
            <a:endParaRPr sz="17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571" name="Google Shape;571;p60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GitHub Action</a:t>
            </a:r>
            <a:endParaRPr/>
          </a:p>
        </p:txBody>
      </p:sp>
      <p:pic>
        <p:nvPicPr>
          <p:cNvPr id="572" name="Google Shape;57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2075" y="2630123"/>
            <a:ext cx="4296376" cy="1762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s-ES" sz="3000"/>
              <a:t>CI/CD con GitHub Actions</a:t>
            </a:r>
            <a:endParaRPr/>
          </a:p>
        </p:txBody>
      </p:sp>
      <p:sp>
        <p:nvSpPr>
          <p:cNvPr id="579" name="Google Shape;579;p6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80" name="Google Shape;580;p61"/>
          <p:cNvSpPr txBox="1"/>
          <p:nvPr>
            <p:ph idx="1" type="body"/>
          </p:nvPr>
        </p:nvSpPr>
        <p:spPr>
          <a:xfrm>
            <a:off x="4324650" y="2053400"/>
            <a:ext cx="3542700" cy="41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-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CI pull Request</a:t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s-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pull_request</a:t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jobs</a:t>
            </a:r>
            <a:r>
              <a:rPr lang="es-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Unit_Tests</a:t>
            </a:r>
            <a:r>
              <a:rPr lang="es-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ES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-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Unit Tests</a:t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ES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runs-on</a:t>
            </a:r>
            <a:r>
              <a:rPr lang="es-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ubuntu-latest</a:t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ES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steps</a:t>
            </a:r>
            <a:r>
              <a:rPr lang="es-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s-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s-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uses</a:t>
            </a:r>
            <a:r>
              <a:rPr lang="es-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actions/checkout@v1</a:t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s-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s-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-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Set up JDK 13</a:t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ES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uses</a:t>
            </a:r>
            <a:r>
              <a:rPr lang="es-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actions/setup-java@v1</a:t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ES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s-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s-ES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java-version</a:t>
            </a:r>
            <a:r>
              <a:rPr lang="es-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1.13</a:t>
            </a:r>
            <a:endParaRPr sz="10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s-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s-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-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Maven package sin tests</a:t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ES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s-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mvn package -DskipTests</a:t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s-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s-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-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Maven test</a:t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ES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s-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mvn test</a:t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4B69C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61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GitHub Action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2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/>
              <a:t>CI/CD con GitHub Actions</a:t>
            </a:r>
            <a:endParaRPr/>
          </a:p>
        </p:txBody>
      </p:sp>
      <p:sp>
        <p:nvSpPr>
          <p:cNvPr id="588" name="Google Shape;588;p62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89" name="Google Shape;589;p62"/>
          <p:cNvSpPr txBox="1"/>
          <p:nvPr>
            <p:ph idx="1" type="body"/>
          </p:nvPr>
        </p:nvSpPr>
        <p:spPr>
          <a:xfrm>
            <a:off x="622600" y="2204875"/>
            <a:ext cx="109713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Este GitHub Actions debe ir en la rama main/master.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Ahora, vamos a configurar la rama para que no se pueda más que realizar merges mediante pull request.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590" name="Google Shape;590;p62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GitHub Action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3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/>
              <a:t>CI/CD con GitHub Actions</a:t>
            </a:r>
            <a:endParaRPr/>
          </a:p>
        </p:txBody>
      </p:sp>
      <p:sp>
        <p:nvSpPr>
          <p:cNvPr id="597" name="Google Shape;597;p63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98" name="Google Shape;598;p63"/>
          <p:cNvSpPr txBox="1"/>
          <p:nvPr>
            <p:ph idx="1" type="body"/>
          </p:nvPr>
        </p:nvSpPr>
        <p:spPr>
          <a:xfrm>
            <a:off x="609525" y="2195825"/>
            <a:ext cx="109713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En el proyecto de GitHub vamos a: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ES" sz="2500"/>
              <a:t>Settings → Branches </a:t>
            </a:r>
            <a:endParaRPr sz="2500"/>
          </a:p>
        </p:txBody>
      </p:sp>
      <p:sp>
        <p:nvSpPr>
          <p:cNvPr id="599" name="Google Shape;599;p63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Branch protection</a:t>
            </a:r>
            <a:endParaRPr/>
          </a:p>
        </p:txBody>
      </p:sp>
      <p:pic>
        <p:nvPicPr>
          <p:cNvPr id="600" name="Google Shape;60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13" y="3266150"/>
            <a:ext cx="1071562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4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/>
              <a:t>CI/CD con GitHub Actions</a:t>
            </a:r>
            <a:endParaRPr/>
          </a:p>
        </p:txBody>
      </p:sp>
      <p:sp>
        <p:nvSpPr>
          <p:cNvPr id="607" name="Google Shape;607;p64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08" name="Google Shape;608;p64"/>
          <p:cNvSpPr txBox="1"/>
          <p:nvPr>
            <p:ph idx="1" type="body"/>
          </p:nvPr>
        </p:nvSpPr>
        <p:spPr>
          <a:xfrm>
            <a:off x="609525" y="2195825"/>
            <a:ext cx="109713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ES" sz="2500"/>
              <a:t>Escribimos el nombre de la rama. En nuestro caso, main o master.</a:t>
            </a:r>
            <a:endParaRPr sz="2500"/>
          </a:p>
        </p:txBody>
      </p:sp>
      <p:sp>
        <p:nvSpPr>
          <p:cNvPr id="609" name="Google Shape;609;p64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Branch protection</a:t>
            </a:r>
            <a:endParaRPr/>
          </a:p>
        </p:txBody>
      </p:sp>
      <p:pic>
        <p:nvPicPr>
          <p:cNvPr id="610" name="Google Shape;61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650" y="3354163"/>
            <a:ext cx="763905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5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/>
              <a:t>CI/CD con GitHub Actions</a:t>
            </a:r>
            <a:endParaRPr/>
          </a:p>
        </p:txBody>
      </p:sp>
      <p:sp>
        <p:nvSpPr>
          <p:cNvPr id="617" name="Google Shape;617;p65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18" name="Google Shape;618;p65"/>
          <p:cNvSpPr txBox="1"/>
          <p:nvPr>
            <p:ph idx="1" type="body"/>
          </p:nvPr>
        </p:nvSpPr>
        <p:spPr>
          <a:xfrm>
            <a:off x="609525" y="2195825"/>
            <a:ext cx="109713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Primero indicamos que para realizar un merge hay que realizar </a:t>
            </a:r>
            <a:r>
              <a:rPr lang="es-ES" sz="2500"/>
              <a:t>previamente</a:t>
            </a:r>
            <a:r>
              <a:rPr lang="es-ES" sz="2500"/>
              <a:t> un Pull Request. Esto automáticamente evitará que se realicen push-es a la rama.</a:t>
            </a:r>
            <a:endParaRPr sz="2500"/>
          </a:p>
        </p:txBody>
      </p:sp>
      <p:sp>
        <p:nvSpPr>
          <p:cNvPr id="619" name="Google Shape;619;p65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Branch protection</a:t>
            </a:r>
            <a:endParaRPr/>
          </a:p>
        </p:txBody>
      </p:sp>
      <p:pic>
        <p:nvPicPr>
          <p:cNvPr id="620" name="Google Shape;62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513" y="3145463"/>
            <a:ext cx="738187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 sz="3000"/>
              <a:t>¿Por qué GitHub Actions?</a:t>
            </a:r>
            <a:endParaRPr/>
          </a:p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7" name="Google Shape;107;p12"/>
          <p:cNvSpPr txBox="1"/>
          <p:nvPr>
            <p:ph idx="1" type="body"/>
          </p:nvPr>
        </p:nvSpPr>
        <p:spPr>
          <a:xfrm>
            <a:off x="622598" y="2204864"/>
            <a:ext cx="72009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Jenkins es de código abierto y GitHub actions pertenece a Microsoft.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Jenkins es más flexible y tiene más opciones.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08" name="Google Shape;108;p12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rPr lang="es-ES"/>
              <a:t>Desv</a:t>
            </a:r>
            <a:r>
              <a:rPr lang="es-ES"/>
              <a:t>entajas de Github respecto a Jenkins</a:t>
            </a:r>
            <a:endParaRPr/>
          </a:p>
        </p:txBody>
      </p:sp>
      <p:pic>
        <p:nvPicPr>
          <p:cNvPr id="109" name="Google Shape;10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2824" y="2907551"/>
            <a:ext cx="2794925" cy="157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3500" y="2667963"/>
            <a:ext cx="2242075" cy="22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6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/>
              <a:t>CI/CD con GitHub Actions</a:t>
            </a:r>
            <a:endParaRPr/>
          </a:p>
        </p:txBody>
      </p:sp>
      <p:sp>
        <p:nvSpPr>
          <p:cNvPr id="627" name="Google Shape;627;p66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28" name="Google Shape;628;p66"/>
          <p:cNvSpPr txBox="1"/>
          <p:nvPr>
            <p:ph idx="1" type="body"/>
          </p:nvPr>
        </p:nvSpPr>
        <p:spPr>
          <a:xfrm>
            <a:off x="609525" y="2204875"/>
            <a:ext cx="109713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A continuación marcamos que hay que pasar ciertas pruebas para poder completar el merge. </a:t>
            </a:r>
            <a:endParaRPr sz="2500"/>
          </a:p>
        </p:txBody>
      </p:sp>
      <p:sp>
        <p:nvSpPr>
          <p:cNvPr id="629" name="Google Shape;629;p66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Branch protection</a:t>
            </a:r>
            <a:endParaRPr/>
          </a:p>
        </p:txBody>
      </p:sp>
      <p:pic>
        <p:nvPicPr>
          <p:cNvPr id="630" name="Google Shape;63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213" y="3429000"/>
            <a:ext cx="74771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7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/>
              <a:t>CI/CD con GitHub Actions</a:t>
            </a:r>
            <a:endParaRPr/>
          </a:p>
        </p:txBody>
      </p:sp>
      <p:sp>
        <p:nvSpPr>
          <p:cNvPr id="637" name="Google Shape;637;p6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38" name="Google Shape;638;p67"/>
          <p:cNvSpPr txBox="1"/>
          <p:nvPr>
            <p:ph idx="1" type="body"/>
          </p:nvPr>
        </p:nvSpPr>
        <p:spPr>
          <a:xfrm>
            <a:off x="609525" y="2204875"/>
            <a:ext cx="109713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E indicamos </a:t>
            </a:r>
            <a:r>
              <a:rPr lang="es-ES" sz="2500"/>
              <a:t>qué</a:t>
            </a:r>
            <a:r>
              <a:rPr lang="es-ES" sz="2500"/>
              <a:t> check debe pasar. Estos check pueden ser Actions (en concreto un job).</a:t>
            </a:r>
            <a:endParaRPr sz="2500"/>
          </a:p>
        </p:txBody>
      </p:sp>
      <p:sp>
        <p:nvSpPr>
          <p:cNvPr id="639" name="Google Shape;639;p67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Branch protection</a:t>
            </a:r>
            <a:endParaRPr/>
          </a:p>
        </p:txBody>
      </p:sp>
      <p:pic>
        <p:nvPicPr>
          <p:cNvPr id="640" name="Google Shape;64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250" y="2846400"/>
            <a:ext cx="722947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8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/>
              <a:t>CI/CD con GitHub Actions</a:t>
            </a:r>
            <a:endParaRPr/>
          </a:p>
        </p:txBody>
      </p:sp>
      <p:sp>
        <p:nvSpPr>
          <p:cNvPr id="647" name="Google Shape;647;p68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48" name="Google Shape;648;p68"/>
          <p:cNvSpPr txBox="1"/>
          <p:nvPr>
            <p:ph idx="1" type="body"/>
          </p:nvPr>
        </p:nvSpPr>
        <p:spPr>
          <a:xfrm>
            <a:off x="609525" y="2204875"/>
            <a:ext cx="109713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Para que un Action pase como check no puede haber ningún problema.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ES" sz="2500"/>
              <a:t>Tienen que completarse todos los steps correctamente.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s-ES" sz="2500"/>
              <a:t>Si hay compilación, no puede haber errores de compilación.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s-ES" sz="2500"/>
              <a:t>Si hay tests, debe pasar todos los test.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s-ES" sz="2500"/>
              <a:t>Si hay package, debe completarse el </a:t>
            </a:r>
            <a:r>
              <a:rPr lang="es-ES" sz="2500"/>
              <a:t>empaquetado</a:t>
            </a:r>
            <a:r>
              <a:rPr lang="es-ES" sz="2500"/>
              <a:t>.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s-ES" sz="2500"/>
              <a:t>etc.</a:t>
            </a:r>
            <a:endParaRPr sz="2500"/>
          </a:p>
        </p:txBody>
      </p:sp>
      <p:sp>
        <p:nvSpPr>
          <p:cNvPr id="649" name="Google Shape;649;p68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Branch protection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69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/>
              <a:t>CI/CD con GitHub Actions</a:t>
            </a:r>
            <a:endParaRPr/>
          </a:p>
        </p:txBody>
      </p:sp>
      <p:sp>
        <p:nvSpPr>
          <p:cNvPr id="656" name="Google Shape;656;p69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57" name="Google Shape;657;p69"/>
          <p:cNvSpPr txBox="1"/>
          <p:nvPr>
            <p:ph idx="1" type="body"/>
          </p:nvPr>
        </p:nvSpPr>
        <p:spPr>
          <a:xfrm>
            <a:off x="609525" y="2204875"/>
            <a:ext cx="109713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Recordad marcar que incluya a los administradores, porque, si no, estas limitaciones no os afectarán a vosotros, y podreis mergear sin pasar pruebas o realizar pushes al main/master.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658" name="Google Shape;658;p69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Branch protection</a:t>
            </a:r>
            <a:endParaRPr/>
          </a:p>
        </p:txBody>
      </p:sp>
      <p:pic>
        <p:nvPicPr>
          <p:cNvPr id="659" name="Google Shape;65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0750" y="3519347"/>
            <a:ext cx="5579624" cy="264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/>
              <a:t>CI/CD con GitHub Actions</a:t>
            </a:r>
            <a:endParaRPr/>
          </a:p>
        </p:txBody>
      </p:sp>
      <p:sp>
        <p:nvSpPr>
          <p:cNvPr id="666" name="Google Shape;666;p7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67" name="Google Shape;667;p70"/>
          <p:cNvSpPr txBox="1"/>
          <p:nvPr>
            <p:ph idx="1" type="body"/>
          </p:nvPr>
        </p:nvSpPr>
        <p:spPr>
          <a:xfrm>
            <a:off x="609525" y="2204875"/>
            <a:ext cx="109713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ES" sz="2500"/>
              <a:t>Creamos una rama a partir del main/master.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ES" sz="2500"/>
              <a:t>Creamos un test que va a fallar.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ES" sz="2500"/>
              <a:t>Lo actualizamos en el repositorio remoto.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ES" sz="2500"/>
              <a:t>Comenzamos un pull request.</a:t>
            </a:r>
            <a:endParaRPr sz="2500"/>
          </a:p>
        </p:txBody>
      </p:sp>
      <p:sp>
        <p:nvSpPr>
          <p:cNvPr id="668" name="Google Shape;668;p70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Prueba</a:t>
            </a:r>
            <a:endParaRPr/>
          </a:p>
        </p:txBody>
      </p:sp>
      <p:pic>
        <p:nvPicPr>
          <p:cNvPr id="669" name="Google Shape;66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8150" y="3036525"/>
            <a:ext cx="52959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/>
              <a:t>CI/CD con GitHub Actions</a:t>
            </a:r>
            <a:endParaRPr/>
          </a:p>
        </p:txBody>
      </p:sp>
      <p:sp>
        <p:nvSpPr>
          <p:cNvPr id="676" name="Google Shape;676;p7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77" name="Google Shape;677;p71"/>
          <p:cNvSpPr txBox="1"/>
          <p:nvPr>
            <p:ph idx="1" type="body"/>
          </p:nvPr>
        </p:nvSpPr>
        <p:spPr>
          <a:xfrm>
            <a:off x="609525" y="2204875"/>
            <a:ext cx="109713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Como podemos observar, no podemos realizar un merge, ya que ni ha recibido los aprobados necesarios, ni ha pasado los test unitarios.</a:t>
            </a:r>
            <a:endParaRPr sz="2500"/>
          </a:p>
        </p:txBody>
      </p:sp>
      <p:sp>
        <p:nvSpPr>
          <p:cNvPr id="678" name="Google Shape;678;p71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Prueba</a:t>
            </a:r>
            <a:endParaRPr/>
          </a:p>
        </p:txBody>
      </p:sp>
      <p:pic>
        <p:nvPicPr>
          <p:cNvPr id="679" name="Google Shape;67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925" y="3567025"/>
            <a:ext cx="6297550" cy="25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72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/>
              <a:t>CI/CD con GitHub Actions</a:t>
            </a:r>
            <a:endParaRPr/>
          </a:p>
        </p:txBody>
      </p:sp>
      <p:sp>
        <p:nvSpPr>
          <p:cNvPr id="686" name="Google Shape;686;p72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87" name="Google Shape;687;p72"/>
          <p:cNvSpPr txBox="1"/>
          <p:nvPr>
            <p:ph idx="1" type="body"/>
          </p:nvPr>
        </p:nvSpPr>
        <p:spPr>
          <a:xfrm>
            <a:off x="609525" y="2204875"/>
            <a:ext cx="109713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solidFill>
                  <a:srgbClr val="222222"/>
                </a:solidFill>
                <a:highlight>
                  <a:srgbClr val="FFFFFF"/>
                </a:highlight>
              </a:rPr>
              <a:t>Como estamos solos en el proyecto no podemos aprobar nuestro propio código. Así que, para poder realizar un merge, tendremos que: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06999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es-ES" sz="1800">
                <a:solidFill>
                  <a:srgbClr val="222222"/>
                </a:solidFill>
                <a:highlight>
                  <a:srgbClr val="FFFFFF"/>
                </a:highlight>
              </a:rPr>
              <a:t>Quitar las restricciones de las aprobaciones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es-ES" sz="1800">
                <a:solidFill>
                  <a:srgbClr val="222222"/>
                </a:solidFill>
                <a:highlight>
                  <a:srgbClr val="FFFFFF"/>
                </a:highlight>
              </a:rPr>
              <a:t>Colocar en el test assertEquals(true,true)</a:t>
            </a:r>
            <a:endParaRPr sz="3200"/>
          </a:p>
        </p:txBody>
      </p:sp>
      <p:sp>
        <p:nvSpPr>
          <p:cNvPr id="688" name="Google Shape;688;p72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Prueba</a:t>
            </a:r>
            <a:endParaRPr/>
          </a:p>
        </p:txBody>
      </p:sp>
      <p:pic>
        <p:nvPicPr>
          <p:cNvPr id="689" name="Google Shape;68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999" y="3667100"/>
            <a:ext cx="8382074" cy="257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73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/>
              <a:t>CI/CD con GitHub Actions</a:t>
            </a:r>
            <a:endParaRPr/>
          </a:p>
        </p:txBody>
      </p:sp>
      <p:sp>
        <p:nvSpPr>
          <p:cNvPr id="696" name="Google Shape;696;p73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97" name="Google Shape;697;p73"/>
          <p:cNvSpPr txBox="1"/>
          <p:nvPr>
            <p:ph idx="1" type="body"/>
          </p:nvPr>
        </p:nvSpPr>
        <p:spPr>
          <a:xfrm>
            <a:off x="609525" y="2204875"/>
            <a:ext cx="10971300" cy="103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Y si intentamos realizar un push a la rama main/master no nos lo permitirá.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698" name="Google Shape;698;p73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Prueba</a:t>
            </a:r>
            <a:endParaRPr/>
          </a:p>
        </p:txBody>
      </p:sp>
      <p:pic>
        <p:nvPicPr>
          <p:cNvPr id="699" name="Google Shape;69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94375"/>
            <a:ext cx="11885602" cy="1420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74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/>
              <a:t>CI/CD con GitHub Actions</a:t>
            </a:r>
            <a:endParaRPr/>
          </a:p>
        </p:txBody>
      </p:sp>
      <p:sp>
        <p:nvSpPr>
          <p:cNvPr id="706" name="Google Shape;706;p74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07" name="Google Shape;707;p74"/>
          <p:cNvSpPr txBox="1"/>
          <p:nvPr>
            <p:ph idx="1" type="body"/>
          </p:nvPr>
        </p:nvSpPr>
        <p:spPr>
          <a:xfrm>
            <a:off x="609525" y="2204875"/>
            <a:ext cx="10971300" cy="103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Esta prevención de push solo se cumplirá si la rama protegida es la rama principal (main/master).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708" name="Google Shape;708;p74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Prueba</a:t>
            </a:r>
            <a:endParaRPr/>
          </a:p>
        </p:txBody>
      </p:sp>
      <p:pic>
        <p:nvPicPr>
          <p:cNvPr id="709" name="Google Shape;709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3429000"/>
            <a:ext cx="11885602" cy="1420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5" name="Google Shape;715;p75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6" name="Google Shape;716;p75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/>
          </a:p>
        </p:txBody>
      </p:sp>
      <p:sp>
        <p:nvSpPr>
          <p:cNvPr id="717" name="Google Shape;717;p75"/>
          <p:cNvSpPr txBox="1"/>
          <p:nvPr>
            <p:ph idx="12" type="sldNum"/>
          </p:nvPr>
        </p:nvSpPr>
        <p:spPr>
          <a:xfrm>
            <a:off x="8736463" y="6237312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8" name="Google Shape;718;p75"/>
          <p:cNvSpPr txBox="1"/>
          <p:nvPr/>
        </p:nvSpPr>
        <p:spPr>
          <a:xfrm>
            <a:off x="3041338" y="1628799"/>
            <a:ext cx="61206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ESKERRIK ASKO  </a:t>
            </a:r>
            <a:r>
              <a:rPr b="1" i="0" lang="es-ES" sz="2400" u="none" cap="none" strike="noStrike">
                <a:solidFill>
                  <a:srgbClr val="BFBFB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– </a:t>
            </a:r>
            <a:r>
              <a:rPr b="1" i="0" lang="es-ES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GRACIAS  </a:t>
            </a:r>
            <a:r>
              <a:rPr b="1" i="0" lang="es-ES" sz="2400" u="none" cap="none" strike="noStrike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–</a:t>
            </a:r>
            <a:r>
              <a:rPr b="1" i="0" lang="es-ES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THANK YOU</a:t>
            </a:r>
            <a:endParaRPr/>
          </a:p>
        </p:txBody>
      </p:sp>
      <p:sp>
        <p:nvSpPr>
          <p:cNvPr id="719" name="Google Shape;719;p75"/>
          <p:cNvSpPr/>
          <p:nvPr/>
        </p:nvSpPr>
        <p:spPr>
          <a:xfrm>
            <a:off x="7391350" y="116632"/>
            <a:ext cx="1296144" cy="792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720" name="Google Shape;720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75"/>
          <p:cNvSpPr txBox="1"/>
          <p:nvPr/>
        </p:nvSpPr>
        <p:spPr>
          <a:xfrm>
            <a:off x="874626" y="4973106"/>
            <a:ext cx="104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COLABORADORES: </a:t>
            </a:r>
            <a:r>
              <a:rPr lang="es-ES" sz="2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Nahikari Otermin</a:t>
            </a:r>
            <a:r>
              <a:rPr b="0" i="0" lang="es-ES" sz="2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 Pablo Rubio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/>
          <p:nvPr>
            <p:ph type="ctrTitle"/>
          </p:nvPr>
        </p:nvSpPr>
        <p:spPr>
          <a:xfrm>
            <a:off x="2618979" y="1868344"/>
            <a:ext cx="67650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Source Sans Pro"/>
              <a:buNone/>
            </a:pPr>
            <a:r>
              <a:rPr lang="es-ES"/>
              <a:t>2</a:t>
            </a:r>
            <a:r>
              <a:rPr lang="es-ES"/>
              <a:t>-. Configurar un repositorio para aceptar Actions</a:t>
            </a:r>
            <a:endParaRPr/>
          </a:p>
        </p:txBody>
      </p:sp>
      <p:sp>
        <p:nvSpPr>
          <p:cNvPr id="116" name="Google Shape;116;p13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 sz="3000"/>
              <a:t>Configurar un repositorio para aceptar Actions</a:t>
            </a:r>
            <a:endParaRPr/>
          </a:p>
        </p:txBody>
      </p:sp>
      <p:sp>
        <p:nvSpPr>
          <p:cNvPr id="122" name="Google Shape;122;p14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3" name="Google Shape;123;p14"/>
          <p:cNvSpPr txBox="1"/>
          <p:nvPr>
            <p:ph idx="1" type="body"/>
          </p:nvPr>
        </p:nvSpPr>
        <p:spPr>
          <a:xfrm>
            <a:off x="622598" y="2204864"/>
            <a:ext cx="72009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Cada usuario de GitHub Education tiene 2000 minutos/mes de GitHub Actions y un usuario normal 500 minutos/mes.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Para un usuario normal o para un grupo de trabajo normal es tiempo más que suficiente. Pero aún así, al existir una restricción, las acciones, por defecto, vienen </a:t>
            </a:r>
            <a:r>
              <a:rPr lang="es-ES" sz="2500"/>
              <a:t>desactivadas</a:t>
            </a:r>
            <a:r>
              <a:rPr lang="es-ES" sz="2500"/>
              <a:t>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24" name="Google Shape;124;p14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rPr lang="es-ES"/>
              <a:t>GitHub Actions</a:t>
            </a:r>
            <a:endParaRPr/>
          </a:p>
        </p:txBody>
      </p:sp>
      <p:pic>
        <p:nvPicPr>
          <p:cNvPr id="125" name="Google Shape;12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6413" y="2857500"/>
            <a:ext cx="3884426" cy="21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 sz="3000"/>
              <a:t>Configurar un repositorio para aceptar Actions</a:t>
            </a:r>
            <a:endParaRPr/>
          </a:p>
        </p:txBody>
      </p:sp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2" name="Google Shape;132;p15"/>
          <p:cNvSpPr txBox="1"/>
          <p:nvPr>
            <p:ph idx="1" type="body"/>
          </p:nvPr>
        </p:nvSpPr>
        <p:spPr>
          <a:xfrm>
            <a:off x="622600" y="2204875"/>
            <a:ext cx="109713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Si entramos en </a:t>
            </a:r>
            <a:r>
              <a:rPr i="1" lang="es-ES" sz="2500"/>
              <a:t>Configuración&gt; Actions&gt; General</a:t>
            </a:r>
            <a:r>
              <a:rPr lang="es-ES" sz="2500"/>
              <a:t> podemos seleccionar la permisividad que queremos darle a las acciones en nuestro repositorio.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33" name="Google Shape;133;p15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rPr lang="es-ES"/>
              <a:t>GitHub Actions</a:t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675" y="3112975"/>
            <a:ext cx="6721452" cy="3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