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sldIdLst>
    <p:sldId id="260" r:id="rId2"/>
    <p:sldId id="261" r:id="rId3"/>
    <p:sldId id="262" r:id="rId4"/>
    <p:sldId id="263" r:id="rId5"/>
    <p:sldId id="264" r:id="rId6"/>
    <p:sldId id="265" r:id="rId7"/>
    <p:sldId id="269" r:id="rId8"/>
    <p:sldId id="267" r:id="rId9"/>
    <p:sldId id="266" r:id="rId10"/>
    <p:sldId id="270" r:id="rId11"/>
    <p:sldId id="268" r:id="rId12"/>
    <p:sldId id="27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3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493B8-521F-E0E4-8C05-61ED719BBED3}" v="99" dt="2024-08-12T23:09:56.644"/>
    <p1510:client id="{48FC6961-0776-4ECE-B212-0651B29F0518}" v="652" dt="2024-08-12T23:16:18.547"/>
    <p1510:client id="{7804EF37-9A20-AF33-8A20-35CB30E632D2}" v="165" dt="2024-08-12T18:34:04.362"/>
    <p1510:client id="{D8A0D2F7-EC38-D847-A1A0-ACC40CC58B56}" v="954" dt="2024-08-13T00:19:00.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11T03:55:17.59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74,'38'-11,"-3"1,-25 7,2 2,7-3,-5 3,4-2,4 3,-11 0,9 0,-2 0,-5 0,9 0,-9 0,1 0,2 0,0 0,-1 0,5 0,-6 0,2 1,1 1,-3 0,3 1,0-3,1 0,-6 0,9 3,-9-1,6 4,3-4,-4 0,5-1,-6-1,3 0,0 0,1 0,-2 0,1 3,-6-2,9 3,-10-4,7 0,-3 0,3 0,-5 0,4 0,-5 3,7-2,-3 3,-2-4,0 0,2 0,-2 0,5 0,-7 0,3 0,3 0,-5 0,3 0,-3 0,3-2,3 0,-5 0,2-2,-1 2,-2-1,4 2,-3 1,3 0,-2 0,-2 0,4-4,-6 1,4-2,3 2,-4 2,3-1,0 0,-4-2,4 0,-2 0,-2 0,4 1,-4 1,0 0,3-1,-2-1,1 1,-1-1,3 1,-5 1,7 0,-7 2,4 0,1 0,-3 0,4 0,-3 0,-4 0,12 0,-11 0,8 0,-6 0,0 0,4 0,-4 0,3 0,3 0,-10 0,13 0,-9 0,-1 0,9 0,-11 0,6 0,1 0,-6 0,5 0,1 0,-8 0,10 0,-8 0,1 0,5 0,-5 0,2 0,1 0,-2 0,3 0,-1 0,-3 0,4 0,-4 0,1 0,3 3,-5-2,5 6,-3-6,-1 6,2 1,2-2,5 1,0-7,-1 0,-5 0,0 0,-1 0,1 0,0 0,2 0,-7 0,12 0,-10 0,8 0,-5 0,0 0,-1 0,1 0,0 0,-1-1,1-1,-1 0,3 0,-6 1,8 1,-10 0,8 0,-2 0,-2 0,5-1,-5 0,-1-2,2 1,-1 1,-1-5,-1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11T03:55:23.57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80,'44'0,"-7"0,-24 0,-1 0,6 0,-4 0,4 0,1 0,-5 0,5 0,-4-2,0 0,2 0,0-2,1 2,4 0,0-1,0 2,-1-2,-1 1,-1 1,-1 1,-3 0,-1 0,3 0,3 0,-5 0,2 0,-3 0,-1 0,6 0,-5 0,1 0,5 0,-6 0,11 0,-15 0,7 0,2 0,-2 0,7 0,-8 0,1 0,0 0,-1 0,1 0,-1 0,1 0,0 0,-1 0,1 0,0 0,-1 0,1 0,-1 0,-1 0,6 0,-4 0,6 0,-7 0,1 0,-1 0,0 0,5 0,-6 0,5 0,-6 0,2 3,-2-2,5 2,-5-2,4-1,-2 0,-1 0,3 0,-6 0,10 0,-6 0,-1 0,5 0,-7 0,5 0,1 0,-8 0,10 0,-4 0,-2 0,4 0,-5 0,0 0,9 0,-12 0,8 0,1 0,-3 0,6 0,-7 0,1 0,0 0,-1 0,1 0,-1 0,1 0,0 0,-1 0,-2 0,8 0,-11 0,13 0,-10 0,1 0,6 0,-10 0,7 0,1 0,-5 0,7 0,-6 0,2 0,-1 0,1 0,-2 0,5 0,-6 0,3 0,-1 0,-4 0,8 0,-5 0,3 0,-3 0,2-4,-4 4,5-4,2 0,-3 4,6-4,-7 4,1-2,0 0,-1 0,1 0,-1 2,1 0,0-2,-1 0,0 0,-1 0,2-2,-1 4,2-4,-3 4,0 0,0 0,1-2,0 0,-2 0,6 0,-7 2,5-1,-1-2,-6 1,9 0,-7 2,6 0,-5 0,3 0,-3-4,2 4,0-4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11T00:37:23.487"/>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2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5296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1169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8154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4214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6325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8545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6738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2289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5637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8/13/2024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344361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8/13/2024</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1091449535"/>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9" r:id="rId6"/>
    <p:sldLayoutId id="2147483754" r:id="rId7"/>
    <p:sldLayoutId id="2147483755" r:id="rId8"/>
    <p:sldLayoutId id="2147483756" r:id="rId9"/>
    <p:sldLayoutId id="2147483758" r:id="rId10"/>
    <p:sldLayoutId id="214748375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1.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kaggle.com/datasets/bulter22/airline-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jpeg"/><Relationship Id="rId7"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jpe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DCCB88E-3F2C-4A0E-8640-BC5BC98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5D1127D2-5E00-3904-D424-C3433D35DC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088" r="3162" b="-1"/>
          <a:stretch/>
        </p:blipFill>
        <p:spPr bwMode="auto">
          <a:xfrm>
            <a:off x="7257" y="0"/>
            <a:ext cx="5837198" cy="6858000"/>
          </a:xfrm>
          <a:custGeom>
            <a:avLst/>
            <a:gdLst/>
            <a:ahLst/>
            <a:cxnLst/>
            <a:rect l="l" t="t" r="r" b="b"/>
            <a:pathLst>
              <a:path w="3319366" h="3787349">
                <a:moveTo>
                  <a:pt x="1626" y="0"/>
                </a:moveTo>
                <a:lnTo>
                  <a:pt x="3319366" y="0"/>
                </a:lnTo>
                <a:lnTo>
                  <a:pt x="0" y="3787349"/>
                </a:lnTo>
                <a:lnTo>
                  <a:pt x="0" y="1856"/>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4E48EB2-98F9-25E4-B56C-493346AD4105}"/>
              </a:ext>
            </a:extLst>
          </p:cNvPr>
          <p:cNvSpPr>
            <a:spLocks noGrp="1"/>
          </p:cNvSpPr>
          <p:nvPr>
            <p:ph type="title"/>
          </p:nvPr>
        </p:nvSpPr>
        <p:spPr>
          <a:xfrm>
            <a:off x="3422651" y="2566779"/>
            <a:ext cx="6436588" cy="997954"/>
          </a:xfrm>
        </p:spPr>
        <p:txBody>
          <a:bodyPr vert="horz" lIns="91440" tIns="45720" rIns="91440" bIns="45720" rtlCol="0" anchor="b">
            <a:noAutofit/>
          </a:bodyPr>
          <a:lstStyle/>
          <a:p>
            <a:r>
              <a:rPr lang="en-US" cap="all" spc="300"/>
              <a:t>Flights vs weather</a:t>
            </a:r>
          </a:p>
        </p:txBody>
      </p:sp>
      <p:pic>
        <p:nvPicPr>
          <p:cNvPr id="4" name="Picture 4">
            <a:extLst>
              <a:ext uri="{FF2B5EF4-FFF2-40B4-BE49-F238E27FC236}">
                <a16:creationId xmlns:a16="http://schemas.microsoft.com/office/drawing/2014/main" id="{D066DBE8-6665-D696-CA78-32A4BB11E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93" r="14973" b="-2"/>
          <a:stretch/>
        </p:blipFill>
        <p:spPr bwMode="auto">
          <a:xfrm>
            <a:off x="6765781" y="471488"/>
            <a:ext cx="5426219" cy="6510761"/>
          </a:xfrm>
          <a:custGeom>
            <a:avLst/>
            <a:gdLst/>
            <a:ahLst/>
            <a:cxnLst/>
            <a:rect l="l" t="t" r="r" b="b"/>
            <a:pathLst>
              <a:path w="3341591" h="3812708">
                <a:moveTo>
                  <a:pt x="3341591" y="0"/>
                </a:moveTo>
                <a:lnTo>
                  <a:pt x="3341591" y="3802648"/>
                </a:lnTo>
                <a:lnTo>
                  <a:pt x="3332774" y="3812708"/>
                </a:lnTo>
                <a:lnTo>
                  <a:pt x="0" y="381270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6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Freeform: Shape 62">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5" name="Straight Connector 64">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7" name="Rectangle 66">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1"/>
            <a:ext cx="9957519" cy="686361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Picture 24" descr="A group of colorful bars&#10;&#10;Description automatically generated with medium confidence">
            <a:extLst>
              <a:ext uri="{FF2B5EF4-FFF2-40B4-BE49-F238E27FC236}">
                <a16:creationId xmlns:a16="http://schemas.microsoft.com/office/drawing/2014/main" id="{FBA1F6B7-9F20-D088-8528-B72D95DD5B5F}"/>
              </a:ext>
            </a:extLst>
          </p:cNvPr>
          <p:cNvPicPr>
            <a:picLocks noChangeAspect="1"/>
          </p:cNvPicPr>
          <p:nvPr/>
        </p:nvPicPr>
        <p:blipFill>
          <a:blip r:embed="rId2"/>
          <a:srcRect l="27192" r="38627" b="1"/>
          <a:stretch/>
        </p:blipFill>
        <p:spPr>
          <a:xfrm>
            <a:off x="5801057" y="1041365"/>
            <a:ext cx="4572034" cy="4775270"/>
          </a:xfrm>
          <a:prstGeom prst="rect">
            <a:avLst/>
          </a:prstGeom>
        </p:spPr>
      </p:pic>
      <p:sp>
        <p:nvSpPr>
          <p:cNvPr id="23" name="Title 1">
            <a:extLst>
              <a:ext uri="{FF2B5EF4-FFF2-40B4-BE49-F238E27FC236}">
                <a16:creationId xmlns:a16="http://schemas.microsoft.com/office/drawing/2014/main" id="{3E11ECC7-2223-933A-6567-76C8D1DB248C}"/>
              </a:ext>
            </a:extLst>
          </p:cNvPr>
          <p:cNvSpPr>
            <a:spLocks noGrp="1"/>
          </p:cNvSpPr>
          <p:nvPr>
            <p:ph type="title"/>
          </p:nvPr>
        </p:nvSpPr>
        <p:spPr>
          <a:xfrm>
            <a:off x="338328" y="290131"/>
            <a:ext cx="5285849" cy="2832404"/>
          </a:xfrm>
        </p:spPr>
        <p:txBody>
          <a:bodyPr vert="horz" lIns="91440" tIns="45720" rIns="91440" bIns="45720" rtlCol="0" anchor="t">
            <a:normAutofit/>
          </a:bodyPr>
          <a:lstStyle/>
          <a:p>
            <a:pPr marR="0">
              <a:lnSpc>
                <a:spcPct val="90000"/>
              </a:lnSpc>
              <a:spcAft>
                <a:spcPts val="800"/>
              </a:spcAft>
            </a:pPr>
            <a:r>
              <a:rPr lang="en-US" sz="3000" b="1" cap="all" spc="300">
                <a:solidFill>
                  <a:schemeClr val="accent4"/>
                </a:solidFill>
              </a:rPr>
              <a:t>How does the weather affect flights at different seasons of the year?</a:t>
            </a:r>
          </a:p>
        </p:txBody>
      </p:sp>
      <p:pic>
        <p:nvPicPr>
          <p:cNvPr id="5" name="Picture 2">
            <a:extLst>
              <a:ext uri="{FF2B5EF4-FFF2-40B4-BE49-F238E27FC236}">
                <a16:creationId xmlns:a16="http://schemas.microsoft.com/office/drawing/2014/main" id="{816898CA-CF1D-B3EF-AC0F-63B930B76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60" r="3889" b="-2"/>
          <a:stretch/>
        </p:blipFill>
        <p:spPr bwMode="auto">
          <a:xfrm>
            <a:off x="10616975" y="20866"/>
            <a:ext cx="1582404" cy="35483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77EEFB87-994D-3362-16EB-D0A9AF303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7765" b="7235"/>
          <a:stretch/>
        </p:blipFill>
        <p:spPr bwMode="auto">
          <a:xfrm rot="16200000">
            <a:off x="9763810" y="4422430"/>
            <a:ext cx="3288736" cy="1582403"/>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a:extLst>
              <a:ext uri="{FF2B5EF4-FFF2-40B4-BE49-F238E27FC236}">
                <a16:creationId xmlns:a16="http://schemas.microsoft.com/office/drawing/2014/main" id="{91D169C2-035D-1B61-DEB3-0400F2E15E7F}"/>
              </a:ext>
            </a:extLst>
          </p:cNvPr>
          <p:cNvSpPr txBox="1">
            <a:spLocks/>
          </p:cNvSpPr>
          <p:nvPr/>
        </p:nvSpPr>
        <p:spPr>
          <a:xfrm>
            <a:off x="176880" y="3828558"/>
            <a:ext cx="5285849" cy="283240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nSpc>
                <a:spcPct val="90000"/>
              </a:lnSpc>
              <a:spcAft>
                <a:spcPts val="800"/>
              </a:spcAft>
            </a:pPr>
            <a:r>
              <a:rPr lang="en-US" sz="3000" b="1" cap="all" spc="300">
                <a:solidFill>
                  <a:schemeClr val="accent4"/>
                </a:solidFill>
              </a:rPr>
              <a:t>What time of year is the best time to take a flight?</a:t>
            </a:r>
          </a:p>
        </p:txBody>
      </p:sp>
    </p:spTree>
    <p:extLst>
      <p:ext uri="{BB962C8B-B14F-4D97-AF65-F5344CB8AC3E}">
        <p14:creationId xmlns:p14="http://schemas.microsoft.com/office/powerpoint/2010/main" val="51250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400"/>
                                        <p:tgtEl>
                                          <p:spTgt spid="23"/>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6"/>
                                        </p:tgtEl>
                                        <p:attrNameLst>
                                          <p:attrName>style.visibility</p:attrName>
                                        </p:attrNameLst>
                                      </p:cBhvr>
                                      <p:to>
                                        <p:strVal val="visible"/>
                                      </p:to>
                                    </p:set>
                                    <p:animEffect transition="in" filter="fade">
                                      <p:cBhvr>
                                        <p:cTn id="10" dur="4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8B1324D9-D59F-6487-6CE4-9894031CC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39" r="4" b="12894"/>
          <a:stretch/>
        </p:blipFill>
        <p:spPr bwMode="auto">
          <a:xfrm>
            <a:off x="8380505" y="842897"/>
            <a:ext cx="3878931" cy="3428990"/>
          </a:xfrm>
          <a:custGeom>
            <a:avLst/>
            <a:gdLst/>
            <a:ahLst/>
            <a:cxnLst/>
            <a:rect l="l" t="t" r="r" b="b"/>
            <a:pathLst>
              <a:path w="3878931" h="3429000">
                <a:moveTo>
                  <a:pt x="3005297" y="0"/>
                </a:moveTo>
                <a:lnTo>
                  <a:pt x="3878931" y="0"/>
                </a:lnTo>
                <a:lnTo>
                  <a:pt x="3878931"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DA62CDC-0A1F-71BF-BDED-63385CA4B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813" r="-2" b="16811"/>
          <a:stretch/>
        </p:blipFill>
        <p:spPr bwMode="auto">
          <a:xfrm>
            <a:off x="5303862" y="4301937"/>
            <a:ext cx="6888138" cy="2526013"/>
          </a:xfrm>
          <a:custGeom>
            <a:avLst/>
            <a:gdLst/>
            <a:ahLst/>
            <a:cxnLst/>
            <a:rect l="l" t="t" r="r" b="b"/>
            <a:pathLst>
              <a:path w="6888138" h="3429000">
                <a:moveTo>
                  <a:pt x="3005297" y="0"/>
                </a:moveTo>
                <a:lnTo>
                  <a:pt x="6888138" y="0"/>
                </a:lnTo>
                <a:lnTo>
                  <a:pt x="6888138" y="644365"/>
                </a:lnTo>
                <a:lnTo>
                  <a:pt x="4447586"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185E0FA-31A2-DEDB-5C90-1ABBACA7E4C6}"/>
              </a:ext>
            </a:extLst>
          </p:cNvPr>
          <p:cNvSpPr txBox="1"/>
          <p:nvPr/>
        </p:nvSpPr>
        <p:spPr>
          <a:xfrm>
            <a:off x="134874" y="4524598"/>
            <a:ext cx="6835140" cy="369332"/>
          </a:xfrm>
          <a:prstGeom prst="rect">
            <a:avLst/>
          </a:prstGeom>
          <a:noFill/>
        </p:spPr>
        <p:txBody>
          <a:bodyPr wrap="square">
            <a:spAutoFit/>
          </a:bodyPr>
          <a:lstStyle/>
          <a:p>
            <a:r>
              <a:rPr lang="en-US"/>
              <a:t>How does weather affect flights at different seasons of the year?</a:t>
            </a:r>
          </a:p>
        </p:txBody>
      </p:sp>
      <p:sp>
        <p:nvSpPr>
          <p:cNvPr id="14" name="TextBox 13">
            <a:extLst>
              <a:ext uri="{FF2B5EF4-FFF2-40B4-BE49-F238E27FC236}">
                <a16:creationId xmlns:a16="http://schemas.microsoft.com/office/drawing/2014/main" id="{DC4E5294-A318-1A3B-941F-BF4AEEECD5C8}"/>
              </a:ext>
            </a:extLst>
          </p:cNvPr>
          <p:cNvSpPr txBox="1"/>
          <p:nvPr/>
        </p:nvSpPr>
        <p:spPr>
          <a:xfrm>
            <a:off x="134874" y="5272880"/>
            <a:ext cx="6835140" cy="923330"/>
          </a:xfrm>
          <a:prstGeom prst="rect">
            <a:avLst/>
          </a:prstGeom>
          <a:noFill/>
        </p:spPr>
        <p:txBody>
          <a:bodyPr wrap="square">
            <a:spAutoFit/>
          </a:bodyPr>
          <a:lstStyle/>
          <a:p>
            <a:r>
              <a:rPr lang="en-US"/>
              <a:t>The Weather does have a small affect on flights, If it snows there is an 8% chance that your flight may be cancelled. Otherwise, you have a small chance of your flight being cancelled.</a:t>
            </a:r>
          </a:p>
        </p:txBody>
      </p:sp>
      <p:pic>
        <p:nvPicPr>
          <p:cNvPr id="24" name="Picture 23" descr="A graph of different colored bars&#10;&#10;Description automatically generated with medium confidence">
            <a:extLst>
              <a:ext uri="{FF2B5EF4-FFF2-40B4-BE49-F238E27FC236}">
                <a16:creationId xmlns:a16="http://schemas.microsoft.com/office/drawing/2014/main" id="{0DB5571C-E130-5704-69F9-313F52B1AA8C}"/>
              </a:ext>
            </a:extLst>
          </p:cNvPr>
          <p:cNvPicPr>
            <a:picLocks noChangeAspect="1"/>
          </p:cNvPicPr>
          <p:nvPr/>
        </p:nvPicPr>
        <p:blipFill>
          <a:blip r:embed="rId4"/>
          <a:stretch>
            <a:fillRect/>
          </a:stretch>
        </p:blipFill>
        <p:spPr>
          <a:xfrm>
            <a:off x="0" y="56432"/>
            <a:ext cx="8759952" cy="4089216"/>
          </a:xfrm>
          <a:prstGeom prst="rect">
            <a:avLst/>
          </a:prstGeom>
        </p:spPr>
      </p:pic>
      <p:pic>
        <p:nvPicPr>
          <p:cNvPr id="26" name="Picture 25" descr="A screenshot of a weather forecast&#10;&#10;Description automatically generated">
            <a:extLst>
              <a:ext uri="{FF2B5EF4-FFF2-40B4-BE49-F238E27FC236}">
                <a16:creationId xmlns:a16="http://schemas.microsoft.com/office/drawing/2014/main" id="{E746D2C5-23F0-E791-6080-39289F676A3E}"/>
              </a:ext>
            </a:extLst>
          </p:cNvPr>
          <p:cNvPicPr>
            <a:picLocks noChangeAspect="1"/>
          </p:cNvPicPr>
          <p:nvPr/>
        </p:nvPicPr>
        <p:blipFill>
          <a:blip r:embed="rId5"/>
          <a:stretch>
            <a:fillRect/>
          </a:stretch>
        </p:blipFill>
        <p:spPr>
          <a:xfrm>
            <a:off x="8894826" y="56432"/>
            <a:ext cx="3162300" cy="3743325"/>
          </a:xfrm>
          <a:prstGeom prst="rect">
            <a:avLst/>
          </a:prstGeom>
        </p:spPr>
      </p:pic>
      <p:pic>
        <p:nvPicPr>
          <p:cNvPr id="3" name="Picture 2" descr="A screenshot of a weather forecast&#10;&#10;Description automatically generated">
            <a:extLst>
              <a:ext uri="{FF2B5EF4-FFF2-40B4-BE49-F238E27FC236}">
                <a16:creationId xmlns:a16="http://schemas.microsoft.com/office/drawing/2014/main" id="{84183D31-5F23-72FB-6C9D-14AF0B095400}"/>
              </a:ext>
            </a:extLst>
          </p:cNvPr>
          <p:cNvPicPr>
            <a:picLocks noChangeAspect="1"/>
          </p:cNvPicPr>
          <p:nvPr/>
        </p:nvPicPr>
        <p:blipFill>
          <a:blip r:embed="rId6"/>
          <a:stretch>
            <a:fillRect/>
          </a:stretch>
        </p:blipFill>
        <p:spPr>
          <a:xfrm>
            <a:off x="8894825" y="3826139"/>
            <a:ext cx="2874333" cy="2975429"/>
          </a:xfrm>
          <a:prstGeom prst="rect">
            <a:avLst/>
          </a:prstGeom>
        </p:spPr>
      </p:pic>
    </p:spTree>
    <p:extLst>
      <p:ext uri="{BB962C8B-B14F-4D97-AF65-F5344CB8AC3E}">
        <p14:creationId xmlns:p14="http://schemas.microsoft.com/office/powerpoint/2010/main" val="402278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16898CA-CF1D-B3EF-AC0F-63B930B76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433" b="32984"/>
          <a:stretch/>
        </p:blipFill>
        <p:spPr bwMode="auto">
          <a:xfrm>
            <a:off x="20" y="10"/>
            <a:ext cx="7627541" cy="1471603"/>
          </a:xfrm>
          <a:custGeom>
            <a:avLst/>
            <a:gdLst/>
            <a:ahLst/>
            <a:cxnLst/>
            <a:rect l="l" t="t" r="r" b="b"/>
            <a:pathLst>
              <a:path w="7627561" h="3429000">
                <a:moveTo>
                  <a:pt x="0" y="0"/>
                </a:moveTo>
                <a:lnTo>
                  <a:pt x="7627561" y="0"/>
                </a:lnTo>
                <a:lnTo>
                  <a:pt x="4622265"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77EEFB87-994D-3362-16EB-D0A9AF303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533" r="1" b="14527"/>
          <a:stretch/>
        </p:blipFill>
        <p:spPr bwMode="auto">
          <a:xfrm>
            <a:off x="3677749" y="10"/>
            <a:ext cx="8514251" cy="1471603"/>
          </a:xfrm>
          <a:custGeom>
            <a:avLst/>
            <a:gdLst/>
            <a:ahLst/>
            <a:cxnLst/>
            <a:rect l="l" t="t" r="r" b="b"/>
            <a:pathLst>
              <a:path w="7627561" h="3429000">
                <a:moveTo>
                  <a:pt x="3005296" y="0"/>
                </a:moveTo>
                <a:lnTo>
                  <a:pt x="7627561" y="0"/>
                </a:lnTo>
                <a:lnTo>
                  <a:pt x="762756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descr="A screenshot of a black and white table with numbers&#10;&#10;Description automatically generated">
            <a:extLst>
              <a:ext uri="{FF2B5EF4-FFF2-40B4-BE49-F238E27FC236}">
                <a16:creationId xmlns:a16="http://schemas.microsoft.com/office/drawing/2014/main" id="{B3B154D4-167F-79A2-BF3D-1901EE5F16B8}"/>
              </a:ext>
            </a:extLst>
          </p:cNvPr>
          <p:cNvPicPr>
            <a:picLocks noChangeAspect="1"/>
          </p:cNvPicPr>
          <p:nvPr/>
        </p:nvPicPr>
        <p:blipFill>
          <a:blip r:embed="rId4"/>
          <a:stretch>
            <a:fillRect/>
          </a:stretch>
        </p:blipFill>
        <p:spPr>
          <a:xfrm>
            <a:off x="9202328" y="1"/>
            <a:ext cx="2989652" cy="3341793"/>
          </a:xfrm>
          <a:prstGeom prst="rect">
            <a:avLst/>
          </a:prstGeom>
        </p:spPr>
      </p:pic>
      <p:pic>
        <p:nvPicPr>
          <p:cNvPr id="13" name="Picture 12" descr="A group of colorful bars&#10;&#10;Description automatically generated with medium confidence">
            <a:extLst>
              <a:ext uri="{FF2B5EF4-FFF2-40B4-BE49-F238E27FC236}">
                <a16:creationId xmlns:a16="http://schemas.microsoft.com/office/drawing/2014/main" id="{18915AFB-5ADD-BAE1-9D13-C98F3C3D0535}"/>
              </a:ext>
            </a:extLst>
          </p:cNvPr>
          <p:cNvPicPr>
            <a:picLocks noChangeAspect="1"/>
          </p:cNvPicPr>
          <p:nvPr/>
        </p:nvPicPr>
        <p:blipFill>
          <a:blip r:embed="rId5"/>
          <a:stretch>
            <a:fillRect/>
          </a:stretch>
        </p:blipFill>
        <p:spPr>
          <a:xfrm>
            <a:off x="-20" y="0"/>
            <a:ext cx="9202348" cy="3711125"/>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9F170627-80C4-C431-BBFE-05E8F8761199}"/>
              </a:ext>
            </a:extLst>
          </p:cNvPr>
          <p:cNvPicPr>
            <a:picLocks noChangeAspect="1"/>
          </p:cNvPicPr>
          <p:nvPr/>
        </p:nvPicPr>
        <p:blipFill>
          <a:blip r:embed="rId6"/>
          <a:stretch>
            <a:fillRect/>
          </a:stretch>
        </p:blipFill>
        <p:spPr>
          <a:xfrm>
            <a:off x="9202327" y="3353683"/>
            <a:ext cx="2989651" cy="3504307"/>
          </a:xfrm>
          <a:prstGeom prst="rect">
            <a:avLst/>
          </a:prstGeom>
        </p:spPr>
      </p:pic>
      <p:sp>
        <p:nvSpPr>
          <p:cNvPr id="16" name="TextBox 15">
            <a:extLst>
              <a:ext uri="{FF2B5EF4-FFF2-40B4-BE49-F238E27FC236}">
                <a16:creationId xmlns:a16="http://schemas.microsoft.com/office/drawing/2014/main" id="{1405B2A4-F637-73D4-FA49-52394591838D}"/>
              </a:ext>
            </a:extLst>
          </p:cNvPr>
          <p:cNvSpPr txBox="1"/>
          <p:nvPr/>
        </p:nvSpPr>
        <p:spPr>
          <a:xfrm>
            <a:off x="0" y="3907551"/>
            <a:ext cx="6835140" cy="369332"/>
          </a:xfrm>
          <a:prstGeom prst="rect">
            <a:avLst/>
          </a:prstGeom>
          <a:noFill/>
        </p:spPr>
        <p:txBody>
          <a:bodyPr wrap="square">
            <a:spAutoFit/>
          </a:bodyPr>
          <a:lstStyle/>
          <a:p>
            <a:r>
              <a:rPr lang="en-US"/>
              <a:t>What time of year is the best time to take a flight?</a:t>
            </a:r>
          </a:p>
        </p:txBody>
      </p:sp>
      <p:sp>
        <p:nvSpPr>
          <p:cNvPr id="17" name="TextBox 16">
            <a:extLst>
              <a:ext uri="{FF2B5EF4-FFF2-40B4-BE49-F238E27FC236}">
                <a16:creationId xmlns:a16="http://schemas.microsoft.com/office/drawing/2014/main" id="{3389A2FB-E386-4088-CE0F-DBF5AC0CD8A2}"/>
              </a:ext>
            </a:extLst>
          </p:cNvPr>
          <p:cNvSpPr txBox="1"/>
          <p:nvPr/>
        </p:nvSpPr>
        <p:spPr>
          <a:xfrm>
            <a:off x="-20" y="4473309"/>
            <a:ext cx="6835140" cy="1477328"/>
          </a:xfrm>
          <a:prstGeom prst="rect">
            <a:avLst/>
          </a:prstGeom>
          <a:noFill/>
        </p:spPr>
        <p:txBody>
          <a:bodyPr wrap="square">
            <a:spAutoFit/>
          </a:bodyPr>
          <a:lstStyle/>
          <a:p>
            <a:r>
              <a:rPr lang="en-US"/>
              <a:t>Over the course of 5 years the data tells us that May and November </a:t>
            </a:r>
            <a:br>
              <a:rPr lang="en-US"/>
            </a:br>
            <a:r>
              <a:rPr lang="en-US"/>
              <a:t>are the prime time of the year to go on vacation, where you will have the least likely chance of your flight getting cancelled. May permits going to tropical places for vacation, November permits for holiday travel. Both are great times to travel.</a:t>
            </a:r>
          </a:p>
        </p:txBody>
      </p:sp>
    </p:spTree>
    <p:extLst>
      <p:ext uri="{BB962C8B-B14F-4D97-AF65-F5344CB8AC3E}">
        <p14:creationId xmlns:p14="http://schemas.microsoft.com/office/powerpoint/2010/main" val="267921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0C566-F520-E091-41F5-29C4918FFFBC}"/>
              </a:ext>
            </a:extLst>
          </p:cNvPr>
          <p:cNvSpPr>
            <a:spLocks noGrp="1"/>
          </p:cNvSpPr>
          <p:nvPr>
            <p:ph type="title"/>
          </p:nvPr>
        </p:nvSpPr>
        <p:spPr>
          <a:xfrm>
            <a:off x="3729402" y="31116"/>
            <a:ext cx="5798126" cy="1360898"/>
          </a:xfrm>
        </p:spPr>
        <p:txBody>
          <a:bodyPr>
            <a:normAutofit/>
          </a:bodyPr>
          <a:lstStyle/>
          <a:p>
            <a:pPr algn="ctr"/>
            <a:r>
              <a:rPr lang="en-US" b="1" u="sng">
                <a:solidFill>
                  <a:srgbClr val="00B050"/>
                </a:solidFill>
              </a:rPr>
              <a:t>Conclusion</a:t>
            </a:r>
          </a:p>
        </p:txBody>
      </p:sp>
      <p:pic>
        <p:nvPicPr>
          <p:cNvPr id="5" name="Picture 2">
            <a:extLst>
              <a:ext uri="{FF2B5EF4-FFF2-40B4-BE49-F238E27FC236}">
                <a16:creationId xmlns:a16="http://schemas.microsoft.com/office/drawing/2014/main" id="{3A4F7ACE-807F-3B76-F3BD-C463B94B1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88" r="3162" b="-1"/>
          <a:stretch/>
        </p:blipFill>
        <p:spPr bwMode="auto">
          <a:xfrm>
            <a:off x="0" y="0"/>
            <a:ext cx="208767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a:extLst>
              <a:ext uri="{FF2B5EF4-FFF2-40B4-BE49-F238E27FC236}">
                <a16:creationId xmlns:a16="http://schemas.microsoft.com/office/drawing/2014/main" id="{68059A3D-E628-A9AC-6D00-A9BE3017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93" r="14973" b="-2"/>
          <a:stretch/>
        </p:blipFill>
        <p:spPr bwMode="auto">
          <a:xfrm>
            <a:off x="-16" y="3429001"/>
            <a:ext cx="2087691"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1410FCA-D32A-0D40-34D5-6B638D7F2650}"/>
              </a:ext>
            </a:extLst>
          </p:cNvPr>
          <p:cNvSpPr>
            <a:spLocks noGrp="1"/>
          </p:cNvSpPr>
          <p:nvPr>
            <p:ph idx="1"/>
          </p:nvPr>
        </p:nvSpPr>
        <p:spPr>
          <a:xfrm>
            <a:off x="2459425" y="1139979"/>
            <a:ext cx="9360824" cy="5149542"/>
          </a:xfrm>
        </p:spPr>
        <p:txBody>
          <a:bodyPr>
            <a:normAutofit/>
          </a:bodyPr>
          <a:lstStyle/>
          <a:p>
            <a:r>
              <a:rPr lang="en-US"/>
              <a:t>Based on our data summer has the most delays at 55% compared to the rest of the years.</a:t>
            </a:r>
          </a:p>
          <a:p>
            <a:r>
              <a:rPr lang="en-US"/>
              <a:t>We are also able to conclude that the biggest weather delay would be snow at 8% in comparison to any other weather delays.</a:t>
            </a:r>
          </a:p>
          <a:p>
            <a:r>
              <a:rPr lang="en-US"/>
              <a:t>Also, there is no specific time of the year that has the greatest number of flights. It varies in comparison to different years in our data.</a:t>
            </a:r>
          </a:p>
          <a:p>
            <a:r>
              <a:rPr lang="en-US"/>
              <a:t>Something we wished we had implemented was to look at flights and weather across the county. Due to the limited time, we were unable to do so.</a:t>
            </a:r>
          </a:p>
        </p:txBody>
      </p:sp>
    </p:spTree>
    <p:extLst>
      <p:ext uri="{BB962C8B-B14F-4D97-AF65-F5344CB8AC3E}">
        <p14:creationId xmlns:p14="http://schemas.microsoft.com/office/powerpoint/2010/main" val="79674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1F1A0-F4BD-5100-69CF-139580C91DA2}"/>
              </a:ext>
            </a:extLst>
          </p:cNvPr>
          <p:cNvSpPr>
            <a:spLocks noGrp="1"/>
          </p:cNvSpPr>
          <p:nvPr>
            <p:ph type="title"/>
          </p:nvPr>
        </p:nvSpPr>
        <p:spPr>
          <a:xfrm>
            <a:off x="-72853" y="57708"/>
            <a:ext cx="5679456" cy="431497"/>
          </a:xfrm>
        </p:spPr>
        <p:txBody>
          <a:bodyPr>
            <a:noAutofit/>
          </a:bodyPr>
          <a:lstStyle/>
          <a:p>
            <a:pPr algn="ctr"/>
            <a:r>
              <a:rPr lang="en-US" sz="3600" b="1" u="sng">
                <a:solidFill>
                  <a:srgbClr val="00B050"/>
                </a:solidFill>
              </a:rPr>
              <a:t>Group 2 Members</a:t>
            </a:r>
          </a:p>
        </p:txBody>
      </p:sp>
      <p:pic>
        <p:nvPicPr>
          <p:cNvPr id="5" name="Picture 2">
            <a:extLst>
              <a:ext uri="{FF2B5EF4-FFF2-40B4-BE49-F238E27FC236}">
                <a16:creationId xmlns:a16="http://schemas.microsoft.com/office/drawing/2014/main" id="{CDE80554-5097-BE9C-354F-D0D1199CC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39" r="4" b="12894"/>
          <a:stretch/>
        </p:blipFill>
        <p:spPr bwMode="auto">
          <a:xfrm>
            <a:off x="8966096" y="1101236"/>
            <a:ext cx="3222792" cy="3428990"/>
          </a:xfrm>
          <a:custGeom>
            <a:avLst/>
            <a:gdLst/>
            <a:ahLst/>
            <a:cxnLst/>
            <a:rect l="l" t="t" r="r" b="b"/>
            <a:pathLst>
              <a:path w="3878931" h="3429000">
                <a:moveTo>
                  <a:pt x="3005297" y="0"/>
                </a:moveTo>
                <a:lnTo>
                  <a:pt x="3878931" y="0"/>
                </a:lnTo>
                <a:lnTo>
                  <a:pt x="3878931"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566990F8-39EB-0F3C-FD6D-1A3339A80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813" r="-2" b="16811"/>
          <a:stretch/>
        </p:blipFill>
        <p:spPr bwMode="auto">
          <a:xfrm>
            <a:off x="6297312" y="4533957"/>
            <a:ext cx="5904825" cy="2293557"/>
          </a:xfrm>
          <a:custGeom>
            <a:avLst/>
            <a:gdLst/>
            <a:ahLst/>
            <a:cxnLst/>
            <a:rect l="l" t="t" r="r" b="b"/>
            <a:pathLst>
              <a:path w="6888138" h="3429000">
                <a:moveTo>
                  <a:pt x="3005297" y="0"/>
                </a:moveTo>
                <a:lnTo>
                  <a:pt x="6888138" y="0"/>
                </a:lnTo>
                <a:lnTo>
                  <a:pt x="6888138" y="644365"/>
                </a:lnTo>
                <a:lnTo>
                  <a:pt x="4447586"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DF94B4-225E-BCD0-2BAB-95CB53437895}"/>
              </a:ext>
            </a:extLst>
          </p:cNvPr>
          <p:cNvSpPr txBox="1"/>
          <p:nvPr/>
        </p:nvSpPr>
        <p:spPr>
          <a:xfrm>
            <a:off x="369162" y="638868"/>
            <a:ext cx="6580278" cy="1200329"/>
          </a:xfrm>
          <a:prstGeom prst="rect">
            <a:avLst/>
          </a:prstGeom>
          <a:noFill/>
        </p:spPr>
        <p:txBody>
          <a:bodyPr wrap="square" rtlCol="0">
            <a:spAutoFit/>
          </a:bodyPr>
          <a:lstStyle/>
          <a:p>
            <a:pPr marL="342900" indent="-342900">
              <a:buFont typeface="Arial" panose="020B0604020202020204" pitchFamily="34" charset="0"/>
              <a:buChar char="•"/>
            </a:pPr>
            <a:r>
              <a:rPr lang="en-US" sz="2400"/>
              <a:t>Chris Purcell</a:t>
            </a:r>
          </a:p>
          <a:p>
            <a:pPr marL="342900" indent="-342900">
              <a:buFont typeface="Arial" panose="020B0604020202020204" pitchFamily="34" charset="0"/>
              <a:buChar char="•"/>
            </a:pPr>
            <a:r>
              <a:rPr lang="en-US" sz="2400"/>
              <a:t>Ivania Corrales</a:t>
            </a:r>
          </a:p>
          <a:p>
            <a:pPr marL="342900" indent="-342900">
              <a:buFont typeface="Arial" panose="020B0604020202020204" pitchFamily="34" charset="0"/>
              <a:buChar char="•"/>
            </a:pPr>
            <a:r>
              <a:rPr lang="en-US" sz="2400"/>
              <a:t>Thomas Vance</a:t>
            </a:r>
          </a:p>
        </p:txBody>
      </p:sp>
      <p:sp>
        <p:nvSpPr>
          <p:cNvPr id="7" name="TextBox 6">
            <a:extLst>
              <a:ext uri="{FF2B5EF4-FFF2-40B4-BE49-F238E27FC236}">
                <a16:creationId xmlns:a16="http://schemas.microsoft.com/office/drawing/2014/main" id="{3B25FD77-57BF-B643-965B-928A2A3EF430}"/>
              </a:ext>
            </a:extLst>
          </p:cNvPr>
          <p:cNvSpPr txBox="1"/>
          <p:nvPr/>
        </p:nvSpPr>
        <p:spPr>
          <a:xfrm>
            <a:off x="375896" y="1673099"/>
            <a:ext cx="4781958" cy="646331"/>
          </a:xfrm>
          <a:prstGeom prst="rect">
            <a:avLst/>
          </a:prstGeom>
          <a:noFill/>
        </p:spPr>
        <p:txBody>
          <a:bodyPr wrap="square" rtlCol="0">
            <a:spAutoFit/>
          </a:bodyPr>
          <a:lstStyle/>
          <a:p>
            <a:r>
              <a:rPr lang="en-US" sz="3600" b="1" u="sng">
                <a:solidFill>
                  <a:srgbClr val="00B050"/>
                </a:solidFill>
              </a:rPr>
              <a:t>Analysis</a:t>
            </a:r>
          </a:p>
        </p:txBody>
      </p:sp>
      <p:pic>
        <p:nvPicPr>
          <p:cNvPr id="13" name="Graphic 12" descr="Airplane with solid fill">
            <a:extLst>
              <a:ext uri="{FF2B5EF4-FFF2-40B4-BE49-F238E27FC236}">
                <a16:creationId xmlns:a16="http://schemas.microsoft.com/office/drawing/2014/main" id="{DC2A7F1D-9757-8EA2-3290-3B92770354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pic>
        <p:nvPicPr>
          <p:cNvPr id="15" name="Graphic 14" descr="Airplane outline">
            <a:extLst>
              <a:ext uri="{FF2B5EF4-FFF2-40B4-BE49-F238E27FC236}">
                <a16:creationId xmlns:a16="http://schemas.microsoft.com/office/drawing/2014/main" id="{252B2DF9-FA87-5935-E654-A2FD5A8879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8800" y="3121800"/>
            <a:ext cx="914400" cy="914400"/>
          </a:xfrm>
          <a:prstGeom prst="rect">
            <a:avLst/>
          </a:prstGeom>
        </p:spPr>
      </p:pic>
      <p:pic>
        <p:nvPicPr>
          <p:cNvPr id="21" name="Graphic 20" descr="Airplane outline">
            <a:extLst>
              <a:ext uri="{FF2B5EF4-FFF2-40B4-BE49-F238E27FC236}">
                <a16:creationId xmlns:a16="http://schemas.microsoft.com/office/drawing/2014/main" id="{E33986C2-EE6F-41FE-C1FF-6B1F5EDD15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800" y="2971800"/>
            <a:ext cx="914400" cy="914400"/>
          </a:xfrm>
          <a:prstGeom prst="rect">
            <a:avLst/>
          </a:prstGeom>
        </p:spPr>
      </p:pic>
      <p:pic>
        <p:nvPicPr>
          <p:cNvPr id="23" name="Graphic 22" descr="Dim (Smaller Sun) outline">
            <a:extLst>
              <a:ext uri="{FF2B5EF4-FFF2-40B4-BE49-F238E27FC236}">
                <a16:creationId xmlns:a16="http://schemas.microsoft.com/office/drawing/2014/main" id="{06D1A7F4-FF61-AAA7-2CDE-445626891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800" y="2971800"/>
            <a:ext cx="914400" cy="914400"/>
          </a:xfrm>
          <a:prstGeom prst="rect">
            <a:avLst/>
          </a:prstGeom>
        </p:spPr>
      </p:pic>
      <p:sp>
        <p:nvSpPr>
          <p:cNvPr id="24" name="TextBox 23">
            <a:extLst>
              <a:ext uri="{FF2B5EF4-FFF2-40B4-BE49-F238E27FC236}">
                <a16:creationId xmlns:a16="http://schemas.microsoft.com/office/drawing/2014/main" id="{E43D31B8-AB04-D2DB-E3FC-7593D5FC6679}"/>
              </a:ext>
            </a:extLst>
          </p:cNvPr>
          <p:cNvSpPr txBox="1"/>
          <p:nvPr/>
        </p:nvSpPr>
        <p:spPr>
          <a:xfrm>
            <a:off x="259344" y="2474043"/>
            <a:ext cx="6293856" cy="830997"/>
          </a:xfrm>
          <a:prstGeom prst="rect">
            <a:avLst/>
          </a:prstGeom>
          <a:noFill/>
        </p:spPr>
        <p:txBody>
          <a:bodyPr wrap="square" rtlCol="0">
            <a:spAutoFit/>
          </a:bodyPr>
          <a:lstStyle/>
          <a:p>
            <a:r>
              <a:rPr lang="en-US" sz="2400"/>
              <a:t>For our project we wanted to research the effects weather has on flights.</a:t>
            </a:r>
          </a:p>
        </p:txBody>
      </p:sp>
      <p:sp>
        <p:nvSpPr>
          <p:cNvPr id="26" name="TextBox 25">
            <a:extLst>
              <a:ext uri="{FF2B5EF4-FFF2-40B4-BE49-F238E27FC236}">
                <a16:creationId xmlns:a16="http://schemas.microsoft.com/office/drawing/2014/main" id="{F347858F-F700-5382-309E-558586411E64}"/>
              </a:ext>
            </a:extLst>
          </p:cNvPr>
          <p:cNvSpPr txBox="1"/>
          <p:nvPr/>
        </p:nvSpPr>
        <p:spPr>
          <a:xfrm>
            <a:off x="369162" y="3281026"/>
            <a:ext cx="5679456" cy="646331"/>
          </a:xfrm>
          <a:prstGeom prst="rect">
            <a:avLst/>
          </a:prstGeom>
          <a:noFill/>
        </p:spPr>
        <p:txBody>
          <a:bodyPr wrap="square" rtlCol="0">
            <a:spAutoFit/>
          </a:bodyPr>
          <a:lstStyle/>
          <a:p>
            <a:r>
              <a:rPr lang="en-US" sz="3600" b="1" u="sng">
                <a:solidFill>
                  <a:srgbClr val="00B050"/>
                </a:solidFill>
              </a:rPr>
              <a:t>Questions</a:t>
            </a:r>
          </a:p>
        </p:txBody>
      </p:sp>
      <p:sp>
        <p:nvSpPr>
          <p:cNvPr id="27" name="TextBox 26">
            <a:extLst>
              <a:ext uri="{FF2B5EF4-FFF2-40B4-BE49-F238E27FC236}">
                <a16:creationId xmlns:a16="http://schemas.microsoft.com/office/drawing/2014/main" id="{43D05764-2DFF-D374-83A7-25C068E600D7}"/>
              </a:ext>
            </a:extLst>
          </p:cNvPr>
          <p:cNvSpPr txBox="1"/>
          <p:nvPr/>
        </p:nvSpPr>
        <p:spPr>
          <a:xfrm>
            <a:off x="0" y="3888365"/>
            <a:ext cx="7973104" cy="3167983"/>
          </a:xfrm>
          <a:prstGeom prst="rect">
            <a:avLst/>
          </a:prstGeom>
          <a:noFill/>
        </p:spPr>
        <p:txBody>
          <a:bodyPr wrap="square" lIns="91440" tIns="45720" rIns="91440" bIns="45720" rtlCol="0" anchor="t">
            <a:spAutoFit/>
          </a:bodyPr>
          <a:lstStyle/>
          <a:p>
            <a:pPr marL="342900" marR="0" indent="-342900">
              <a:lnSpc>
                <a:spcPct val="115000"/>
              </a:lnSpc>
              <a:spcBef>
                <a:spcPts val="0"/>
              </a:spcBef>
              <a:spcAft>
                <a:spcPts val="800"/>
              </a:spcAft>
              <a:buFont typeface="Arial" panose="020B0604020202020204" pitchFamily="34" charset="0"/>
              <a:buChar char="•"/>
            </a:pPr>
            <a:r>
              <a:rPr lang="en-US" sz="2000" kern="100">
                <a:ea typeface="Aptos" panose="020B0004020202020204" pitchFamily="34" charset="0"/>
                <a:cs typeface="Times New Roman" panose="02020603050405020304" pitchFamily="18" charset="0"/>
              </a:rPr>
              <a:t>What weather effects flights the most?</a:t>
            </a:r>
          </a:p>
          <a:p>
            <a:pPr marL="342900" indent="-342900">
              <a:lnSpc>
                <a:spcPct val="115000"/>
              </a:lnSpc>
              <a:spcAft>
                <a:spcPts val="800"/>
              </a:spcAft>
              <a:buFont typeface="Arial" panose="020B0604020202020204" pitchFamily="34" charset="0"/>
              <a:buChar char="•"/>
            </a:pPr>
            <a:r>
              <a:rPr lang="en-US" sz="2000" kern="100">
                <a:ea typeface="Aptos" panose="020B0004020202020204" pitchFamily="34" charset="0"/>
                <a:cs typeface="Times New Roman"/>
              </a:rPr>
              <a:t>What season of the year gets the most Flight Delays?</a:t>
            </a:r>
          </a:p>
          <a:p>
            <a:pPr marL="342900" marR="0" indent="-342900">
              <a:lnSpc>
                <a:spcPct val="115000"/>
              </a:lnSpc>
              <a:spcBef>
                <a:spcPts val="0"/>
              </a:spcBef>
              <a:spcAft>
                <a:spcPts val="800"/>
              </a:spcAft>
              <a:buFont typeface="Arial" panose="020B0604020202020204" pitchFamily="34" charset="0"/>
              <a:buChar char="•"/>
            </a:pPr>
            <a:r>
              <a:rPr lang="en-US" sz="2000" kern="100">
                <a:ea typeface="Aptos" panose="020B0004020202020204" pitchFamily="34" charset="0"/>
                <a:cs typeface="Times New Roman" panose="02020603050405020304" pitchFamily="18" charset="0"/>
              </a:rPr>
              <a:t>Which year had the most flights?</a:t>
            </a:r>
          </a:p>
          <a:p>
            <a:pPr marL="342900" marR="0" indent="-342900">
              <a:lnSpc>
                <a:spcPct val="115000"/>
              </a:lnSpc>
              <a:spcBef>
                <a:spcPts val="0"/>
              </a:spcBef>
              <a:spcAft>
                <a:spcPts val="800"/>
              </a:spcAft>
              <a:buFont typeface="Arial" panose="020B0604020202020204" pitchFamily="34" charset="0"/>
              <a:buChar char="•"/>
            </a:pPr>
            <a:r>
              <a:rPr lang="en-US" sz="2000" kern="100">
                <a:ea typeface="Aptos" panose="020B0004020202020204" pitchFamily="34" charset="0"/>
                <a:cs typeface="Times New Roman" panose="02020603050405020304" pitchFamily="18" charset="0"/>
              </a:rPr>
              <a:t>What time of the year had the greatest number of flights? </a:t>
            </a:r>
          </a:p>
          <a:p>
            <a:pPr marL="342900" marR="0" indent="-342900">
              <a:lnSpc>
                <a:spcPct val="115000"/>
              </a:lnSpc>
              <a:spcBef>
                <a:spcPts val="0"/>
              </a:spcBef>
              <a:spcAft>
                <a:spcPts val="800"/>
              </a:spcAft>
              <a:buFont typeface="Arial" panose="020B0604020202020204" pitchFamily="34" charset="0"/>
              <a:buChar char="•"/>
            </a:pPr>
            <a:r>
              <a:rPr lang="en-US" sz="2000" kern="100">
                <a:ea typeface="Aptos" panose="020B0004020202020204" pitchFamily="34" charset="0"/>
                <a:cs typeface="Times New Roman" panose="02020603050405020304" pitchFamily="18" charset="0"/>
              </a:rPr>
              <a:t>How does weather effect flights at different seasons of the year?</a:t>
            </a:r>
          </a:p>
          <a:p>
            <a:pPr marL="342900" marR="0" indent="-342900">
              <a:lnSpc>
                <a:spcPct val="115000"/>
              </a:lnSpc>
              <a:spcBef>
                <a:spcPts val="0"/>
              </a:spcBef>
              <a:spcAft>
                <a:spcPts val="800"/>
              </a:spcAft>
              <a:buFont typeface="Arial" panose="020B0604020202020204" pitchFamily="34" charset="0"/>
              <a:buChar char="•"/>
            </a:pPr>
            <a:r>
              <a:rPr lang="en-US" sz="2000" kern="100">
                <a:ea typeface="Aptos" panose="020B0004020202020204" pitchFamily="34" charset="0"/>
                <a:cs typeface="Times New Roman" panose="02020603050405020304" pitchFamily="18" charset="0"/>
              </a:rPr>
              <a:t>What time of the year is the best time to take a flight?</a:t>
            </a:r>
          </a:p>
          <a:p>
            <a:pPr marR="0">
              <a:lnSpc>
                <a:spcPct val="115000"/>
              </a:lnSpc>
              <a:spcBef>
                <a:spcPts val="0"/>
              </a:spcBef>
              <a:spcAft>
                <a:spcPts val="800"/>
              </a:spcAft>
            </a:pP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D75341F7-4270-C78F-D9EA-25CAA1E43A20}"/>
              </a:ext>
            </a:extLst>
          </p:cNvPr>
          <p:cNvSpPr txBox="1"/>
          <p:nvPr/>
        </p:nvSpPr>
        <p:spPr>
          <a:xfrm>
            <a:off x="7420179" y="-7463"/>
            <a:ext cx="4541520" cy="646331"/>
          </a:xfrm>
          <a:prstGeom prst="rect">
            <a:avLst/>
          </a:prstGeom>
          <a:noFill/>
        </p:spPr>
        <p:txBody>
          <a:bodyPr wrap="square" rtlCol="0">
            <a:spAutoFit/>
          </a:bodyPr>
          <a:lstStyle/>
          <a:p>
            <a:r>
              <a:rPr lang="en-US" sz="3600" b="1" u="sng">
                <a:solidFill>
                  <a:srgbClr val="00B050"/>
                </a:solidFill>
                <a:latin typeface="+mj-lt"/>
              </a:rPr>
              <a:t>Target Audience</a:t>
            </a:r>
          </a:p>
        </p:txBody>
      </p:sp>
      <p:sp>
        <p:nvSpPr>
          <p:cNvPr id="29" name="TextBox 28">
            <a:extLst>
              <a:ext uri="{FF2B5EF4-FFF2-40B4-BE49-F238E27FC236}">
                <a16:creationId xmlns:a16="http://schemas.microsoft.com/office/drawing/2014/main" id="{601835A1-A76F-0621-4AF5-8FC7CFA1BFFD}"/>
              </a:ext>
            </a:extLst>
          </p:cNvPr>
          <p:cNvSpPr txBox="1"/>
          <p:nvPr/>
        </p:nvSpPr>
        <p:spPr>
          <a:xfrm>
            <a:off x="7420179" y="531338"/>
            <a:ext cx="4781958" cy="495713"/>
          </a:xfrm>
          <a:prstGeom prst="rect">
            <a:avLst/>
          </a:prstGeom>
          <a:noFill/>
        </p:spPr>
        <p:txBody>
          <a:bodyPr wrap="square" rtlCol="0">
            <a:spAutoFit/>
          </a:bodyPr>
          <a:lstStyle/>
          <a:p>
            <a:pPr marL="0" marR="0">
              <a:lnSpc>
                <a:spcPct val="115000"/>
              </a:lnSpc>
              <a:spcBef>
                <a:spcPts val="0"/>
              </a:spcBef>
              <a:spcAft>
                <a:spcPts val="800"/>
              </a:spcAft>
            </a:pPr>
            <a:r>
              <a:rPr lang="en-US" sz="2400" kern="100">
                <a:effectLst/>
                <a:ea typeface="Aptos" panose="020B0004020202020204" pitchFamily="34" charset="0"/>
                <a:cs typeface="Times New Roman" panose="02020603050405020304" pitchFamily="18" charset="0"/>
              </a:rPr>
              <a:t>Average travelers</a:t>
            </a:r>
          </a:p>
        </p:txBody>
      </p:sp>
    </p:spTree>
    <p:extLst>
      <p:ext uri="{BB962C8B-B14F-4D97-AF65-F5344CB8AC3E}">
        <p14:creationId xmlns:p14="http://schemas.microsoft.com/office/powerpoint/2010/main" val="248322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4E457E7D-5A66-7670-888E-D7AAA1CD0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88" r="3162" b="-1"/>
          <a:stretch/>
        </p:blipFill>
        <p:spPr bwMode="auto">
          <a:xfrm>
            <a:off x="10005161" y="0"/>
            <a:ext cx="208767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81590492-1F9B-13D9-A65E-C77F957D3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93" r="14973" b="-2"/>
          <a:stretch/>
        </p:blipFill>
        <p:spPr bwMode="auto">
          <a:xfrm>
            <a:off x="10005145" y="3433155"/>
            <a:ext cx="2087691" cy="31819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0E455DF-9807-6D1C-974C-E72C07E4936C}"/>
              </a:ext>
            </a:extLst>
          </p:cNvPr>
          <p:cNvSpPr txBox="1"/>
          <p:nvPr/>
        </p:nvSpPr>
        <p:spPr>
          <a:xfrm>
            <a:off x="609600" y="1009665"/>
            <a:ext cx="3749040" cy="584775"/>
          </a:xfrm>
          <a:prstGeom prst="rect">
            <a:avLst/>
          </a:prstGeom>
          <a:noFill/>
        </p:spPr>
        <p:txBody>
          <a:bodyPr wrap="square" rtlCol="0">
            <a:spAutoFit/>
          </a:bodyPr>
          <a:lstStyle/>
          <a:p>
            <a:r>
              <a:rPr lang="en-US" sz="3200" b="1" u="sng">
                <a:solidFill>
                  <a:srgbClr val="00B050"/>
                </a:solidFill>
              </a:rPr>
              <a:t>Null Hypothesis</a:t>
            </a:r>
          </a:p>
        </p:txBody>
      </p:sp>
      <p:sp>
        <p:nvSpPr>
          <p:cNvPr id="15" name="TextBox 14">
            <a:extLst>
              <a:ext uri="{FF2B5EF4-FFF2-40B4-BE49-F238E27FC236}">
                <a16:creationId xmlns:a16="http://schemas.microsoft.com/office/drawing/2014/main" id="{B3BDC285-74C9-F663-5E31-682BE72DAF10}"/>
              </a:ext>
            </a:extLst>
          </p:cNvPr>
          <p:cNvSpPr txBox="1"/>
          <p:nvPr/>
        </p:nvSpPr>
        <p:spPr>
          <a:xfrm>
            <a:off x="609600" y="1545864"/>
            <a:ext cx="4663440" cy="428772"/>
          </a:xfrm>
          <a:prstGeom prst="rect">
            <a:avLst/>
          </a:prstGeom>
          <a:noFill/>
        </p:spPr>
        <p:txBody>
          <a:bodyPr wrap="square" rtlCol="0">
            <a:spAutoFit/>
          </a:bodyPr>
          <a:lstStyle/>
          <a:p>
            <a:pPr>
              <a:lnSpc>
                <a:spcPct val="115000"/>
              </a:lnSpc>
              <a:spcAft>
                <a:spcPts val="800"/>
              </a:spcAft>
            </a:pPr>
            <a:r>
              <a:rPr lang="en-US" sz="2000" kern="100">
                <a:ea typeface="Aptos" panose="020B0004020202020204" pitchFamily="34" charset="0"/>
                <a:cs typeface="Times New Roman" panose="02020603050405020304" pitchFamily="18" charset="0"/>
              </a:rPr>
              <a:t>Weather has no effects on flights.</a:t>
            </a:r>
            <a:endParaRPr lang="en-US" sz="2000" kern="100">
              <a:effectLst/>
              <a:ea typeface="Aptos" panose="020B00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0616E946-8B2D-7E7F-2A2B-D90668F37754}"/>
              </a:ext>
            </a:extLst>
          </p:cNvPr>
          <p:cNvSpPr txBox="1"/>
          <p:nvPr/>
        </p:nvSpPr>
        <p:spPr>
          <a:xfrm>
            <a:off x="609600" y="2393572"/>
            <a:ext cx="3992880" cy="584775"/>
          </a:xfrm>
          <a:prstGeom prst="rect">
            <a:avLst/>
          </a:prstGeom>
          <a:noFill/>
        </p:spPr>
        <p:txBody>
          <a:bodyPr wrap="square" rtlCol="0">
            <a:spAutoFit/>
          </a:bodyPr>
          <a:lstStyle/>
          <a:p>
            <a:r>
              <a:rPr lang="en-US" sz="3200" b="1" u="sng">
                <a:solidFill>
                  <a:srgbClr val="00B050"/>
                </a:solidFill>
              </a:rPr>
              <a:t>Hypothesis</a:t>
            </a:r>
          </a:p>
        </p:txBody>
      </p:sp>
      <p:sp>
        <p:nvSpPr>
          <p:cNvPr id="17" name="TextBox 16">
            <a:extLst>
              <a:ext uri="{FF2B5EF4-FFF2-40B4-BE49-F238E27FC236}">
                <a16:creationId xmlns:a16="http://schemas.microsoft.com/office/drawing/2014/main" id="{B8B8513F-9300-3C81-2FAA-ACC3FD3D8A74}"/>
              </a:ext>
            </a:extLst>
          </p:cNvPr>
          <p:cNvSpPr txBox="1"/>
          <p:nvPr/>
        </p:nvSpPr>
        <p:spPr>
          <a:xfrm>
            <a:off x="609600" y="3068419"/>
            <a:ext cx="7772400" cy="1292662"/>
          </a:xfrm>
          <a:prstGeom prst="rect">
            <a:avLst/>
          </a:prstGeom>
          <a:noFill/>
        </p:spPr>
        <p:txBody>
          <a:bodyPr wrap="square" rtlCol="0">
            <a:spAutoFit/>
          </a:bodyPr>
          <a:lstStyle/>
          <a:p>
            <a:r>
              <a:rPr lang="en-US" sz="2000" kern="100">
                <a:effectLst/>
                <a:ea typeface="Aptos" panose="020B0004020202020204" pitchFamily="34" charset="0"/>
                <a:cs typeface="Times New Roman" panose="02020603050405020304" pitchFamily="18" charset="0"/>
              </a:rPr>
              <a:t>weather does have an influence on flights by 10% increase in flight cancellations when there is heavy snow or thunderstorms. Compared to days that are sunny and clear skies.</a:t>
            </a:r>
          </a:p>
          <a:p>
            <a:endParaRPr lang="en-US"/>
          </a:p>
        </p:txBody>
      </p:sp>
      <p:sp>
        <p:nvSpPr>
          <p:cNvPr id="18" name="TextBox 17">
            <a:extLst>
              <a:ext uri="{FF2B5EF4-FFF2-40B4-BE49-F238E27FC236}">
                <a16:creationId xmlns:a16="http://schemas.microsoft.com/office/drawing/2014/main" id="{4F272DED-DAB1-B972-47FB-05A99DEED2A0}"/>
              </a:ext>
            </a:extLst>
          </p:cNvPr>
          <p:cNvSpPr txBox="1"/>
          <p:nvPr/>
        </p:nvSpPr>
        <p:spPr>
          <a:xfrm>
            <a:off x="510436" y="4200049"/>
            <a:ext cx="6469484" cy="646331"/>
          </a:xfrm>
          <a:prstGeom prst="rect">
            <a:avLst/>
          </a:prstGeom>
          <a:noFill/>
        </p:spPr>
        <p:txBody>
          <a:bodyPr wrap="square" rtlCol="0">
            <a:spAutoFit/>
          </a:bodyPr>
          <a:lstStyle/>
          <a:p>
            <a:r>
              <a:rPr lang="en-US" sz="3600" b="1" u="sng">
                <a:solidFill>
                  <a:srgbClr val="00B050"/>
                </a:solidFill>
                <a:latin typeface="+mj-lt"/>
              </a:rPr>
              <a:t>Data to be Used</a:t>
            </a:r>
          </a:p>
        </p:txBody>
      </p:sp>
      <p:sp>
        <p:nvSpPr>
          <p:cNvPr id="19" name="TextBox 18">
            <a:extLst>
              <a:ext uri="{FF2B5EF4-FFF2-40B4-BE49-F238E27FC236}">
                <a16:creationId xmlns:a16="http://schemas.microsoft.com/office/drawing/2014/main" id="{3B6A3D1F-1CA2-D14C-9F5F-55D905E03931}"/>
              </a:ext>
            </a:extLst>
          </p:cNvPr>
          <p:cNvSpPr txBox="1"/>
          <p:nvPr/>
        </p:nvSpPr>
        <p:spPr>
          <a:xfrm>
            <a:off x="609600" y="5230452"/>
            <a:ext cx="7071360" cy="816314"/>
          </a:xfrm>
          <a:prstGeom prst="rect">
            <a:avLst/>
          </a:prstGeom>
          <a:noFill/>
        </p:spPr>
        <p:txBody>
          <a:bodyPr wrap="square" rtlCol="0">
            <a:spAutoFit/>
          </a:bodyPr>
          <a:lstStyle/>
          <a:p>
            <a:pPr marL="0" marR="0">
              <a:lnSpc>
                <a:spcPct val="115000"/>
              </a:lnSpc>
              <a:spcBef>
                <a:spcPts val="0"/>
              </a:spcBef>
              <a:spcAft>
                <a:spcPts val="800"/>
              </a:spcAft>
            </a:pPr>
            <a:r>
              <a:rPr lang="en-US" sz="1800" kern="100">
                <a:effectLst/>
                <a:ea typeface="Aptos" panose="020B0004020202020204" pitchFamily="34" charset="0"/>
                <a:cs typeface="Times New Roman" panose="02020603050405020304" pitchFamily="18" charset="0"/>
              </a:rPr>
              <a:t>CSV file: </a:t>
            </a:r>
            <a:r>
              <a:rPr lang="en-US" sz="1800" u="sng" kern="100">
                <a:solidFill>
                  <a:schemeClr val="tx2"/>
                </a:solidFill>
                <a:effectLst/>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https://www.kaggle.com/datasets/bulter22/airline-data</a:t>
            </a:r>
            <a:endParaRPr lang="en-US" sz="1800" kern="100">
              <a:solidFill>
                <a:schemeClr val="tx2"/>
              </a:solidFill>
              <a:effectLst/>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a:effectLst/>
                <a:ea typeface="Aptos" panose="020B0004020202020204" pitchFamily="34" charset="0"/>
                <a:cs typeface="Times New Roman" panose="02020603050405020304" pitchFamily="18" charset="0"/>
              </a:rPr>
              <a:t>Open-</a:t>
            </a:r>
            <a:r>
              <a:rPr lang="en-US" sz="1800" kern="100" err="1">
                <a:effectLst/>
                <a:ea typeface="Aptos" panose="020B0004020202020204" pitchFamily="34" charset="0"/>
                <a:cs typeface="Times New Roman" panose="02020603050405020304" pitchFamily="18" charset="0"/>
              </a:rPr>
              <a:t>Meteo</a:t>
            </a:r>
            <a:r>
              <a:rPr lang="en-US" sz="1800" u="sng" kern="100">
                <a:effectLst/>
                <a:ea typeface="Aptos" panose="020B0004020202020204" pitchFamily="34" charset="0"/>
                <a:cs typeface="Times New Roman" panose="02020603050405020304" pitchFamily="18" charset="0"/>
              </a:rPr>
              <a:t>: https://open-meteo.com/en/docs</a:t>
            </a:r>
            <a:endParaRPr lang="en-US" sz="1800" u="sng" kern="100">
              <a:solidFill>
                <a:schemeClr val="tx2"/>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4698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07B087-CC73-4D22-8354-AE59CBE4F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8DD9C2EE-BCB4-4F92-5BAC-E4F453B69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433" b="32984"/>
          <a:stretch/>
        </p:blipFill>
        <p:spPr bwMode="auto">
          <a:xfrm>
            <a:off x="0" y="10"/>
            <a:ext cx="7627541" cy="1557328"/>
          </a:xfrm>
          <a:custGeom>
            <a:avLst/>
            <a:gdLst/>
            <a:ahLst/>
            <a:cxnLst/>
            <a:rect l="l" t="t" r="r" b="b"/>
            <a:pathLst>
              <a:path w="7627561" h="3429000">
                <a:moveTo>
                  <a:pt x="0" y="0"/>
                </a:moveTo>
                <a:lnTo>
                  <a:pt x="7627561" y="0"/>
                </a:lnTo>
                <a:lnTo>
                  <a:pt x="4622265"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6" name="Content Placeholder 5" descr="A graph of different colored lines&#10;&#10;Description automatically generated">
            <a:extLst>
              <a:ext uri="{FF2B5EF4-FFF2-40B4-BE49-F238E27FC236}">
                <a16:creationId xmlns:a16="http://schemas.microsoft.com/office/drawing/2014/main" id="{272B0D25-A61B-B213-010E-83783A2B1D73}"/>
              </a:ext>
            </a:extLst>
          </p:cNvPr>
          <p:cNvPicPr>
            <a:picLocks noGrp="1" noChangeAspect="1"/>
          </p:cNvPicPr>
          <p:nvPr>
            <p:ph idx="1"/>
          </p:nvPr>
        </p:nvPicPr>
        <p:blipFill>
          <a:blip r:embed="rId3"/>
          <a:stretch>
            <a:fillRect/>
          </a:stretch>
        </p:blipFill>
        <p:spPr>
          <a:xfrm>
            <a:off x="455404" y="2458909"/>
            <a:ext cx="5486400" cy="4114800"/>
          </a:xfrm>
        </p:spPr>
      </p:pic>
      <p:pic>
        <p:nvPicPr>
          <p:cNvPr id="4" name="Picture 4">
            <a:extLst>
              <a:ext uri="{FF2B5EF4-FFF2-40B4-BE49-F238E27FC236}">
                <a16:creationId xmlns:a16="http://schemas.microsoft.com/office/drawing/2014/main" id="{C204DFCD-87BE-BB66-413E-92B5C3C17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5533" r="1" b="14527"/>
          <a:stretch/>
        </p:blipFill>
        <p:spPr bwMode="auto">
          <a:xfrm>
            <a:off x="3960591" y="10"/>
            <a:ext cx="8237160" cy="1557328"/>
          </a:xfrm>
          <a:custGeom>
            <a:avLst/>
            <a:gdLst/>
            <a:ahLst/>
            <a:cxnLst/>
            <a:rect l="l" t="t" r="r" b="b"/>
            <a:pathLst>
              <a:path w="7627561" h="3429000">
                <a:moveTo>
                  <a:pt x="3005296" y="0"/>
                </a:moveTo>
                <a:lnTo>
                  <a:pt x="7627561" y="0"/>
                </a:lnTo>
                <a:lnTo>
                  <a:pt x="762756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CAC6B10-D34D-965A-60F8-CA307DA126CC}"/>
              </a:ext>
            </a:extLst>
          </p:cNvPr>
          <p:cNvSpPr>
            <a:spLocks noGrp="1"/>
          </p:cNvSpPr>
          <p:nvPr>
            <p:ph type="title"/>
          </p:nvPr>
        </p:nvSpPr>
        <p:spPr>
          <a:xfrm>
            <a:off x="2321942" y="1714560"/>
            <a:ext cx="7535175" cy="737819"/>
          </a:xfrm>
        </p:spPr>
        <p:txBody>
          <a:bodyPr>
            <a:normAutofit/>
          </a:bodyPr>
          <a:lstStyle/>
          <a:p>
            <a:pPr algn="ctr"/>
            <a:r>
              <a:rPr lang="en-US"/>
              <a:t>2008 Airline Delays by Type</a:t>
            </a:r>
          </a:p>
        </p:txBody>
      </p:sp>
      <p:sp>
        <p:nvSpPr>
          <p:cNvPr id="3" name="TextBox 2">
            <a:extLst>
              <a:ext uri="{FF2B5EF4-FFF2-40B4-BE49-F238E27FC236}">
                <a16:creationId xmlns:a16="http://schemas.microsoft.com/office/drawing/2014/main" id="{7E9F0476-E36A-95EE-6D2E-AA867E8F1DF4}"/>
              </a:ext>
            </a:extLst>
          </p:cNvPr>
          <p:cNvSpPr txBox="1"/>
          <p:nvPr/>
        </p:nvSpPr>
        <p:spPr>
          <a:xfrm>
            <a:off x="6613071" y="3417956"/>
            <a:ext cx="51052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Which season affects air travel?</a:t>
            </a:r>
          </a:p>
        </p:txBody>
      </p:sp>
    </p:spTree>
    <p:extLst>
      <p:ext uri="{BB962C8B-B14F-4D97-AF65-F5344CB8AC3E}">
        <p14:creationId xmlns:p14="http://schemas.microsoft.com/office/powerpoint/2010/main" val="193516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1BA9D-5521-2C29-C693-5D988C3E4EB2}"/>
              </a:ext>
            </a:extLst>
          </p:cNvPr>
          <p:cNvSpPr>
            <a:spLocks noGrp="1"/>
          </p:cNvSpPr>
          <p:nvPr>
            <p:ph type="title"/>
          </p:nvPr>
        </p:nvSpPr>
        <p:spPr>
          <a:xfrm>
            <a:off x="596661" y="197201"/>
            <a:ext cx="10716541" cy="1159615"/>
          </a:xfrm>
        </p:spPr>
        <p:txBody>
          <a:bodyPr>
            <a:normAutofit/>
          </a:bodyPr>
          <a:lstStyle/>
          <a:p>
            <a:pPr algn="ctr"/>
            <a:r>
              <a:rPr lang="en-US"/>
              <a:t>2004 – 2008 Weather Delays by Month</a:t>
            </a:r>
          </a:p>
        </p:txBody>
      </p:sp>
      <p:pic>
        <p:nvPicPr>
          <p:cNvPr id="5" name="Picture 2">
            <a:extLst>
              <a:ext uri="{FF2B5EF4-FFF2-40B4-BE49-F238E27FC236}">
                <a16:creationId xmlns:a16="http://schemas.microsoft.com/office/drawing/2014/main" id="{E76E5E09-737B-05B0-FF74-F833C1678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39" r="4" b="12894"/>
          <a:stretch/>
        </p:blipFill>
        <p:spPr bwMode="auto">
          <a:xfrm>
            <a:off x="8313877" y="-605"/>
            <a:ext cx="3878931" cy="3428990"/>
          </a:xfrm>
          <a:custGeom>
            <a:avLst/>
            <a:gdLst/>
            <a:ahLst/>
            <a:cxnLst/>
            <a:rect l="l" t="t" r="r" b="b"/>
            <a:pathLst>
              <a:path w="3878931" h="3429000">
                <a:moveTo>
                  <a:pt x="3005297" y="0"/>
                </a:moveTo>
                <a:lnTo>
                  <a:pt x="3878931" y="0"/>
                </a:lnTo>
                <a:lnTo>
                  <a:pt x="3878931"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F9C75E0-7FA8-345C-9820-157AA1927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813" r="-2" b="16811"/>
          <a:stretch/>
        </p:blipFill>
        <p:spPr bwMode="auto">
          <a:xfrm>
            <a:off x="5293627" y="3373167"/>
            <a:ext cx="6888138" cy="3429000"/>
          </a:xfrm>
          <a:custGeom>
            <a:avLst/>
            <a:gdLst/>
            <a:ahLst/>
            <a:cxnLst/>
            <a:rect l="l" t="t" r="r" b="b"/>
            <a:pathLst>
              <a:path w="6888138" h="3429000">
                <a:moveTo>
                  <a:pt x="3005297" y="0"/>
                </a:moveTo>
                <a:lnTo>
                  <a:pt x="6888138" y="0"/>
                </a:lnTo>
                <a:lnTo>
                  <a:pt x="6888138" y="644365"/>
                </a:lnTo>
                <a:lnTo>
                  <a:pt x="4447586"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3" name="Content Placeholder 2" descr="A graph showing the weather delay&#10;&#10;Description automatically generated">
            <a:extLst>
              <a:ext uri="{FF2B5EF4-FFF2-40B4-BE49-F238E27FC236}">
                <a16:creationId xmlns:a16="http://schemas.microsoft.com/office/drawing/2014/main" id="{407AD544-1E23-881B-3366-8C80C6FBBDCD}"/>
              </a:ext>
            </a:extLst>
          </p:cNvPr>
          <p:cNvPicPr>
            <a:picLocks noGrp="1" noChangeAspect="1"/>
          </p:cNvPicPr>
          <p:nvPr>
            <p:ph idx="1"/>
          </p:nvPr>
        </p:nvPicPr>
        <p:blipFill>
          <a:blip r:embed="rId4"/>
          <a:stretch>
            <a:fillRect/>
          </a:stretch>
        </p:blipFill>
        <p:spPr>
          <a:xfrm>
            <a:off x="512827" y="1360827"/>
            <a:ext cx="3194942" cy="2329843"/>
          </a:xfrm>
        </p:spPr>
      </p:pic>
      <p:pic>
        <p:nvPicPr>
          <p:cNvPr id="6" name="Picture 5" descr="A graph showing the weather delay&#10;&#10;Description automatically generated">
            <a:extLst>
              <a:ext uri="{FF2B5EF4-FFF2-40B4-BE49-F238E27FC236}">
                <a16:creationId xmlns:a16="http://schemas.microsoft.com/office/drawing/2014/main" id="{17FC3FA9-98B9-1B91-A667-85321E147931}"/>
              </a:ext>
            </a:extLst>
          </p:cNvPr>
          <p:cNvPicPr>
            <a:picLocks noChangeAspect="1"/>
          </p:cNvPicPr>
          <p:nvPr/>
        </p:nvPicPr>
        <p:blipFill>
          <a:blip r:embed="rId5"/>
          <a:stretch>
            <a:fillRect/>
          </a:stretch>
        </p:blipFill>
        <p:spPr>
          <a:xfrm>
            <a:off x="8026971" y="1359982"/>
            <a:ext cx="3201610" cy="2311090"/>
          </a:xfrm>
          <a:prstGeom prst="rect">
            <a:avLst/>
          </a:prstGeom>
        </p:spPr>
      </p:pic>
      <p:pic>
        <p:nvPicPr>
          <p:cNvPr id="7" name="Picture 6" descr="A graph showing the weather delay&#10;&#10;Description automatically generated">
            <a:extLst>
              <a:ext uri="{FF2B5EF4-FFF2-40B4-BE49-F238E27FC236}">
                <a16:creationId xmlns:a16="http://schemas.microsoft.com/office/drawing/2014/main" id="{3B54DCA6-2997-040A-7173-B31967E791D7}"/>
              </a:ext>
            </a:extLst>
          </p:cNvPr>
          <p:cNvPicPr>
            <a:picLocks noChangeAspect="1"/>
          </p:cNvPicPr>
          <p:nvPr/>
        </p:nvPicPr>
        <p:blipFill>
          <a:blip r:embed="rId6"/>
          <a:stretch>
            <a:fillRect/>
          </a:stretch>
        </p:blipFill>
        <p:spPr>
          <a:xfrm>
            <a:off x="4246644" y="1354011"/>
            <a:ext cx="3126389" cy="2334721"/>
          </a:xfrm>
          <a:prstGeom prst="rect">
            <a:avLst/>
          </a:prstGeom>
        </p:spPr>
      </p:pic>
      <p:pic>
        <p:nvPicPr>
          <p:cNvPr id="8" name="Picture 7" descr="A graph showing the weather delay&#10;&#10;Description automatically generated">
            <a:extLst>
              <a:ext uri="{FF2B5EF4-FFF2-40B4-BE49-F238E27FC236}">
                <a16:creationId xmlns:a16="http://schemas.microsoft.com/office/drawing/2014/main" id="{C4CC133F-0F49-0B92-2790-5516B2C9F269}"/>
              </a:ext>
            </a:extLst>
          </p:cNvPr>
          <p:cNvPicPr>
            <a:picLocks noChangeAspect="1"/>
          </p:cNvPicPr>
          <p:nvPr/>
        </p:nvPicPr>
        <p:blipFill>
          <a:blip r:embed="rId6"/>
          <a:stretch>
            <a:fillRect/>
          </a:stretch>
        </p:blipFill>
        <p:spPr>
          <a:xfrm>
            <a:off x="513758" y="3971272"/>
            <a:ext cx="3204733" cy="2349635"/>
          </a:xfrm>
          <a:prstGeom prst="rect">
            <a:avLst/>
          </a:prstGeom>
        </p:spPr>
      </p:pic>
      <p:pic>
        <p:nvPicPr>
          <p:cNvPr id="10" name="Picture 9" descr="A graph showing the weather delay&#10;&#10;Description automatically generated">
            <a:extLst>
              <a:ext uri="{FF2B5EF4-FFF2-40B4-BE49-F238E27FC236}">
                <a16:creationId xmlns:a16="http://schemas.microsoft.com/office/drawing/2014/main" id="{BE3C129A-94A0-1440-611F-6B6F60356ACA}"/>
              </a:ext>
            </a:extLst>
          </p:cNvPr>
          <p:cNvPicPr>
            <a:picLocks noChangeAspect="1"/>
          </p:cNvPicPr>
          <p:nvPr/>
        </p:nvPicPr>
        <p:blipFill>
          <a:blip r:embed="rId7"/>
          <a:stretch>
            <a:fillRect/>
          </a:stretch>
        </p:blipFill>
        <p:spPr>
          <a:xfrm>
            <a:off x="4262857" y="3971914"/>
            <a:ext cx="3203692" cy="2327549"/>
          </a:xfrm>
          <a:prstGeom prst="rect">
            <a:avLst/>
          </a:prstGeom>
        </p:spPr>
      </p:pic>
      <p:pic>
        <p:nvPicPr>
          <p:cNvPr id="11" name="Picture 10" descr="A graph showing the weather delay&#10;&#10;Description automatically generated">
            <a:extLst>
              <a:ext uri="{FF2B5EF4-FFF2-40B4-BE49-F238E27FC236}">
                <a16:creationId xmlns:a16="http://schemas.microsoft.com/office/drawing/2014/main" id="{06879545-C078-2BCC-5D6B-941C4AF1CC09}"/>
              </a:ext>
            </a:extLst>
          </p:cNvPr>
          <p:cNvPicPr>
            <a:picLocks noChangeAspect="1"/>
          </p:cNvPicPr>
          <p:nvPr/>
        </p:nvPicPr>
        <p:blipFill>
          <a:blip r:embed="rId8"/>
          <a:stretch>
            <a:fillRect/>
          </a:stretch>
        </p:blipFill>
        <p:spPr>
          <a:xfrm>
            <a:off x="8027890" y="3973749"/>
            <a:ext cx="3281042" cy="2347817"/>
          </a:xfrm>
          <a:prstGeom prst="rect">
            <a:avLst/>
          </a:prstGeom>
        </p:spPr>
      </p:pic>
    </p:spTree>
    <p:extLst>
      <p:ext uri="{BB962C8B-B14F-4D97-AF65-F5344CB8AC3E}">
        <p14:creationId xmlns:p14="http://schemas.microsoft.com/office/powerpoint/2010/main" val="135286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3C420-9056-F775-ACCC-4294093C16A1}"/>
              </a:ext>
            </a:extLst>
          </p:cNvPr>
          <p:cNvSpPr>
            <a:spLocks noGrp="1"/>
          </p:cNvSpPr>
          <p:nvPr>
            <p:ph type="title"/>
          </p:nvPr>
        </p:nvSpPr>
        <p:spPr>
          <a:xfrm>
            <a:off x="2512091" y="872935"/>
            <a:ext cx="8536908" cy="1360898"/>
          </a:xfrm>
        </p:spPr>
        <p:txBody>
          <a:bodyPr vert="horz" lIns="91440" tIns="45720" rIns="91440" bIns="45720" rtlCol="0">
            <a:normAutofit/>
          </a:bodyPr>
          <a:lstStyle/>
          <a:p>
            <a:r>
              <a:rPr lang="en-US"/>
              <a:t>Impact of Wind on Flight Delays</a:t>
            </a:r>
          </a:p>
        </p:txBody>
      </p:sp>
      <p:pic>
        <p:nvPicPr>
          <p:cNvPr id="5" name="Picture 2">
            <a:extLst>
              <a:ext uri="{FF2B5EF4-FFF2-40B4-BE49-F238E27FC236}">
                <a16:creationId xmlns:a16="http://schemas.microsoft.com/office/drawing/2014/main" id="{62186CD7-3156-4CAF-6453-2F29FD12D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88" r="3162" b="-1"/>
          <a:stretch/>
        </p:blipFill>
        <p:spPr bwMode="auto">
          <a:xfrm>
            <a:off x="-14303" y="0"/>
            <a:ext cx="2087675" cy="35155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7270538-E472-03DA-8792-40D143EAC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93" r="14973" b="-2"/>
          <a:stretch/>
        </p:blipFill>
        <p:spPr bwMode="auto">
          <a:xfrm>
            <a:off x="-16" y="3314700"/>
            <a:ext cx="2087691" cy="35155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graph with blue dots and numbers&#10;&#10;Description automatically generated">
            <a:extLst>
              <a:ext uri="{FF2B5EF4-FFF2-40B4-BE49-F238E27FC236}">
                <a16:creationId xmlns:a16="http://schemas.microsoft.com/office/drawing/2014/main" id="{7890930B-43FB-ACF6-0950-D27C123A4AE1}"/>
              </a:ext>
            </a:extLst>
          </p:cNvPr>
          <p:cNvPicPr>
            <a:picLocks noChangeAspect="1"/>
          </p:cNvPicPr>
          <p:nvPr/>
        </p:nvPicPr>
        <p:blipFill>
          <a:blip r:embed="rId4"/>
          <a:stretch>
            <a:fillRect/>
          </a:stretch>
        </p:blipFill>
        <p:spPr>
          <a:xfrm>
            <a:off x="232715" y="2825560"/>
            <a:ext cx="3686410" cy="3201478"/>
          </a:xfrm>
          <a:prstGeom prst="rect">
            <a:avLst/>
          </a:prstGeom>
        </p:spPr>
      </p:pic>
      <p:pic>
        <p:nvPicPr>
          <p:cNvPr id="12" name="Picture 11" descr="A graph with numbers and points&#10;&#10;Description automatically generated">
            <a:extLst>
              <a:ext uri="{FF2B5EF4-FFF2-40B4-BE49-F238E27FC236}">
                <a16:creationId xmlns:a16="http://schemas.microsoft.com/office/drawing/2014/main" id="{8F373690-0A5B-FCD8-9845-611437BBA7D9}"/>
              </a:ext>
            </a:extLst>
          </p:cNvPr>
          <p:cNvPicPr>
            <a:picLocks noChangeAspect="1"/>
          </p:cNvPicPr>
          <p:nvPr/>
        </p:nvPicPr>
        <p:blipFill>
          <a:blip r:embed="rId5"/>
          <a:stretch>
            <a:fillRect/>
          </a:stretch>
        </p:blipFill>
        <p:spPr>
          <a:xfrm>
            <a:off x="4179366" y="2827237"/>
            <a:ext cx="3615440" cy="3202248"/>
          </a:xfrm>
          <a:prstGeom prst="rect">
            <a:avLst/>
          </a:prstGeom>
        </p:spPr>
      </p:pic>
      <p:pic>
        <p:nvPicPr>
          <p:cNvPr id="13" name="Picture 12" descr="A graph with numbers and points&#10;&#10;Description automatically generated">
            <a:extLst>
              <a:ext uri="{FF2B5EF4-FFF2-40B4-BE49-F238E27FC236}">
                <a16:creationId xmlns:a16="http://schemas.microsoft.com/office/drawing/2014/main" id="{1CBC025D-4E76-B639-EA8A-F8B8769C625D}"/>
              </a:ext>
            </a:extLst>
          </p:cNvPr>
          <p:cNvPicPr>
            <a:picLocks noChangeAspect="1"/>
          </p:cNvPicPr>
          <p:nvPr/>
        </p:nvPicPr>
        <p:blipFill>
          <a:blip r:embed="rId6"/>
          <a:stretch>
            <a:fillRect/>
          </a:stretch>
        </p:blipFill>
        <p:spPr>
          <a:xfrm>
            <a:off x="8026400" y="2822353"/>
            <a:ext cx="3705177" cy="3192237"/>
          </a:xfrm>
          <a:prstGeom prst="rect">
            <a:avLst/>
          </a:prstGeom>
        </p:spPr>
      </p:pic>
    </p:spTree>
    <p:extLst>
      <p:ext uri="{BB962C8B-B14F-4D97-AF65-F5344CB8AC3E}">
        <p14:creationId xmlns:p14="http://schemas.microsoft.com/office/powerpoint/2010/main" val="255707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A1EF56BC-B8A6-6B9D-F911-92B7D5D06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88" r="3162" b="-1"/>
          <a:stretch/>
        </p:blipFill>
        <p:spPr bwMode="auto">
          <a:xfrm>
            <a:off x="10005161" y="0"/>
            <a:ext cx="2087675" cy="3557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58739FAF-D9D3-65AF-C960-252A33087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93" r="14973" b="-2"/>
          <a:stretch/>
        </p:blipFill>
        <p:spPr bwMode="auto">
          <a:xfrm>
            <a:off x="10054727" y="3428999"/>
            <a:ext cx="2087691" cy="3428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B4142B-A865-9CF4-921C-A638A97D8594}"/>
              </a:ext>
            </a:extLst>
          </p:cNvPr>
          <p:cNvSpPr>
            <a:spLocks noGrp="1"/>
          </p:cNvSpPr>
          <p:nvPr>
            <p:ph type="title"/>
          </p:nvPr>
        </p:nvSpPr>
        <p:spPr>
          <a:xfrm>
            <a:off x="-1104462" y="-209461"/>
            <a:ext cx="13197297" cy="1155383"/>
          </a:xfrm>
        </p:spPr>
        <p:txBody>
          <a:bodyPr>
            <a:normAutofit/>
          </a:bodyPr>
          <a:lstStyle/>
          <a:p>
            <a:pPr algn="ctr"/>
            <a:r>
              <a:rPr lang="en-US" sz="3200" b="1">
                <a:solidFill>
                  <a:srgbClr val="00B050"/>
                </a:solidFill>
              </a:rPr>
              <a:t>Total number of flights each year</a:t>
            </a:r>
          </a:p>
        </p:txBody>
      </p:sp>
      <p:pic>
        <p:nvPicPr>
          <p:cNvPr id="7" name="Picture 6" descr="A graph with green line and dots&#10;&#10;Description automatically generated">
            <a:extLst>
              <a:ext uri="{FF2B5EF4-FFF2-40B4-BE49-F238E27FC236}">
                <a16:creationId xmlns:a16="http://schemas.microsoft.com/office/drawing/2014/main" id="{8D01E768-B9D5-D590-4138-D63D3CBB5D4C}"/>
              </a:ext>
            </a:extLst>
          </p:cNvPr>
          <p:cNvPicPr>
            <a:picLocks noChangeAspect="1"/>
          </p:cNvPicPr>
          <p:nvPr/>
        </p:nvPicPr>
        <p:blipFill>
          <a:blip r:embed="rId4"/>
          <a:stretch>
            <a:fillRect/>
          </a:stretch>
        </p:blipFill>
        <p:spPr>
          <a:xfrm>
            <a:off x="0" y="646771"/>
            <a:ext cx="6013630" cy="381863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2A2C211-6D77-14B9-413C-A2FF772A6BEF}"/>
              </a:ext>
            </a:extLst>
          </p:cNvPr>
          <p:cNvPicPr>
            <a:picLocks noChangeAspect="1"/>
          </p:cNvPicPr>
          <p:nvPr/>
        </p:nvPicPr>
        <p:blipFill>
          <a:blip r:embed="rId5"/>
          <a:stretch>
            <a:fillRect/>
          </a:stretch>
        </p:blipFill>
        <p:spPr>
          <a:xfrm>
            <a:off x="5242105" y="4487904"/>
            <a:ext cx="1543050" cy="2347600"/>
          </a:xfrm>
          <a:prstGeom prst="rect">
            <a:avLst/>
          </a:prstGeom>
        </p:spPr>
      </p:pic>
      <p:sp>
        <p:nvSpPr>
          <p:cNvPr id="11" name="Down Arrow 10">
            <a:extLst>
              <a:ext uri="{FF2B5EF4-FFF2-40B4-BE49-F238E27FC236}">
                <a16:creationId xmlns:a16="http://schemas.microsoft.com/office/drawing/2014/main" id="{0D2FAB6F-FB4F-E92C-D56D-862C0B4F4CBB}"/>
              </a:ext>
            </a:extLst>
          </p:cNvPr>
          <p:cNvSpPr/>
          <p:nvPr/>
        </p:nvSpPr>
        <p:spPr>
          <a:xfrm rot="16435964">
            <a:off x="2894079" y="742905"/>
            <a:ext cx="225474" cy="406033"/>
          </a:xfrm>
          <a:prstGeom prst="downArrow">
            <a:avLst/>
          </a:prstGeom>
          <a:solidFill>
            <a:srgbClr val="FF731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CB946D9-7B18-715C-ED1A-C6A462CF46C5}"/>
              </a:ext>
            </a:extLst>
          </p:cNvPr>
          <p:cNvSpPr/>
          <p:nvPr/>
        </p:nvSpPr>
        <p:spPr>
          <a:xfrm rot="10016147">
            <a:off x="2193680" y="3801287"/>
            <a:ext cx="379334" cy="201347"/>
          </a:xfrm>
          <a:prstGeom prst="rightArrow">
            <a:avLst/>
          </a:prstGeom>
          <a:solidFill>
            <a:srgbClr val="FF731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with numbers and lines&#10;&#10;Description automatically generated with medium confidence">
            <a:extLst>
              <a:ext uri="{FF2B5EF4-FFF2-40B4-BE49-F238E27FC236}">
                <a16:creationId xmlns:a16="http://schemas.microsoft.com/office/drawing/2014/main" id="{FD4A2CF3-421A-CC30-68B3-D785A2BF8BAC}"/>
              </a:ext>
            </a:extLst>
          </p:cNvPr>
          <p:cNvPicPr>
            <a:picLocks noChangeAspect="1"/>
          </p:cNvPicPr>
          <p:nvPr/>
        </p:nvPicPr>
        <p:blipFill>
          <a:blip r:embed="rId6"/>
          <a:stretch>
            <a:fillRect/>
          </a:stretch>
        </p:blipFill>
        <p:spPr>
          <a:xfrm>
            <a:off x="6063196" y="646771"/>
            <a:ext cx="6029640" cy="3818639"/>
          </a:xfrm>
          <a:prstGeom prst="rect">
            <a:avLst/>
          </a:prstGeom>
        </p:spPr>
      </p:pic>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044403EC-5A99-3D97-D727-B84A42172312}"/>
                  </a:ext>
                </a:extLst>
              </p14:cNvPr>
              <p14:cNvContentPartPr/>
              <p14:nvPr/>
            </p14:nvContentPartPr>
            <p14:xfrm>
              <a:off x="5586796" y="5739067"/>
              <a:ext cx="1070640" cy="29160"/>
            </p14:xfrm>
          </p:contentPart>
        </mc:Choice>
        <mc:Fallback xmlns="">
          <p:pic>
            <p:nvPicPr>
              <p:cNvPr id="17" name="Ink 16">
                <a:extLst>
                  <a:ext uri="{FF2B5EF4-FFF2-40B4-BE49-F238E27FC236}">
                    <a16:creationId xmlns:a16="http://schemas.microsoft.com/office/drawing/2014/main" id="{044403EC-5A99-3D97-D727-B84A42172312}"/>
                  </a:ext>
                </a:extLst>
              </p:cNvPr>
              <p:cNvPicPr/>
              <p:nvPr/>
            </p:nvPicPr>
            <p:blipFill>
              <a:blip r:embed="rId8"/>
              <a:stretch>
                <a:fillRect/>
              </a:stretch>
            </p:blipFill>
            <p:spPr>
              <a:xfrm>
                <a:off x="5532778" y="5631067"/>
                <a:ext cx="1178316"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BFB072FC-562A-62A7-431B-D2671565FFAA}"/>
                  </a:ext>
                </a:extLst>
              </p14:cNvPr>
              <p14:cNvContentPartPr/>
              <p14:nvPr/>
            </p14:nvContentPartPr>
            <p14:xfrm>
              <a:off x="5563756" y="5293027"/>
              <a:ext cx="1045440" cy="29160"/>
            </p14:xfrm>
          </p:contentPart>
        </mc:Choice>
        <mc:Fallback xmlns="">
          <p:pic>
            <p:nvPicPr>
              <p:cNvPr id="18" name="Ink 17">
                <a:extLst>
                  <a:ext uri="{FF2B5EF4-FFF2-40B4-BE49-F238E27FC236}">
                    <a16:creationId xmlns:a16="http://schemas.microsoft.com/office/drawing/2014/main" id="{BFB072FC-562A-62A7-431B-D2671565FFAA}"/>
                  </a:ext>
                </a:extLst>
              </p:cNvPr>
              <p:cNvPicPr/>
              <p:nvPr/>
            </p:nvPicPr>
            <p:blipFill>
              <a:blip r:embed="rId10"/>
              <a:stretch>
                <a:fillRect/>
              </a:stretch>
            </p:blipFill>
            <p:spPr>
              <a:xfrm>
                <a:off x="5509756" y="5185027"/>
                <a:ext cx="1153080" cy="244800"/>
              </a:xfrm>
              <a:prstGeom prst="rect">
                <a:avLst/>
              </a:prstGeom>
            </p:spPr>
          </p:pic>
        </mc:Fallback>
      </mc:AlternateContent>
    </p:spTree>
    <p:extLst>
      <p:ext uri="{BB962C8B-B14F-4D97-AF65-F5344CB8AC3E}">
        <p14:creationId xmlns:p14="http://schemas.microsoft.com/office/powerpoint/2010/main" val="184184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9A016-1CDF-FED7-630D-67C00E88BA2F}"/>
              </a:ext>
            </a:extLst>
          </p:cNvPr>
          <p:cNvSpPr>
            <a:spLocks noGrp="1"/>
          </p:cNvSpPr>
          <p:nvPr>
            <p:ph type="title"/>
          </p:nvPr>
        </p:nvSpPr>
        <p:spPr>
          <a:xfrm>
            <a:off x="0" y="43189"/>
            <a:ext cx="12192000" cy="599257"/>
          </a:xfrm>
        </p:spPr>
        <p:txBody>
          <a:bodyPr>
            <a:normAutofit/>
          </a:bodyPr>
          <a:lstStyle/>
          <a:p>
            <a:pPr algn="ctr"/>
            <a:r>
              <a:rPr lang="en-US" sz="2800" b="1">
                <a:solidFill>
                  <a:srgbClr val="00B050"/>
                </a:solidFill>
              </a:rPr>
              <a:t>What time of the year had the greatest number of flights?</a:t>
            </a:r>
          </a:p>
        </p:txBody>
      </p:sp>
      <p:pic>
        <p:nvPicPr>
          <p:cNvPr id="5" name="Picture 2">
            <a:extLst>
              <a:ext uri="{FF2B5EF4-FFF2-40B4-BE49-F238E27FC236}">
                <a16:creationId xmlns:a16="http://schemas.microsoft.com/office/drawing/2014/main" id="{FDE9D104-43C5-8447-57C4-5B1229C25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39" r="4" b="12894"/>
          <a:stretch/>
        </p:blipFill>
        <p:spPr bwMode="auto">
          <a:xfrm>
            <a:off x="8347714" y="1515771"/>
            <a:ext cx="3878931" cy="3050688"/>
          </a:xfrm>
          <a:custGeom>
            <a:avLst/>
            <a:gdLst/>
            <a:ahLst/>
            <a:cxnLst/>
            <a:rect l="l" t="t" r="r" b="b"/>
            <a:pathLst>
              <a:path w="3878931" h="3429000">
                <a:moveTo>
                  <a:pt x="3005297" y="0"/>
                </a:moveTo>
                <a:lnTo>
                  <a:pt x="3878931" y="0"/>
                </a:lnTo>
                <a:lnTo>
                  <a:pt x="3878931"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9B88A9C-E007-B44F-A837-D9D733030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813" r="-2" b="16811"/>
          <a:stretch/>
        </p:blipFill>
        <p:spPr bwMode="auto">
          <a:xfrm>
            <a:off x="5346724" y="4660096"/>
            <a:ext cx="6888138" cy="2197904"/>
          </a:xfrm>
          <a:custGeom>
            <a:avLst/>
            <a:gdLst/>
            <a:ahLst/>
            <a:cxnLst/>
            <a:rect l="l" t="t" r="r" b="b"/>
            <a:pathLst>
              <a:path w="6888138" h="3429000">
                <a:moveTo>
                  <a:pt x="3005297" y="0"/>
                </a:moveTo>
                <a:lnTo>
                  <a:pt x="6888138" y="0"/>
                </a:lnTo>
                <a:lnTo>
                  <a:pt x="6888138" y="644365"/>
                </a:lnTo>
                <a:lnTo>
                  <a:pt x="4447586" y="3429000"/>
                </a:lnTo>
                <a:lnTo>
                  <a:pt x="2229335" y="3429000"/>
                </a:lnTo>
                <a:lnTo>
                  <a:pt x="221825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A graph with green lines&#10;&#10;Description automatically generated">
            <a:extLst>
              <a:ext uri="{FF2B5EF4-FFF2-40B4-BE49-F238E27FC236}">
                <a16:creationId xmlns:a16="http://schemas.microsoft.com/office/drawing/2014/main" id="{17935503-503F-EFF3-6A6F-587BAAA9F5E5}"/>
              </a:ext>
            </a:extLst>
          </p:cNvPr>
          <p:cNvPicPr>
            <a:picLocks noChangeAspect="1"/>
          </p:cNvPicPr>
          <p:nvPr/>
        </p:nvPicPr>
        <p:blipFill>
          <a:blip r:embed="rId4"/>
          <a:stretch>
            <a:fillRect/>
          </a:stretch>
        </p:blipFill>
        <p:spPr>
          <a:xfrm>
            <a:off x="0" y="759479"/>
            <a:ext cx="4977733" cy="3050687"/>
          </a:xfrm>
          <a:prstGeom prst="rect">
            <a:avLst/>
          </a:prstGeom>
        </p:spPr>
      </p:pic>
      <p:pic>
        <p:nvPicPr>
          <p:cNvPr id="9" name="Picture 8" descr="A graph with a green line&#10;&#10;Description automatically generated">
            <a:extLst>
              <a:ext uri="{FF2B5EF4-FFF2-40B4-BE49-F238E27FC236}">
                <a16:creationId xmlns:a16="http://schemas.microsoft.com/office/drawing/2014/main" id="{BC514460-5D31-6025-BD46-42B4AE167CBE}"/>
              </a:ext>
            </a:extLst>
          </p:cNvPr>
          <p:cNvPicPr>
            <a:picLocks noChangeAspect="1"/>
          </p:cNvPicPr>
          <p:nvPr/>
        </p:nvPicPr>
        <p:blipFill>
          <a:blip r:embed="rId5"/>
          <a:stretch>
            <a:fillRect/>
          </a:stretch>
        </p:blipFill>
        <p:spPr>
          <a:xfrm>
            <a:off x="5012378" y="759479"/>
            <a:ext cx="4403781" cy="3050687"/>
          </a:xfrm>
          <a:prstGeom prst="rect">
            <a:avLst/>
          </a:prstGeom>
        </p:spPr>
      </p:pic>
      <p:pic>
        <p:nvPicPr>
          <p:cNvPr id="16" name="Picture 15" descr="A graph with green line&#10;&#10;Description automatically generated">
            <a:extLst>
              <a:ext uri="{FF2B5EF4-FFF2-40B4-BE49-F238E27FC236}">
                <a16:creationId xmlns:a16="http://schemas.microsoft.com/office/drawing/2014/main" id="{D92012E4-985C-2461-6509-EAA8DB19680C}"/>
              </a:ext>
            </a:extLst>
          </p:cNvPr>
          <p:cNvPicPr>
            <a:picLocks noChangeAspect="1"/>
          </p:cNvPicPr>
          <p:nvPr/>
        </p:nvPicPr>
        <p:blipFill>
          <a:blip r:embed="rId6"/>
          <a:stretch>
            <a:fillRect/>
          </a:stretch>
        </p:blipFill>
        <p:spPr>
          <a:xfrm>
            <a:off x="-1" y="3853355"/>
            <a:ext cx="4977733" cy="2961456"/>
          </a:xfrm>
          <a:prstGeom prst="rect">
            <a:avLst/>
          </a:prstGeom>
        </p:spPr>
      </p:pic>
      <p:pic>
        <p:nvPicPr>
          <p:cNvPr id="18" name="Picture 17" descr="A graph with green line&#10;&#10;Description automatically generated">
            <a:extLst>
              <a:ext uri="{FF2B5EF4-FFF2-40B4-BE49-F238E27FC236}">
                <a16:creationId xmlns:a16="http://schemas.microsoft.com/office/drawing/2014/main" id="{655EFF08-6E7E-16D1-FF2D-DF812A076FF1}"/>
              </a:ext>
            </a:extLst>
          </p:cNvPr>
          <p:cNvPicPr>
            <a:picLocks noChangeAspect="1"/>
          </p:cNvPicPr>
          <p:nvPr/>
        </p:nvPicPr>
        <p:blipFill>
          <a:blip r:embed="rId7"/>
          <a:stretch>
            <a:fillRect/>
          </a:stretch>
        </p:blipFill>
        <p:spPr>
          <a:xfrm>
            <a:off x="5012378" y="3867873"/>
            <a:ext cx="4428429" cy="2954197"/>
          </a:xfrm>
          <a:prstGeom prst="rect">
            <a:avLst/>
          </a:prstGeom>
        </p:spPr>
      </p:pic>
    </p:spTree>
    <p:extLst>
      <p:ext uri="{BB962C8B-B14F-4D97-AF65-F5344CB8AC3E}">
        <p14:creationId xmlns:p14="http://schemas.microsoft.com/office/powerpoint/2010/main" val="90244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B07B087-CC73-4D22-8354-AE59CBE4F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78B54-5418-E1D3-8BA8-00D0C243A695}"/>
              </a:ext>
            </a:extLst>
          </p:cNvPr>
          <p:cNvSpPr>
            <a:spLocks noGrp="1"/>
          </p:cNvSpPr>
          <p:nvPr>
            <p:ph type="title"/>
          </p:nvPr>
        </p:nvSpPr>
        <p:spPr>
          <a:xfrm>
            <a:off x="158991" y="1712855"/>
            <a:ext cx="11544300" cy="646331"/>
          </a:xfrm>
        </p:spPr>
        <p:txBody>
          <a:bodyPr>
            <a:normAutofit fontScale="90000"/>
          </a:bodyPr>
          <a:lstStyle/>
          <a:p>
            <a:pPr marR="0" algn="ctr">
              <a:lnSpc>
                <a:spcPct val="115000"/>
              </a:lnSpc>
              <a:spcBef>
                <a:spcPts val="0"/>
              </a:spcBef>
              <a:spcAft>
                <a:spcPts val="800"/>
              </a:spcAft>
            </a:pPr>
            <a:r>
              <a:rPr lang="en-US" sz="2800" b="1" kern="100">
                <a:solidFill>
                  <a:srgbClr val="00B050"/>
                </a:solidFill>
                <a:ea typeface="Aptos" panose="020B0004020202020204" pitchFamily="34" charset="0"/>
                <a:cs typeface="Times New Roman" panose="02020603050405020304" pitchFamily="18" charset="0"/>
              </a:rPr>
              <a:t>What carries  had the greatest number of flights each year?</a:t>
            </a:r>
          </a:p>
        </p:txBody>
      </p:sp>
      <p:pic>
        <p:nvPicPr>
          <p:cNvPr id="5" name="Picture 2">
            <a:extLst>
              <a:ext uri="{FF2B5EF4-FFF2-40B4-BE49-F238E27FC236}">
                <a16:creationId xmlns:a16="http://schemas.microsoft.com/office/drawing/2014/main" id="{87F5A9FA-8DA7-84AD-95B2-CF8F93171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433" b="32984"/>
          <a:stretch/>
        </p:blipFill>
        <p:spPr bwMode="auto">
          <a:xfrm>
            <a:off x="0" y="42498"/>
            <a:ext cx="7627541" cy="1528753"/>
          </a:xfrm>
          <a:custGeom>
            <a:avLst/>
            <a:gdLst/>
            <a:ahLst/>
            <a:cxnLst/>
            <a:rect l="l" t="t" r="r" b="b"/>
            <a:pathLst>
              <a:path w="7627561" h="3429000">
                <a:moveTo>
                  <a:pt x="0" y="0"/>
                </a:moveTo>
                <a:lnTo>
                  <a:pt x="7627561" y="0"/>
                </a:lnTo>
                <a:lnTo>
                  <a:pt x="4622265"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235ECCD1-914A-F7E4-7F46-A770C8DAA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533" r="1" b="14527"/>
          <a:stretch/>
        </p:blipFill>
        <p:spPr bwMode="auto">
          <a:xfrm>
            <a:off x="4564440" y="43142"/>
            <a:ext cx="7592009" cy="1528753"/>
          </a:xfrm>
          <a:custGeom>
            <a:avLst/>
            <a:gdLst/>
            <a:ahLst/>
            <a:cxnLst/>
            <a:rect l="l" t="t" r="r" b="b"/>
            <a:pathLst>
              <a:path w="7627561" h="3429000">
                <a:moveTo>
                  <a:pt x="3005296" y="0"/>
                </a:moveTo>
                <a:lnTo>
                  <a:pt x="7627561" y="0"/>
                </a:lnTo>
                <a:lnTo>
                  <a:pt x="7627561"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E3562D-C321-6CD0-50FE-9DCC2FB190B7}"/>
              </a:ext>
            </a:extLst>
          </p:cNvPr>
          <p:cNvSpPr txBox="1"/>
          <p:nvPr/>
        </p:nvSpPr>
        <p:spPr>
          <a:xfrm>
            <a:off x="318655" y="2496161"/>
            <a:ext cx="11544300" cy="646331"/>
          </a:xfrm>
          <a:prstGeom prst="rect">
            <a:avLst/>
          </a:prstGeom>
          <a:noFill/>
        </p:spPr>
        <p:txBody>
          <a:bodyPr wrap="square" rtlCol="0">
            <a:spAutoFit/>
          </a:bodyPr>
          <a:lstStyle/>
          <a:p>
            <a:r>
              <a:rPr lang="en-US"/>
              <a:t>By analyzing our data, we were able to calculate what carrier was used the most each year. Once we had our calculation, we were a to create a bar graph to show our results.</a:t>
            </a:r>
          </a:p>
        </p:txBody>
      </p:sp>
      <p:pic>
        <p:nvPicPr>
          <p:cNvPr id="12" name="Picture 11" descr="A screenshot of a phone&#10;&#10;Description automatically generated">
            <a:extLst>
              <a:ext uri="{FF2B5EF4-FFF2-40B4-BE49-F238E27FC236}">
                <a16:creationId xmlns:a16="http://schemas.microsoft.com/office/drawing/2014/main" id="{50D5C579-D2E0-71C4-9D44-E8F02CF9D0CD}"/>
              </a:ext>
            </a:extLst>
          </p:cNvPr>
          <p:cNvPicPr>
            <a:picLocks noChangeAspect="1"/>
          </p:cNvPicPr>
          <p:nvPr/>
        </p:nvPicPr>
        <p:blipFill>
          <a:blip r:embed="rId4"/>
          <a:stretch>
            <a:fillRect/>
          </a:stretch>
        </p:blipFill>
        <p:spPr>
          <a:xfrm>
            <a:off x="5504822" y="3142492"/>
            <a:ext cx="2515608" cy="1343378"/>
          </a:xfrm>
          <a:prstGeom prst="rect">
            <a:avLst/>
          </a:prstGeom>
        </p:spPr>
      </p:pic>
      <p:pic>
        <p:nvPicPr>
          <p:cNvPr id="17" name="Picture 16" descr="A graph showing the number of different types of goods&#10;&#10;Description automatically generated with medium confidence">
            <a:extLst>
              <a:ext uri="{FF2B5EF4-FFF2-40B4-BE49-F238E27FC236}">
                <a16:creationId xmlns:a16="http://schemas.microsoft.com/office/drawing/2014/main" id="{B38C938C-53CD-6BC8-F4C7-C4A126F7D8C1}"/>
              </a:ext>
            </a:extLst>
          </p:cNvPr>
          <p:cNvPicPr>
            <a:picLocks noChangeAspect="1"/>
          </p:cNvPicPr>
          <p:nvPr/>
        </p:nvPicPr>
        <p:blipFill>
          <a:blip r:embed="rId5"/>
          <a:stretch>
            <a:fillRect/>
          </a:stretch>
        </p:blipFill>
        <p:spPr>
          <a:xfrm>
            <a:off x="-10390" y="3142492"/>
            <a:ext cx="5400013" cy="3715499"/>
          </a:xfrm>
          <a:prstGeom prst="rect">
            <a:avLst/>
          </a:prstGeom>
        </p:spPr>
      </p:pic>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E287BD9D-9F33-E55F-3C2B-095F01CCDA8B}"/>
                  </a:ext>
                </a:extLst>
              </p14:cNvPr>
              <p14:cNvContentPartPr/>
              <p14:nvPr/>
            </p14:nvContentPartPr>
            <p14:xfrm>
              <a:off x="10278120" y="4639320"/>
              <a:ext cx="360" cy="360"/>
            </p14:xfrm>
          </p:contentPart>
        </mc:Choice>
        <mc:Fallback xmlns="">
          <p:pic>
            <p:nvPicPr>
              <p:cNvPr id="18" name="Ink 17">
                <a:extLst>
                  <a:ext uri="{FF2B5EF4-FFF2-40B4-BE49-F238E27FC236}">
                    <a16:creationId xmlns:a16="http://schemas.microsoft.com/office/drawing/2014/main" id="{E287BD9D-9F33-E55F-3C2B-095F01CCDA8B}"/>
                  </a:ext>
                </a:extLst>
              </p:cNvPr>
              <p:cNvPicPr/>
              <p:nvPr/>
            </p:nvPicPr>
            <p:blipFill>
              <a:blip r:embed="rId7"/>
              <a:stretch>
                <a:fillRect/>
              </a:stretch>
            </p:blipFill>
            <p:spPr>
              <a:xfrm>
                <a:off x="10224120" y="4531320"/>
                <a:ext cx="108000" cy="216000"/>
              </a:xfrm>
              <a:prstGeom prst="rect">
                <a:avLst/>
              </a:prstGeom>
            </p:spPr>
          </p:pic>
        </mc:Fallback>
      </mc:AlternateContent>
      <p:pic>
        <p:nvPicPr>
          <p:cNvPr id="21" name="Picture 20" descr="A pie chart with numbers and a few words&#10;&#10;Description automatically generated with medium confidence">
            <a:extLst>
              <a:ext uri="{FF2B5EF4-FFF2-40B4-BE49-F238E27FC236}">
                <a16:creationId xmlns:a16="http://schemas.microsoft.com/office/drawing/2014/main" id="{C35C9802-5B4B-F7D7-2381-C80055CBAB7D}"/>
              </a:ext>
            </a:extLst>
          </p:cNvPr>
          <p:cNvPicPr>
            <a:picLocks noChangeAspect="1"/>
          </p:cNvPicPr>
          <p:nvPr/>
        </p:nvPicPr>
        <p:blipFill>
          <a:blip r:embed="rId8"/>
          <a:stretch>
            <a:fillRect/>
          </a:stretch>
        </p:blipFill>
        <p:spPr>
          <a:xfrm>
            <a:off x="8135630" y="3142492"/>
            <a:ext cx="4045980" cy="3715498"/>
          </a:xfrm>
          <a:prstGeom prst="rect">
            <a:avLst/>
          </a:prstGeom>
        </p:spPr>
      </p:pic>
    </p:spTree>
    <p:extLst>
      <p:ext uri="{BB962C8B-B14F-4D97-AF65-F5344CB8AC3E}">
        <p14:creationId xmlns:p14="http://schemas.microsoft.com/office/powerpoint/2010/main" val="377718222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RegattaVTI</vt:lpstr>
      <vt:lpstr>Flights vs weather</vt:lpstr>
      <vt:lpstr>Group 2 Members</vt:lpstr>
      <vt:lpstr>PowerPoint Presentation</vt:lpstr>
      <vt:lpstr>2008 Airline Delays by Type</vt:lpstr>
      <vt:lpstr>2004 – 2008 Weather Delays by Month</vt:lpstr>
      <vt:lpstr>Impact of Wind on Flight Delays</vt:lpstr>
      <vt:lpstr>Total number of flights each year</vt:lpstr>
      <vt:lpstr>What time of the year had the greatest number of flights?</vt:lpstr>
      <vt:lpstr>What carries  had the greatest number of flights each year?</vt:lpstr>
      <vt:lpstr>How does the weather affect flights at different seasons of the year?</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vs weather</dc:title>
  <dc:creator>Ivania Corrales</dc:creator>
  <cp:revision>2</cp:revision>
  <dcterms:created xsi:type="dcterms:W3CDTF">2024-08-10T15:32:12Z</dcterms:created>
  <dcterms:modified xsi:type="dcterms:W3CDTF">2024-08-13T20:13:08Z</dcterms:modified>
</cp:coreProperties>
</file>