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9" d="100"/>
          <a:sy n="59" d="100"/>
        </p:scale>
        <p:origin x="2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752813-2D08-4B84-BCCD-83F290DD631A}"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689A7-A8FB-4118-AB7C-7FC57BE87BEB}" type="slidenum">
              <a:rPr lang="en-US" smtClean="0"/>
              <a:t>‹#›</a:t>
            </a:fld>
            <a:endParaRPr lang="en-US"/>
          </a:p>
        </p:txBody>
      </p:sp>
    </p:spTree>
    <p:extLst>
      <p:ext uri="{BB962C8B-B14F-4D97-AF65-F5344CB8AC3E}">
        <p14:creationId xmlns:p14="http://schemas.microsoft.com/office/powerpoint/2010/main" val="2013799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jetbrains.com/pycharm/download/#section=window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replit.com/languages/python3"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063870098a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063870098a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chemeClr val="dk1"/>
                </a:solidFill>
              </a:rPr>
              <a:t>Event name</a:t>
            </a:r>
            <a:r>
              <a:rPr lang="en">
                <a:solidFill>
                  <a:schemeClr val="dk1"/>
                </a:solidFill>
              </a:rPr>
              <a:t>: Learn Python by Coding Practical Examples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b="1">
                <a:solidFill>
                  <a:schemeClr val="dk1"/>
                </a:solidFill>
              </a:rPr>
              <a:t>Proposed date/time</a:t>
            </a:r>
            <a:r>
              <a:rPr lang="en">
                <a:solidFill>
                  <a:schemeClr val="dk1"/>
                </a:solidFill>
              </a:rPr>
              <a:t>: </a:t>
            </a:r>
            <a:r>
              <a:rPr lang="en">
                <a:solidFill>
                  <a:srgbClr val="222222"/>
                </a:solidFill>
                <a:highlight>
                  <a:srgbClr val="FFFFFF"/>
                </a:highlight>
              </a:rPr>
              <a:t>Jan 26th, 2022 from 3 to 5 pm PST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063870098a_0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063870098a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extend fi statements with and else statement. </a:t>
            </a:r>
            <a:br>
              <a:rPr lang="en"/>
            </a:br>
            <a:r>
              <a:rPr lang="en"/>
              <a:t>The code inside of the else block will run by default if the expression inside the if block evaluates to false.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063870098a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063870098a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Iteration is something computers are really good. They can do repetitive tasks, super fast, and without error if given correct instructions.</a:t>
            </a:r>
            <a:endParaRPr/>
          </a:p>
          <a:p>
            <a:pPr marL="0" lvl="0" indent="0" algn="l" rtl="0">
              <a:spcBef>
                <a:spcPts val="0"/>
              </a:spcBef>
              <a:spcAft>
                <a:spcPts val="0"/>
              </a:spcAft>
              <a:buNone/>
            </a:pPr>
            <a:r>
              <a:rPr lang="en"/>
              <a:t>Humans, however are notoriously bad at doing repetitive tasks. We get bored, lose concentration, and make those “human errors.”</a:t>
            </a:r>
            <a:br>
              <a:rPr lang="en"/>
            </a:br>
            <a:r>
              <a:rPr lang="en"/>
              <a:t>Use iteration, also known as loops in programming when there are sequence of tasks that you want your computer to keep repeating-and-repeating.</a:t>
            </a:r>
            <a:endParaRPr/>
          </a:p>
          <a:p>
            <a:pPr marL="0" lvl="0" indent="0" algn="l" rtl="0">
              <a:spcBef>
                <a:spcPts val="0"/>
              </a:spcBef>
              <a:spcAft>
                <a:spcPts val="0"/>
              </a:spcAft>
              <a:buNone/>
            </a:pPr>
            <a:r>
              <a:rPr lang="en"/>
              <a:t>There two types of loops in python – for loops and while loops; “for” is a reserved keyword in python, and range() is a built in function that generates a sequence of numbers.</a:t>
            </a:r>
            <a:endParaRPr/>
          </a:p>
          <a:p>
            <a:pPr marL="0" lvl="0" indent="0" algn="l" rtl="0">
              <a:spcBef>
                <a:spcPts val="0"/>
              </a:spcBef>
              <a:spcAft>
                <a:spcPts val="0"/>
              </a:spcAft>
              <a:buNone/>
            </a:pPr>
            <a:r>
              <a:rPr lang="en"/>
              <a:t>Like with “if” statements, “for” loops are terminated with colons.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0ef620f3a3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0ef620f3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0ef620f3a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0ef620f3a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 function is a mechanism of making your code more modular. </a:t>
            </a:r>
            <a:br>
              <a:rPr lang="en">
                <a:solidFill>
                  <a:schemeClr val="dk1"/>
                </a:solidFill>
              </a:rPr>
            </a:br>
            <a:r>
              <a:rPr lang="en">
                <a:solidFill>
                  <a:schemeClr val="dk1"/>
                </a:solidFill>
              </a:rPr>
              <a:t>As your scripts grow bigger and bigger, having a way to logically break up your code for reuse is important as it makes maintenance easier.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0ef620f3a3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0ef620f3a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list is a versatile data structure.</a:t>
            </a:r>
            <a:endParaRPr/>
          </a:p>
          <a:p>
            <a:pPr marL="0" lvl="0" indent="0" algn="l" rtl="0">
              <a:spcBef>
                <a:spcPts val="0"/>
              </a:spcBef>
              <a:spcAft>
                <a:spcPts val="0"/>
              </a:spcAft>
              <a:buNone/>
            </a:pPr>
            <a:r>
              <a:rPr lang="en"/>
              <a:t>It enables you to store data in your programs that you can access when needed.</a:t>
            </a:r>
            <a:endParaRPr/>
          </a:p>
          <a:p>
            <a:pPr marL="0" lvl="0" indent="0" algn="l" rtl="0">
              <a:spcBef>
                <a:spcPts val="0"/>
              </a:spcBef>
              <a:spcAft>
                <a:spcPts val="0"/>
              </a:spcAft>
              <a:buNone/>
            </a:pPr>
            <a:r>
              <a:rPr lang="en"/>
              <a:t>The items in a list are called elements and you can access them using what’s known as the subscription notation: the name of the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063870098a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063870098a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Purpose of this exercise is to reinforce what was taught. The only rules is for attendees to use their creativity. As long as the code runs and do what it was intended then the attendees will get positive reinforcement.</a:t>
            </a:r>
            <a:endParaRPr/>
          </a:p>
          <a:p>
            <a:pPr marL="0" lvl="0" indent="0" algn="l" rtl="0">
              <a:spcBef>
                <a:spcPts val="0"/>
              </a:spcBef>
              <a:spcAft>
                <a:spcPts val="0"/>
              </a:spcAft>
              <a:buNone/>
            </a:pPr>
            <a:r>
              <a:rPr lang="en"/>
              <a:t>This is a good exercise to test their knowledge of python syntax and work on debugging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0bdcb94525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0bdcb9452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Hints: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Path to Desktop in Windows: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Path to Desktop in macOS: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Path to Desktop in Linux: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Solution is on GitHub here: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0ef620f3a3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0ef620f3a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0bdcb94525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0bdcb9452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Solution is on GitHub here: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0ef620f3a3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0ef620f3a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063870098a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063870098a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0ef620f3a3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0ef620f3a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ef620f3a3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ef620f3a3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63870098a_0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063870098a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direct down download to python is: </a:t>
            </a:r>
            <a:r>
              <a:rPr lang="en" u="sng">
                <a:solidFill>
                  <a:schemeClr val="hlink"/>
                </a:solidFill>
                <a:hlinkClick r:id="rId3"/>
              </a:rPr>
              <a:t>https://www.python.org/downloads</a:t>
            </a:r>
            <a:r>
              <a:rPr lang="en"/>
              <a:t> </a:t>
            </a:r>
            <a:endParaRPr/>
          </a:p>
          <a:p>
            <a:pPr marL="0" lvl="0" indent="0" algn="l" rtl="0">
              <a:spcBef>
                <a:spcPts val="0"/>
              </a:spcBef>
              <a:spcAft>
                <a:spcPts val="0"/>
              </a:spcAft>
              <a:buNone/>
            </a:pPr>
            <a:r>
              <a:rPr lang="en"/>
              <a:t>You can download python on Windows, MacOS, or Linux variants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0bdcb9452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0bdcb9452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Download PyCharm here: </a:t>
            </a:r>
            <a:r>
              <a:rPr lang="en" sz="1400" u="sng">
                <a:solidFill>
                  <a:srgbClr val="0097A7"/>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https://www.jetbrains.com/pycharm/download</a:t>
            </a:r>
            <a:r>
              <a:rPr lang="en" sz="1400">
                <a:solidFill>
                  <a:srgbClr val="595959"/>
                </a:solidFill>
                <a:latin typeface="Montserrat"/>
                <a:ea typeface="Montserrat"/>
                <a:cs typeface="Montserrat"/>
                <a:sym typeface="Montserrat"/>
              </a:rPr>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0bdcb94525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0bdcb9452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free cloud based python editor, IDE, anc compiler: </a:t>
            </a:r>
            <a:r>
              <a:rPr lang="en" u="sng">
                <a:solidFill>
                  <a:schemeClr val="hlink"/>
                </a:solidFill>
                <a:hlinkClick r:id="rId3"/>
              </a:rPr>
              <a:t>https://replit.com/languages/python3</a:t>
            </a:r>
            <a:br>
              <a:rPr lang="en"/>
            </a:br>
            <a:br>
              <a:rPr lang="en"/>
            </a:br>
            <a:r>
              <a:rPr lang="en"/>
              <a:t>Good for learning the basics of python and for following along in this tutorial. However, it’s recommended to have python setup on your computer in the future if you don’t want to be limited by the constraints of replit.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0ee3e27bff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0ee3e27bf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you download python you’ll have access to the python standard library, python interpreter which allows you to type in code and get instant output, and pip which is a package manager. </a:t>
            </a:r>
            <a:br>
              <a:rPr lang="en"/>
            </a:br>
            <a:r>
              <a:rPr lang="en"/>
              <a:t>In the command prompt on Windows, or terminal on macOS, type “python” to get into the interactive environment.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063870098a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063870098a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Python supports number manipulation and the basic math operators that we have all come to know and enjoy over the years. </a:t>
            </a:r>
            <a:endParaRPr/>
          </a:p>
          <a:p>
            <a:pPr marL="0" lvl="0" indent="0" algn="l" rtl="0">
              <a:spcBef>
                <a:spcPts val="0"/>
              </a:spcBef>
              <a:spcAft>
                <a:spcPts val="0"/>
              </a:spcAft>
              <a:buNone/>
            </a:pPr>
            <a:r>
              <a:rPr lang="en"/>
              <a:t>Being able to manipulate numbers have important use cases when creating financial programs, writing formulas, etc.</a:t>
            </a:r>
            <a:endParaRPr/>
          </a:p>
          <a:p>
            <a:pPr marL="0" lvl="0" indent="0" algn="l" rtl="0">
              <a:spcBef>
                <a:spcPts val="0"/>
              </a:spcBef>
              <a:spcAft>
                <a:spcPts val="0"/>
              </a:spcAft>
              <a:buNone/>
            </a:pPr>
            <a:r>
              <a:rPr lang="en"/>
              <a:t>This is a great way to practice the basics of python so that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063870098a_0_2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063870098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Control flow enables you to dictate the order in which statements in your program are executed. Most modern programming languages support a control flow construct.</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0ef620f3a3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0ef620f3a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To create an if statement in python, use the if keyword, followed by an expression which must evaluate to True/False, and is terminated by the colon. </a:t>
            </a:r>
            <a:br>
              <a:rPr lang="en">
                <a:solidFill>
                  <a:schemeClr val="dk1"/>
                </a:solidFill>
              </a:rPr>
            </a:br>
            <a:r>
              <a:rPr lang="en">
                <a:solidFill>
                  <a:schemeClr val="dk1"/>
                </a:solidFill>
              </a:rPr>
              <a:t>Variables are created on line 2.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if statement starts on line 3 followed by an expression which evaluates to True or False.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Line 4 is the body of the if statement.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F1CC3-7A98-417F-85B0-2B62B387A9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C97CA4-4977-427F-BB8D-C8FA8F7FEF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E33039-4B7F-454F-A784-D96E645D667F}"/>
              </a:ext>
            </a:extLst>
          </p:cNvPr>
          <p:cNvSpPr>
            <a:spLocks noGrp="1"/>
          </p:cNvSpPr>
          <p:nvPr>
            <p:ph type="dt" sz="half" idx="10"/>
          </p:nvPr>
        </p:nvSpPr>
        <p:spPr/>
        <p:txBody>
          <a:bodyPr/>
          <a:lstStyle/>
          <a:p>
            <a:fld id="{D13AF4BE-87FF-43B3-8ACA-A7F0B5C53BA8}" type="datetimeFigureOut">
              <a:rPr lang="en-US" smtClean="0"/>
              <a:t>1/25/2022</a:t>
            </a:fld>
            <a:endParaRPr lang="en-US"/>
          </a:p>
        </p:txBody>
      </p:sp>
      <p:sp>
        <p:nvSpPr>
          <p:cNvPr id="5" name="Footer Placeholder 4">
            <a:extLst>
              <a:ext uri="{FF2B5EF4-FFF2-40B4-BE49-F238E27FC236}">
                <a16:creationId xmlns:a16="http://schemas.microsoft.com/office/drawing/2014/main" id="{138C67FC-86E7-41C1-A967-A9DAC71D59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63D4E4-73E7-48C2-8C30-91A45D9E1C23}"/>
              </a:ext>
            </a:extLst>
          </p:cNvPr>
          <p:cNvSpPr>
            <a:spLocks noGrp="1"/>
          </p:cNvSpPr>
          <p:nvPr>
            <p:ph type="sldNum" sz="quarter" idx="12"/>
          </p:nvPr>
        </p:nvSpPr>
        <p:spPr/>
        <p:txBody>
          <a:bodyPr/>
          <a:lstStyle/>
          <a:p>
            <a:fld id="{3AFCF947-9B59-41AC-94B0-15E835C5A3C4}" type="slidenum">
              <a:rPr lang="en-US" smtClean="0"/>
              <a:t>‹#›</a:t>
            </a:fld>
            <a:endParaRPr lang="en-US"/>
          </a:p>
        </p:txBody>
      </p:sp>
    </p:spTree>
    <p:extLst>
      <p:ext uri="{BB962C8B-B14F-4D97-AF65-F5344CB8AC3E}">
        <p14:creationId xmlns:p14="http://schemas.microsoft.com/office/powerpoint/2010/main" val="2622456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0DDB-B0B1-4F0C-9C92-DEDA7BCAE8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8F6A6A-47FD-447C-9E7D-CDEDC84C13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EA6E86-AEF6-4002-A28E-E1C21721DBE9}"/>
              </a:ext>
            </a:extLst>
          </p:cNvPr>
          <p:cNvSpPr>
            <a:spLocks noGrp="1"/>
          </p:cNvSpPr>
          <p:nvPr>
            <p:ph type="dt" sz="half" idx="10"/>
          </p:nvPr>
        </p:nvSpPr>
        <p:spPr/>
        <p:txBody>
          <a:bodyPr/>
          <a:lstStyle/>
          <a:p>
            <a:fld id="{D13AF4BE-87FF-43B3-8ACA-A7F0B5C53BA8}" type="datetimeFigureOut">
              <a:rPr lang="en-US" smtClean="0"/>
              <a:t>1/25/2022</a:t>
            </a:fld>
            <a:endParaRPr lang="en-US"/>
          </a:p>
        </p:txBody>
      </p:sp>
      <p:sp>
        <p:nvSpPr>
          <p:cNvPr id="5" name="Footer Placeholder 4">
            <a:extLst>
              <a:ext uri="{FF2B5EF4-FFF2-40B4-BE49-F238E27FC236}">
                <a16:creationId xmlns:a16="http://schemas.microsoft.com/office/drawing/2014/main" id="{E21705C9-F0DC-4C1A-A601-A7973CD18C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37CA79-0A2C-4E01-8BC6-98220B779496}"/>
              </a:ext>
            </a:extLst>
          </p:cNvPr>
          <p:cNvSpPr>
            <a:spLocks noGrp="1"/>
          </p:cNvSpPr>
          <p:nvPr>
            <p:ph type="sldNum" sz="quarter" idx="12"/>
          </p:nvPr>
        </p:nvSpPr>
        <p:spPr/>
        <p:txBody>
          <a:bodyPr/>
          <a:lstStyle/>
          <a:p>
            <a:fld id="{3AFCF947-9B59-41AC-94B0-15E835C5A3C4}" type="slidenum">
              <a:rPr lang="en-US" smtClean="0"/>
              <a:t>‹#›</a:t>
            </a:fld>
            <a:endParaRPr lang="en-US"/>
          </a:p>
        </p:txBody>
      </p:sp>
    </p:spTree>
    <p:extLst>
      <p:ext uri="{BB962C8B-B14F-4D97-AF65-F5344CB8AC3E}">
        <p14:creationId xmlns:p14="http://schemas.microsoft.com/office/powerpoint/2010/main" val="2481628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820FE5-AF54-4456-8BC6-89BE07C537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D10114-6294-4F5D-95D8-118EB3F1BE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054400-E1CA-4505-928F-0989734AF1E0}"/>
              </a:ext>
            </a:extLst>
          </p:cNvPr>
          <p:cNvSpPr>
            <a:spLocks noGrp="1"/>
          </p:cNvSpPr>
          <p:nvPr>
            <p:ph type="dt" sz="half" idx="10"/>
          </p:nvPr>
        </p:nvSpPr>
        <p:spPr/>
        <p:txBody>
          <a:bodyPr/>
          <a:lstStyle/>
          <a:p>
            <a:fld id="{D13AF4BE-87FF-43B3-8ACA-A7F0B5C53BA8}" type="datetimeFigureOut">
              <a:rPr lang="en-US" smtClean="0"/>
              <a:t>1/25/2022</a:t>
            </a:fld>
            <a:endParaRPr lang="en-US"/>
          </a:p>
        </p:txBody>
      </p:sp>
      <p:sp>
        <p:nvSpPr>
          <p:cNvPr id="5" name="Footer Placeholder 4">
            <a:extLst>
              <a:ext uri="{FF2B5EF4-FFF2-40B4-BE49-F238E27FC236}">
                <a16:creationId xmlns:a16="http://schemas.microsoft.com/office/drawing/2014/main" id="{B3826A47-7CB1-44FB-8444-2DD7638B6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AB1C14-12D9-4686-B462-81AA0928087A}"/>
              </a:ext>
            </a:extLst>
          </p:cNvPr>
          <p:cNvSpPr>
            <a:spLocks noGrp="1"/>
          </p:cNvSpPr>
          <p:nvPr>
            <p:ph type="sldNum" sz="quarter" idx="12"/>
          </p:nvPr>
        </p:nvSpPr>
        <p:spPr/>
        <p:txBody>
          <a:bodyPr/>
          <a:lstStyle/>
          <a:p>
            <a:fld id="{3AFCF947-9B59-41AC-94B0-15E835C5A3C4}" type="slidenum">
              <a:rPr lang="en-US" smtClean="0"/>
              <a:t>‹#›</a:t>
            </a:fld>
            <a:endParaRPr lang="en-US"/>
          </a:p>
        </p:txBody>
      </p:sp>
    </p:spTree>
    <p:extLst>
      <p:ext uri="{BB962C8B-B14F-4D97-AF65-F5344CB8AC3E}">
        <p14:creationId xmlns:p14="http://schemas.microsoft.com/office/powerpoint/2010/main" val="3050440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56"/>
        <p:cNvGrpSpPr/>
        <p:nvPr/>
      </p:nvGrpSpPr>
      <p:grpSpPr>
        <a:xfrm>
          <a:off x="0" y="0"/>
          <a:ext cx="0" cy="0"/>
          <a:chOff x="0" y="0"/>
          <a:chExt cx="0" cy="0"/>
        </a:xfrm>
      </p:grpSpPr>
      <p:pic>
        <p:nvPicPr>
          <p:cNvPr id="57" name="Google Shape;57;p14"/>
          <p:cNvPicPr preferRelativeResize="0"/>
          <p:nvPr/>
        </p:nvPicPr>
        <p:blipFill>
          <a:blip r:embed="rId2">
            <a:alphaModFix/>
          </a:blip>
          <a:stretch>
            <a:fillRect/>
          </a:stretch>
        </p:blipFill>
        <p:spPr>
          <a:xfrm>
            <a:off x="5800" y="-167"/>
            <a:ext cx="12192000" cy="6858000"/>
          </a:xfrm>
          <a:prstGeom prst="rect">
            <a:avLst/>
          </a:prstGeom>
          <a:noFill/>
          <a:ln>
            <a:noFill/>
          </a:ln>
        </p:spPr>
      </p:pic>
      <p:sp>
        <p:nvSpPr>
          <p:cNvPr id="58" name="Google Shape;58;p14"/>
          <p:cNvSpPr/>
          <p:nvPr/>
        </p:nvSpPr>
        <p:spPr>
          <a:xfrm>
            <a:off x="-15000" y="5462367"/>
            <a:ext cx="12212800" cy="1395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14"/>
          <p:cNvSpPr txBox="1">
            <a:spLocks noGrp="1"/>
          </p:cNvSpPr>
          <p:nvPr>
            <p:ph type="ctrTitle"/>
          </p:nvPr>
        </p:nvSpPr>
        <p:spPr>
          <a:xfrm>
            <a:off x="415600" y="1786433"/>
            <a:ext cx="6196000" cy="17840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Clr>
                <a:srgbClr val="000000"/>
              </a:buClr>
              <a:buSzPts val="3600"/>
              <a:buNone/>
              <a:defRPr sz="4800">
                <a:solidFill>
                  <a:srgbClr val="000000"/>
                </a:solidFill>
              </a:defRPr>
            </a:lvl1pPr>
            <a:lvl2pPr lvl="1" rtl="0">
              <a:lnSpc>
                <a:spcPct val="90000"/>
              </a:lnSpc>
              <a:spcBef>
                <a:spcPts val="0"/>
              </a:spcBef>
              <a:spcAft>
                <a:spcPts val="0"/>
              </a:spcAft>
              <a:buSzPts val="3600"/>
              <a:buNone/>
              <a:defRPr sz="4800"/>
            </a:lvl2pPr>
            <a:lvl3pPr lvl="2" rtl="0">
              <a:lnSpc>
                <a:spcPct val="90000"/>
              </a:lnSpc>
              <a:spcBef>
                <a:spcPts val="0"/>
              </a:spcBef>
              <a:spcAft>
                <a:spcPts val="0"/>
              </a:spcAft>
              <a:buSzPts val="3600"/>
              <a:buNone/>
              <a:defRPr sz="4800"/>
            </a:lvl3pPr>
            <a:lvl4pPr lvl="3" rtl="0">
              <a:lnSpc>
                <a:spcPct val="90000"/>
              </a:lnSpc>
              <a:spcBef>
                <a:spcPts val="0"/>
              </a:spcBef>
              <a:spcAft>
                <a:spcPts val="0"/>
              </a:spcAft>
              <a:buSzPts val="3600"/>
              <a:buNone/>
              <a:defRPr sz="4800"/>
            </a:lvl4pPr>
            <a:lvl5pPr lvl="4" rtl="0">
              <a:lnSpc>
                <a:spcPct val="90000"/>
              </a:lnSpc>
              <a:spcBef>
                <a:spcPts val="0"/>
              </a:spcBef>
              <a:spcAft>
                <a:spcPts val="0"/>
              </a:spcAft>
              <a:buSzPts val="3600"/>
              <a:buNone/>
              <a:defRPr sz="4800"/>
            </a:lvl5pPr>
            <a:lvl6pPr lvl="5" rtl="0">
              <a:lnSpc>
                <a:spcPct val="90000"/>
              </a:lnSpc>
              <a:spcBef>
                <a:spcPts val="0"/>
              </a:spcBef>
              <a:spcAft>
                <a:spcPts val="0"/>
              </a:spcAft>
              <a:buSzPts val="3600"/>
              <a:buNone/>
              <a:defRPr sz="4800"/>
            </a:lvl6pPr>
            <a:lvl7pPr lvl="6" rtl="0">
              <a:lnSpc>
                <a:spcPct val="90000"/>
              </a:lnSpc>
              <a:spcBef>
                <a:spcPts val="0"/>
              </a:spcBef>
              <a:spcAft>
                <a:spcPts val="0"/>
              </a:spcAft>
              <a:buSzPts val="3600"/>
              <a:buNone/>
              <a:defRPr sz="4800"/>
            </a:lvl7pPr>
            <a:lvl8pPr lvl="7" rtl="0">
              <a:lnSpc>
                <a:spcPct val="90000"/>
              </a:lnSpc>
              <a:spcBef>
                <a:spcPts val="0"/>
              </a:spcBef>
              <a:spcAft>
                <a:spcPts val="0"/>
              </a:spcAft>
              <a:buSzPts val="3600"/>
              <a:buNone/>
              <a:defRPr sz="4800"/>
            </a:lvl8pPr>
            <a:lvl9pPr lvl="8" rtl="0">
              <a:lnSpc>
                <a:spcPct val="90000"/>
              </a:lnSpc>
              <a:spcBef>
                <a:spcPts val="0"/>
              </a:spcBef>
              <a:spcAft>
                <a:spcPts val="0"/>
              </a:spcAft>
              <a:buSzPts val="3600"/>
              <a:buNone/>
              <a:defRPr sz="4800"/>
            </a:lvl9pPr>
          </a:lstStyle>
          <a:p>
            <a:endParaRPr/>
          </a:p>
        </p:txBody>
      </p:sp>
      <p:sp>
        <p:nvSpPr>
          <p:cNvPr id="60" name="Google Shape;60;p14"/>
          <p:cNvSpPr txBox="1">
            <a:spLocks noGrp="1"/>
          </p:cNvSpPr>
          <p:nvPr>
            <p:ph type="subTitle" idx="1"/>
          </p:nvPr>
        </p:nvSpPr>
        <p:spPr>
          <a:xfrm>
            <a:off x="415600" y="3570533"/>
            <a:ext cx="61960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40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pic>
        <p:nvPicPr>
          <p:cNvPr id="61" name="Google Shape;61;p14"/>
          <p:cNvPicPr preferRelativeResize="0"/>
          <p:nvPr/>
        </p:nvPicPr>
        <p:blipFill>
          <a:blip r:embed="rId3">
            <a:alphaModFix/>
          </a:blip>
          <a:stretch>
            <a:fillRect/>
          </a:stretch>
        </p:blipFill>
        <p:spPr>
          <a:xfrm>
            <a:off x="550501" y="480067"/>
            <a:ext cx="1996399" cy="365133"/>
          </a:xfrm>
          <a:prstGeom prst="rect">
            <a:avLst/>
          </a:prstGeom>
          <a:noFill/>
          <a:ln>
            <a:noFill/>
          </a:ln>
        </p:spPr>
      </p:pic>
      <p:sp>
        <p:nvSpPr>
          <p:cNvPr id="62" name="Google Shape;62;p14"/>
          <p:cNvSpPr txBox="1">
            <a:spLocks noGrp="1"/>
          </p:cNvSpPr>
          <p:nvPr>
            <p:ph type="subTitle" idx="2"/>
          </p:nvPr>
        </p:nvSpPr>
        <p:spPr>
          <a:xfrm>
            <a:off x="550500" y="5462367"/>
            <a:ext cx="4739600" cy="1460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333" b="1">
                <a:solidFill>
                  <a:srgbClr val="FFFFFF"/>
                </a:solidFill>
              </a:defRPr>
            </a:lvl1pPr>
            <a:lvl2pPr lvl="1" rtl="0">
              <a:spcBef>
                <a:spcPts val="1867"/>
              </a:spcBef>
              <a:spcAft>
                <a:spcPts val="0"/>
              </a:spcAft>
              <a:buNone/>
              <a:defRPr sz="1333" b="1">
                <a:solidFill>
                  <a:srgbClr val="FFFFFF"/>
                </a:solidFill>
              </a:defRPr>
            </a:lvl2pPr>
            <a:lvl3pPr lvl="2" rtl="0">
              <a:spcBef>
                <a:spcPts val="1867"/>
              </a:spcBef>
              <a:spcAft>
                <a:spcPts val="0"/>
              </a:spcAft>
              <a:buNone/>
              <a:defRPr sz="1333" b="1">
                <a:solidFill>
                  <a:srgbClr val="FFFFFF"/>
                </a:solidFill>
              </a:defRPr>
            </a:lvl3pPr>
            <a:lvl4pPr lvl="3" rtl="0">
              <a:spcBef>
                <a:spcPts val="1867"/>
              </a:spcBef>
              <a:spcAft>
                <a:spcPts val="0"/>
              </a:spcAft>
              <a:buNone/>
              <a:defRPr sz="1333" b="1">
                <a:solidFill>
                  <a:srgbClr val="FFFFFF"/>
                </a:solidFill>
              </a:defRPr>
            </a:lvl4pPr>
            <a:lvl5pPr lvl="4" rtl="0">
              <a:spcBef>
                <a:spcPts val="1867"/>
              </a:spcBef>
              <a:spcAft>
                <a:spcPts val="0"/>
              </a:spcAft>
              <a:buNone/>
              <a:defRPr sz="1333" b="1">
                <a:solidFill>
                  <a:srgbClr val="FFFFFF"/>
                </a:solidFill>
              </a:defRPr>
            </a:lvl5pPr>
            <a:lvl6pPr lvl="5" rtl="0">
              <a:spcBef>
                <a:spcPts val="1867"/>
              </a:spcBef>
              <a:spcAft>
                <a:spcPts val="0"/>
              </a:spcAft>
              <a:buNone/>
              <a:defRPr sz="1333" b="1">
                <a:solidFill>
                  <a:srgbClr val="FFFFFF"/>
                </a:solidFill>
              </a:defRPr>
            </a:lvl6pPr>
            <a:lvl7pPr lvl="6" rtl="0">
              <a:spcBef>
                <a:spcPts val="1867"/>
              </a:spcBef>
              <a:spcAft>
                <a:spcPts val="0"/>
              </a:spcAft>
              <a:buNone/>
              <a:defRPr sz="1333" b="1">
                <a:solidFill>
                  <a:srgbClr val="FFFFFF"/>
                </a:solidFill>
              </a:defRPr>
            </a:lvl7pPr>
            <a:lvl8pPr lvl="7" rtl="0">
              <a:spcBef>
                <a:spcPts val="1867"/>
              </a:spcBef>
              <a:spcAft>
                <a:spcPts val="0"/>
              </a:spcAft>
              <a:buNone/>
              <a:defRPr sz="1333" b="1">
                <a:solidFill>
                  <a:srgbClr val="FFFFFF"/>
                </a:solidFill>
              </a:defRPr>
            </a:lvl8pPr>
            <a:lvl9pPr lvl="8" rtl="0">
              <a:spcBef>
                <a:spcPts val="1867"/>
              </a:spcBef>
              <a:spcAft>
                <a:spcPts val="1867"/>
              </a:spcAft>
              <a:buNone/>
              <a:defRPr sz="1333" b="1">
                <a:solidFill>
                  <a:srgbClr val="FFFFFF"/>
                </a:solidFill>
              </a:defRPr>
            </a:lvl9pPr>
          </a:lstStyle>
          <a:p>
            <a:endParaRPr/>
          </a:p>
        </p:txBody>
      </p:sp>
      <p:sp>
        <p:nvSpPr>
          <p:cNvPr id="63" name="Google Shape;63;p14"/>
          <p:cNvSpPr txBox="1">
            <a:spLocks noGrp="1"/>
          </p:cNvSpPr>
          <p:nvPr>
            <p:ph type="subTitle" idx="3"/>
          </p:nvPr>
        </p:nvSpPr>
        <p:spPr>
          <a:xfrm>
            <a:off x="7303533" y="5462367"/>
            <a:ext cx="4739600" cy="1460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333" b="1">
                <a:solidFill>
                  <a:srgbClr val="FFFFFF"/>
                </a:solidFill>
              </a:defRPr>
            </a:lvl1pPr>
            <a:lvl2pPr lvl="1" algn="r" rtl="0">
              <a:spcBef>
                <a:spcPts val="1867"/>
              </a:spcBef>
              <a:spcAft>
                <a:spcPts val="0"/>
              </a:spcAft>
              <a:buNone/>
              <a:defRPr sz="1333" b="1">
                <a:solidFill>
                  <a:srgbClr val="FFFFFF"/>
                </a:solidFill>
              </a:defRPr>
            </a:lvl2pPr>
            <a:lvl3pPr lvl="2" algn="r" rtl="0">
              <a:spcBef>
                <a:spcPts val="1867"/>
              </a:spcBef>
              <a:spcAft>
                <a:spcPts val="0"/>
              </a:spcAft>
              <a:buNone/>
              <a:defRPr sz="1333" b="1">
                <a:solidFill>
                  <a:srgbClr val="FFFFFF"/>
                </a:solidFill>
              </a:defRPr>
            </a:lvl3pPr>
            <a:lvl4pPr lvl="3" algn="r" rtl="0">
              <a:spcBef>
                <a:spcPts val="1867"/>
              </a:spcBef>
              <a:spcAft>
                <a:spcPts val="0"/>
              </a:spcAft>
              <a:buNone/>
              <a:defRPr sz="1333" b="1">
                <a:solidFill>
                  <a:srgbClr val="FFFFFF"/>
                </a:solidFill>
              </a:defRPr>
            </a:lvl4pPr>
            <a:lvl5pPr lvl="4" algn="r" rtl="0">
              <a:spcBef>
                <a:spcPts val="1867"/>
              </a:spcBef>
              <a:spcAft>
                <a:spcPts val="0"/>
              </a:spcAft>
              <a:buNone/>
              <a:defRPr sz="1333" b="1">
                <a:solidFill>
                  <a:srgbClr val="FFFFFF"/>
                </a:solidFill>
              </a:defRPr>
            </a:lvl5pPr>
            <a:lvl6pPr lvl="5" algn="r" rtl="0">
              <a:spcBef>
                <a:spcPts val="1867"/>
              </a:spcBef>
              <a:spcAft>
                <a:spcPts val="0"/>
              </a:spcAft>
              <a:buNone/>
              <a:defRPr sz="1333" b="1">
                <a:solidFill>
                  <a:srgbClr val="FFFFFF"/>
                </a:solidFill>
              </a:defRPr>
            </a:lvl6pPr>
            <a:lvl7pPr lvl="6" algn="r" rtl="0">
              <a:spcBef>
                <a:spcPts val="1867"/>
              </a:spcBef>
              <a:spcAft>
                <a:spcPts val="0"/>
              </a:spcAft>
              <a:buNone/>
              <a:defRPr sz="1333" b="1">
                <a:solidFill>
                  <a:srgbClr val="FFFFFF"/>
                </a:solidFill>
              </a:defRPr>
            </a:lvl7pPr>
            <a:lvl8pPr lvl="7" algn="r" rtl="0">
              <a:spcBef>
                <a:spcPts val="1867"/>
              </a:spcBef>
              <a:spcAft>
                <a:spcPts val="0"/>
              </a:spcAft>
              <a:buNone/>
              <a:defRPr sz="1333" b="1">
                <a:solidFill>
                  <a:srgbClr val="FFFFFF"/>
                </a:solidFill>
              </a:defRPr>
            </a:lvl8pPr>
            <a:lvl9pPr lvl="8" algn="r" rtl="0">
              <a:spcBef>
                <a:spcPts val="1867"/>
              </a:spcBef>
              <a:spcAft>
                <a:spcPts val="1867"/>
              </a:spcAft>
              <a:buNone/>
              <a:defRPr sz="1333" b="1">
                <a:solidFill>
                  <a:srgbClr val="FFFFFF"/>
                </a:solidFill>
              </a:defRPr>
            </a:lvl9pPr>
          </a:lstStyle>
          <a:p>
            <a:endParaRPr/>
          </a:p>
        </p:txBody>
      </p:sp>
    </p:spTree>
    <p:extLst>
      <p:ext uri="{BB962C8B-B14F-4D97-AF65-F5344CB8AC3E}">
        <p14:creationId xmlns:p14="http://schemas.microsoft.com/office/powerpoint/2010/main" val="4188711693"/>
      </p:ext>
    </p:extLst>
  </p:cSld>
  <p:clrMapOvr>
    <a:masterClrMapping/>
  </p:clrMapOvr>
  <p:extLst>
    <p:ext uri="{DCECCB84-F9BA-43D5-87BE-67443E8EF086}">
      <p15:sldGuideLst xmlns:p15="http://schemas.microsoft.com/office/powerpoint/2012/main">
        <p15:guide id="1" pos="72">
          <p15:clr>
            <a:srgbClr val="FA7B17"/>
          </p15:clr>
        </p15:guide>
        <p15:guide id="2" pos="5688">
          <p15:clr>
            <a:srgbClr val="FA7B17"/>
          </p15:clr>
        </p15:guide>
        <p15:guide id="3" orient="horz" pos="72">
          <p15:clr>
            <a:srgbClr val="FA7B17"/>
          </p15:clr>
        </p15:guide>
        <p15:guide id="4" orient="horz" pos="3168">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Column Content" type="tx">
  <p:cSld name="One-Column Content">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415600" y="308100"/>
            <a:ext cx="11360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109" name="Google Shape;109;p22"/>
          <p:cNvSpPr txBox="1">
            <a:spLocks noGrp="1"/>
          </p:cNvSpPr>
          <p:nvPr>
            <p:ph type="body" idx="1"/>
          </p:nvPr>
        </p:nvSpPr>
        <p:spPr>
          <a:xfrm>
            <a:off x="415600" y="1036320"/>
            <a:ext cx="11360800" cy="45552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SzPts val="1400"/>
              <a:buChar char="●"/>
              <a:defRPr/>
            </a:lvl1pPr>
            <a:lvl2pPr marL="1219170" lvl="1" indent="-406390" rtl="0">
              <a:lnSpc>
                <a:spcPct val="100000"/>
              </a:lnSpc>
              <a:spcBef>
                <a:spcPts val="1867"/>
              </a:spcBef>
              <a:spcAft>
                <a:spcPts val="0"/>
              </a:spcAft>
              <a:buSzPts val="1200"/>
              <a:buChar char="○"/>
              <a:defRPr sz="1600"/>
            </a:lvl2pPr>
            <a:lvl3pPr marL="1828754" lvl="2" indent="-389457" rtl="0">
              <a:lnSpc>
                <a:spcPct val="100000"/>
              </a:lnSpc>
              <a:spcBef>
                <a:spcPts val="1600"/>
              </a:spcBef>
              <a:spcAft>
                <a:spcPts val="0"/>
              </a:spcAft>
              <a:buSzPts val="1000"/>
              <a:buChar char="■"/>
              <a:defRPr/>
            </a:lvl3pPr>
            <a:lvl4pPr marL="2438339" lvl="3" indent="-389457" rtl="0">
              <a:lnSpc>
                <a:spcPct val="100000"/>
              </a:lnSpc>
              <a:spcBef>
                <a:spcPts val="1333"/>
              </a:spcBef>
              <a:spcAft>
                <a:spcPts val="0"/>
              </a:spcAft>
              <a:buSzPts val="1000"/>
              <a:buChar char="●"/>
              <a:defRPr/>
            </a:lvl4pPr>
            <a:lvl5pPr marL="3047924" lvl="4" indent="-389457" rtl="0">
              <a:lnSpc>
                <a:spcPct val="100000"/>
              </a:lnSpc>
              <a:spcBef>
                <a:spcPts val="1067"/>
              </a:spcBef>
              <a:spcAft>
                <a:spcPts val="0"/>
              </a:spcAft>
              <a:buSzPts val="1000"/>
              <a:buChar char="○"/>
              <a:defRPr/>
            </a:lvl5pPr>
            <a:lvl6pPr marL="3657509" lvl="5" indent="-389457" rtl="0">
              <a:lnSpc>
                <a:spcPct val="100000"/>
              </a:lnSpc>
              <a:spcBef>
                <a:spcPts val="800"/>
              </a:spcBef>
              <a:spcAft>
                <a:spcPts val="0"/>
              </a:spcAft>
              <a:buSzPts val="1000"/>
              <a:buChar char="■"/>
              <a:defRPr/>
            </a:lvl6pPr>
            <a:lvl7pPr marL="4267093" lvl="6" indent="-389457" rtl="0">
              <a:lnSpc>
                <a:spcPct val="100000"/>
              </a:lnSpc>
              <a:spcBef>
                <a:spcPts val="533"/>
              </a:spcBef>
              <a:spcAft>
                <a:spcPts val="0"/>
              </a:spcAft>
              <a:buSzPts val="1000"/>
              <a:buChar char="●"/>
              <a:defRPr/>
            </a:lvl7pPr>
            <a:lvl8pPr marL="4876678" lvl="7" indent="-389457" rtl="0">
              <a:lnSpc>
                <a:spcPct val="100000"/>
              </a:lnSpc>
              <a:spcBef>
                <a:spcPts val="533"/>
              </a:spcBef>
              <a:spcAft>
                <a:spcPts val="0"/>
              </a:spcAft>
              <a:buSzPts val="1000"/>
              <a:buChar char="○"/>
              <a:defRPr/>
            </a:lvl8pPr>
            <a:lvl9pPr marL="5486263" lvl="8" indent="-389457" rtl="0">
              <a:lnSpc>
                <a:spcPct val="100000"/>
              </a:lnSpc>
              <a:spcBef>
                <a:spcPts val="533"/>
              </a:spcBef>
              <a:spcAft>
                <a:spcPts val="533"/>
              </a:spcAft>
              <a:buSzPts val="1000"/>
              <a:buChar char="■"/>
              <a:defRPr/>
            </a:lvl9pPr>
          </a:lstStyle>
          <a:p>
            <a:endParaRPr/>
          </a:p>
        </p:txBody>
      </p:sp>
      <p:sp>
        <p:nvSpPr>
          <p:cNvPr id="110" name="Google Shape;110;p22"/>
          <p:cNvSpPr txBox="1">
            <a:spLocks noGrp="1"/>
          </p:cNvSpPr>
          <p:nvPr>
            <p:ph type="sldNum" idx="12"/>
          </p:nvPr>
        </p:nvSpPr>
        <p:spPr>
          <a:xfrm>
            <a:off x="415600" y="6496033"/>
            <a:ext cx="3151200" cy="362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smtClean="0"/>
              <a:pPr/>
              <a:t>‹#›</a:t>
            </a:fld>
            <a:r>
              <a:rPr lang="en-US"/>
              <a:t>  |  © 2020 Palo Alto Networks, Inc. All rights reserved.</a:t>
            </a:r>
          </a:p>
        </p:txBody>
      </p:sp>
    </p:spTree>
    <p:extLst>
      <p:ext uri="{BB962C8B-B14F-4D97-AF65-F5344CB8AC3E}">
        <p14:creationId xmlns:p14="http://schemas.microsoft.com/office/powerpoint/2010/main" val="2833171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3A96E-24B1-404E-A221-2EF21E5AD2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B9C8E6-29F5-4BA1-BFB0-DEBAB75B2A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1DE31F-DCF2-408D-A873-8B7D968613CC}"/>
              </a:ext>
            </a:extLst>
          </p:cNvPr>
          <p:cNvSpPr>
            <a:spLocks noGrp="1"/>
          </p:cNvSpPr>
          <p:nvPr>
            <p:ph type="dt" sz="half" idx="10"/>
          </p:nvPr>
        </p:nvSpPr>
        <p:spPr/>
        <p:txBody>
          <a:bodyPr/>
          <a:lstStyle/>
          <a:p>
            <a:fld id="{D13AF4BE-87FF-43B3-8ACA-A7F0B5C53BA8}" type="datetimeFigureOut">
              <a:rPr lang="en-US" smtClean="0"/>
              <a:t>1/25/2022</a:t>
            </a:fld>
            <a:endParaRPr lang="en-US"/>
          </a:p>
        </p:txBody>
      </p:sp>
      <p:sp>
        <p:nvSpPr>
          <p:cNvPr id="5" name="Footer Placeholder 4">
            <a:extLst>
              <a:ext uri="{FF2B5EF4-FFF2-40B4-BE49-F238E27FC236}">
                <a16:creationId xmlns:a16="http://schemas.microsoft.com/office/drawing/2014/main" id="{BDD914DA-0401-46FB-AB7E-865C05EE0A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AA968B-772E-416F-A501-05CE989A28BD}"/>
              </a:ext>
            </a:extLst>
          </p:cNvPr>
          <p:cNvSpPr>
            <a:spLocks noGrp="1"/>
          </p:cNvSpPr>
          <p:nvPr>
            <p:ph type="sldNum" sz="quarter" idx="12"/>
          </p:nvPr>
        </p:nvSpPr>
        <p:spPr/>
        <p:txBody>
          <a:bodyPr/>
          <a:lstStyle/>
          <a:p>
            <a:fld id="{3AFCF947-9B59-41AC-94B0-15E835C5A3C4}" type="slidenum">
              <a:rPr lang="en-US" smtClean="0"/>
              <a:t>‹#›</a:t>
            </a:fld>
            <a:endParaRPr lang="en-US"/>
          </a:p>
        </p:txBody>
      </p:sp>
    </p:spTree>
    <p:extLst>
      <p:ext uri="{BB962C8B-B14F-4D97-AF65-F5344CB8AC3E}">
        <p14:creationId xmlns:p14="http://schemas.microsoft.com/office/powerpoint/2010/main" val="4197777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4C0C-5DA4-49D4-A957-144E7866B4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0A69DD-A001-4E6E-AFCA-DAB9D6DE88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4E4B9D-4F95-4A66-9554-B9772018B9B8}"/>
              </a:ext>
            </a:extLst>
          </p:cNvPr>
          <p:cNvSpPr>
            <a:spLocks noGrp="1"/>
          </p:cNvSpPr>
          <p:nvPr>
            <p:ph type="dt" sz="half" idx="10"/>
          </p:nvPr>
        </p:nvSpPr>
        <p:spPr/>
        <p:txBody>
          <a:bodyPr/>
          <a:lstStyle/>
          <a:p>
            <a:fld id="{D13AF4BE-87FF-43B3-8ACA-A7F0B5C53BA8}" type="datetimeFigureOut">
              <a:rPr lang="en-US" smtClean="0"/>
              <a:t>1/25/2022</a:t>
            </a:fld>
            <a:endParaRPr lang="en-US"/>
          </a:p>
        </p:txBody>
      </p:sp>
      <p:sp>
        <p:nvSpPr>
          <p:cNvPr id="5" name="Footer Placeholder 4">
            <a:extLst>
              <a:ext uri="{FF2B5EF4-FFF2-40B4-BE49-F238E27FC236}">
                <a16:creationId xmlns:a16="http://schemas.microsoft.com/office/drawing/2014/main" id="{D6E41509-720F-428C-B12E-616339469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7DD7EC-4D37-4C1B-9C97-ECAB899F6412}"/>
              </a:ext>
            </a:extLst>
          </p:cNvPr>
          <p:cNvSpPr>
            <a:spLocks noGrp="1"/>
          </p:cNvSpPr>
          <p:nvPr>
            <p:ph type="sldNum" sz="quarter" idx="12"/>
          </p:nvPr>
        </p:nvSpPr>
        <p:spPr/>
        <p:txBody>
          <a:bodyPr/>
          <a:lstStyle/>
          <a:p>
            <a:fld id="{3AFCF947-9B59-41AC-94B0-15E835C5A3C4}" type="slidenum">
              <a:rPr lang="en-US" smtClean="0"/>
              <a:t>‹#›</a:t>
            </a:fld>
            <a:endParaRPr lang="en-US"/>
          </a:p>
        </p:txBody>
      </p:sp>
    </p:spTree>
    <p:extLst>
      <p:ext uri="{BB962C8B-B14F-4D97-AF65-F5344CB8AC3E}">
        <p14:creationId xmlns:p14="http://schemas.microsoft.com/office/powerpoint/2010/main" val="157573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4479-D7AB-4B56-AD87-F539F6273D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C4FE19-D62B-470A-838E-441D34ECF9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C6DC9D-A4F5-447B-A681-F8B1D328C9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58EC86-5323-44D2-9A86-D5E15EFEE58A}"/>
              </a:ext>
            </a:extLst>
          </p:cNvPr>
          <p:cNvSpPr>
            <a:spLocks noGrp="1"/>
          </p:cNvSpPr>
          <p:nvPr>
            <p:ph type="dt" sz="half" idx="10"/>
          </p:nvPr>
        </p:nvSpPr>
        <p:spPr/>
        <p:txBody>
          <a:bodyPr/>
          <a:lstStyle/>
          <a:p>
            <a:fld id="{D13AF4BE-87FF-43B3-8ACA-A7F0B5C53BA8}" type="datetimeFigureOut">
              <a:rPr lang="en-US" smtClean="0"/>
              <a:t>1/25/2022</a:t>
            </a:fld>
            <a:endParaRPr lang="en-US"/>
          </a:p>
        </p:txBody>
      </p:sp>
      <p:sp>
        <p:nvSpPr>
          <p:cNvPr id="6" name="Footer Placeholder 5">
            <a:extLst>
              <a:ext uri="{FF2B5EF4-FFF2-40B4-BE49-F238E27FC236}">
                <a16:creationId xmlns:a16="http://schemas.microsoft.com/office/drawing/2014/main" id="{3700E8C7-D4F3-45AF-A30C-7C8185E79C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D4D3EA-77D6-4DB2-99D0-D8B7910FF4E7}"/>
              </a:ext>
            </a:extLst>
          </p:cNvPr>
          <p:cNvSpPr>
            <a:spLocks noGrp="1"/>
          </p:cNvSpPr>
          <p:nvPr>
            <p:ph type="sldNum" sz="quarter" idx="12"/>
          </p:nvPr>
        </p:nvSpPr>
        <p:spPr/>
        <p:txBody>
          <a:bodyPr/>
          <a:lstStyle/>
          <a:p>
            <a:fld id="{3AFCF947-9B59-41AC-94B0-15E835C5A3C4}" type="slidenum">
              <a:rPr lang="en-US" smtClean="0"/>
              <a:t>‹#›</a:t>
            </a:fld>
            <a:endParaRPr lang="en-US"/>
          </a:p>
        </p:txBody>
      </p:sp>
    </p:spTree>
    <p:extLst>
      <p:ext uri="{BB962C8B-B14F-4D97-AF65-F5344CB8AC3E}">
        <p14:creationId xmlns:p14="http://schemas.microsoft.com/office/powerpoint/2010/main" val="700681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D8D02-ABD3-4C7C-B195-E03A860654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FDD3DD-999B-454F-9962-9A5D4D5F7E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FB477E-64EB-4A43-A93F-1208462C77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F6FA64-E7AB-404C-9C7B-365940B2B5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5E6C0F-D935-4342-B0EF-5CB8F811F5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EB6639-29F7-409B-B512-4431A53A18AC}"/>
              </a:ext>
            </a:extLst>
          </p:cNvPr>
          <p:cNvSpPr>
            <a:spLocks noGrp="1"/>
          </p:cNvSpPr>
          <p:nvPr>
            <p:ph type="dt" sz="half" idx="10"/>
          </p:nvPr>
        </p:nvSpPr>
        <p:spPr/>
        <p:txBody>
          <a:bodyPr/>
          <a:lstStyle/>
          <a:p>
            <a:fld id="{D13AF4BE-87FF-43B3-8ACA-A7F0B5C53BA8}" type="datetimeFigureOut">
              <a:rPr lang="en-US" smtClean="0"/>
              <a:t>1/25/2022</a:t>
            </a:fld>
            <a:endParaRPr lang="en-US"/>
          </a:p>
        </p:txBody>
      </p:sp>
      <p:sp>
        <p:nvSpPr>
          <p:cNvPr id="8" name="Footer Placeholder 7">
            <a:extLst>
              <a:ext uri="{FF2B5EF4-FFF2-40B4-BE49-F238E27FC236}">
                <a16:creationId xmlns:a16="http://schemas.microsoft.com/office/drawing/2014/main" id="{09FC95D7-5A46-44E4-ACD8-0D330C484B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D88544-7F4D-46B6-98F3-F85001B69C79}"/>
              </a:ext>
            </a:extLst>
          </p:cNvPr>
          <p:cNvSpPr>
            <a:spLocks noGrp="1"/>
          </p:cNvSpPr>
          <p:nvPr>
            <p:ph type="sldNum" sz="quarter" idx="12"/>
          </p:nvPr>
        </p:nvSpPr>
        <p:spPr/>
        <p:txBody>
          <a:bodyPr/>
          <a:lstStyle/>
          <a:p>
            <a:fld id="{3AFCF947-9B59-41AC-94B0-15E835C5A3C4}" type="slidenum">
              <a:rPr lang="en-US" smtClean="0"/>
              <a:t>‹#›</a:t>
            </a:fld>
            <a:endParaRPr lang="en-US"/>
          </a:p>
        </p:txBody>
      </p:sp>
    </p:spTree>
    <p:extLst>
      <p:ext uri="{BB962C8B-B14F-4D97-AF65-F5344CB8AC3E}">
        <p14:creationId xmlns:p14="http://schemas.microsoft.com/office/powerpoint/2010/main" val="2262162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B96D4-0636-45D0-9F03-CCE33E122F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89F010-3538-4F06-AEEF-FFEAE1639EFC}"/>
              </a:ext>
            </a:extLst>
          </p:cNvPr>
          <p:cNvSpPr>
            <a:spLocks noGrp="1"/>
          </p:cNvSpPr>
          <p:nvPr>
            <p:ph type="dt" sz="half" idx="10"/>
          </p:nvPr>
        </p:nvSpPr>
        <p:spPr/>
        <p:txBody>
          <a:bodyPr/>
          <a:lstStyle/>
          <a:p>
            <a:fld id="{D13AF4BE-87FF-43B3-8ACA-A7F0B5C53BA8}" type="datetimeFigureOut">
              <a:rPr lang="en-US" smtClean="0"/>
              <a:t>1/25/2022</a:t>
            </a:fld>
            <a:endParaRPr lang="en-US"/>
          </a:p>
        </p:txBody>
      </p:sp>
      <p:sp>
        <p:nvSpPr>
          <p:cNvPr id="4" name="Footer Placeholder 3">
            <a:extLst>
              <a:ext uri="{FF2B5EF4-FFF2-40B4-BE49-F238E27FC236}">
                <a16:creationId xmlns:a16="http://schemas.microsoft.com/office/drawing/2014/main" id="{42C9DFCE-1094-4E5F-A07D-FFF4A7B3F3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0F30C0-04CC-4CB9-AED9-7AA31D9A6C72}"/>
              </a:ext>
            </a:extLst>
          </p:cNvPr>
          <p:cNvSpPr>
            <a:spLocks noGrp="1"/>
          </p:cNvSpPr>
          <p:nvPr>
            <p:ph type="sldNum" sz="quarter" idx="12"/>
          </p:nvPr>
        </p:nvSpPr>
        <p:spPr/>
        <p:txBody>
          <a:bodyPr/>
          <a:lstStyle/>
          <a:p>
            <a:fld id="{3AFCF947-9B59-41AC-94B0-15E835C5A3C4}" type="slidenum">
              <a:rPr lang="en-US" smtClean="0"/>
              <a:t>‹#›</a:t>
            </a:fld>
            <a:endParaRPr lang="en-US"/>
          </a:p>
        </p:txBody>
      </p:sp>
    </p:spTree>
    <p:extLst>
      <p:ext uri="{BB962C8B-B14F-4D97-AF65-F5344CB8AC3E}">
        <p14:creationId xmlns:p14="http://schemas.microsoft.com/office/powerpoint/2010/main" val="2628957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1A3FAF-EFCD-44BE-B3C3-87E69C77DAF1}"/>
              </a:ext>
            </a:extLst>
          </p:cNvPr>
          <p:cNvSpPr>
            <a:spLocks noGrp="1"/>
          </p:cNvSpPr>
          <p:nvPr>
            <p:ph type="dt" sz="half" idx="10"/>
          </p:nvPr>
        </p:nvSpPr>
        <p:spPr/>
        <p:txBody>
          <a:bodyPr/>
          <a:lstStyle/>
          <a:p>
            <a:fld id="{D13AF4BE-87FF-43B3-8ACA-A7F0B5C53BA8}" type="datetimeFigureOut">
              <a:rPr lang="en-US" smtClean="0"/>
              <a:t>1/25/2022</a:t>
            </a:fld>
            <a:endParaRPr lang="en-US"/>
          </a:p>
        </p:txBody>
      </p:sp>
      <p:sp>
        <p:nvSpPr>
          <p:cNvPr id="3" name="Footer Placeholder 2">
            <a:extLst>
              <a:ext uri="{FF2B5EF4-FFF2-40B4-BE49-F238E27FC236}">
                <a16:creationId xmlns:a16="http://schemas.microsoft.com/office/drawing/2014/main" id="{92AA3798-FF60-4113-899C-5B342E8339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3F4D41-4BFE-4B8F-993D-7080A7E27C39}"/>
              </a:ext>
            </a:extLst>
          </p:cNvPr>
          <p:cNvSpPr>
            <a:spLocks noGrp="1"/>
          </p:cNvSpPr>
          <p:nvPr>
            <p:ph type="sldNum" sz="quarter" idx="12"/>
          </p:nvPr>
        </p:nvSpPr>
        <p:spPr/>
        <p:txBody>
          <a:bodyPr/>
          <a:lstStyle/>
          <a:p>
            <a:fld id="{3AFCF947-9B59-41AC-94B0-15E835C5A3C4}" type="slidenum">
              <a:rPr lang="en-US" smtClean="0"/>
              <a:t>‹#›</a:t>
            </a:fld>
            <a:endParaRPr lang="en-US"/>
          </a:p>
        </p:txBody>
      </p:sp>
    </p:spTree>
    <p:extLst>
      <p:ext uri="{BB962C8B-B14F-4D97-AF65-F5344CB8AC3E}">
        <p14:creationId xmlns:p14="http://schemas.microsoft.com/office/powerpoint/2010/main" val="2157589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DA220-790E-4BDA-B415-87C29F1C6F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C19813-DFA7-4E3A-955D-2AA4087600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6A7C48-DB92-4C58-B57E-A9F77FC3A4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21B5DE-FFA6-4060-A8C8-597B2B17589D}"/>
              </a:ext>
            </a:extLst>
          </p:cNvPr>
          <p:cNvSpPr>
            <a:spLocks noGrp="1"/>
          </p:cNvSpPr>
          <p:nvPr>
            <p:ph type="dt" sz="half" idx="10"/>
          </p:nvPr>
        </p:nvSpPr>
        <p:spPr/>
        <p:txBody>
          <a:bodyPr/>
          <a:lstStyle/>
          <a:p>
            <a:fld id="{D13AF4BE-87FF-43B3-8ACA-A7F0B5C53BA8}" type="datetimeFigureOut">
              <a:rPr lang="en-US" smtClean="0"/>
              <a:t>1/25/2022</a:t>
            </a:fld>
            <a:endParaRPr lang="en-US"/>
          </a:p>
        </p:txBody>
      </p:sp>
      <p:sp>
        <p:nvSpPr>
          <p:cNvPr id="6" name="Footer Placeholder 5">
            <a:extLst>
              <a:ext uri="{FF2B5EF4-FFF2-40B4-BE49-F238E27FC236}">
                <a16:creationId xmlns:a16="http://schemas.microsoft.com/office/drawing/2014/main" id="{45750573-B5AA-474A-A01D-CF186B339B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576EF2-2776-4E00-98B0-FF92AB21CB74}"/>
              </a:ext>
            </a:extLst>
          </p:cNvPr>
          <p:cNvSpPr>
            <a:spLocks noGrp="1"/>
          </p:cNvSpPr>
          <p:nvPr>
            <p:ph type="sldNum" sz="quarter" idx="12"/>
          </p:nvPr>
        </p:nvSpPr>
        <p:spPr/>
        <p:txBody>
          <a:bodyPr/>
          <a:lstStyle/>
          <a:p>
            <a:fld id="{3AFCF947-9B59-41AC-94B0-15E835C5A3C4}" type="slidenum">
              <a:rPr lang="en-US" smtClean="0"/>
              <a:t>‹#›</a:t>
            </a:fld>
            <a:endParaRPr lang="en-US"/>
          </a:p>
        </p:txBody>
      </p:sp>
    </p:spTree>
    <p:extLst>
      <p:ext uri="{BB962C8B-B14F-4D97-AF65-F5344CB8AC3E}">
        <p14:creationId xmlns:p14="http://schemas.microsoft.com/office/powerpoint/2010/main" val="3336925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64967-3400-4202-A69B-DB05EE61A7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3D9F8F-9524-4A43-BC5A-88B028BB11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52A347-B7EB-4E60-8A1E-50E9047CE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A633DC-6F0A-4D63-B3F7-D9CB1AFC4A8E}"/>
              </a:ext>
            </a:extLst>
          </p:cNvPr>
          <p:cNvSpPr>
            <a:spLocks noGrp="1"/>
          </p:cNvSpPr>
          <p:nvPr>
            <p:ph type="dt" sz="half" idx="10"/>
          </p:nvPr>
        </p:nvSpPr>
        <p:spPr/>
        <p:txBody>
          <a:bodyPr/>
          <a:lstStyle/>
          <a:p>
            <a:fld id="{D13AF4BE-87FF-43B3-8ACA-A7F0B5C53BA8}" type="datetimeFigureOut">
              <a:rPr lang="en-US" smtClean="0"/>
              <a:t>1/25/2022</a:t>
            </a:fld>
            <a:endParaRPr lang="en-US"/>
          </a:p>
        </p:txBody>
      </p:sp>
      <p:sp>
        <p:nvSpPr>
          <p:cNvPr id="6" name="Footer Placeholder 5">
            <a:extLst>
              <a:ext uri="{FF2B5EF4-FFF2-40B4-BE49-F238E27FC236}">
                <a16:creationId xmlns:a16="http://schemas.microsoft.com/office/drawing/2014/main" id="{FC833AF2-5535-4DB7-964C-4650DFCC72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38E3DE-0A5C-447B-A8C2-EFCD71257F40}"/>
              </a:ext>
            </a:extLst>
          </p:cNvPr>
          <p:cNvSpPr>
            <a:spLocks noGrp="1"/>
          </p:cNvSpPr>
          <p:nvPr>
            <p:ph type="sldNum" sz="quarter" idx="12"/>
          </p:nvPr>
        </p:nvSpPr>
        <p:spPr/>
        <p:txBody>
          <a:bodyPr/>
          <a:lstStyle/>
          <a:p>
            <a:fld id="{3AFCF947-9B59-41AC-94B0-15E835C5A3C4}" type="slidenum">
              <a:rPr lang="en-US" smtClean="0"/>
              <a:t>‹#›</a:t>
            </a:fld>
            <a:endParaRPr lang="en-US"/>
          </a:p>
        </p:txBody>
      </p:sp>
    </p:spTree>
    <p:extLst>
      <p:ext uri="{BB962C8B-B14F-4D97-AF65-F5344CB8AC3E}">
        <p14:creationId xmlns:p14="http://schemas.microsoft.com/office/powerpoint/2010/main" val="356885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ADEF2E-05D1-4965-B2E3-E306E23FE3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BE4190-EB48-4BB2-AEDA-A419B304CA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4FCD12-4360-4476-B694-82364B214B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3AF4BE-87FF-43B3-8ACA-A7F0B5C53BA8}" type="datetimeFigureOut">
              <a:rPr lang="en-US" smtClean="0"/>
              <a:t>1/25/2022</a:t>
            </a:fld>
            <a:endParaRPr lang="en-US"/>
          </a:p>
        </p:txBody>
      </p:sp>
      <p:sp>
        <p:nvSpPr>
          <p:cNvPr id="5" name="Footer Placeholder 4">
            <a:extLst>
              <a:ext uri="{FF2B5EF4-FFF2-40B4-BE49-F238E27FC236}">
                <a16:creationId xmlns:a16="http://schemas.microsoft.com/office/drawing/2014/main" id="{CA5B1862-7F1C-4E84-BFD9-64AC270D6A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AFF002-51F7-472E-8A03-A71E645657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FCF947-9B59-41AC-94B0-15E835C5A3C4}" type="slidenum">
              <a:rPr lang="en-US" smtClean="0"/>
              <a:t>‹#›</a:t>
            </a:fld>
            <a:endParaRPr lang="en-US"/>
          </a:p>
        </p:txBody>
      </p:sp>
    </p:spTree>
    <p:extLst>
      <p:ext uri="{BB962C8B-B14F-4D97-AF65-F5344CB8AC3E}">
        <p14:creationId xmlns:p14="http://schemas.microsoft.com/office/powerpoint/2010/main" val="3048717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www.python.org/" TargetMode="External"/><Relationship Id="rId7" Type="http://schemas.openxmlformats.org/officeDocument/2006/relationships/hyperlink" Target="https://github.com/trending/python" TargetMode="External"/><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hyperlink" Target="https://flask.palletsprojects.com/en/2.0.x/" TargetMode="External"/><Relationship Id="rId5" Type="http://schemas.openxmlformats.org/officeDocument/2006/relationships/hyperlink" Target="https://docs.python.org/3" TargetMode="External"/><Relationship Id="rId4" Type="http://schemas.openxmlformats.org/officeDocument/2006/relationships/hyperlink" Target="https://www.jetbrains.com/pycharm/download"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hyperlink" Target="https://www.python.or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replit.com/languages/python3"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2" name="Title 1">
            <a:extLst>
              <a:ext uri="{FF2B5EF4-FFF2-40B4-BE49-F238E27FC236}">
                <a16:creationId xmlns:a16="http://schemas.microsoft.com/office/drawing/2014/main" id="{64256BD8-7CA8-44AB-B928-392318C2F3D2}"/>
              </a:ext>
            </a:extLst>
          </p:cNvPr>
          <p:cNvSpPr>
            <a:spLocks noGrp="1"/>
          </p:cNvSpPr>
          <p:nvPr>
            <p:ph type="ctrTitle"/>
          </p:nvPr>
        </p:nvSpPr>
        <p:spPr>
          <a:xfrm>
            <a:off x="1404257" y="283029"/>
            <a:ext cx="9263743" cy="3226934"/>
          </a:xfrm>
        </p:spPr>
        <p:txBody>
          <a:bodyPr>
            <a:normAutofit fontScale="90000"/>
          </a:bodyPr>
          <a:lstStyle/>
          <a:p>
            <a:pPr>
              <a:lnSpc>
                <a:spcPct val="115000"/>
              </a:lnSpc>
            </a:pPr>
            <a:br>
              <a:rPr lang="en-US" sz="8800" dirty="0">
                <a:solidFill>
                  <a:schemeClr val="dk1"/>
                </a:solidFill>
                <a:latin typeface="Montserrat"/>
                <a:ea typeface="Montserrat"/>
                <a:cs typeface="Montserrat"/>
                <a:sym typeface="Montserrat"/>
              </a:rPr>
            </a:br>
            <a:br>
              <a:rPr lang="en-US" sz="8800" dirty="0">
                <a:solidFill>
                  <a:schemeClr val="dk1"/>
                </a:solidFill>
                <a:latin typeface="Montserrat"/>
                <a:ea typeface="Montserrat"/>
                <a:cs typeface="Montserrat"/>
                <a:sym typeface="Montserrat"/>
              </a:rPr>
            </a:br>
            <a:br>
              <a:rPr lang="en-US" sz="8800" dirty="0">
                <a:solidFill>
                  <a:schemeClr val="dk1"/>
                </a:solidFill>
                <a:latin typeface="Montserrat"/>
                <a:ea typeface="Montserrat"/>
                <a:cs typeface="Montserrat"/>
                <a:sym typeface="Montserrat"/>
              </a:rPr>
            </a:br>
            <a:br>
              <a:rPr lang="en-US" sz="8800" dirty="0">
                <a:solidFill>
                  <a:schemeClr val="dk1"/>
                </a:solidFill>
                <a:latin typeface="Montserrat"/>
                <a:ea typeface="Montserrat"/>
                <a:cs typeface="Montserrat"/>
                <a:sym typeface="Montserrat"/>
              </a:rPr>
            </a:br>
            <a:r>
              <a:rPr lang="en-US" sz="5600" dirty="0">
                <a:solidFill>
                  <a:schemeClr val="dk1"/>
                </a:solidFill>
                <a:latin typeface="Montserrat"/>
                <a:ea typeface="Montserrat"/>
                <a:cs typeface="Montserrat"/>
                <a:sym typeface="Montserrat"/>
              </a:rPr>
              <a:t>Learn Python by Coding Practical Examples </a:t>
            </a:r>
            <a:br>
              <a:rPr lang="en-US" sz="2800" dirty="0">
                <a:solidFill>
                  <a:srgbClr val="595959"/>
                </a:solidFill>
                <a:latin typeface="Montserrat"/>
                <a:ea typeface="Montserrat"/>
                <a:cs typeface="Montserrat"/>
                <a:sym typeface="Montserrat"/>
              </a:rPr>
            </a:br>
            <a:r>
              <a:rPr lang="en-US" sz="2800" dirty="0">
                <a:solidFill>
                  <a:srgbClr val="595959"/>
                </a:solidFill>
                <a:latin typeface="Montserrat"/>
                <a:ea typeface="Montserrat"/>
                <a:cs typeface="Montserrat"/>
                <a:sym typeface="Montserrat"/>
              </a:rPr>
              <a:t>By Doug Akeem Purcell</a:t>
            </a:r>
            <a:endParaRPr lang="en-US" sz="2800" dirty="0"/>
          </a:p>
        </p:txBody>
      </p:sp>
      <p:sp>
        <p:nvSpPr>
          <p:cNvPr id="166" name="Google Shape;166;p32"/>
          <p:cNvSpPr txBox="1">
            <a:spLocks noGrp="1"/>
          </p:cNvSpPr>
          <p:nvPr>
            <p:ph type="subTitle" idx="1"/>
          </p:nvPr>
        </p:nvSpPr>
        <p:spPr>
          <a:prstGeom prst="rect">
            <a:avLst/>
          </a:prstGeom>
        </p:spPr>
        <p:txBody>
          <a:bodyPr spcFirstLastPara="1" vert="horz" wrap="square" lIns="121900" tIns="121900" rIns="121900" bIns="121900" rtlCol="0" anchor="t" anchorCtr="0">
            <a:noAutofit/>
          </a:bodyPr>
          <a:lstStyle/>
          <a:p>
            <a:pPr marL="0" indent="0">
              <a:spcAft>
                <a:spcPts val="1867"/>
              </a:spcAft>
            </a:pPr>
            <a:r>
              <a:rPr lang="en" dirty="0"/>
              <a:t>January 2022</a:t>
            </a:r>
            <a:endParaRPr dirty="0"/>
          </a:p>
        </p:txBody>
      </p:sp>
      <p:sp>
        <p:nvSpPr>
          <p:cNvPr id="168" name="Google Shape;168;p32"/>
          <p:cNvSpPr txBox="1"/>
          <p:nvPr/>
        </p:nvSpPr>
        <p:spPr>
          <a:xfrm>
            <a:off x="462300" y="3570533"/>
            <a:ext cx="4982800" cy="1534800"/>
          </a:xfrm>
          <a:prstGeom prst="rect">
            <a:avLst/>
          </a:prstGeom>
          <a:noFill/>
          <a:ln>
            <a:noFill/>
          </a:ln>
        </p:spPr>
        <p:txBody>
          <a:bodyPr spcFirstLastPara="1" wrap="square" lIns="121900" tIns="121900" rIns="121900" bIns="121900" anchor="t" anchorCtr="0">
            <a:noAutofit/>
          </a:bodyPr>
          <a:lstStyle/>
          <a:p>
            <a:pPr>
              <a:lnSpc>
                <a:spcPct val="115000"/>
              </a:lnSpc>
              <a:buClr>
                <a:schemeClr val="dk1"/>
              </a:buClr>
              <a:buSzPts val="1100"/>
            </a:pPr>
            <a:endParaRPr sz="1333" dirty="0">
              <a:solidFill>
                <a:srgbClr val="595959"/>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2"/>
          <p:cNvSpPr txBox="1">
            <a:spLocks noGrp="1"/>
          </p:cNvSpPr>
          <p:nvPr>
            <p:ph type="title"/>
          </p:nvPr>
        </p:nvSpPr>
        <p:spPr>
          <a:xfrm>
            <a:off x="415600" y="308100"/>
            <a:ext cx="1136080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a:solidFill>
                  <a:schemeClr val="dk1"/>
                </a:solidFill>
              </a:rPr>
              <a:t>Control flow and iteration</a:t>
            </a:r>
            <a:endParaRPr/>
          </a:p>
        </p:txBody>
      </p:sp>
      <p:sp>
        <p:nvSpPr>
          <p:cNvPr id="235" name="Google Shape;235;p42"/>
          <p:cNvSpPr txBox="1">
            <a:spLocks noGrp="1"/>
          </p:cNvSpPr>
          <p:nvPr>
            <p:ph type="body" idx="1"/>
          </p:nvPr>
        </p:nvSpPr>
        <p:spPr>
          <a:xfrm>
            <a:off x="415600" y="1036320"/>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latin typeface="Courier New"/>
                <a:ea typeface="Courier New"/>
                <a:cs typeface="Courier New"/>
                <a:sym typeface="Courier New"/>
              </a:rPr>
              <a:t>file_size = 100</a:t>
            </a:r>
            <a:endParaRPr>
              <a:latin typeface="Courier New"/>
              <a:ea typeface="Courier New"/>
              <a:cs typeface="Courier New"/>
              <a:sym typeface="Courier New"/>
            </a:endParaRPr>
          </a:p>
          <a:p>
            <a:pPr marL="0" indent="0">
              <a:spcBef>
                <a:spcPts val="1867"/>
              </a:spcBef>
              <a:buNone/>
            </a:pPr>
            <a:r>
              <a:rPr lang="en">
                <a:latin typeface="Courier New"/>
                <a:ea typeface="Courier New"/>
                <a:cs typeface="Courier New"/>
                <a:sym typeface="Courier New"/>
              </a:rPr>
              <a:t>if file_size &gt;= 100:</a:t>
            </a:r>
            <a:endParaRPr>
              <a:latin typeface="Courier New"/>
              <a:ea typeface="Courier New"/>
              <a:cs typeface="Courier New"/>
              <a:sym typeface="Courier New"/>
            </a:endParaRPr>
          </a:p>
          <a:p>
            <a:pPr marL="0" indent="0">
              <a:spcBef>
                <a:spcPts val="1867"/>
              </a:spcBef>
              <a:buNone/>
            </a:pPr>
            <a:r>
              <a:rPr lang="en">
                <a:latin typeface="Courier New"/>
                <a:ea typeface="Courier New"/>
                <a:cs typeface="Courier New"/>
                <a:sym typeface="Courier New"/>
              </a:rPr>
              <a:t>    print("Not enough space")</a:t>
            </a:r>
            <a:endParaRPr>
              <a:latin typeface="Courier New"/>
              <a:ea typeface="Courier New"/>
              <a:cs typeface="Courier New"/>
              <a:sym typeface="Courier New"/>
            </a:endParaRPr>
          </a:p>
          <a:p>
            <a:pPr marL="0" indent="0">
              <a:spcBef>
                <a:spcPts val="1867"/>
              </a:spcBef>
              <a:buNone/>
            </a:pPr>
            <a:r>
              <a:rPr lang="en">
                <a:latin typeface="Courier New"/>
                <a:ea typeface="Courier New"/>
                <a:cs typeface="Courier New"/>
                <a:sym typeface="Courier New"/>
              </a:rPr>
              <a:t>else:</a:t>
            </a:r>
            <a:endParaRPr>
              <a:latin typeface="Courier New"/>
              <a:ea typeface="Courier New"/>
              <a:cs typeface="Courier New"/>
              <a:sym typeface="Courier New"/>
            </a:endParaRPr>
          </a:p>
          <a:p>
            <a:pPr marL="0" indent="0">
              <a:spcBef>
                <a:spcPts val="1867"/>
              </a:spcBef>
              <a:buNone/>
            </a:pPr>
            <a:r>
              <a:rPr lang="en">
                <a:latin typeface="Courier New"/>
                <a:ea typeface="Courier New"/>
                <a:cs typeface="Courier New"/>
                <a:sym typeface="Courier New"/>
              </a:rPr>
              <a:t>    print("Enough space")</a:t>
            </a:r>
            <a:endParaRPr>
              <a:latin typeface="Courier New"/>
              <a:ea typeface="Courier New"/>
              <a:cs typeface="Courier New"/>
              <a:sym typeface="Courier New"/>
            </a:endParaRPr>
          </a:p>
          <a:p>
            <a:pPr marL="0" indent="0">
              <a:spcBef>
                <a:spcPts val="1867"/>
              </a:spcBef>
              <a:buNone/>
            </a:pPr>
            <a:endParaRPr>
              <a:latin typeface="Courier New"/>
              <a:ea typeface="Courier New"/>
              <a:cs typeface="Courier New"/>
              <a:sym typeface="Courier New"/>
            </a:endParaRPr>
          </a:p>
          <a:p>
            <a:pPr marL="0" indent="0">
              <a:spcBef>
                <a:spcPts val="1867"/>
              </a:spcBef>
              <a:buClr>
                <a:schemeClr val="dk1"/>
              </a:buClr>
              <a:buSzPts val="1100"/>
              <a:buNone/>
            </a:pPr>
            <a:endParaRPr>
              <a:latin typeface="Courier New"/>
              <a:ea typeface="Courier New"/>
              <a:cs typeface="Courier New"/>
              <a:sym typeface="Courier New"/>
            </a:endParaRPr>
          </a:p>
          <a:p>
            <a:pPr marL="0" indent="0">
              <a:spcBef>
                <a:spcPts val="1867"/>
              </a:spcBef>
              <a:spcAft>
                <a:spcPts val="1867"/>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3"/>
          <p:cNvSpPr txBox="1">
            <a:spLocks noGrp="1"/>
          </p:cNvSpPr>
          <p:nvPr>
            <p:ph type="title"/>
          </p:nvPr>
        </p:nvSpPr>
        <p:spPr>
          <a:xfrm>
            <a:off x="415600" y="308100"/>
            <a:ext cx="1136080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a:solidFill>
                  <a:schemeClr val="dk1"/>
                </a:solidFill>
              </a:rPr>
              <a:t>Control flow and iteration</a:t>
            </a:r>
            <a:endParaRPr/>
          </a:p>
        </p:txBody>
      </p:sp>
      <p:sp>
        <p:nvSpPr>
          <p:cNvPr id="241" name="Google Shape;241;p43"/>
          <p:cNvSpPr txBox="1">
            <a:spLocks noGrp="1"/>
          </p:cNvSpPr>
          <p:nvPr>
            <p:ph type="body" idx="1"/>
          </p:nvPr>
        </p:nvSpPr>
        <p:spPr>
          <a:xfrm>
            <a:off x="415600" y="1036320"/>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latin typeface="Courier New"/>
                <a:ea typeface="Courier New"/>
                <a:cs typeface="Courier New"/>
                <a:sym typeface="Courier New"/>
              </a:rPr>
              <a:t>for x in range(1, 11):</a:t>
            </a:r>
            <a:endParaRPr>
              <a:latin typeface="Courier New"/>
              <a:ea typeface="Courier New"/>
              <a:cs typeface="Courier New"/>
              <a:sym typeface="Courier New"/>
            </a:endParaRPr>
          </a:p>
          <a:p>
            <a:pPr marL="0" indent="0">
              <a:spcBef>
                <a:spcPts val="1867"/>
              </a:spcBef>
              <a:buNone/>
            </a:pPr>
            <a:r>
              <a:rPr lang="en">
                <a:latin typeface="Courier New"/>
                <a:ea typeface="Courier New"/>
                <a:cs typeface="Courier New"/>
                <a:sym typeface="Courier New"/>
              </a:rPr>
              <a:t>    print(x * 2)</a:t>
            </a:r>
            <a:endParaRPr>
              <a:latin typeface="Courier New"/>
              <a:ea typeface="Courier New"/>
              <a:cs typeface="Courier New"/>
              <a:sym typeface="Courier New"/>
            </a:endParaRPr>
          </a:p>
          <a:p>
            <a:pPr marL="0" indent="0">
              <a:spcBef>
                <a:spcPts val="1867"/>
              </a:spcBef>
              <a:buNone/>
            </a:pPr>
            <a:r>
              <a:rPr lang="en">
                <a:latin typeface="Courier New"/>
                <a:ea typeface="Courier New"/>
                <a:cs typeface="Courier New"/>
                <a:sym typeface="Courier New"/>
              </a:rPr>
              <a:t>…</a:t>
            </a:r>
            <a:endParaRPr>
              <a:latin typeface="Courier New"/>
              <a:ea typeface="Courier New"/>
              <a:cs typeface="Courier New"/>
              <a:sym typeface="Courier New"/>
            </a:endParaRPr>
          </a:p>
          <a:p>
            <a:pPr marL="0" indent="0">
              <a:spcBef>
                <a:spcPts val="1867"/>
              </a:spcBef>
              <a:buNone/>
            </a:pPr>
            <a:r>
              <a:rPr lang="en">
                <a:latin typeface="Courier New"/>
                <a:ea typeface="Courier New"/>
                <a:cs typeface="Courier New"/>
                <a:sym typeface="Courier New"/>
              </a:rPr>
              <a:t>2 … 20</a:t>
            </a:r>
            <a:endParaRPr>
              <a:latin typeface="Courier New"/>
              <a:ea typeface="Courier New"/>
              <a:cs typeface="Courier New"/>
              <a:sym typeface="Courier New"/>
            </a:endParaRPr>
          </a:p>
          <a:p>
            <a:pPr marL="0" indent="0">
              <a:spcBef>
                <a:spcPts val="1867"/>
              </a:spcBef>
              <a:buNone/>
            </a:pPr>
            <a:endParaRPr>
              <a:latin typeface="Courier New"/>
              <a:ea typeface="Courier New"/>
              <a:cs typeface="Courier New"/>
              <a:sym typeface="Courier New"/>
            </a:endParaRPr>
          </a:p>
          <a:p>
            <a:pPr marL="0" indent="0">
              <a:spcBef>
                <a:spcPts val="1867"/>
              </a:spcBef>
              <a:buClr>
                <a:schemeClr val="dk1"/>
              </a:buClr>
              <a:buSzPts val="1100"/>
              <a:buNone/>
            </a:pPr>
            <a:endParaRPr>
              <a:latin typeface="Courier New"/>
              <a:ea typeface="Courier New"/>
              <a:cs typeface="Courier New"/>
              <a:sym typeface="Courier New"/>
            </a:endParaRPr>
          </a:p>
          <a:p>
            <a:pPr marL="0" indent="0">
              <a:spcBef>
                <a:spcPts val="1867"/>
              </a:spcBef>
              <a:spcAft>
                <a:spcPts val="1867"/>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4"/>
          <p:cNvSpPr txBox="1">
            <a:spLocks noGrp="1"/>
          </p:cNvSpPr>
          <p:nvPr>
            <p:ph type="title"/>
          </p:nvPr>
        </p:nvSpPr>
        <p:spPr>
          <a:xfrm>
            <a:off x="415600" y="308100"/>
            <a:ext cx="1136080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a:solidFill>
                  <a:schemeClr val="dk1"/>
                </a:solidFill>
              </a:rPr>
              <a:t>Control flow and iteration</a:t>
            </a:r>
            <a:endParaRPr/>
          </a:p>
        </p:txBody>
      </p:sp>
      <p:sp>
        <p:nvSpPr>
          <p:cNvPr id="247" name="Google Shape;247;p44"/>
          <p:cNvSpPr txBox="1">
            <a:spLocks noGrp="1"/>
          </p:cNvSpPr>
          <p:nvPr>
            <p:ph type="body" idx="1"/>
          </p:nvPr>
        </p:nvSpPr>
        <p:spPr>
          <a:xfrm>
            <a:off x="415600" y="1036320"/>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latin typeface="Courier New"/>
                <a:ea typeface="Courier New"/>
                <a:cs typeface="Courier New"/>
                <a:sym typeface="Courier New"/>
              </a:rPr>
              <a:t>i = 1</a:t>
            </a:r>
            <a:endParaRPr>
              <a:latin typeface="Courier New"/>
              <a:ea typeface="Courier New"/>
              <a:cs typeface="Courier New"/>
              <a:sym typeface="Courier New"/>
            </a:endParaRPr>
          </a:p>
          <a:p>
            <a:pPr marL="0" indent="0">
              <a:spcBef>
                <a:spcPts val="1867"/>
              </a:spcBef>
              <a:buNone/>
            </a:pPr>
            <a:r>
              <a:rPr lang="en">
                <a:latin typeface="Courier New"/>
                <a:ea typeface="Courier New"/>
                <a:cs typeface="Courier New"/>
                <a:sym typeface="Courier New"/>
              </a:rPr>
              <a:t>while i &lt; 11:</a:t>
            </a:r>
            <a:endParaRPr>
              <a:latin typeface="Courier New"/>
              <a:ea typeface="Courier New"/>
              <a:cs typeface="Courier New"/>
              <a:sym typeface="Courier New"/>
            </a:endParaRPr>
          </a:p>
          <a:p>
            <a:pPr marL="0" indent="0">
              <a:spcBef>
                <a:spcPts val="1867"/>
              </a:spcBef>
              <a:buNone/>
            </a:pPr>
            <a:r>
              <a:rPr lang="en">
                <a:latin typeface="Courier New"/>
                <a:ea typeface="Courier New"/>
                <a:cs typeface="Courier New"/>
                <a:sym typeface="Courier New"/>
              </a:rPr>
              <a:t>    print(f"i = {i}")</a:t>
            </a:r>
            <a:endParaRPr>
              <a:latin typeface="Courier New"/>
              <a:ea typeface="Courier New"/>
              <a:cs typeface="Courier New"/>
              <a:sym typeface="Courier New"/>
            </a:endParaRPr>
          </a:p>
          <a:p>
            <a:pPr marL="0" indent="0">
              <a:spcBef>
                <a:spcPts val="1867"/>
              </a:spcBef>
              <a:buClr>
                <a:schemeClr val="dk1"/>
              </a:buClr>
              <a:buSzPts val="1100"/>
              <a:buNone/>
            </a:pPr>
            <a:r>
              <a:rPr lang="en">
                <a:latin typeface="Courier New"/>
                <a:ea typeface="Courier New"/>
                <a:cs typeface="Courier New"/>
                <a:sym typeface="Courier New"/>
              </a:rPr>
              <a:t>    i += 1</a:t>
            </a:r>
            <a:endParaRPr>
              <a:latin typeface="Courier New"/>
              <a:ea typeface="Courier New"/>
              <a:cs typeface="Courier New"/>
              <a:sym typeface="Courier New"/>
            </a:endParaRPr>
          </a:p>
          <a:p>
            <a:pPr marL="0" indent="0">
              <a:spcBef>
                <a:spcPts val="1867"/>
              </a:spcBef>
              <a:buClr>
                <a:schemeClr val="dk1"/>
              </a:buClr>
              <a:buSzPts val="1100"/>
              <a:buNone/>
            </a:pPr>
            <a:r>
              <a:rPr lang="en">
                <a:latin typeface="Courier New"/>
                <a:ea typeface="Courier New"/>
                <a:cs typeface="Courier New"/>
                <a:sym typeface="Courier New"/>
              </a:rPr>
              <a:t>...</a:t>
            </a:r>
            <a:endParaRPr>
              <a:latin typeface="Courier New"/>
              <a:ea typeface="Courier New"/>
              <a:cs typeface="Courier New"/>
              <a:sym typeface="Courier New"/>
            </a:endParaRPr>
          </a:p>
          <a:p>
            <a:pPr marL="0" indent="0">
              <a:spcBef>
                <a:spcPts val="1867"/>
              </a:spcBef>
              <a:spcAft>
                <a:spcPts val="1867"/>
              </a:spcAft>
              <a:buNone/>
            </a:pPr>
            <a:r>
              <a:rPr lang="en">
                <a:latin typeface="Courier New"/>
                <a:ea typeface="Courier New"/>
                <a:cs typeface="Courier New"/>
                <a:sym typeface="Courier New"/>
              </a:rPr>
              <a:t>i = 1 … 10</a:t>
            </a:r>
            <a:endParaRPr>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5"/>
          <p:cNvSpPr txBox="1">
            <a:spLocks noGrp="1"/>
          </p:cNvSpPr>
          <p:nvPr>
            <p:ph type="title"/>
          </p:nvPr>
        </p:nvSpPr>
        <p:spPr>
          <a:xfrm>
            <a:off x="415600" y="308100"/>
            <a:ext cx="11360800" cy="763600"/>
          </a:xfrm>
          <a:prstGeom prst="rect">
            <a:avLst/>
          </a:prstGeom>
        </p:spPr>
        <p:txBody>
          <a:bodyPr spcFirstLastPara="1" vert="horz" wrap="square" lIns="121900" tIns="121900" rIns="121900" bIns="121900" rtlCol="0" anchor="t" anchorCtr="0">
            <a:noAutofit/>
          </a:bodyPr>
          <a:lstStyle/>
          <a:p>
            <a:r>
              <a:rPr lang="en"/>
              <a:t>Functions and lists </a:t>
            </a:r>
            <a:endParaRPr/>
          </a:p>
        </p:txBody>
      </p:sp>
      <p:sp>
        <p:nvSpPr>
          <p:cNvPr id="253" name="Google Shape;253;p45"/>
          <p:cNvSpPr txBox="1">
            <a:spLocks noGrp="1"/>
          </p:cNvSpPr>
          <p:nvPr>
            <p:ph type="body" idx="1"/>
          </p:nvPr>
        </p:nvSpPr>
        <p:spPr>
          <a:xfrm>
            <a:off x="415600" y="1036320"/>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latin typeface="Courier New"/>
                <a:ea typeface="Courier New"/>
                <a:cs typeface="Courier New"/>
                <a:sym typeface="Courier New"/>
              </a:rPr>
              <a:t>def double_a_number():</a:t>
            </a:r>
            <a:endParaRPr>
              <a:latin typeface="Courier New"/>
              <a:ea typeface="Courier New"/>
              <a:cs typeface="Courier New"/>
              <a:sym typeface="Courier New"/>
            </a:endParaRPr>
          </a:p>
          <a:p>
            <a:pPr marL="0" indent="0">
              <a:spcBef>
                <a:spcPts val="1867"/>
              </a:spcBef>
              <a:buNone/>
            </a:pPr>
            <a:r>
              <a:rPr lang="en">
                <a:latin typeface="Courier New"/>
                <a:ea typeface="Courier New"/>
                <a:cs typeface="Courier New"/>
                <a:sym typeface="Courier New"/>
              </a:rPr>
              <a:t>    return x * 2</a:t>
            </a:r>
            <a:endParaRPr>
              <a:latin typeface="Courier New"/>
              <a:ea typeface="Courier New"/>
              <a:cs typeface="Courier New"/>
              <a:sym typeface="Courier New"/>
            </a:endParaRPr>
          </a:p>
          <a:p>
            <a:pPr marL="0" indent="0">
              <a:spcBef>
                <a:spcPts val="1867"/>
              </a:spcBef>
              <a:buNone/>
            </a:pPr>
            <a:r>
              <a:rPr lang="en">
                <a:latin typeface="Courier New"/>
                <a:ea typeface="Courier New"/>
                <a:cs typeface="Courier New"/>
                <a:sym typeface="Courier New"/>
              </a:rPr>
              <a:t>print(double_a_number())    # displays the output</a:t>
            </a:r>
            <a:endParaRPr>
              <a:latin typeface="Courier New"/>
              <a:ea typeface="Courier New"/>
              <a:cs typeface="Courier New"/>
              <a:sym typeface="Courier New"/>
            </a:endParaRPr>
          </a:p>
          <a:p>
            <a:pPr marL="0" indent="0">
              <a:spcBef>
                <a:spcPts val="1867"/>
              </a:spcBef>
              <a:buClr>
                <a:schemeClr val="dk1"/>
              </a:buClr>
              <a:buSzPts val="1100"/>
              <a:buNone/>
            </a:pPr>
            <a:endParaRPr>
              <a:latin typeface="Courier New"/>
              <a:ea typeface="Courier New"/>
              <a:cs typeface="Courier New"/>
              <a:sym typeface="Courier New"/>
            </a:endParaRPr>
          </a:p>
          <a:p>
            <a:pPr marL="0" indent="0">
              <a:spcBef>
                <a:spcPts val="1867"/>
              </a:spcBef>
              <a:spcAft>
                <a:spcPts val="1867"/>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6"/>
          <p:cNvSpPr txBox="1">
            <a:spLocks noGrp="1"/>
          </p:cNvSpPr>
          <p:nvPr>
            <p:ph type="title"/>
          </p:nvPr>
        </p:nvSpPr>
        <p:spPr>
          <a:xfrm>
            <a:off x="415600" y="308100"/>
            <a:ext cx="1136080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a:solidFill>
                  <a:schemeClr val="dk1"/>
                </a:solidFill>
              </a:rPr>
              <a:t>Functions and lists </a:t>
            </a:r>
            <a:endParaRPr/>
          </a:p>
        </p:txBody>
      </p:sp>
      <p:sp>
        <p:nvSpPr>
          <p:cNvPr id="259" name="Google Shape;259;p46"/>
          <p:cNvSpPr txBox="1">
            <a:spLocks noGrp="1"/>
          </p:cNvSpPr>
          <p:nvPr>
            <p:ph type="body" idx="1"/>
          </p:nvPr>
        </p:nvSpPr>
        <p:spPr>
          <a:xfrm>
            <a:off x="415600" y="1036320"/>
            <a:ext cx="11360800" cy="4555200"/>
          </a:xfrm>
          <a:prstGeom prst="rect">
            <a:avLst/>
          </a:prstGeom>
        </p:spPr>
        <p:txBody>
          <a:bodyPr spcFirstLastPara="1" vert="horz" wrap="square" lIns="121900" tIns="121900" rIns="121900" bIns="121900" rtlCol="0" anchor="t" anchorCtr="0">
            <a:noAutofit/>
          </a:bodyPr>
          <a:lstStyle/>
          <a:p>
            <a:pPr marL="0" indent="0">
              <a:buNone/>
            </a:pPr>
            <a:endParaRPr>
              <a:latin typeface="Courier New"/>
              <a:ea typeface="Courier New"/>
              <a:cs typeface="Courier New"/>
              <a:sym typeface="Courier New"/>
            </a:endParaRPr>
          </a:p>
          <a:p>
            <a:pPr marL="0" indent="0">
              <a:spcBef>
                <a:spcPts val="1867"/>
              </a:spcBef>
              <a:buNone/>
            </a:pPr>
            <a:r>
              <a:rPr lang="en">
                <a:latin typeface="Courier New"/>
                <a:ea typeface="Courier New"/>
                <a:cs typeface="Courier New"/>
                <a:sym typeface="Courier New"/>
              </a:rPr>
              <a:t>data = [5, 20, 100, 17, 55, 93, 201]</a:t>
            </a:r>
            <a:endParaRPr>
              <a:latin typeface="Courier New"/>
              <a:ea typeface="Courier New"/>
              <a:cs typeface="Courier New"/>
              <a:sym typeface="Courier New"/>
            </a:endParaRPr>
          </a:p>
          <a:p>
            <a:pPr marL="0" indent="0">
              <a:spcBef>
                <a:spcPts val="1867"/>
              </a:spcBef>
              <a:buNone/>
            </a:pPr>
            <a:r>
              <a:rPr lang="en">
                <a:latin typeface="Courier New"/>
                <a:ea typeface="Courier New"/>
                <a:cs typeface="Courier New"/>
                <a:sym typeface="Courier New"/>
              </a:rPr>
              <a:t>print(data[0])  # 5</a:t>
            </a:r>
            <a:endParaRPr>
              <a:latin typeface="Courier New"/>
              <a:ea typeface="Courier New"/>
              <a:cs typeface="Courier New"/>
              <a:sym typeface="Courier New"/>
            </a:endParaRPr>
          </a:p>
          <a:p>
            <a:pPr marL="0" indent="0">
              <a:spcBef>
                <a:spcPts val="1867"/>
              </a:spcBef>
              <a:buNone/>
            </a:pPr>
            <a:r>
              <a:rPr lang="en">
                <a:latin typeface="Courier New"/>
                <a:ea typeface="Courier New"/>
                <a:cs typeface="Courier New"/>
                <a:sym typeface="Courier New"/>
              </a:rPr>
              <a:t>print(data[-1])  # 201</a:t>
            </a:r>
            <a:endParaRPr>
              <a:latin typeface="Courier New"/>
              <a:ea typeface="Courier New"/>
              <a:cs typeface="Courier New"/>
              <a:sym typeface="Courier New"/>
            </a:endParaRPr>
          </a:p>
          <a:p>
            <a:pPr marL="0" indent="0">
              <a:spcBef>
                <a:spcPts val="1867"/>
              </a:spcBef>
              <a:buNone/>
            </a:pPr>
            <a:r>
              <a:rPr lang="en">
                <a:latin typeface="Courier New"/>
                <a:ea typeface="Courier New"/>
                <a:cs typeface="Courier New"/>
                <a:sym typeface="Courier New"/>
              </a:rPr>
              <a:t>data.append(100)  # [5, 20, 100, 17, 55, 93, 201, 100]</a:t>
            </a:r>
            <a:endParaRPr>
              <a:latin typeface="Courier New"/>
              <a:ea typeface="Courier New"/>
              <a:cs typeface="Courier New"/>
              <a:sym typeface="Courier New"/>
            </a:endParaRPr>
          </a:p>
          <a:p>
            <a:pPr marL="0" indent="0">
              <a:spcBef>
                <a:spcPts val="1867"/>
              </a:spcBef>
              <a:buNone/>
            </a:pPr>
            <a:r>
              <a:rPr lang="en">
                <a:latin typeface="Courier New"/>
                <a:ea typeface="Courier New"/>
                <a:cs typeface="Courier New"/>
                <a:sym typeface="Courier New"/>
              </a:rPr>
              <a:t>print(data)  # [5, 20, 100, 17, 55, 93, 201, 100]</a:t>
            </a:r>
            <a:endParaRPr>
              <a:latin typeface="Courier New"/>
              <a:ea typeface="Courier New"/>
              <a:cs typeface="Courier New"/>
              <a:sym typeface="Courier New"/>
            </a:endParaRPr>
          </a:p>
          <a:p>
            <a:pPr marL="0" indent="0">
              <a:spcBef>
                <a:spcPts val="1867"/>
              </a:spcBef>
              <a:buNone/>
            </a:pPr>
            <a:endParaRPr>
              <a:latin typeface="Courier New"/>
              <a:ea typeface="Courier New"/>
              <a:cs typeface="Courier New"/>
              <a:sym typeface="Courier New"/>
            </a:endParaRPr>
          </a:p>
          <a:p>
            <a:pPr marL="0" indent="0">
              <a:spcBef>
                <a:spcPts val="1867"/>
              </a:spcBef>
              <a:buClr>
                <a:schemeClr val="dk1"/>
              </a:buClr>
              <a:buSzPts val="1100"/>
              <a:buNone/>
            </a:pPr>
            <a:endParaRPr>
              <a:latin typeface="Courier New"/>
              <a:ea typeface="Courier New"/>
              <a:cs typeface="Courier New"/>
              <a:sym typeface="Courier New"/>
            </a:endParaRPr>
          </a:p>
          <a:p>
            <a:pPr marL="0" indent="0">
              <a:spcBef>
                <a:spcPts val="1867"/>
              </a:spcBef>
              <a:spcAft>
                <a:spcPts val="1867"/>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7"/>
          <p:cNvSpPr txBox="1">
            <a:spLocks noGrp="1"/>
          </p:cNvSpPr>
          <p:nvPr>
            <p:ph type="title"/>
          </p:nvPr>
        </p:nvSpPr>
        <p:spPr>
          <a:xfrm>
            <a:off x="415600" y="308100"/>
            <a:ext cx="11360800" cy="763600"/>
          </a:xfrm>
          <a:prstGeom prst="rect">
            <a:avLst/>
          </a:prstGeom>
        </p:spPr>
        <p:txBody>
          <a:bodyPr spcFirstLastPara="1" vert="horz" wrap="square" lIns="121900" tIns="121900" rIns="121900" bIns="121900" rtlCol="0" anchor="t" anchorCtr="0">
            <a:noAutofit/>
          </a:bodyPr>
          <a:lstStyle/>
          <a:p>
            <a:r>
              <a:rPr lang="en"/>
              <a:t>Script #1: Practice in Break out rooms (15 minutes) </a:t>
            </a:r>
            <a:endParaRPr/>
          </a:p>
        </p:txBody>
      </p:sp>
      <p:sp>
        <p:nvSpPr>
          <p:cNvPr id="265" name="Google Shape;265;p47"/>
          <p:cNvSpPr txBox="1">
            <a:spLocks noGrp="1"/>
          </p:cNvSpPr>
          <p:nvPr>
            <p:ph type="body" idx="1"/>
          </p:nvPr>
        </p:nvSpPr>
        <p:spPr>
          <a:xfrm>
            <a:off x="415600" y="1036320"/>
            <a:ext cx="11360800" cy="4555200"/>
          </a:xfrm>
          <a:prstGeom prst="rect">
            <a:avLst/>
          </a:prstGeom>
        </p:spPr>
        <p:txBody>
          <a:bodyPr spcFirstLastPara="1" vert="horz" wrap="square" lIns="121900" tIns="121900" rIns="121900" bIns="121900" rtlCol="0" anchor="t" anchorCtr="0">
            <a:noAutofit/>
          </a:bodyPr>
          <a:lstStyle/>
          <a:p>
            <a:pPr marL="0" indent="0">
              <a:buNone/>
            </a:pPr>
            <a:endParaRPr/>
          </a:p>
          <a:p>
            <a:pPr>
              <a:spcBef>
                <a:spcPts val="1867"/>
              </a:spcBef>
            </a:pPr>
            <a:r>
              <a:rPr lang="en"/>
              <a:t>Create a python file called </a:t>
            </a:r>
            <a:r>
              <a:rPr lang="en">
                <a:latin typeface="Courier New"/>
                <a:ea typeface="Courier New"/>
                <a:cs typeface="Courier New"/>
                <a:sym typeface="Courier New"/>
              </a:rPr>
              <a:t>python_reveiw.py</a:t>
            </a:r>
            <a:r>
              <a:rPr lang="en"/>
              <a:t> in PyCharm or your favorite editor. If you’re using repl.it just type in your code into the editor. </a:t>
            </a:r>
            <a:endParaRPr/>
          </a:p>
          <a:p>
            <a:r>
              <a:rPr lang="en"/>
              <a:t>Write code that uses any of the following operators: +, -, / , *, %. </a:t>
            </a:r>
            <a:endParaRPr/>
          </a:p>
          <a:p>
            <a:r>
              <a:rPr lang="en"/>
              <a:t>Write code that uses an </a:t>
            </a:r>
            <a:r>
              <a:rPr lang="en">
                <a:latin typeface="Courier New"/>
                <a:ea typeface="Courier New"/>
                <a:cs typeface="Courier New"/>
                <a:sym typeface="Courier New"/>
              </a:rPr>
              <a:t>if</a:t>
            </a:r>
            <a:r>
              <a:rPr lang="en"/>
              <a:t> statement. </a:t>
            </a:r>
            <a:endParaRPr/>
          </a:p>
          <a:p>
            <a:r>
              <a:rPr lang="en"/>
              <a:t>Write code that uses a </a:t>
            </a:r>
            <a:r>
              <a:rPr lang="en">
                <a:latin typeface="Courier New"/>
                <a:ea typeface="Courier New"/>
                <a:cs typeface="Courier New"/>
                <a:sym typeface="Courier New"/>
              </a:rPr>
              <a:t>while</a:t>
            </a:r>
            <a:r>
              <a:rPr lang="en"/>
              <a:t> or </a:t>
            </a:r>
            <a:r>
              <a:rPr lang="en">
                <a:latin typeface="Courier New"/>
                <a:ea typeface="Courier New"/>
                <a:cs typeface="Courier New"/>
                <a:sym typeface="Courier New"/>
              </a:rPr>
              <a:t>for</a:t>
            </a:r>
            <a:r>
              <a:rPr lang="en"/>
              <a:t> loop. </a:t>
            </a:r>
            <a:endParaRPr/>
          </a:p>
          <a:p>
            <a:r>
              <a:rPr lang="en"/>
              <a:t>Write code that includes a function. </a:t>
            </a:r>
            <a:endParaRPr/>
          </a:p>
          <a:p>
            <a:r>
              <a:rPr lang="en"/>
              <a:t>Have fun! Be creative, and don’t feel bad if your code is not working; reach out to volunteers for support. </a:t>
            </a:r>
            <a:endParaRPr/>
          </a:p>
          <a:p>
            <a:pPr marL="0" indent="0">
              <a:spcBef>
                <a:spcPts val="1867"/>
              </a:spcBef>
              <a:spcAft>
                <a:spcPts val="1867"/>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8"/>
          <p:cNvSpPr txBox="1">
            <a:spLocks noGrp="1"/>
          </p:cNvSpPr>
          <p:nvPr>
            <p:ph type="title"/>
          </p:nvPr>
        </p:nvSpPr>
        <p:spPr>
          <a:xfrm>
            <a:off x="415600" y="308100"/>
            <a:ext cx="11360800" cy="763600"/>
          </a:xfrm>
          <a:prstGeom prst="rect">
            <a:avLst/>
          </a:prstGeom>
        </p:spPr>
        <p:txBody>
          <a:bodyPr spcFirstLastPara="1" vert="horz" wrap="square" lIns="121900" tIns="121900" rIns="121900" bIns="121900" rtlCol="0" anchor="t" anchorCtr="0">
            <a:noAutofit/>
          </a:bodyPr>
          <a:lstStyle/>
          <a:p>
            <a:r>
              <a:rPr lang="en"/>
              <a:t>Python Script #2: View all pdfs on your Desktop</a:t>
            </a:r>
            <a:endParaRPr/>
          </a:p>
        </p:txBody>
      </p:sp>
      <p:sp>
        <p:nvSpPr>
          <p:cNvPr id="271" name="Google Shape;271;p48"/>
          <p:cNvSpPr txBox="1">
            <a:spLocks noGrp="1"/>
          </p:cNvSpPr>
          <p:nvPr>
            <p:ph type="body" idx="1"/>
          </p:nvPr>
        </p:nvSpPr>
        <p:spPr>
          <a:xfrm>
            <a:off x="415600" y="1036320"/>
            <a:ext cx="11360800" cy="4555200"/>
          </a:xfrm>
          <a:prstGeom prst="rect">
            <a:avLst/>
          </a:prstGeom>
        </p:spPr>
        <p:txBody>
          <a:bodyPr spcFirstLastPara="1" vert="horz" wrap="square" lIns="121900" tIns="121900" rIns="121900" bIns="121900" rtlCol="0" anchor="t" anchorCtr="0">
            <a:noAutofit/>
          </a:bodyPr>
          <a:lstStyle/>
          <a:p>
            <a:r>
              <a:rPr lang="en"/>
              <a:t>Use a built in module in python called </a:t>
            </a:r>
            <a:r>
              <a:rPr lang="en">
                <a:latin typeface="Courier New"/>
                <a:ea typeface="Courier New"/>
                <a:cs typeface="Courier New"/>
                <a:sym typeface="Courier New"/>
              </a:rPr>
              <a:t>os</a:t>
            </a:r>
            <a:endParaRPr>
              <a:latin typeface="Courier New"/>
              <a:ea typeface="Courier New"/>
              <a:cs typeface="Courier New"/>
              <a:sym typeface="Courier New"/>
            </a:endParaRPr>
          </a:p>
          <a:p>
            <a:pPr>
              <a:buFont typeface="Courier New"/>
              <a:buChar char="●"/>
            </a:pPr>
            <a:r>
              <a:rPr lang="en">
                <a:latin typeface="Courier New"/>
                <a:ea typeface="Courier New"/>
                <a:cs typeface="Courier New"/>
                <a:sym typeface="Courier New"/>
              </a:rPr>
              <a:t>import os</a:t>
            </a:r>
            <a:endParaRPr>
              <a:latin typeface="Courier New"/>
              <a:ea typeface="Courier New"/>
              <a:cs typeface="Courier New"/>
              <a:sym typeface="Courier New"/>
            </a:endParaRPr>
          </a:p>
          <a:p>
            <a:r>
              <a:rPr lang="en"/>
              <a:t>View all of the functionality in this module by using </a:t>
            </a:r>
            <a:r>
              <a:rPr lang="en">
                <a:latin typeface="Courier New"/>
                <a:ea typeface="Courier New"/>
                <a:cs typeface="Courier New"/>
                <a:sym typeface="Courier New"/>
              </a:rPr>
              <a:t>dir(os)</a:t>
            </a:r>
            <a:endParaRPr>
              <a:latin typeface="Courier New"/>
              <a:ea typeface="Courier New"/>
              <a:cs typeface="Courier New"/>
              <a:sym typeface="Courier New"/>
            </a:endParaRPr>
          </a:p>
          <a:p>
            <a:r>
              <a:rPr lang="en"/>
              <a:t>The function to view all of the files in a directory is </a:t>
            </a:r>
            <a:r>
              <a:rPr lang="en">
                <a:latin typeface="Courier New"/>
                <a:ea typeface="Courier New"/>
                <a:cs typeface="Courier New"/>
                <a:sym typeface="Courier New"/>
              </a:rPr>
              <a:t>os.listdir()</a:t>
            </a:r>
            <a:endParaRPr>
              <a:latin typeface="Courier New"/>
              <a:ea typeface="Courier New"/>
              <a:cs typeface="Courier New"/>
              <a:sym typeface="Courier New"/>
            </a:endParaRPr>
          </a:p>
          <a:p>
            <a:r>
              <a:rPr lang="en"/>
              <a:t>Think of how you can use iteration to walk through all of the files in your Desktop, and then think of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9"/>
          <p:cNvSpPr txBox="1">
            <a:spLocks noGrp="1"/>
          </p:cNvSpPr>
          <p:nvPr>
            <p:ph type="title"/>
          </p:nvPr>
        </p:nvSpPr>
        <p:spPr>
          <a:xfrm>
            <a:off x="415600" y="308100"/>
            <a:ext cx="1136080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a:solidFill>
                  <a:schemeClr val="dk1"/>
                </a:solidFill>
              </a:rPr>
              <a:t>Python Script #2 Solution </a:t>
            </a:r>
            <a:endParaRPr/>
          </a:p>
        </p:txBody>
      </p:sp>
      <p:sp>
        <p:nvSpPr>
          <p:cNvPr id="277" name="Google Shape;277;p49"/>
          <p:cNvSpPr txBox="1">
            <a:spLocks noGrp="1"/>
          </p:cNvSpPr>
          <p:nvPr>
            <p:ph type="body" idx="1"/>
          </p:nvPr>
        </p:nvSpPr>
        <p:spPr>
          <a:xfrm>
            <a:off x="415600" y="1036320"/>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a:latin typeface="Courier New"/>
                <a:ea typeface="Courier New"/>
                <a:cs typeface="Courier New"/>
                <a:sym typeface="Courier New"/>
              </a:rPr>
              <a:t>import os</a:t>
            </a:r>
            <a:endParaRPr>
              <a:latin typeface="Courier New"/>
              <a:ea typeface="Courier New"/>
              <a:cs typeface="Courier New"/>
              <a:sym typeface="Courier New"/>
            </a:endParaRPr>
          </a:p>
          <a:p>
            <a:pPr marL="0" indent="0">
              <a:spcBef>
                <a:spcPts val="1867"/>
              </a:spcBef>
              <a:buClr>
                <a:schemeClr val="dk1"/>
              </a:buClr>
              <a:buSzPts val="1100"/>
              <a:buNone/>
            </a:pPr>
            <a:r>
              <a:rPr lang="en">
                <a:latin typeface="Courier New"/>
                <a:ea typeface="Courier New"/>
                <a:cs typeface="Courier New"/>
                <a:sym typeface="Courier New"/>
              </a:rPr>
              <a:t>path_to_desktop_on_windows = r"C:\Users\username\Desktop"  os.chdir(path_to_desktop_on_windows) </a:t>
            </a:r>
            <a:endParaRPr>
              <a:latin typeface="Courier New"/>
              <a:ea typeface="Courier New"/>
              <a:cs typeface="Courier New"/>
              <a:sym typeface="Courier New"/>
            </a:endParaRPr>
          </a:p>
          <a:p>
            <a:pPr marL="0" indent="0">
              <a:spcBef>
                <a:spcPts val="1867"/>
              </a:spcBef>
              <a:buClr>
                <a:schemeClr val="dk1"/>
              </a:buClr>
              <a:buSzPts val="1100"/>
              <a:buNone/>
            </a:pPr>
            <a:r>
              <a:rPr lang="en">
                <a:latin typeface="Courier New"/>
                <a:ea typeface="Courier New"/>
                <a:cs typeface="Courier New"/>
                <a:sym typeface="Courier New"/>
              </a:rPr>
              <a:t>for files in os.listdir():</a:t>
            </a:r>
            <a:endParaRPr>
              <a:latin typeface="Courier New"/>
              <a:ea typeface="Courier New"/>
              <a:cs typeface="Courier New"/>
              <a:sym typeface="Courier New"/>
            </a:endParaRPr>
          </a:p>
          <a:p>
            <a:pPr marL="0" indent="0">
              <a:spcBef>
                <a:spcPts val="1867"/>
              </a:spcBef>
              <a:buClr>
                <a:schemeClr val="dk1"/>
              </a:buClr>
              <a:buSzPts val="1100"/>
              <a:buNone/>
            </a:pPr>
            <a:r>
              <a:rPr lang="en">
                <a:latin typeface="Courier New"/>
                <a:ea typeface="Courier New"/>
                <a:cs typeface="Courier New"/>
                <a:sym typeface="Courier New"/>
              </a:rPr>
              <a:t>    if 'pdf' in files:</a:t>
            </a:r>
            <a:endParaRPr>
              <a:latin typeface="Courier New"/>
              <a:ea typeface="Courier New"/>
              <a:cs typeface="Courier New"/>
              <a:sym typeface="Courier New"/>
            </a:endParaRPr>
          </a:p>
          <a:p>
            <a:pPr marL="0" indent="0">
              <a:spcBef>
                <a:spcPts val="1867"/>
              </a:spcBef>
              <a:buClr>
                <a:schemeClr val="dk1"/>
              </a:buClr>
              <a:buSzPts val="1100"/>
              <a:buNone/>
            </a:pPr>
            <a:r>
              <a:rPr lang="en">
                <a:latin typeface="Courier New"/>
                <a:ea typeface="Courier New"/>
                <a:cs typeface="Courier New"/>
                <a:sym typeface="Courier New"/>
              </a:rPr>
              <a:t>        print(files)</a:t>
            </a:r>
            <a:endParaRPr>
              <a:latin typeface="Courier New"/>
              <a:ea typeface="Courier New"/>
              <a:cs typeface="Courier New"/>
              <a:sym typeface="Courier New"/>
            </a:endParaRPr>
          </a:p>
          <a:p>
            <a:pPr marL="0" indent="0">
              <a:spcBef>
                <a:spcPts val="1867"/>
              </a:spcBef>
              <a:buClr>
                <a:schemeClr val="dk1"/>
              </a:buClr>
              <a:buSzPts val="1100"/>
              <a:buNone/>
            </a:pPr>
            <a:endParaRPr/>
          </a:p>
          <a:p>
            <a:pPr marL="0" indent="0">
              <a:spcBef>
                <a:spcPts val="1867"/>
              </a:spcBef>
              <a:spcAft>
                <a:spcPts val="1867"/>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50"/>
          <p:cNvSpPr txBox="1">
            <a:spLocks noGrp="1"/>
          </p:cNvSpPr>
          <p:nvPr>
            <p:ph type="title"/>
          </p:nvPr>
        </p:nvSpPr>
        <p:spPr>
          <a:xfrm>
            <a:off x="415600" y="308100"/>
            <a:ext cx="11360800" cy="763600"/>
          </a:xfrm>
          <a:prstGeom prst="rect">
            <a:avLst/>
          </a:prstGeom>
        </p:spPr>
        <p:txBody>
          <a:bodyPr spcFirstLastPara="1" vert="horz" wrap="square" lIns="121900" tIns="121900" rIns="121900" bIns="121900" rtlCol="0" anchor="t" anchorCtr="0">
            <a:noAutofit/>
          </a:bodyPr>
          <a:lstStyle/>
          <a:p>
            <a:r>
              <a:rPr lang="en"/>
              <a:t>Python Script #3: List all files and their size</a:t>
            </a:r>
            <a:endParaRPr/>
          </a:p>
        </p:txBody>
      </p:sp>
      <p:sp>
        <p:nvSpPr>
          <p:cNvPr id="283" name="Google Shape;283;p50"/>
          <p:cNvSpPr txBox="1">
            <a:spLocks noGrp="1"/>
          </p:cNvSpPr>
          <p:nvPr>
            <p:ph type="body" idx="1"/>
          </p:nvPr>
        </p:nvSpPr>
        <p:spPr>
          <a:xfrm>
            <a:off x="415600" y="1036320"/>
            <a:ext cx="11360800" cy="4555200"/>
          </a:xfrm>
          <a:prstGeom prst="rect">
            <a:avLst/>
          </a:prstGeom>
        </p:spPr>
        <p:txBody>
          <a:bodyPr spcFirstLastPara="1" vert="horz" wrap="square" lIns="121900" tIns="121900" rIns="121900" bIns="121900" rtlCol="0" anchor="t" anchorCtr="0">
            <a:noAutofit/>
          </a:bodyPr>
          <a:lstStyle/>
          <a:p>
            <a:r>
              <a:rPr lang="en"/>
              <a:t>To get the size of a file in bytes use </a:t>
            </a:r>
            <a:r>
              <a:rPr lang="en">
                <a:latin typeface="Courier New"/>
                <a:ea typeface="Courier New"/>
                <a:cs typeface="Courier New"/>
                <a:sym typeface="Courier New"/>
              </a:rPr>
              <a:t>os.path.getsize()</a:t>
            </a:r>
            <a:endParaRPr>
              <a:latin typeface="Courier New"/>
              <a:ea typeface="Courier New"/>
              <a:cs typeface="Courier New"/>
              <a:sym typeface="Courier New"/>
            </a:endParaRPr>
          </a:p>
          <a:p>
            <a:r>
              <a:rPr lang="en"/>
              <a:t>To get all of the files in your Desktop use </a:t>
            </a:r>
            <a:r>
              <a:rPr lang="en">
                <a:latin typeface="Courier New"/>
                <a:ea typeface="Courier New"/>
                <a:cs typeface="Courier New"/>
                <a:sym typeface="Courier New"/>
              </a:rPr>
              <a:t>os.listdir()</a:t>
            </a:r>
            <a:r>
              <a:rPr lang="en"/>
              <a:t>. Hint, the results will be returned in a list, and you will need to access all the files in it. What method should you use?</a:t>
            </a:r>
            <a:endParaRPr/>
          </a:p>
          <a:p>
            <a:r>
              <a:rPr lang="en"/>
              <a:t>Formatting the output can be tricky. I suggest using f strings to pass in variables you want displayed. </a:t>
            </a:r>
            <a:endParaRPr/>
          </a:p>
          <a:p>
            <a:pPr lvl="1">
              <a:spcBef>
                <a:spcPts val="0"/>
              </a:spcBef>
              <a:buFont typeface="Courier New"/>
              <a:buChar char="○"/>
            </a:pPr>
            <a:r>
              <a:rPr lang="en">
                <a:latin typeface="Courier New"/>
                <a:ea typeface="Courier New"/>
                <a:cs typeface="Courier New"/>
                <a:sym typeface="Courier New"/>
              </a:rPr>
              <a:t> print(f"{x} {os.path.getsize(x)} | bytes")</a:t>
            </a:r>
            <a:endParaRPr>
              <a:latin typeface="Courier New"/>
              <a:ea typeface="Courier New"/>
              <a:cs typeface="Courier New"/>
              <a:sym typeface="Courier New"/>
            </a:endParaRPr>
          </a:p>
          <a:p>
            <a:pPr marL="0" indent="0">
              <a:spcBef>
                <a:spcPts val="1600"/>
              </a:spcBef>
              <a:buNone/>
            </a:pPr>
            <a:endParaRPr/>
          </a:p>
          <a:p>
            <a:pPr marL="0" indent="0">
              <a:spcBef>
                <a:spcPts val="1867"/>
              </a:spcBef>
              <a:spcAft>
                <a:spcPts val="1867"/>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51"/>
          <p:cNvSpPr txBox="1">
            <a:spLocks noGrp="1"/>
          </p:cNvSpPr>
          <p:nvPr>
            <p:ph type="title"/>
          </p:nvPr>
        </p:nvSpPr>
        <p:spPr>
          <a:xfrm>
            <a:off x="415600" y="308100"/>
            <a:ext cx="1136080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a:solidFill>
                  <a:schemeClr val="dk1"/>
                </a:solidFill>
              </a:rPr>
              <a:t>Python Script #3 Solution </a:t>
            </a:r>
            <a:endParaRPr/>
          </a:p>
        </p:txBody>
      </p:sp>
      <p:sp>
        <p:nvSpPr>
          <p:cNvPr id="289" name="Google Shape;289;p51"/>
          <p:cNvSpPr txBox="1">
            <a:spLocks noGrp="1"/>
          </p:cNvSpPr>
          <p:nvPr>
            <p:ph type="body" idx="1"/>
          </p:nvPr>
        </p:nvSpPr>
        <p:spPr>
          <a:xfrm>
            <a:off x="415600" y="1036333"/>
            <a:ext cx="11462400" cy="50544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sz="1467">
                <a:latin typeface="Courier New"/>
                <a:ea typeface="Courier New"/>
                <a:cs typeface="Courier New"/>
                <a:sym typeface="Courier New"/>
              </a:rPr>
              <a:t>import os</a:t>
            </a:r>
            <a:endParaRPr sz="1467">
              <a:latin typeface="Courier New"/>
              <a:ea typeface="Courier New"/>
              <a:cs typeface="Courier New"/>
              <a:sym typeface="Courier New"/>
            </a:endParaRPr>
          </a:p>
          <a:p>
            <a:pPr marL="0" indent="0">
              <a:spcBef>
                <a:spcPts val="1867"/>
              </a:spcBef>
              <a:buNone/>
            </a:pPr>
            <a:r>
              <a:rPr lang="en" sz="1467">
                <a:latin typeface="Courier New"/>
                <a:ea typeface="Courier New"/>
                <a:cs typeface="Courier New"/>
                <a:sym typeface="Courier New"/>
              </a:rPr>
              <a:t>path_to_desktop_on_windows = r"C:\Users\username\Desktop"    </a:t>
            </a:r>
            <a:endParaRPr sz="1467">
              <a:latin typeface="Courier New"/>
              <a:ea typeface="Courier New"/>
              <a:cs typeface="Courier New"/>
              <a:sym typeface="Courier New"/>
            </a:endParaRPr>
          </a:p>
          <a:p>
            <a:pPr marL="0" indent="0">
              <a:spcBef>
                <a:spcPts val="1867"/>
              </a:spcBef>
              <a:buClr>
                <a:schemeClr val="dk1"/>
              </a:buClr>
              <a:buSzPts val="1100"/>
              <a:buNone/>
            </a:pPr>
            <a:r>
              <a:rPr lang="en" sz="1467">
                <a:latin typeface="Courier New"/>
                <a:ea typeface="Courier New"/>
                <a:cs typeface="Courier New"/>
                <a:sym typeface="Courier New"/>
              </a:rPr>
              <a:t>path_to_desktop_on_macos = r"/Users/username/Desktop"</a:t>
            </a:r>
            <a:endParaRPr sz="1467">
              <a:latin typeface="Courier New"/>
              <a:ea typeface="Courier New"/>
              <a:cs typeface="Courier New"/>
              <a:sym typeface="Courier New"/>
            </a:endParaRPr>
          </a:p>
          <a:p>
            <a:pPr marL="0" indent="0">
              <a:spcBef>
                <a:spcPts val="1867"/>
              </a:spcBef>
              <a:buNone/>
            </a:pPr>
            <a:r>
              <a:rPr lang="en" sz="1467">
                <a:latin typeface="Courier New"/>
                <a:ea typeface="Courier New"/>
                <a:cs typeface="Courier New"/>
                <a:sym typeface="Courier New"/>
              </a:rPr>
              <a:t>path_to_desktop_on_linux = r" /home/username/Desktop"</a:t>
            </a:r>
            <a:endParaRPr sz="1467">
              <a:latin typeface="Courier New"/>
              <a:ea typeface="Courier New"/>
              <a:cs typeface="Courier New"/>
              <a:sym typeface="Courier New"/>
            </a:endParaRPr>
          </a:p>
          <a:p>
            <a:pPr marL="0" indent="0">
              <a:spcBef>
                <a:spcPts val="1867"/>
              </a:spcBef>
              <a:buClr>
                <a:schemeClr val="dk1"/>
              </a:buClr>
              <a:buSzPts val="1100"/>
              <a:buNone/>
            </a:pPr>
            <a:endParaRPr sz="1467">
              <a:latin typeface="Courier New"/>
              <a:ea typeface="Courier New"/>
              <a:cs typeface="Courier New"/>
              <a:sym typeface="Courier New"/>
            </a:endParaRPr>
          </a:p>
          <a:p>
            <a:pPr marL="0" indent="0">
              <a:spcBef>
                <a:spcPts val="1867"/>
              </a:spcBef>
              <a:buClr>
                <a:schemeClr val="dk1"/>
              </a:buClr>
              <a:buSzPts val="1100"/>
              <a:buNone/>
            </a:pPr>
            <a:r>
              <a:rPr lang="en" sz="1467">
                <a:latin typeface="Courier New"/>
                <a:ea typeface="Courier New"/>
                <a:cs typeface="Courier New"/>
                <a:sym typeface="Courier New"/>
              </a:rPr>
              <a:t>os.chdir(path_to_desktop_on_windows)</a:t>
            </a:r>
            <a:endParaRPr sz="1467">
              <a:latin typeface="Courier New"/>
              <a:ea typeface="Courier New"/>
              <a:cs typeface="Courier New"/>
              <a:sym typeface="Courier New"/>
            </a:endParaRPr>
          </a:p>
          <a:p>
            <a:pPr marL="0" indent="0">
              <a:spcBef>
                <a:spcPts val="1867"/>
              </a:spcBef>
              <a:buClr>
                <a:schemeClr val="dk1"/>
              </a:buClr>
              <a:buSzPts val="1100"/>
              <a:buNone/>
            </a:pPr>
            <a:r>
              <a:rPr lang="en" sz="1467">
                <a:latin typeface="Courier New"/>
                <a:ea typeface="Courier New"/>
                <a:cs typeface="Courier New"/>
                <a:sym typeface="Courier New"/>
              </a:rPr>
              <a:t>files_in_desktop = os.listdir()</a:t>
            </a:r>
            <a:endParaRPr sz="1467">
              <a:latin typeface="Courier New"/>
              <a:ea typeface="Courier New"/>
              <a:cs typeface="Courier New"/>
              <a:sym typeface="Courier New"/>
            </a:endParaRPr>
          </a:p>
          <a:p>
            <a:pPr marL="0" indent="0">
              <a:spcBef>
                <a:spcPts val="1867"/>
              </a:spcBef>
              <a:buClr>
                <a:schemeClr val="dk1"/>
              </a:buClr>
              <a:buSzPts val="1100"/>
              <a:buNone/>
            </a:pPr>
            <a:r>
              <a:rPr lang="en" sz="1467">
                <a:latin typeface="Courier New"/>
                <a:ea typeface="Courier New"/>
                <a:cs typeface="Courier New"/>
                <a:sym typeface="Courier New"/>
              </a:rPr>
              <a:t>for x in files_in_desktop:</a:t>
            </a:r>
            <a:endParaRPr sz="1467">
              <a:latin typeface="Courier New"/>
              <a:ea typeface="Courier New"/>
              <a:cs typeface="Courier New"/>
              <a:sym typeface="Courier New"/>
            </a:endParaRPr>
          </a:p>
          <a:p>
            <a:pPr marL="0" indent="0">
              <a:spcBef>
                <a:spcPts val="1867"/>
              </a:spcBef>
              <a:buClr>
                <a:schemeClr val="dk1"/>
              </a:buClr>
              <a:buSzPts val="1100"/>
              <a:buNone/>
            </a:pPr>
            <a:r>
              <a:rPr lang="en" sz="1467">
                <a:latin typeface="Courier New"/>
                <a:ea typeface="Courier New"/>
                <a:cs typeface="Courier New"/>
                <a:sym typeface="Courier New"/>
              </a:rPr>
              <a:t>    print(f"{x} {os.path.getsize(x)} | bytes")</a:t>
            </a:r>
            <a:endParaRPr sz="1467">
              <a:latin typeface="Courier New"/>
              <a:ea typeface="Courier New"/>
              <a:cs typeface="Courier New"/>
              <a:sym typeface="Courier New"/>
            </a:endParaRPr>
          </a:p>
          <a:p>
            <a:pPr marL="0" indent="0">
              <a:spcBef>
                <a:spcPts val="1867"/>
              </a:spcBef>
              <a:spcAft>
                <a:spcPts val="1867"/>
              </a:spcAft>
              <a:buNone/>
            </a:pPr>
            <a:endParaRPr>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4"/>
          <p:cNvSpPr txBox="1">
            <a:spLocks noGrp="1"/>
          </p:cNvSpPr>
          <p:nvPr>
            <p:ph type="title"/>
          </p:nvPr>
        </p:nvSpPr>
        <p:spPr>
          <a:xfrm>
            <a:off x="415600" y="308100"/>
            <a:ext cx="11360800" cy="763600"/>
          </a:xfrm>
          <a:prstGeom prst="rect">
            <a:avLst/>
          </a:prstGeom>
        </p:spPr>
        <p:txBody>
          <a:bodyPr spcFirstLastPara="1" vert="horz" wrap="square" lIns="121900" tIns="121900" rIns="121900" bIns="121900" rtlCol="0" anchor="t" anchorCtr="0">
            <a:noAutofit/>
          </a:bodyPr>
          <a:lstStyle/>
          <a:p>
            <a:r>
              <a:rPr lang="en"/>
              <a:t>A lot to Cover in a Short Time!</a:t>
            </a:r>
            <a:endParaRPr/>
          </a:p>
        </p:txBody>
      </p:sp>
      <p:sp>
        <p:nvSpPr>
          <p:cNvPr id="180" name="Google Shape;180;p34"/>
          <p:cNvSpPr txBox="1">
            <a:spLocks noGrp="1"/>
          </p:cNvSpPr>
          <p:nvPr>
            <p:ph type="body" idx="1"/>
          </p:nvPr>
        </p:nvSpPr>
        <p:spPr>
          <a:xfrm>
            <a:off x="415600" y="1036335"/>
            <a:ext cx="11360800" cy="5072800"/>
          </a:xfrm>
          <a:prstGeom prst="rect">
            <a:avLst/>
          </a:prstGeom>
        </p:spPr>
        <p:txBody>
          <a:bodyPr spcFirstLastPara="1" vert="horz" wrap="square" lIns="121900" tIns="121900" rIns="121900" bIns="121900" rtlCol="0" anchor="t" anchorCtr="0">
            <a:noAutofit/>
          </a:bodyPr>
          <a:lstStyle/>
          <a:p>
            <a:pPr marL="0" indent="0">
              <a:spcAft>
                <a:spcPts val="1867"/>
              </a:spcAft>
              <a:buNone/>
            </a:pPr>
            <a:endParaRPr/>
          </a:p>
        </p:txBody>
      </p:sp>
      <p:graphicFrame>
        <p:nvGraphicFramePr>
          <p:cNvPr id="181" name="Google Shape;181;p34"/>
          <p:cNvGraphicFramePr/>
          <p:nvPr/>
        </p:nvGraphicFramePr>
        <p:xfrm>
          <a:off x="975467" y="1547000"/>
          <a:ext cx="7924800" cy="4377274"/>
        </p:xfrm>
        <a:graphic>
          <a:graphicData uri="http://schemas.openxmlformats.org/drawingml/2006/table">
            <a:tbl>
              <a:tblPr>
                <a:noFill/>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392853">
                <a:tc>
                  <a:txBody>
                    <a:bodyPr/>
                    <a:lstStyle/>
                    <a:p>
                      <a:pPr marL="0" lvl="0" indent="0" algn="l" rtl="0">
                        <a:spcBef>
                          <a:spcPts val="0"/>
                        </a:spcBef>
                        <a:spcAft>
                          <a:spcPts val="0"/>
                        </a:spcAft>
                        <a:buNone/>
                      </a:pPr>
                      <a:r>
                        <a:rPr lang="en" sz="1500" b="1"/>
                        <a:t>Subject</a:t>
                      </a:r>
                      <a:endParaRPr sz="1500" b="1"/>
                    </a:p>
                  </a:txBody>
                  <a:tcPr marL="84667" marR="84667" marT="84667" marB="84667"/>
                </a:tc>
                <a:tc>
                  <a:txBody>
                    <a:bodyPr/>
                    <a:lstStyle/>
                    <a:p>
                      <a:pPr marL="0" lvl="0" indent="0" algn="l" rtl="0">
                        <a:spcBef>
                          <a:spcPts val="0"/>
                        </a:spcBef>
                        <a:spcAft>
                          <a:spcPts val="0"/>
                        </a:spcAft>
                        <a:buNone/>
                      </a:pPr>
                      <a:r>
                        <a:rPr lang="en" sz="1500" b="1"/>
                        <a:t>Duration</a:t>
                      </a:r>
                      <a:endParaRPr sz="1500" b="1"/>
                    </a:p>
                  </a:txBody>
                  <a:tcPr marL="84667" marR="84667" marT="84667" marB="84667"/>
                </a:tc>
                <a:extLst>
                  <a:ext uri="{0D108BD9-81ED-4DB2-BD59-A6C34878D82A}">
                    <a16:rowId xmlns:a16="http://schemas.microsoft.com/office/drawing/2014/main" val="10000"/>
                  </a:ext>
                </a:extLst>
              </a:tr>
              <a:tr h="392853">
                <a:tc>
                  <a:txBody>
                    <a:bodyPr/>
                    <a:lstStyle/>
                    <a:p>
                      <a:pPr marL="0" lvl="0" indent="0" algn="l" rtl="0">
                        <a:spcBef>
                          <a:spcPts val="0"/>
                        </a:spcBef>
                        <a:spcAft>
                          <a:spcPts val="0"/>
                        </a:spcAft>
                        <a:buNone/>
                      </a:pPr>
                      <a:r>
                        <a:rPr lang="en" sz="1500"/>
                        <a:t>Announcements/speeches</a:t>
                      </a:r>
                      <a:endParaRPr sz="1500"/>
                    </a:p>
                  </a:txBody>
                  <a:tcPr marL="84667" marR="84667" marT="84667" marB="84667"/>
                </a:tc>
                <a:tc>
                  <a:txBody>
                    <a:bodyPr/>
                    <a:lstStyle/>
                    <a:p>
                      <a:pPr marL="0" lvl="0" indent="0" algn="l" rtl="0">
                        <a:spcBef>
                          <a:spcPts val="0"/>
                        </a:spcBef>
                        <a:spcAft>
                          <a:spcPts val="0"/>
                        </a:spcAft>
                        <a:buNone/>
                      </a:pPr>
                      <a:r>
                        <a:rPr lang="en" sz="1500"/>
                        <a:t>10 minutes </a:t>
                      </a:r>
                      <a:endParaRPr sz="1500"/>
                    </a:p>
                  </a:txBody>
                  <a:tcPr marL="84667" marR="84667" marT="84667" marB="84667"/>
                </a:tc>
                <a:extLst>
                  <a:ext uri="{0D108BD9-81ED-4DB2-BD59-A6C34878D82A}">
                    <a16:rowId xmlns:a16="http://schemas.microsoft.com/office/drawing/2014/main" val="10001"/>
                  </a:ext>
                </a:extLst>
              </a:tr>
              <a:tr h="392853">
                <a:tc>
                  <a:txBody>
                    <a:bodyPr/>
                    <a:lstStyle/>
                    <a:p>
                      <a:pPr marL="0" lvl="0" indent="0" algn="l" rtl="0">
                        <a:spcBef>
                          <a:spcPts val="0"/>
                        </a:spcBef>
                        <a:spcAft>
                          <a:spcPts val="0"/>
                        </a:spcAft>
                        <a:buNone/>
                      </a:pPr>
                      <a:r>
                        <a:rPr lang="en" sz="1500"/>
                        <a:t>Intro and getting python installed </a:t>
                      </a:r>
                      <a:endParaRPr sz="1500"/>
                    </a:p>
                  </a:txBody>
                  <a:tcPr marL="84667" marR="84667" marT="84667" marB="84667"/>
                </a:tc>
                <a:tc>
                  <a:txBody>
                    <a:bodyPr/>
                    <a:lstStyle/>
                    <a:p>
                      <a:pPr marL="0" lvl="0" indent="0" algn="l" rtl="0">
                        <a:spcBef>
                          <a:spcPts val="0"/>
                        </a:spcBef>
                        <a:spcAft>
                          <a:spcPts val="0"/>
                        </a:spcAft>
                        <a:buNone/>
                      </a:pPr>
                      <a:r>
                        <a:rPr lang="en" sz="1500"/>
                        <a:t>5 minutes </a:t>
                      </a:r>
                      <a:endParaRPr sz="1500"/>
                    </a:p>
                  </a:txBody>
                  <a:tcPr marL="84667" marR="84667" marT="84667" marB="84667"/>
                </a:tc>
                <a:extLst>
                  <a:ext uri="{0D108BD9-81ED-4DB2-BD59-A6C34878D82A}">
                    <a16:rowId xmlns:a16="http://schemas.microsoft.com/office/drawing/2014/main" val="10002"/>
                  </a:ext>
                </a:extLst>
              </a:tr>
              <a:tr h="392853">
                <a:tc>
                  <a:txBody>
                    <a:bodyPr/>
                    <a:lstStyle/>
                    <a:p>
                      <a:pPr marL="0" lvl="0" indent="0" algn="l" rtl="0">
                        <a:spcBef>
                          <a:spcPts val="0"/>
                        </a:spcBef>
                        <a:spcAft>
                          <a:spcPts val="0"/>
                        </a:spcAft>
                        <a:buNone/>
                      </a:pPr>
                      <a:r>
                        <a:rPr lang="en" sz="1500"/>
                        <a:t>Python variables and numbers</a:t>
                      </a:r>
                      <a:endParaRPr sz="1500"/>
                    </a:p>
                  </a:txBody>
                  <a:tcPr marL="84667" marR="84667" marT="84667" marB="84667"/>
                </a:tc>
                <a:tc>
                  <a:txBody>
                    <a:bodyPr/>
                    <a:lstStyle/>
                    <a:p>
                      <a:pPr marL="0" lvl="0" indent="0" algn="l" rtl="0">
                        <a:spcBef>
                          <a:spcPts val="0"/>
                        </a:spcBef>
                        <a:spcAft>
                          <a:spcPts val="0"/>
                        </a:spcAft>
                        <a:buNone/>
                      </a:pPr>
                      <a:r>
                        <a:rPr lang="en" sz="1500"/>
                        <a:t>5 minutes</a:t>
                      </a:r>
                      <a:endParaRPr sz="1500"/>
                    </a:p>
                  </a:txBody>
                  <a:tcPr marL="84667" marR="84667" marT="84667" marB="84667"/>
                </a:tc>
                <a:extLst>
                  <a:ext uri="{0D108BD9-81ED-4DB2-BD59-A6C34878D82A}">
                    <a16:rowId xmlns:a16="http://schemas.microsoft.com/office/drawing/2014/main" val="10003"/>
                  </a:ext>
                </a:extLst>
              </a:tr>
              <a:tr h="392853">
                <a:tc>
                  <a:txBody>
                    <a:bodyPr/>
                    <a:lstStyle/>
                    <a:p>
                      <a:pPr marL="0" lvl="0" indent="0" algn="l" rtl="0">
                        <a:spcBef>
                          <a:spcPts val="0"/>
                        </a:spcBef>
                        <a:spcAft>
                          <a:spcPts val="0"/>
                        </a:spcAft>
                        <a:buNone/>
                      </a:pPr>
                      <a:r>
                        <a:rPr lang="en" sz="1500"/>
                        <a:t>Control flow and iteration </a:t>
                      </a:r>
                      <a:endParaRPr sz="1500"/>
                    </a:p>
                  </a:txBody>
                  <a:tcPr marL="84667" marR="84667" marT="84667" marB="84667"/>
                </a:tc>
                <a:tc>
                  <a:txBody>
                    <a:bodyPr/>
                    <a:lstStyle/>
                    <a:p>
                      <a:pPr marL="0" lvl="0" indent="0" algn="l" rtl="0">
                        <a:spcBef>
                          <a:spcPts val="0"/>
                        </a:spcBef>
                        <a:spcAft>
                          <a:spcPts val="0"/>
                        </a:spcAft>
                        <a:buNone/>
                      </a:pPr>
                      <a:r>
                        <a:rPr lang="en" sz="1500"/>
                        <a:t>5 minutes </a:t>
                      </a:r>
                      <a:endParaRPr sz="1500"/>
                    </a:p>
                  </a:txBody>
                  <a:tcPr marL="84667" marR="84667" marT="84667" marB="84667"/>
                </a:tc>
                <a:extLst>
                  <a:ext uri="{0D108BD9-81ED-4DB2-BD59-A6C34878D82A}">
                    <a16:rowId xmlns:a16="http://schemas.microsoft.com/office/drawing/2014/main" val="10004"/>
                  </a:ext>
                </a:extLst>
              </a:tr>
              <a:tr h="392853">
                <a:tc>
                  <a:txBody>
                    <a:bodyPr/>
                    <a:lstStyle/>
                    <a:p>
                      <a:pPr marL="0" lvl="0" indent="0" algn="l" rtl="0">
                        <a:spcBef>
                          <a:spcPts val="0"/>
                        </a:spcBef>
                        <a:spcAft>
                          <a:spcPts val="0"/>
                        </a:spcAft>
                        <a:buNone/>
                      </a:pPr>
                      <a:r>
                        <a:rPr lang="en" sz="1500"/>
                        <a:t>Functions and lists </a:t>
                      </a:r>
                      <a:endParaRPr sz="1500"/>
                    </a:p>
                  </a:txBody>
                  <a:tcPr marL="84667" marR="84667" marT="84667" marB="84667"/>
                </a:tc>
                <a:tc>
                  <a:txBody>
                    <a:bodyPr/>
                    <a:lstStyle/>
                    <a:p>
                      <a:pPr marL="0" lvl="0" indent="0" algn="l" rtl="0">
                        <a:spcBef>
                          <a:spcPts val="0"/>
                        </a:spcBef>
                        <a:spcAft>
                          <a:spcPts val="0"/>
                        </a:spcAft>
                        <a:buNone/>
                      </a:pPr>
                      <a:r>
                        <a:rPr lang="en" sz="1500"/>
                        <a:t>10 minutes</a:t>
                      </a:r>
                      <a:endParaRPr sz="1500"/>
                    </a:p>
                  </a:txBody>
                  <a:tcPr marL="84667" marR="84667" marT="84667" marB="84667"/>
                </a:tc>
                <a:extLst>
                  <a:ext uri="{0D108BD9-81ED-4DB2-BD59-A6C34878D82A}">
                    <a16:rowId xmlns:a16="http://schemas.microsoft.com/office/drawing/2014/main" val="10005"/>
                  </a:ext>
                </a:extLst>
              </a:tr>
              <a:tr h="392853">
                <a:tc>
                  <a:txBody>
                    <a:bodyPr/>
                    <a:lstStyle/>
                    <a:p>
                      <a:pPr marL="0" lvl="0" indent="0" algn="l" rtl="0">
                        <a:spcBef>
                          <a:spcPts val="0"/>
                        </a:spcBef>
                        <a:spcAft>
                          <a:spcPts val="0"/>
                        </a:spcAft>
                        <a:buNone/>
                      </a:pPr>
                      <a:r>
                        <a:rPr lang="en" sz="1500"/>
                        <a:t>BREAK</a:t>
                      </a:r>
                      <a:endParaRPr sz="1500"/>
                    </a:p>
                  </a:txBody>
                  <a:tcPr marL="84667" marR="84667" marT="84667" marB="84667"/>
                </a:tc>
                <a:tc>
                  <a:txBody>
                    <a:bodyPr/>
                    <a:lstStyle/>
                    <a:p>
                      <a:pPr marL="0" lvl="0" indent="0" algn="l" rtl="0">
                        <a:spcBef>
                          <a:spcPts val="0"/>
                        </a:spcBef>
                        <a:spcAft>
                          <a:spcPts val="0"/>
                        </a:spcAft>
                        <a:buNone/>
                      </a:pPr>
                      <a:r>
                        <a:rPr lang="en" sz="1500"/>
                        <a:t>5 minutes</a:t>
                      </a:r>
                      <a:endParaRPr sz="1500"/>
                    </a:p>
                  </a:txBody>
                  <a:tcPr marL="84667" marR="84667" marT="84667" marB="84667"/>
                </a:tc>
                <a:extLst>
                  <a:ext uri="{0D108BD9-81ED-4DB2-BD59-A6C34878D82A}">
                    <a16:rowId xmlns:a16="http://schemas.microsoft.com/office/drawing/2014/main" val="10006"/>
                  </a:ext>
                </a:extLst>
              </a:tr>
              <a:tr h="392853">
                <a:tc>
                  <a:txBody>
                    <a:bodyPr/>
                    <a:lstStyle/>
                    <a:p>
                      <a:pPr marL="0" lvl="0" indent="0" algn="l" rtl="0">
                        <a:spcBef>
                          <a:spcPts val="0"/>
                        </a:spcBef>
                        <a:spcAft>
                          <a:spcPts val="0"/>
                        </a:spcAft>
                        <a:buNone/>
                      </a:pPr>
                      <a:r>
                        <a:rPr lang="en" sz="1500"/>
                        <a:t>Practice in break out rooms </a:t>
                      </a:r>
                      <a:endParaRPr sz="1500"/>
                    </a:p>
                  </a:txBody>
                  <a:tcPr marL="84667" marR="84667" marT="84667" marB="84667"/>
                </a:tc>
                <a:tc>
                  <a:txBody>
                    <a:bodyPr/>
                    <a:lstStyle/>
                    <a:p>
                      <a:pPr marL="0" lvl="0" indent="0" algn="l" rtl="0">
                        <a:spcBef>
                          <a:spcPts val="0"/>
                        </a:spcBef>
                        <a:spcAft>
                          <a:spcPts val="0"/>
                        </a:spcAft>
                        <a:buNone/>
                      </a:pPr>
                      <a:r>
                        <a:rPr lang="en" sz="1500"/>
                        <a:t>15 minutes </a:t>
                      </a:r>
                      <a:endParaRPr sz="1500"/>
                    </a:p>
                  </a:txBody>
                  <a:tcPr marL="84667" marR="84667" marT="84667" marB="84667"/>
                </a:tc>
                <a:extLst>
                  <a:ext uri="{0D108BD9-81ED-4DB2-BD59-A6C34878D82A}">
                    <a16:rowId xmlns:a16="http://schemas.microsoft.com/office/drawing/2014/main" val="10007"/>
                  </a:ext>
                </a:extLst>
              </a:tr>
              <a:tr h="392853">
                <a:tc>
                  <a:txBody>
                    <a:bodyPr/>
                    <a:lstStyle/>
                    <a:p>
                      <a:pPr marL="0" lvl="0" indent="0" algn="l" rtl="0">
                        <a:spcBef>
                          <a:spcPts val="0"/>
                        </a:spcBef>
                        <a:spcAft>
                          <a:spcPts val="0"/>
                        </a:spcAft>
                        <a:buNone/>
                      </a:pPr>
                      <a:r>
                        <a:rPr lang="en" sz="1500"/>
                        <a:t>Python Script #1</a:t>
                      </a:r>
                      <a:endParaRPr sz="1500"/>
                    </a:p>
                  </a:txBody>
                  <a:tcPr marL="84667" marR="84667" marT="84667" marB="84667"/>
                </a:tc>
                <a:tc>
                  <a:txBody>
                    <a:bodyPr/>
                    <a:lstStyle/>
                    <a:p>
                      <a:pPr marL="0" lvl="0" indent="0" algn="l" rtl="0">
                        <a:spcBef>
                          <a:spcPts val="0"/>
                        </a:spcBef>
                        <a:spcAft>
                          <a:spcPts val="0"/>
                        </a:spcAft>
                        <a:buNone/>
                      </a:pPr>
                      <a:r>
                        <a:rPr lang="en" sz="1500"/>
                        <a:t>20 minutes</a:t>
                      </a:r>
                      <a:endParaRPr sz="1500"/>
                    </a:p>
                  </a:txBody>
                  <a:tcPr marL="84667" marR="84667" marT="84667" marB="84667"/>
                </a:tc>
                <a:extLst>
                  <a:ext uri="{0D108BD9-81ED-4DB2-BD59-A6C34878D82A}">
                    <a16:rowId xmlns:a16="http://schemas.microsoft.com/office/drawing/2014/main" val="10008"/>
                  </a:ext>
                </a:extLst>
              </a:tr>
              <a:tr h="392853">
                <a:tc>
                  <a:txBody>
                    <a:bodyPr/>
                    <a:lstStyle/>
                    <a:p>
                      <a:pPr marL="0" lvl="0" indent="0" algn="l" rtl="0">
                        <a:spcBef>
                          <a:spcPts val="0"/>
                        </a:spcBef>
                        <a:spcAft>
                          <a:spcPts val="0"/>
                        </a:spcAft>
                        <a:buNone/>
                      </a:pPr>
                      <a:r>
                        <a:rPr lang="en" sz="1500"/>
                        <a:t>Python Script #2</a:t>
                      </a:r>
                      <a:endParaRPr sz="1500"/>
                    </a:p>
                  </a:txBody>
                  <a:tcPr marL="84667" marR="84667" marT="84667" marB="84667"/>
                </a:tc>
                <a:tc>
                  <a:txBody>
                    <a:bodyPr/>
                    <a:lstStyle/>
                    <a:p>
                      <a:pPr marL="0" lvl="0" indent="0" algn="l" rtl="0">
                        <a:spcBef>
                          <a:spcPts val="0"/>
                        </a:spcBef>
                        <a:spcAft>
                          <a:spcPts val="0"/>
                        </a:spcAft>
                        <a:buNone/>
                      </a:pPr>
                      <a:r>
                        <a:rPr lang="en" sz="1500"/>
                        <a:t>20 minutes</a:t>
                      </a:r>
                      <a:endParaRPr sz="1500"/>
                    </a:p>
                  </a:txBody>
                  <a:tcPr marL="84667" marR="84667" marT="84667" marB="84667"/>
                </a:tc>
                <a:extLst>
                  <a:ext uri="{0D108BD9-81ED-4DB2-BD59-A6C34878D82A}">
                    <a16:rowId xmlns:a16="http://schemas.microsoft.com/office/drawing/2014/main" val="10009"/>
                  </a:ext>
                </a:extLst>
              </a:tr>
              <a:tr h="392853">
                <a:tc>
                  <a:txBody>
                    <a:bodyPr/>
                    <a:lstStyle/>
                    <a:p>
                      <a:pPr marL="0" lvl="0" indent="0" algn="l" rtl="0">
                        <a:spcBef>
                          <a:spcPts val="0"/>
                        </a:spcBef>
                        <a:spcAft>
                          <a:spcPts val="0"/>
                        </a:spcAft>
                        <a:buNone/>
                      </a:pPr>
                      <a:r>
                        <a:rPr lang="en" sz="1500"/>
                        <a:t>Python Script #3</a:t>
                      </a:r>
                      <a:endParaRPr sz="1500"/>
                    </a:p>
                  </a:txBody>
                  <a:tcPr marL="84667" marR="84667" marT="84667" marB="84667"/>
                </a:tc>
                <a:tc>
                  <a:txBody>
                    <a:bodyPr/>
                    <a:lstStyle/>
                    <a:p>
                      <a:pPr marL="0" lvl="0" indent="0" algn="l" rtl="0">
                        <a:spcBef>
                          <a:spcPts val="0"/>
                        </a:spcBef>
                        <a:spcAft>
                          <a:spcPts val="0"/>
                        </a:spcAft>
                        <a:buNone/>
                      </a:pPr>
                      <a:r>
                        <a:rPr lang="en" sz="1500"/>
                        <a:t>20 minutes </a:t>
                      </a:r>
                      <a:endParaRPr sz="1500"/>
                    </a:p>
                  </a:txBody>
                  <a:tcPr marL="84667" marR="84667" marT="84667" marB="84667"/>
                </a:tc>
                <a:extLst>
                  <a:ext uri="{0D108BD9-81ED-4DB2-BD59-A6C34878D82A}">
                    <a16:rowId xmlns:a16="http://schemas.microsoft.com/office/drawing/2014/main" val="10010"/>
                  </a:ext>
                </a:extLst>
              </a:tr>
            </a:tbl>
          </a:graphicData>
        </a:graphic>
      </p:graphicFrame>
      <p:sp>
        <p:nvSpPr>
          <p:cNvPr id="182" name="Google Shape;182;p34"/>
          <p:cNvSpPr txBox="1"/>
          <p:nvPr/>
        </p:nvSpPr>
        <p:spPr>
          <a:xfrm>
            <a:off x="1178667" y="1750200"/>
            <a:ext cx="4000000" cy="4000000"/>
          </a:xfrm>
          <a:prstGeom prst="rect">
            <a:avLst/>
          </a:prstGeom>
          <a:noFill/>
          <a:ln>
            <a:noFill/>
          </a:ln>
        </p:spPr>
        <p:txBody>
          <a:bodyPr spcFirstLastPara="1" wrap="square" lIns="121900" tIns="121900" rIns="121900" bIns="121900" anchor="ctr" anchorCtr="0">
            <a:noAutofit/>
          </a:bodyPr>
          <a:lstStyle/>
          <a:p>
            <a:pPr>
              <a:lnSpc>
                <a:spcPct val="115000"/>
              </a:lnSpc>
            </a:pPr>
            <a:endParaRPr sz="1467"/>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2"/>
          <p:cNvSpPr txBox="1">
            <a:spLocks noGrp="1"/>
          </p:cNvSpPr>
          <p:nvPr>
            <p:ph type="title"/>
          </p:nvPr>
        </p:nvSpPr>
        <p:spPr>
          <a:xfrm>
            <a:off x="415600" y="308100"/>
            <a:ext cx="11360800" cy="763600"/>
          </a:xfrm>
          <a:prstGeom prst="rect">
            <a:avLst/>
          </a:prstGeom>
        </p:spPr>
        <p:txBody>
          <a:bodyPr spcFirstLastPara="1" vert="horz" wrap="square" lIns="121900" tIns="121900" rIns="121900" bIns="121900" rtlCol="0" anchor="t" anchorCtr="0">
            <a:noAutofit/>
          </a:bodyPr>
          <a:lstStyle/>
          <a:p>
            <a:r>
              <a:rPr lang="en"/>
              <a:t>Think of ways to extend these scripts </a:t>
            </a:r>
            <a:endParaRPr/>
          </a:p>
        </p:txBody>
      </p:sp>
      <p:sp>
        <p:nvSpPr>
          <p:cNvPr id="295" name="Google Shape;295;p52"/>
          <p:cNvSpPr txBox="1">
            <a:spLocks noGrp="1"/>
          </p:cNvSpPr>
          <p:nvPr>
            <p:ph type="body" idx="1"/>
          </p:nvPr>
        </p:nvSpPr>
        <p:spPr>
          <a:xfrm>
            <a:off x="415600" y="1036320"/>
            <a:ext cx="11360800" cy="4555200"/>
          </a:xfrm>
          <a:prstGeom prst="rect">
            <a:avLst/>
          </a:prstGeom>
        </p:spPr>
        <p:txBody>
          <a:bodyPr spcFirstLastPara="1" vert="horz" wrap="square" lIns="121900" tIns="121900" rIns="121900" bIns="121900" rtlCol="0" anchor="t" anchorCtr="0">
            <a:noAutofit/>
          </a:bodyPr>
          <a:lstStyle/>
          <a:p>
            <a:pPr marL="0" indent="0">
              <a:spcAft>
                <a:spcPts val="1867"/>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3"/>
          <p:cNvSpPr txBox="1">
            <a:spLocks noGrp="1"/>
          </p:cNvSpPr>
          <p:nvPr>
            <p:ph type="title"/>
          </p:nvPr>
        </p:nvSpPr>
        <p:spPr>
          <a:xfrm>
            <a:off x="415600" y="308100"/>
            <a:ext cx="11360800" cy="763600"/>
          </a:xfrm>
          <a:prstGeom prst="rect">
            <a:avLst/>
          </a:prstGeom>
        </p:spPr>
        <p:txBody>
          <a:bodyPr spcFirstLastPara="1" vert="horz" wrap="square" lIns="121900" tIns="121900" rIns="121900" bIns="121900" rtlCol="0" anchor="t" anchorCtr="0">
            <a:noAutofit/>
          </a:bodyPr>
          <a:lstStyle/>
          <a:p>
            <a:r>
              <a:rPr lang="en"/>
              <a:t>Resources</a:t>
            </a:r>
            <a:endParaRPr/>
          </a:p>
        </p:txBody>
      </p:sp>
      <p:sp>
        <p:nvSpPr>
          <p:cNvPr id="301" name="Google Shape;301;p53"/>
          <p:cNvSpPr txBox="1">
            <a:spLocks noGrp="1"/>
          </p:cNvSpPr>
          <p:nvPr>
            <p:ph type="body" idx="1"/>
          </p:nvPr>
        </p:nvSpPr>
        <p:spPr>
          <a:xfrm>
            <a:off x="415600" y="1036320"/>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t>The official site for everything python: </a:t>
            </a:r>
            <a:r>
              <a:rPr lang="en" u="sng">
                <a:solidFill>
                  <a:schemeClr val="hlink"/>
                </a:solidFill>
                <a:hlinkClick r:id="rId3"/>
              </a:rPr>
              <a:t>https://www.python.org</a:t>
            </a:r>
            <a:r>
              <a:rPr lang="en"/>
              <a:t> </a:t>
            </a:r>
            <a:endParaRPr/>
          </a:p>
          <a:p>
            <a:pPr marL="0" indent="0">
              <a:spcBef>
                <a:spcPts val="1867"/>
              </a:spcBef>
              <a:buNone/>
            </a:pPr>
            <a:r>
              <a:rPr lang="en"/>
              <a:t>PyCharm IDE (community edition): </a:t>
            </a:r>
            <a:r>
              <a:rPr lang="en" u="sng">
                <a:solidFill>
                  <a:schemeClr val="hlink"/>
                </a:solidFill>
                <a:hlinkClick r:id="rId4"/>
              </a:rPr>
              <a:t>https://www.jetbrains.com/pycharm/download</a:t>
            </a:r>
            <a:r>
              <a:rPr lang="en"/>
              <a:t> </a:t>
            </a:r>
            <a:endParaRPr/>
          </a:p>
          <a:p>
            <a:pPr marL="0" indent="0">
              <a:spcBef>
                <a:spcPts val="1867"/>
              </a:spcBef>
              <a:buNone/>
            </a:pPr>
            <a:r>
              <a:rPr lang="en"/>
              <a:t>Python documentation:  </a:t>
            </a:r>
            <a:r>
              <a:rPr lang="en" u="sng">
                <a:solidFill>
                  <a:schemeClr val="hlink"/>
                </a:solidFill>
                <a:hlinkClick r:id="rId5"/>
              </a:rPr>
              <a:t>https://docs.python.org/3</a:t>
            </a:r>
            <a:r>
              <a:rPr lang="en"/>
              <a:t> </a:t>
            </a:r>
            <a:endParaRPr/>
          </a:p>
          <a:p>
            <a:pPr marL="0" indent="0">
              <a:spcBef>
                <a:spcPts val="1867"/>
              </a:spcBef>
              <a:buNone/>
            </a:pPr>
            <a:r>
              <a:rPr lang="en"/>
              <a:t>Build python web apps with Flask documentation: </a:t>
            </a:r>
            <a:r>
              <a:rPr lang="en" u="sng">
                <a:solidFill>
                  <a:schemeClr val="hlink"/>
                </a:solidFill>
                <a:hlinkClick r:id="rId6"/>
              </a:rPr>
              <a:t>https://flask.palletsprojects.com/en/2.0.x/</a:t>
            </a:r>
            <a:r>
              <a:rPr lang="en"/>
              <a:t> </a:t>
            </a:r>
            <a:endParaRPr/>
          </a:p>
          <a:p>
            <a:pPr marL="0" indent="0">
              <a:spcBef>
                <a:spcPts val="1867"/>
              </a:spcBef>
              <a:buNone/>
            </a:pPr>
            <a:r>
              <a:rPr lang="en"/>
              <a:t>Popular open source python projects:  </a:t>
            </a:r>
            <a:r>
              <a:rPr lang="en" u="sng">
                <a:solidFill>
                  <a:schemeClr val="hlink"/>
                </a:solidFill>
                <a:hlinkClick r:id="rId7"/>
              </a:rPr>
              <a:t>https://github.com/trending/python</a:t>
            </a:r>
            <a:r>
              <a:rPr lang="en"/>
              <a:t> </a:t>
            </a:r>
            <a:endParaRPr/>
          </a:p>
          <a:p>
            <a:pPr marL="0" indent="0">
              <a:spcBef>
                <a:spcPts val="1867"/>
              </a:spcBef>
              <a:spcAft>
                <a:spcPts val="1867"/>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xfrm>
            <a:off x="415600" y="308100"/>
            <a:ext cx="11360800" cy="763600"/>
          </a:xfrm>
          <a:prstGeom prst="rect">
            <a:avLst/>
          </a:prstGeom>
        </p:spPr>
        <p:txBody>
          <a:bodyPr spcFirstLastPara="1" vert="horz" wrap="square" lIns="121900" tIns="121900" rIns="121900" bIns="121900" rtlCol="0" anchor="t" anchorCtr="0">
            <a:noAutofit/>
          </a:bodyPr>
          <a:lstStyle/>
          <a:p>
            <a:r>
              <a:rPr lang="en"/>
              <a:t>Intro and getting python installed </a:t>
            </a:r>
            <a:endParaRPr/>
          </a:p>
        </p:txBody>
      </p:sp>
      <p:sp>
        <p:nvSpPr>
          <p:cNvPr id="188" name="Google Shape;188;p35"/>
          <p:cNvSpPr txBox="1">
            <a:spLocks noGrp="1"/>
          </p:cNvSpPr>
          <p:nvPr>
            <p:ph type="body" idx="1"/>
          </p:nvPr>
        </p:nvSpPr>
        <p:spPr>
          <a:xfrm>
            <a:off x="415600" y="1036320"/>
            <a:ext cx="11360800" cy="4555200"/>
          </a:xfrm>
          <a:prstGeom prst="rect">
            <a:avLst/>
          </a:prstGeom>
        </p:spPr>
        <p:txBody>
          <a:bodyPr spcFirstLastPara="1" vert="horz" wrap="square" lIns="121900" tIns="121900" rIns="121900" bIns="121900" rtlCol="0" anchor="t" anchorCtr="0">
            <a:noAutofit/>
          </a:bodyPr>
          <a:lstStyle/>
          <a:p>
            <a:pPr marL="0" indent="0">
              <a:spcAft>
                <a:spcPts val="1867"/>
              </a:spcAft>
              <a:buNone/>
            </a:pPr>
            <a:endParaRPr/>
          </a:p>
        </p:txBody>
      </p:sp>
      <p:pic>
        <p:nvPicPr>
          <p:cNvPr id="189" name="Google Shape;189;p35"/>
          <p:cNvPicPr preferRelativeResize="0"/>
          <p:nvPr/>
        </p:nvPicPr>
        <p:blipFill>
          <a:blip r:embed="rId3">
            <a:alphaModFix/>
          </a:blip>
          <a:stretch>
            <a:fillRect/>
          </a:stretch>
        </p:blipFill>
        <p:spPr>
          <a:xfrm>
            <a:off x="984085" y="1645251"/>
            <a:ext cx="5372100" cy="1511300"/>
          </a:xfrm>
          <a:prstGeom prst="rect">
            <a:avLst/>
          </a:prstGeom>
          <a:noFill/>
          <a:ln>
            <a:noFill/>
          </a:ln>
        </p:spPr>
      </p:pic>
      <p:sp>
        <p:nvSpPr>
          <p:cNvPr id="190" name="Google Shape;190;p35"/>
          <p:cNvSpPr txBox="1"/>
          <p:nvPr/>
        </p:nvSpPr>
        <p:spPr>
          <a:xfrm>
            <a:off x="6356200" y="1645267"/>
            <a:ext cx="4224400" cy="3939500"/>
          </a:xfrm>
          <a:prstGeom prst="rect">
            <a:avLst/>
          </a:prstGeom>
          <a:noFill/>
          <a:ln>
            <a:noFill/>
          </a:ln>
        </p:spPr>
        <p:txBody>
          <a:bodyPr spcFirstLastPara="1" wrap="square" lIns="121900" tIns="121900" rIns="121900" bIns="121900" anchor="t" anchorCtr="0">
            <a:spAutoFit/>
          </a:bodyPr>
          <a:lstStyle/>
          <a:p>
            <a:r>
              <a:rPr lang="en" sz="2400">
                <a:latin typeface="Montserrat"/>
                <a:ea typeface="Montserrat"/>
                <a:cs typeface="Montserrat"/>
                <a:sym typeface="Montserrat"/>
              </a:rPr>
              <a:t>The Python foundation is the 501(c)(3) nonprofit organization that holds the intellectual rights to Python. You can use the website for news, tutorials, and latest downloads of python: </a:t>
            </a:r>
            <a:r>
              <a:rPr lang="en" sz="2400" u="sng">
                <a:solidFill>
                  <a:schemeClr val="hlink"/>
                </a:solidFill>
                <a:latin typeface="Courier New"/>
                <a:ea typeface="Courier New"/>
                <a:cs typeface="Courier New"/>
                <a:sym typeface="Courier New"/>
                <a:hlinkClick r:id="rId4"/>
              </a:rPr>
              <a:t>https://www.python.org</a:t>
            </a:r>
            <a:r>
              <a:rPr lang="en" sz="2400">
                <a:latin typeface="Courier New"/>
                <a:ea typeface="Courier New"/>
                <a:cs typeface="Courier New"/>
                <a:sym typeface="Courier New"/>
              </a:rPr>
              <a:t> </a:t>
            </a:r>
            <a:endParaRPr sz="2400">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6"/>
          <p:cNvSpPr txBox="1">
            <a:spLocks noGrp="1"/>
          </p:cNvSpPr>
          <p:nvPr>
            <p:ph type="title"/>
          </p:nvPr>
        </p:nvSpPr>
        <p:spPr>
          <a:xfrm>
            <a:off x="415600" y="308100"/>
            <a:ext cx="11360800" cy="763600"/>
          </a:xfrm>
          <a:prstGeom prst="rect">
            <a:avLst/>
          </a:prstGeom>
        </p:spPr>
        <p:txBody>
          <a:bodyPr spcFirstLastPara="1" vert="horz" wrap="square" lIns="121900" tIns="121900" rIns="121900" bIns="121900" rtlCol="0" anchor="t" anchorCtr="0">
            <a:noAutofit/>
          </a:bodyPr>
          <a:lstStyle/>
          <a:p>
            <a:r>
              <a:rPr lang="en"/>
              <a:t>Text Editor/IDE</a:t>
            </a:r>
            <a:endParaRPr/>
          </a:p>
        </p:txBody>
      </p:sp>
      <p:sp>
        <p:nvSpPr>
          <p:cNvPr id="196" name="Google Shape;196;p36"/>
          <p:cNvSpPr txBox="1">
            <a:spLocks noGrp="1"/>
          </p:cNvSpPr>
          <p:nvPr>
            <p:ph type="body" idx="1"/>
          </p:nvPr>
        </p:nvSpPr>
        <p:spPr>
          <a:xfrm>
            <a:off x="415600" y="1036320"/>
            <a:ext cx="11360800" cy="4555200"/>
          </a:xfrm>
          <a:prstGeom prst="rect">
            <a:avLst/>
          </a:prstGeom>
        </p:spPr>
        <p:txBody>
          <a:bodyPr spcFirstLastPara="1" vert="horz" wrap="square" lIns="121900" tIns="121900" rIns="121900" bIns="121900" rtlCol="0" anchor="t" anchorCtr="0">
            <a:noAutofit/>
          </a:bodyPr>
          <a:lstStyle/>
          <a:p>
            <a:pPr marL="0" indent="0">
              <a:spcAft>
                <a:spcPts val="1867"/>
              </a:spcAft>
              <a:buNone/>
            </a:pPr>
            <a:r>
              <a:rPr lang="en"/>
              <a:t>I use PyCharm which is free to download and comes with a  rich set of features: </a:t>
            </a:r>
            <a:endParaRPr/>
          </a:p>
        </p:txBody>
      </p:sp>
      <p:pic>
        <p:nvPicPr>
          <p:cNvPr id="197" name="Google Shape;197;p36"/>
          <p:cNvPicPr preferRelativeResize="0"/>
          <p:nvPr/>
        </p:nvPicPr>
        <p:blipFill>
          <a:blip r:embed="rId3">
            <a:alphaModFix/>
          </a:blip>
          <a:stretch>
            <a:fillRect/>
          </a:stretch>
        </p:blipFill>
        <p:spPr>
          <a:xfrm>
            <a:off x="6126885" y="1885167"/>
            <a:ext cx="2857500" cy="285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7"/>
          <p:cNvSpPr txBox="1">
            <a:spLocks noGrp="1"/>
          </p:cNvSpPr>
          <p:nvPr>
            <p:ph type="title"/>
          </p:nvPr>
        </p:nvSpPr>
        <p:spPr>
          <a:xfrm>
            <a:off x="415600" y="308100"/>
            <a:ext cx="11360800" cy="763600"/>
          </a:xfrm>
          <a:prstGeom prst="rect">
            <a:avLst/>
          </a:prstGeom>
        </p:spPr>
        <p:txBody>
          <a:bodyPr spcFirstLastPara="1" vert="horz" wrap="square" lIns="121900" tIns="121900" rIns="121900" bIns="121900" rtlCol="0" anchor="t" anchorCtr="0">
            <a:noAutofit/>
          </a:bodyPr>
          <a:lstStyle/>
          <a:p>
            <a:r>
              <a:rPr lang="en"/>
              <a:t>Didn’t Have time to Download Python on Your Machine? </a:t>
            </a:r>
            <a:endParaRPr/>
          </a:p>
        </p:txBody>
      </p:sp>
      <p:sp>
        <p:nvSpPr>
          <p:cNvPr id="203" name="Google Shape;203;p37"/>
          <p:cNvSpPr txBox="1">
            <a:spLocks noGrp="1"/>
          </p:cNvSpPr>
          <p:nvPr>
            <p:ph type="body" idx="1"/>
          </p:nvPr>
        </p:nvSpPr>
        <p:spPr>
          <a:xfrm>
            <a:off x="415600" y="1036320"/>
            <a:ext cx="11360800" cy="4555200"/>
          </a:xfrm>
          <a:prstGeom prst="rect">
            <a:avLst/>
          </a:prstGeom>
        </p:spPr>
        <p:txBody>
          <a:bodyPr spcFirstLastPara="1" vert="horz" wrap="square" lIns="121900" tIns="121900" rIns="121900" bIns="121900" rtlCol="0" anchor="t" anchorCtr="0">
            <a:noAutofit/>
          </a:bodyPr>
          <a:lstStyle/>
          <a:p>
            <a:pPr marL="0" indent="0">
              <a:spcAft>
                <a:spcPts val="1867"/>
              </a:spcAft>
              <a:buNone/>
            </a:pPr>
            <a:r>
              <a:rPr lang="en"/>
              <a:t>Try a cloud based Python editor: </a:t>
            </a:r>
            <a:r>
              <a:rPr lang="en" u="sng">
                <a:solidFill>
                  <a:srgbClr val="2200CC"/>
                </a:solidFill>
                <a:latin typeface="Courier New"/>
                <a:ea typeface="Courier New"/>
                <a:cs typeface="Courier New"/>
                <a:sym typeface="Courier New"/>
                <a:hlinkClick r:id="rId3">
                  <a:extLst>
                    <a:ext uri="{A12FA001-AC4F-418D-AE19-62706E023703}">
                      <ahyp:hlinkClr xmlns:ahyp="http://schemas.microsoft.com/office/drawing/2018/hyperlinkcolor" val="tx"/>
                    </a:ext>
                  </a:extLst>
                </a:hlinkClick>
              </a:rPr>
              <a:t>https://replit.com/languages/python3</a:t>
            </a:r>
            <a:endParaRPr>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8"/>
          <p:cNvSpPr txBox="1">
            <a:spLocks noGrp="1"/>
          </p:cNvSpPr>
          <p:nvPr>
            <p:ph type="title"/>
          </p:nvPr>
        </p:nvSpPr>
        <p:spPr>
          <a:xfrm>
            <a:off x="415600" y="308100"/>
            <a:ext cx="11360800" cy="763600"/>
          </a:xfrm>
          <a:prstGeom prst="rect">
            <a:avLst/>
          </a:prstGeom>
        </p:spPr>
        <p:txBody>
          <a:bodyPr spcFirstLastPara="1" vert="horz" wrap="square" lIns="121900" tIns="121900" rIns="121900" bIns="121900" rtlCol="0" anchor="t" anchorCtr="0">
            <a:noAutofit/>
          </a:bodyPr>
          <a:lstStyle/>
          <a:p>
            <a:r>
              <a:rPr lang="en"/>
              <a:t>The Python Interpreter is Great for Learning the Basics </a:t>
            </a:r>
            <a:endParaRPr/>
          </a:p>
        </p:txBody>
      </p:sp>
      <p:sp>
        <p:nvSpPr>
          <p:cNvPr id="209" name="Google Shape;209;p38"/>
          <p:cNvSpPr txBox="1">
            <a:spLocks noGrp="1"/>
          </p:cNvSpPr>
          <p:nvPr>
            <p:ph type="body" idx="1"/>
          </p:nvPr>
        </p:nvSpPr>
        <p:spPr>
          <a:xfrm>
            <a:off x="307500" y="1136736"/>
            <a:ext cx="11686400" cy="5335600"/>
          </a:xfrm>
          <a:prstGeom prst="rect">
            <a:avLst/>
          </a:prstGeom>
        </p:spPr>
        <p:txBody>
          <a:bodyPr spcFirstLastPara="1" vert="horz" wrap="square" lIns="121900" tIns="121900" rIns="121900" bIns="121900" rtlCol="0" anchor="t" anchorCtr="0">
            <a:noAutofit/>
          </a:bodyPr>
          <a:lstStyle/>
          <a:p>
            <a:pPr marL="0" indent="0">
              <a:spcAft>
                <a:spcPts val="1867"/>
              </a:spcAft>
              <a:buNone/>
            </a:pPr>
            <a:endParaRPr/>
          </a:p>
        </p:txBody>
      </p:sp>
      <p:pic>
        <p:nvPicPr>
          <p:cNvPr id="210" name="Google Shape;210;p38"/>
          <p:cNvPicPr preferRelativeResize="0"/>
          <p:nvPr/>
        </p:nvPicPr>
        <p:blipFill>
          <a:blip r:embed="rId3">
            <a:alphaModFix/>
          </a:blip>
          <a:stretch>
            <a:fillRect/>
          </a:stretch>
        </p:blipFill>
        <p:spPr>
          <a:xfrm>
            <a:off x="671901" y="1289735"/>
            <a:ext cx="8518636" cy="472933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title"/>
          </p:nvPr>
        </p:nvSpPr>
        <p:spPr>
          <a:xfrm>
            <a:off x="415600" y="308100"/>
            <a:ext cx="11360800" cy="763600"/>
          </a:xfrm>
          <a:prstGeom prst="rect">
            <a:avLst/>
          </a:prstGeom>
        </p:spPr>
        <p:txBody>
          <a:bodyPr spcFirstLastPara="1" vert="horz" wrap="square" lIns="121900" tIns="121900" rIns="121900" bIns="121900" rtlCol="0" anchor="t" anchorCtr="0">
            <a:noAutofit/>
          </a:bodyPr>
          <a:lstStyle/>
          <a:p>
            <a:r>
              <a:rPr lang="en"/>
              <a:t>Python variables and numbers </a:t>
            </a:r>
            <a:endParaRPr/>
          </a:p>
        </p:txBody>
      </p:sp>
      <p:sp>
        <p:nvSpPr>
          <p:cNvPr id="216" name="Google Shape;216;p39"/>
          <p:cNvSpPr txBox="1">
            <a:spLocks noGrp="1"/>
          </p:cNvSpPr>
          <p:nvPr>
            <p:ph type="body" idx="1"/>
          </p:nvPr>
        </p:nvSpPr>
        <p:spPr>
          <a:xfrm>
            <a:off x="415600" y="1036335"/>
            <a:ext cx="11360800" cy="51888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a:solidFill>
                  <a:schemeClr val="dk1"/>
                </a:solidFill>
                <a:latin typeface="Courier New"/>
                <a:ea typeface="Courier New"/>
                <a:cs typeface="Courier New"/>
                <a:sym typeface="Courier New"/>
              </a:rPr>
              <a:t>&gt;&gt;&gt; 9 * 100</a:t>
            </a:r>
            <a:endParaRPr>
              <a:solidFill>
                <a:schemeClr val="dk1"/>
              </a:solidFill>
              <a:latin typeface="Courier New"/>
              <a:ea typeface="Courier New"/>
              <a:cs typeface="Courier New"/>
              <a:sym typeface="Courier New"/>
            </a:endParaRPr>
          </a:p>
          <a:p>
            <a:pPr marL="0" indent="0">
              <a:spcBef>
                <a:spcPts val="1867"/>
              </a:spcBef>
              <a:buClr>
                <a:schemeClr val="dk1"/>
              </a:buClr>
              <a:buSzPts val="1100"/>
              <a:buNone/>
            </a:pPr>
            <a:r>
              <a:rPr lang="en">
                <a:solidFill>
                  <a:schemeClr val="dk1"/>
                </a:solidFill>
                <a:latin typeface="Courier New"/>
                <a:ea typeface="Courier New"/>
                <a:cs typeface="Courier New"/>
                <a:sym typeface="Courier New"/>
              </a:rPr>
              <a:t>900</a:t>
            </a:r>
            <a:endParaRPr>
              <a:solidFill>
                <a:schemeClr val="dk1"/>
              </a:solidFill>
              <a:latin typeface="Courier New"/>
              <a:ea typeface="Courier New"/>
              <a:cs typeface="Courier New"/>
              <a:sym typeface="Courier New"/>
            </a:endParaRPr>
          </a:p>
          <a:p>
            <a:pPr marL="0" indent="0">
              <a:spcBef>
                <a:spcPts val="1867"/>
              </a:spcBef>
              <a:buClr>
                <a:schemeClr val="dk1"/>
              </a:buClr>
              <a:buSzPts val="1100"/>
              <a:buNone/>
            </a:pPr>
            <a:r>
              <a:rPr lang="en">
                <a:solidFill>
                  <a:schemeClr val="dk1"/>
                </a:solidFill>
                <a:latin typeface="Courier New"/>
                <a:ea typeface="Courier New"/>
                <a:cs typeface="Courier New"/>
                <a:sym typeface="Courier New"/>
              </a:rPr>
              <a:t>&gt;&gt;&gt; 5 / 2</a:t>
            </a:r>
            <a:endParaRPr>
              <a:solidFill>
                <a:schemeClr val="dk1"/>
              </a:solidFill>
              <a:latin typeface="Courier New"/>
              <a:ea typeface="Courier New"/>
              <a:cs typeface="Courier New"/>
              <a:sym typeface="Courier New"/>
            </a:endParaRPr>
          </a:p>
          <a:p>
            <a:pPr marL="0" indent="0">
              <a:spcBef>
                <a:spcPts val="1867"/>
              </a:spcBef>
              <a:buClr>
                <a:schemeClr val="dk1"/>
              </a:buClr>
              <a:buSzPts val="1100"/>
              <a:buNone/>
            </a:pPr>
            <a:r>
              <a:rPr lang="en">
                <a:solidFill>
                  <a:schemeClr val="dk1"/>
                </a:solidFill>
                <a:latin typeface="Courier New"/>
                <a:ea typeface="Courier New"/>
                <a:cs typeface="Courier New"/>
                <a:sym typeface="Courier New"/>
              </a:rPr>
              <a:t>2.5</a:t>
            </a:r>
            <a:endParaRPr>
              <a:solidFill>
                <a:schemeClr val="dk1"/>
              </a:solidFill>
              <a:latin typeface="Courier New"/>
              <a:ea typeface="Courier New"/>
              <a:cs typeface="Courier New"/>
              <a:sym typeface="Courier New"/>
            </a:endParaRPr>
          </a:p>
          <a:p>
            <a:pPr marL="0" indent="0">
              <a:spcBef>
                <a:spcPts val="1867"/>
              </a:spcBef>
              <a:buClr>
                <a:schemeClr val="dk1"/>
              </a:buClr>
              <a:buSzPts val="1100"/>
              <a:buNone/>
            </a:pPr>
            <a:r>
              <a:rPr lang="en">
                <a:solidFill>
                  <a:schemeClr val="dk1"/>
                </a:solidFill>
                <a:latin typeface="Courier New"/>
                <a:ea typeface="Courier New"/>
                <a:cs typeface="Courier New"/>
                <a:sym typeface="Courier New"/>
              </a:rPr>
              <a:t>&gt;&gt;&gt; 8 % 3</a:t>
            </a:r>
            <a:endParaRPr>
              <a:solidFill>
                <a:schemeClr val="dk1"/>
              </a:solidFill>
              <a:latin typeface="Courier New"/>
              <a:ea typeface="Courier New"/>
              <a:cs typeface="Courier New"/>
              <a:sym typeface="Courier New"/>
            </a:endParaRPr>
          </a:p>
          <a:p>
            <a:pPr marL="0" indent="0">
              <a:spcBef>
                <a:spcPts val="1867"/>
              </a:spcBef>
              <a:buClr>
                <a:schemeClr val="dk1"/>
              </a:buClr>
              <a:buSzPts val="1100"/>
              <a:buNone/>
            </a:pPr>
            <a:r>
              <a:rPr lang="en">
                <a:solidFill>
                  <a:schemeClr val="dk1"/>
                </a:solidFill>
                <a:latin typeface="Courier New"/>
                <a:ea typeface="Courier New"/>
                <a:cs typeface="Courier New"/>
                <a:sym typeface="Courier New"/>
              </a:rPr>
              <a:t>2</a:t>
            </a:r>
            <a:endParaRPr>
              <a:solidFill>
                <a:schemeClr val="dk1"/>
              </a:solidFill>
              <a:latin typeface="Courier New"/>
              <a:ea typeface="Courier New"/>
              <a:cs typeface="Courier New"/>
              <a:sym typeface="Courier New"/>
            </a:endParaRPr>
          </a:p>
          <a:p>
            <a:pPr marL="0" indent="0">
              <a:spcBef>
                <a:spcPts val="1867"/>
              </a:spcBef>
              <a:buClr>
                <a:schemeClr val="dk1"/>
              </a:buClr>
              <a:buSzPts val="1100"/>
              <a:buNone/>
            </a:pPr>
            <a:r>
              <a:rPr lang="en">
                <a:solidFill>
                  <a:schemeClr val="dk1"/>
                </a:solidFill>
                <a:latin typeface="Courier New"/>
                <a:ea typeface="Courier New"/>
                <a:cs typeface="Courier New"/>
                <a:sym typeface="Courier New"/>
              </a:rPr>
              <a:t>&gt;&gt;&gt; 90 - 5</a:t>
            </a:r>
            <a:endParaRPr>
              <a:solidFill>
                <a:schemeClr val="dk1"/>
              </a:solidFill>
              <a:latin typeface="Courier New"/>
              <a:ea typeface="Courier New"/>
              <a:cs typeface="Courier New"/>
              <a:sym typeface="Courier New"/>
            </a:endParaRPr>
          </a:p>
          <a:p>
            <a:pPr marL="0" indent="0">
              <a:spcBef>
                <a:spcPts val="1867"/>
              </a:spcBef>
              <a:buClr>
                <a:schemeClr val="dk1"/>
              </a:buClr>
              <a:buSzPts val="1100"/>
              <a:buNone/>
            </a:pPr>
            <a:r>
              <a:rPr lang="en">
                <a:solidFill>
                  <a:schemeClr val="dk1"/>
                </a:solidFill>
                <a:latin typeface="Courier New"/>
                <a:ea typeface="Courier New"/>
                <a:cs typeface="Courier New"/>
                <a:sym typeface="Courier New"/>
              </a:rPr>
              <a:t>85</a:t>
            </a:r>
            <a:endParaRPr>
              <a:solidFill>
                <a:schemeClr val="dk1"/>
              </a:solidFill>
              <a:latin typeface="Courier New"/>
              <a:ea typeface="Courier New"/>
              <a:cs typeface="Courier New"/>
              <a:sym typeface="Courier New"/>
            </a:endParaRPr>
          </a:p>
          <a:p>
            <a:pPr marL="0" indent="0">
              <a:spcBef>
                <a:spcPts val="1867"/>
              </a:spcBef>
              <a:buClr>
                <a:schemeClr val="dk1"/>
              </a:buClr>
              <a:buSzPts val="1100"/>
              <a:buNone/>
            </a:pPr>
            <a:r>
              <a:rPr lang="en">
                <a:solidFill>
                  <a:schemeClr val="dk1"/>
                </a:solidFill>
                <a:latin typeface="Courier New"/>
                <a:ea typeface="Courier New"/>
                <a:cs typeface="Courier New"/>
                <a:sym typeface="Courier New"/>
              </a:rPr>
              <a:t>&gt;&gt;&gt; (5 + 2/3) * 50</a:t>
            </a:r>
            <a:endParaRPr>
              <a:solidFill>
                <a:schemeClr val="dk1"/>
              </a:solidFill>
              <a:latin typeface="Courier New"/>
              <a:ea typeface="Courier New"/>
              <a:cs typeface="Courier New"/>
              <a:sym typeface="Courier New"/>
            </a:endParaRPr>
          </a:p>
          <a:p>
            <a:pPr marL="0" indent="0">
              <a:spcBef>
                <a:spcPts val="1867"/>
              </a:spcBef>
              <a:buClr>
                <a:schemeClr val="dk1"/>
              </a:buClr>
              <a:buSzPts val="1100"/>
              <a:buNone/>
            </a:pPr>
            <a:r>
              <a:rPr lang="en">
                <a:solidFill>
                  <a:schemeClr val="dk1"/>
                </a:solidFill>
                <a:latin typeface="Courier New"/>
                <a:ea typeface="Courier New"/>
                <a:cs typeface="Courier New"/>
                <a:sym typeface="Courier New"/>
              </a:rPr>
              <a:t>283.33333333333337</a:t>
            </a:r>
            <a:endParaRPr>
              <a:solidFill>
                <a:schemeClr val="dk1"/>
              </a:solidFill>
              <a:latin typeface="Courier New"/>
              <a:ea typeface="Courier New"/>
              <a:cs typeface="Courier New"/>
              <a:sym typeface="Courier New"/>
            </a:endParaRPr>
          </a:p>
          <a:p>
            <a:pPr marL="0" indent="0">
              <a:spcBef>
                <a:spcPts val="1867"/>
              </a:spcBef>
              <a:spcAft>
                <a:spcPts val="1867"/>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0"/>
          <p:cNvSpPr txBox="1">
            <a:spLocks noGrp="1"/>
          </p:cNvSpPr>
          <p:nvPr>
            <p:ph type="title"/>
          </p:nvPr>
        </p:nvSpPr>
        <p:spPr>
          <a:xfrm>
            <a:off x="415600" y="308100"/>
            <a:ext cx="11360800" cy="763600"/>
          </a:xfrm>
          <a:prstGeom prst="rect">
            <a:avLst/>
          </a:prstGeom>
        </p:spPr>
        <p:txBody>
          <a:bodyPr spcFirstLastPara="1" vert="horz" wrap="square" lIns="121900" tIns="121900" rIns="121900" bIns="121900" rtlCol="0" anchor="t" anchorCtr="0">
            <a:noAutofit/>
          </a:bodyPr>
          <a:lstStyle/>
          <a:p>
            <a:r>
              <a:rPr lang="en"/>
              <a:t>Control flow and iteration </a:t>
            </a:r>
            <a:endParaRPr/>
          </a:p>
        </p:txBody>
      </p:sp>
      <p:sp>
        <p:nvSpPr>
          <p:cNvPr id="222" name="Google Shape;222;p40"/>
          <p:cNvSpPr txBox="1">
            <a:spLocks noGrp="1"/>
          </p:cNvSpPr>
          <p:nvPr>
            <p:ph type="body" idx="1"/>
          </p:nvPr>
        </p:nvSpPr>
        <p:spPr>
          <a:xfrm>
            <a:off x="415600" y="1036320"/>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sz="2000">
                <a:latin typeface="Courier New"/>
                <a:ea typeface="Courier New"/>
                <a:cs typeface="Courier New"/>
                <a:sym typeface="Courier New"/>
              </a:rPr>
              <a:t>x, y = 10, 20</a:t>
            </a:r>
            <a:endParaRPr sz="2000">
              <a:latin typeface="Courier New"/>
              <a:ea typeface="Courier New"/>
              <a:cs typeface="Courier New"/>
              <a:sym typeface="Courier New"/>
            </a:endParaRPr>
          </a:p>
          <a:p>
            <a:pPr marL="0" indent="0">
              <a:spcBef>
                <a:spcPts val="1867"/>
              </a:spcBef>
              <a:buClr>
                <a:schemeClr val="dk1"/>
              </a:buClr>
              <a:buSzPts val="1100"/>
              <a:buNone/>
            </a:pPr>
            <a:r>
              <a:rPr lang="en" sz="2000">
                <a:latin typeface="Courier New"/>
                <a:ea typeface="Courier New"/>
                <a:cs typeface="Courier New"/>
                <a:sym typeface="Courier New"/>
              </a:rPr>
              <a:t>if x &lt; y:</a:t>
            </a:r>
            <a:endParaRPr sz="2000">
              <a:latin typeface="Courier New"/>
              <a:ea typeface="Courier New"/>
              <a:cs typeface="Courier New"/>
              <a:sym typeface="Courier New"/>
            </a:endParaRPr>
          </a:p>
          <a:p>
            <a:pPr marL="0" indent="0">
              <a:spcBef>
                <a:spcPts val="1867"/>
              </a:spcBef>
              <a:buClr>
                <a:schemeClr val="dk1"/>
              </a:buClr>
              <a:buSzPts val="1100"/>
              <a:buNone/>
            </a:pPr>
            <a:r>
              <a:rPr lang="en" sz="2000">
                <a:latin typeface="Courier New"/>
                <a:ea typeface="Courier New"/>
                <a:cs typeface="Courier New"/>
                <a:sym typeface="Courier New"/>
              </a:rPr>
              <a:t>    print("this is printed...")</a:t>
            </a:r>
            <a:endParaRPr sz="2000">
              <a:latin typeface="Courier New"/>
              <a:ea typeface="Courier New"/>
              <a:cs typeface="Courier New"/>
              <a:sym typeface="Courier New"/>
            </a:endParaRPr>
          </a:p>
          <a:p>
            <a:pPr marL="0" indent="0">
              <a:spcBef>
                <a:spcPts val="1867"/>
              </a:spcBef>
              <a:buClr>
                <a:schemeClr val="dk1"/>
              </a:buClr>
              <a:buSzPts val="1100"/>
              <a:buNone/>
            </a:pPr>
            <a:endParaRPr>
              <a:latin typeface="Courier New"/>
              <a:ea typeface="Courier New"/>
              <a:cs typeface="Courier New"/>
              <a:sym typeface="Courier New"/>
            </a:endParaRPr>
          </a:p>
          <a:p>
            <a:pPr marL="0" indent="0">
              <a:spcBef>
                <a:spcPts val="1867"/>
              </a:spcBef>
              <a:buNone/>
            </a:pPr>
            <a:endParaRPr>
              <a:latin typeface="Courier New"/>
              <a:ea typeface="Courier New"/>
              <a:cs typeface="Courier New"/>
              <a:sym typeface="Courier New"/>
            </a:endParaRPr>
          </a:p>
          <a:p>
            <a:pPr marL="0" indent="0">
              <a:spcBef>
                <a:spcPts val="1867"/>
              </a:spcBef>
              <a:spcAft>
                <a:spcPts val="1867"/>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1"/>
          <p:cNvSpPr txBox="1">
            <a:spLocks noGrp="1"/>
          </p:cNvSpPr>
          <p:nvPr>
            <p:ph type="title"/>
          </p:nvPr>
        </p:nvSpPr>
        <p:spPr>
          <a:xfrm>
            <a:off x="415600" y="308100"/>
            <a:ext cx="11360800" cy="763600"/>
          </a:xfrm>
          <a:prstGeom prst="rect">
            <a:avLst/>
          </a:prstGeom>
        </p:spPr>
        <p:txBody>
          <a:bodyPr spcFirstLastPara="1" vert="horz" wrap="square" lIns="121900" tIns="121900" rIns="121900" bIns="121900" rtlCol="0" anchor="t" anchorCtr="0">
            <a:noAutofit/>
          </a:bodyPr>
          <a:lstStyle/>
          <a:p>
            <a:r>
              <a:rPr lang="en"/>
              <a:t>Code Review </a:t>
            </a:r>
            <a:endParaRPr/>
          </a:p>
        </p:txBody>
      </p:sp>
      <p:sp>
        <p:nvSpPr>
          <p:cNvPr id="228" name="Google Shape;228;p41"/>
          <p:cNvSpPr txBox="1">
            <a:spLocks noGrp="1"/>
          </p:cNvSpPr>
          <p:nvPr>
            <p:ph type="body" idx="1"/>
          </p:nvPr>
        </p:nvSpPr>
        <p:spPr>
          <a:xfrm>
            <a:off x="415600" y="1036320"/>
            <a:ext cx="11360800" cy="4555200"/>
          </a:xfrm>
          <a:prstGeom prst="rect">
            <a:avLst/>
          </a:prstGeom>
        </p:spPr>
        <p:txBody>
          <a:bodyPr spcFirstLastPara="1" vert="horz" wrap="square" lIns="121900" tIns="121900" rIns="121900" bIns="121900" rtlCol="0" anchor="t" anchorCtr="0">
            <a:noAutofit/>
          </a:bodyPr>
          <a:lstStyle/>
          <a:p>
            <a:pPr marL="0" indent="0">
              <a:spcAft>
                <a:spcPts val="1867"/>
              </a:spcAft>
              <a:buNone/>
            </a:pPr>
            <a:endParaRPr/>
          </a:p>
        </p:txBody>
      </p:sp>
      <p:pic>
        <p:nvPicPr>
          <p:cNvPr id="229" name="Google Shape;229;p41"/>
          <p:cNvPicPr preferRelativeResize="0"/>
          <p:nvPr/>
        </p:nvPicPr>
        <p:blipFill>
          <a:blip r:embed="rId3">
            <a:alphaModFix/>
          </a:blip>
          <a:stretch>
            <a:fillRect/>
          </a:stretch>
        </p:blipFill>
        <p:spPr>
          <a:xfrm>
            <a:off x="613134" y="1221100"/>
            <a:ext cx="10768215" cy="418566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1684</Words>
  <Application>Microsoft Office PowerPoint</Application>
  <PresentationFormat>Widescreen</PresentationFormat>
  <Paragraphs>155</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Montserrat</vt:lpstr>
      <vt:lpstr>Office Theme</vt:lpstr>
      <vt:lpstr>    Learn Python by Coding Practical Examples  By Doug Akeem Purcell</vt:lpstr>
      <vt:lpstr>A lot to Cover in a Short Time!</vt:lpstr>
      <vt:lpstr>Intro and getting python installed </vt:lpstr>
      <vt:lpstr>Text Editor/IDE</vt:lpstr>
      <vt:lpstr>Didn’t Have time to Download Python on Your Machine? </vt:lpstr>
      <vt:lpstr>The Python Interpreter is Great for Learning the Basics </vt:lpstr>
      <vt:lpstr>Python variables and numbers </vt:lpstr>
      <vt:lpstr>Control flow and iteration </vt:lpstr>
      <vt:lpstr>Code Review </vt:lpstr>
      <vt:lpstr>Control flow and iteration</vt:lpstr>
      <vt:lpstr>Control flow and iteration</vt:lpstr>
      <vt:lpstr>Control flow and iteration</vt:lpstr>
      <vt:lpstr>Functions and lists </vt:lpstr>
      <vt:lpstr>Functions and lists </vt:lpstr>
      <vt:lpstr>Script #1: Practice in Break out rooms (15 minutes) </vt:lpstr>
      <vt:lpstr>Python Script #2: View all pdfs on your Desktop</vt:lpstr>
      <vt:lpstr>Python Script #2 Solution </vt:lpstr>
      <vt:lpstr>Python Script #3: List all files and their size</vt:lpstr>
      <vt:lpstr>Python Script #3 Solution </vt:lpstr>
      <vt:lpstr>Think of ways to extend these scripts </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Python by Coding Practical Examples  By Doug Akeem Purcell</dc:title>
  <dc:creator>Doug P</dc:creator>
  <cp:lastModifiedBy>Doug P</cp:lastModifiedBy>
  <cp:revision>1</cp:revision>
  <dcterms:created xsi:type="dcterms:W3CDTF">2022-01-26T06:39:24Z</dcterms:created>
  <dcterms:modified xsi:type="dcterms:W3CDTF">2022-01-26T06:42:57Z</dcterms:modified>
</cp:coreProperties>
</file>