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5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33"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b723916b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b723916b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b723916b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b723916b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7b723916b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7b723916b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b723916b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b723916b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7b723916b8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7b723916b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b723916b8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7b723916b8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b723916b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b723916b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7b723916b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7b723916b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b723916b8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b723916b8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b723916b8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b723916b8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b757724f4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b757724f4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7b723916b8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7b723916b8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b757724f4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7b757724f4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b723916b8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b723916b8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b723916b8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b723916b8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7b723916b8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7b723916b8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7b757724f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7b757724f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7b757724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7b757724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b757724f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b757724f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7b757724f4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7b757724f4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b757724f4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b757724f4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b723916b8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b723916b8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7b757724f4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7b757724f4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7b757724f4_1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7b757724f4_1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7b757724f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7b757724f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7b757724f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7b757724f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7b757724f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7b757724f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7b757724f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7b757724f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7b757724f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7b757724f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7b757724f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7b757724f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7b757724f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7b757724f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7b757724f4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7b757724f4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b757724f4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b757724f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7b757724f4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7b757724f4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7b757724f4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7b757724f4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b757724f4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7b757724f4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7b757724f4_1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7b757724f4_1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7b757724f4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7b757724f4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7b757724f4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7b757724f4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7b723916b8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7b723916b8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7b757724f4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7b757724f4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7b757724f4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7b757724f4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7b757724f4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7b757724f4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b68a4bd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b68a4bd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7b757724f4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7b757724f4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b68a4bd5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b68a4bd5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7b68a4bd5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7b68a4bd5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b68a4bd5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b68a4bd5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b723916b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b723916b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B97365-EBCA-4027-87D5-99FC1D4DF0BB}"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B97365-EBCA-4027-87D5-99FC1D4DF0BB}"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B97365-EBCA-4027-87D5-99FC1D4DF0BB}"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B97365-EBCA-4027-87D5-99FC1D4DF0BB}"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B97365-EBCA-4027-87D5-99FC1D4DF0BB}" type="datetimeFigureOut">
              <a:rPr lang="en-US" smtClean="0"/>
              <a:pPr/>
              <a:t>12/13/2019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B97365-EBCA-4027-87D5-99FC1D4DF0BB}" type="datetimeFigureOut">
              <a:rPr lang="en-US" smtClean="0"/>
              <a:pPr/>
              <a:t>12/13/2019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B97365-EBCA-4027-87D5-99FC1D4DF0BB}" type="datetimeFigureOut">
              <a:rPr lang="en-US" smtClean="0"/>
              <a:pPr/>
              <a:t>12/13/2019</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B97365-EBCA-4027-87D5-99FC1D4DF0BB}" type="datetimeFigureOut">
              <a:rPr lang="en-US" smtClean="0"/>
              <a:pPr/>
              <a:t>12/13/2019</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97365-EBCA-4027-87D5-99FC1D4DF0BB}" type="datetimeFigureOut">
              <a:rPr lang="en-US" smtClean="0"/>
              <a:pPr/>
              <a:t>12/13/2019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9"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B97365-EBCA-4027-87D5-99FC1D4DF0BB}" type="datetimeFigureOut">
              <a:rPr lang="en-US" smtClean="0"/>
              <a:pPr/>
              <a:t>12/13/2019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B97365-EBCA-4027-87D5-99FC1D4DF0BB}" type="datetimeFigureOut">
              <a:rPr lang="en-US" smtClean="0"/>
              <a:pPr/>
              <a:t>12/13/2019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CB97365-EBCA-4027-87D5-99FC1D4DF0BB}" type="datetimeFigureOut">
              <a:rPr lang="en-US" smtClean="0"/>
              <a:pPr/>
              <a:t>12/13/2019</a:t>
            </a:fld>
            <a:endParaRPr lang="en-US">
              <a:solidFill>
                <a:schemeClr val="tx1">
                  <a:shade val="50000"/>
                </a:schemeClr>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0" lang="en-US">
              <a:solidFill>
                <a:schemeClr val="tx1">
                  <a:shade val="50000"/>
                </a:schemeClr>
              </a:solidFill>
            </a:endParaRP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hyperlink" Target="https://www.django-cms.org/en/features/list/"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hyperlink" Target="https://startbootstrap.com/" TargetMode="External"/><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hyperlink" Target="https://startbootstrap.com/templates/modern-business"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hyperlink" Target="http://docs.django-cms.org/en/latest/user/tutorial/index.html" TargetMode="External"/><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hyperlink" Target="https://readthedocs.com/projects/divio-divio-cloud-docs/downloads/pdf/latest/" TargetMode="External"/><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61502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 django CMS Cheatsheet</a:t>
            </a:r>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000000"/>
                </a:solidFill>
              </a:rPr>
              <a:t>By Doug Purcell</a:t>
            </a:r>
            <a:endParaRPr>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#3: True or False </a:t>
            </a:r>
            <a:endParaRPr/>
          </a:p>
        </p:txBody>
      </p:sp>
      <p:sp>
        <p:nvSpPr>
          <p:cNvPr id="109" name="Google Shape;109;p2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0000"/>
                </a:solidFill>
              </a:rPr>
              <a:t>django CMS is the only cms system inspired by Django. </a:t>
            </a:r>
            <a:endParaRPr>
              <a:solidFill>
                <a:srgbClr val="00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False</a:t>
            </a:r>
            <a:endParaRPr/>
          </a:p>
        </p:txBody>
      </p:sp>
      <p:sp>
        <p:nvSpPr>
          <p:cNvPr id="115" name="Google Shape;115;p2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rgbClr val="000000"/>
                </a:solidFill>
              </a:rPr>
              <a:t>It’s the most popular django inspired cms system but it is not the only one. There’s other cms systems such as </a:t>
            </a:r>
            <a:r>
              <a:rPr lang="en" i="1" dirty="0">
                <a:solidFill>
                  <a:srgbClr val="000000"/>
                </a:solidFill>
              </a:rPr>
              <a:t>Wagtail </a:t>
            </a:r>
            <a:r>
              <a:rPr lang="en" dirty="0">
                <a:solidFill>
                  <a:srgbClr val="000000"/>
                </a:solidFill>
              </a:rPr>
              <a:t>and </a:t>
            </a:r>
            <a:r>
              <a:rPr lang="en" i="1" dirty="0">
                <a:solidFill>
                  <a:srgbClr val="000000"/>
                </a:solidFill>
              </a:rPr>
              <a:t>Mezzanine</a:t>
            </a:r>
            <a:r>
              <a:rPr lang="en" dirty="0">
                <a:solidFill>
                  <a:srgbClr val="000000"/>
                </a:solidFill>
              </a:rPr>
              <a:t>. </a:t>
            </a:r>
            <a:endParaRPr>
              <a:solidFill>
                <a:srgbClr val="00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822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Consider django CMS? These Companies Do...</a:t>
            </a:r>
            <a:endParaRPr/>
          </a:p>
        </p:txBody>
      </p:sp>
      <p:sp>
        <p:nvSpPr>
          <p:cNvPr id="121" name="Google Shape;121;p2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2" name="Google Shape;122;p24"/>
          <p:cNvPicPr preferRelativeResize="0"/>
          <p:nvPr/>
        </p:nvPicPr>
        <p:blipFill>
          <a:blip r:embed="rId3">
            <a:alphaModFix/>
          </a:blip>
          <a:stretch>
            <a:fillRect/>
          </a:stretch>
        </p:blipFill>
        <p:spPr>
          <a:xfrm>
            <a:off x="963550" y="1563900"/>
            <a:ext cx="1905000" cy="590550"/>
          </a:xfrm>
          <a:prstGeom prst="rect">
            <a:avLst/>
          </a:prstGeom>
          <a:noFill/>
          <a:ln>
            <a:noFill/>
          </a:ln>
        </p:spPr>
      </p:pic>
      <p:pic>
        <p:nvPicPr>
          <p:cNvPr id="123" name="Google Shape;123;p24"/>
          <p:cNvPicPr preferRelativeResize="0"/>
          <p:nvPr/>
        </p:nvPicPr>
        <p:blipFill>
          <a:blip r:embed="rId4">
            <a:alphaModFix/>
          </a:blip>
          <a:stretch>
            <a:fillRect/>
          </a:stretch>
        </p:blipFill>
        <p:spPr>
          <a:xfrm>
            <a:off x="4095750" y="1468650"/>
            <a:ext cx="952500" cy="781050"/>
          </a:xfrm>
          <a:prstGeom prst="rect">
            <a:avLst/>
          </a:prstGeom>
          <a:noFill/>
          <a:ln>
            <a:noFill/>
          </a:ln>
        </p:spPr>
      </p:pic>
      <p:pic>
        <p:nvPicPr>
          <p:cNvPr id="124" name="Google Shape;124;p24"/>
          <p:cNvPicPr preferRelativeResize="0"/>
          <p:nvPr/>
        </p:nvPicPr>
        <p:blipFill>
          <a:blip r:embed="rId5">
            <a:alphaModFix/>
          </a:blip>
          <a:stretch>
            <a:fillRect/>
          </a:stretch>
        </p:blipFill>
        <p:spPr>
          <a:xfrm>
            <a:off x="1406454" y="2716415"/>
            <a:ext cx="1019175" cy="1304925"/>
          </a:xfrm>
          <a:prstGeom prst="rect">
            <a:avLst/>
          </a:prstGeom>
          <a:noFill/>
          <a:ln>
            <a:noFill/>
          </a:ln>
        </p:spPr>
      </p:pic>
      <p:pic>
        <p:nvPicPr>
          <p:cNvPr id="125" name="Google Shape;125;p24"/>
          <p:cNvPicPr preferRelativeResize="0"/>
          <p:nvPr/>
        </p:nvPicPr>
        <p:blipFill>
          <a:blip r:embed="rId6">
            <a:alphaModFix/>
          </a:blip>
          <a:stretch>
            <a:fillRect/>
          </a:stretch>
        </p:blipFill>
        <p:spPr>
          <a:xfrm>
            <a:off x="5797367" y="1152464"/>
            <a:ext cx="2143125" cy="2143125"/>
          </a:xfrm>
          <a:prstGeom prst="rect">
            <a:avLst/>
          </a:prstGeom>
          <a:noFill/>
          <a:ln>
            <a:noFill/>
          </a:ln>
        </p:spPr>
      </p:pic>
      <p:pic>
        <p:nvPicPr>
          <p:cNvPr id="126" name="Google Shape;126;p24"/>
          <p:cNvPicPr preferRelativeResize="0"/>
          <p:nvPr/>
        </p:nvPicPr>
        <p:blipFill>
          <a:blip r:embed="rId7">
            <a:alphaModFix/>
          </a:blip>
          <a:stretch>
            <a:fillRect/>
          </a:stretch>
        </p:blipFill>
        <p:spPr>
          <a:xfrm>
            <a:off x="3922992" y="2877215"/>
            <a:ext cx="2543175" cy="180022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195100" y="121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Features of django CMS </a:t>
            </a:r>
            <a:endParaRPr/>
          </a:p>
        </p:txBody>
      </p:sp>
      <p:sp>
        <p:nvSpPr>
          <p:cNvPr id="132" name="Google Shape;132;p25"/>
          <p:cNvSpPr txBox="1">
            <a:spLocks noGrp="1"/>
          </p:cNvSpPr>
          <p:nvPr>
            <p:ph type="body" idx="1"/>
          </p:nvPr>
        </p:nvSpPr>
        <p:spPr>
          <a:xfrm>
            <a:off x="350700" y="693825"/>
            <a:ext cx="8793300" cy="42237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 sz="1500" dirty="0">
                <a:solidFill>
                  <a:srgbClr val="000000"/>
                </a:solidFill>
              </a:rPr>
              <a:t>Related content</a:t>
            </a:r>
            <a:endParaRPr sz="1500">
              <a:solidFill>
                <a:srgbClr val="000000"/>
              </a:solidFill>
            </a:endParaRPr>
          </a:p>
          <a:p>
            <a:pPr marL="457200" lvl="0" indent="-323850" algn="l" rtl="0">
              <a:spcBef>
                <a:spcPts val="0"/>
              </a:spcBef>
              <a:spcAft>
                <a:spcPts val="0"/>
              </a:spcAft>
              <a:buClr>
                <a:srgbClr val="000000"/>
              </a:buClr>
              <a:buSzPts val="1500"/>
              <a:buChar char="●"/>
            </a:pPr>
            <a:r>
              <a:rPr lang="en" sz="1500" dirty="0">
                <a:solidFill>
                  <a:srgbClr val="000000"/>
                </a:solidFill>
              </a:rPr>
              <a:t>Tag cloud</a:t>
            </a:r>
            <a:endParaRPr sz="1500">
              <a:solidFill>
                <a:srgbClr val="000000"/>
              </a:solidFill>
            </a:endParaRPr>
          </a:p>
          <a:p>
            <a:pPr marL="457200" lvl="0" indent="-323850" algn="l" rtl="0">
              <a:spcBef>
                <a:spcPts val="0"/>
              </a:spcBef>
              <a:spcAft>
                <a:spcPts val="0"/>
              </a:spcAft>
              <a:buClr>
                <a:srgbClr val="000000"/>
              </a:buClr>
              <a:buSzPts val="1500"/>
              <a:buChar char="●"/>
            </a:pPr>
            <a:r>
              <a:rPr lang="en" sz="1500" dirty="0">
                <a:solidFill>
                  <a:srgbClr val="000000"/>
                </a:solidFill>
              </a:rPr>
              <a:t>Comments</a:t>
            </a:r>
            <a:endParaRPr sz="1500">
              <a:solidFill>
                <a:srgbClr val="000000"/>
              </a:solidFill>
            </a:endParaRPr>
          </a:p>
          <a:p>
            <a:pPr marL="457200" lvl="0" indent="-323850" algn="l" rtl="0">
              <a:spcBef>
                <a:spcPts val="0"/>
              </a:spcBef>
              <a:spcAft>
                <a:spcPts val="0"/>
              </a:spcAft>
              <a:buClr>
                <a:srgbClr val="000000"/>
              </a:buClr>
              <a:buSzPts val="1500"/>
              <a:buChar char="●"/>
            </a:pPr>
            <a:r>
              <a:rPr lang="en" sz="1500" dirty="0">
                <a:solidFill>
                  <a:srgbClr val="000000"/>
                </a:solidFill>
              </a:rPr>
              <a:t>Slide show </a:t>
            </a:r>
            <a:endParaRPr sz="1500">
              <a:solidFill>
                <a:srgbClr val="000000"/>
              </a:solidFill>
            </a:endParaRPr>
          </a:p>
          <a:p>
            <a:pPr marL="457200" lvl="0" indent="-323850" algn="l" rtl="0">
              <a:spcBef>
                <a:spcPts val="0"/>
              </a:spcBef>
              <a:spcAft>
                <a:spcPts val="0"/>
              </a:spcAft>
              <a:buClr>
                <a:srgbClr val="000000"/>
              </a:buClr>
              <a:buSzPts val="1500"/>
              <a:buChar char="●"/>
            </a:pPr>
            <a:r>
              <a:rPr lang="en" sz="1500" dirty="0">
                <a:solidFill>
                  <a:srgbClr val="000000"/>
                </a:solidFill>
              </a:rPr>
              <a:t>News and blog</a:t>
            </a:r>
            <a:endParaRPr sz="1500">
              <a:solidFill>
                <a:srgbClr val="000000"/>
              </a:solidFill>
            </a:endParaRPr>
          </a:p>
          <a:p>
            <a:pPr marL="457200" lvl="0" indent="-323850" algn="l" rtl="0">
              <a:spcBef>
                <a:spcPts val="0"/>
              </a:spcBef>
              <a:spcAft>
                <a:spcPts val="0"/>
              </a:spcAft>
              <a:buClr>
                <a:srgbClr val="000000"/>
              </a:buClr>
              <a:buSzPts val="1500"/>
              <a:buChar char="●"/>
            </a:pPr>
            <a:r>
              <a:rPr lang="en" sz="1500" dirty="0">
                <a:solidFill>
                  <a:srgbClr val="000000"/>
                </a:solidFill>
              </a:rPr>
              <a:t>Bulletin board</a:t>
            </a:r>
            <a:endParaRPr sz="1500">
              <a:solidFill>
                <a:srgbClr val="000000"/>
              </a:solidFill>
            </a:endParaRPr>
          </a:p>
          <a:p>
            <a:pPr marL="457200" lvl="0" indent="-323850" algn="l" rtl="0">
              <a:spcBef>
                <a:spcPts val="0"/>
              </a:spcBef>
              <a:spcAft>
                <a:spcPts val="0"/>
              </a:spcAft>
              <a:buClr>
                <a:srgbClr val="000000"/>
              </a:buClr>
              <a:buSzPts val="1500"/>
              <a:buChar char="●"/>
            </a:pPr>
            <a:r>
              <a:rPr lang="en" sz="1500" dirty="0">
                <a:solidFill>
                  <a:srgbClr val="000000"/>
                </a:solidFill>
              </a:rPr>
              <a:t>Forms builder</a:t>
            </a:r>
            <a:endParaRPr sz="1500">
              <a:solidFill>
                <a:srgbClr val="000000"/>
              </a:solidFill>
            </a:endParaRPr>
          </a:p>
          <a:p>
            <a:pPr marL="457200" lvl="0" indent="-323850" algn="l" rtl="0">
              <a:spcBef>
                <a:spcPts val="0"/>
              </a:spcBef>
              <a:spcAft>
                <a:spcPts val="0"/>
              </a:spcAft>
              <a:buClr>
                <a:srgbClr val="000000"/>
              </a:buClr>
              <a:buSzPts val="1500"/>
              <a:buChar char="●"/>
            </a:pPr>
            <a:r>
              <a:rPr lang="en" sz="1500" dirty="0">
                <a:solidFill>
                  <a:srgbClr val="000000"/>
                </a:solidFill>
              </a:rPr>
              <a:t>Social media</a:t>
            </a:r>
            <a:endParaRPr sz="1500">
              <a:solidFill>
                <a:srgbClr val="000000"/>
              </a:solidFill>
            </a:endParaRPr>
          </a:p>
          <a:p>
            <a:pPr marL="457200" lvl="0" indent="-323850" algn="l" rtl="0">
              <a:spcBef>
                <a:spcPts val="0"/>
              </a:spcBef>
              <a:spcAft>
                <a:spcPts val="0"/>
              </a:spcAft>
              <a:buClr>
                <a:srgbClr val="000000"/>
              </a:buClr>
              <a:buSzPts val="1500"/>
              <a:buChar char="●"/>
            </a:pPr>
            <a:r>
              <a:rPr lang="en" sz="1500" dirty="0">
                <a:solidFill>
                  <a:srgbClr val="000000"/>
                </a:solidFill>
              </a:rPr>
              <a:t>Free and commercial themes </a:t>
            </a:r>
            <a:endParaRPr sz="1500">
              <a:solidFill>
                <a:srgbClr val="000000"/>
              </a:solidFill>
            </a:endParaRPr>
          </a:p>
          <a:p>
            <a:pPr marL="457200" lvl="0" indent="-323850" algn="l" rtl="0">
              <a:spcBef>
                <a:spcPts val="0"/>
              </a:spcBef>
              <a:spcAft>
                <a:spcPts val="0"/>
              </a:spcAft>
              <a:buClr>
                <a:srgbClr val="000000"/>
              </a:buClr>
              <a:buSzPts val="1500"/>
              <a:buChar char="●"/>
            </a:pPr>
            <a:r>
              <a:rPr lang="en" sz="1500" dirty="0">
                <a:solidFill>
                  <a:srgbClr val="000000"/>
                </a:solidFill>
              </a:rPr>
              <a:t>Large developer community</a:t>
            </a:r>
            <a:endParaRPr sz="1500">
              <a:solidFill>
                <a:srgbClr val="000000"/>
              </a:solidFill>
            </a:endParaRPr>
          </a:p>
          <a:p>
            <a:pPr marL="457200" lvl="0" indent="-323850" algn="l" rtl="0">
              <a:spcBef>
                <a:spcPts val="0"/>
              </a:spcBef>
              <a:spcAft>
                <a:spcPts val="0"/>
              </a:spcAft>
              <a:buClr>
                <a:srgbClr val="000000"/>
              </a:buClr>
              <a:buSzPts val="1500"/>
              <a:buChar char="●"/>
            </a:pPr>
            <a:r>
              <a:rPr lang="en" sz="1500" dirty="0">
                <a:solidFill>
                  <a:srgbClr val="000000"/>
                </a:solidFill>
              </a:rPr>
              <a:t>Opensource, released under the BSD 3 license </a:t>
            </a:r>
            <a:endParaRPr sz="1500">
              <a:solidFill>
                <a:srgbClr val="000000"/>
              </a:solidFill>
            </a:endParaRPr>
          </a:p>
          <a:p>
            <a:pPr marL="0" lvl="0" indent="0" algn="l" rtl="0">
              <a:spcBef>
                <a:spcPts val="1600"/>
              </a:spcBef>
              <a:spcAft>
                <a:spcPts val="1600"/>
              </a:spcAft>
              <a:buNone/>
            </a:pPr>
            <a:r>
              <a:rPr lang="en" sz="1500" dirty="0">
                <a:solidFill>
                  <a:srgbClr val="000000"/>
                </a:solidFill>
              </a:rPr>
              <a:t>There’s a lot more, see the full feature list here:</a:t>
            </a:r>
            <a:r>
              <a:rPr lang="en" sz="1500" dirty="0"/>
              <a:t> </a:t>
            </a:r>
            <a:r>
              <a:rPr lang="en" sz="1500" u="sng" dirty="0">
                <a:solidFill>
                  <a:schemeClr val="hlink"/>
                </a:solidFill>
                <a:hlinkClick r:id="rId3"/>
              </a:rPr>
              <a:t>h</a:t>
            </a:r>
            <a:r>
              <a:rPr lang="en" sz="1500" u="sng" dirty="0">
                <a:solidFill>
                  <a:schemeClr val="hlink"/>
                </a:solidFill>
                <a:latin typeface="Courier New"/>
                <a:ea typeface="Courier New"/>
                <a:cs typeface="Courier New"/>
                <a:sym typeface="Courier New"/>
                <a:hlinkClick r:id="rId3"/>
              </a:rPr>
              <a:t>ttps://www.django-cms.org/en/features/list</a:t>
            </a:r>
            <a:endParaRPr sz="1500">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311700" y="134875"/>
            <a:ext cx="8520600" cy="101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 I: Getting up and running with django CMS</a:t>
            </a:r>
            <a:endParaRPr/>
          </a:p>
        </p:txBody>
      </p:sp>
      <p:sp>
        <p:nvSpPr>
          <p:cNvPr id="138" name="Google Shape;138;p26"/>
          <p:cNvSpPr txBox="1">
            <a:spLocks noGrp="1"/>
          </p:cNvSpPr>
          <p:nvPr>
            <p:ph type="body" idx="1"/>
          </p:nvPr>
        </p:nvSpPr>
        <p:spPr>
          <a:xfrm>
            <a:off x="311700" y="1019450"/>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dirty="0">
                <a:solidFill>
                  <a:schemeClr val="dk1"/>
                </a:solidFill>
              </a:rPr>
              <a:t>Let’s get our hands dirty and learn how to install django CMS, how to access the admin web portal, how to create our first project, and how to make our very first post.  </a:t>
            </a:r>
            <a:endParaRPr sz="20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Formula for </a:t>
            </a:r>
            <a:r>
              <a:rPr lang="en" dirty="0" smtClean="0"/>
              <a:t>what we’ll </a:t>
            </a:r>
            <a:r>
              <a:rPr lang="en" dirty="0"/>
              <a:t>need </a:t>
            </a:r>
            <a:endParaRPr/>
          </a:p>
        </p:txBody>
      </p:sp>
      <p:sp>
        <p:nvSpPr>
          <p:cNvPr id="144" name="Google Shape;144;p2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300">
                <a:solidFill>
                  <a:srgbClr val="000000"/>
                </a:solidFill>
              </a:rPr>
              <a:t>pip + a virtual wrapper + django CMS = success!</a:t>
            </a:r>
            <a:endParaRPr sz="2300">
              <a:solidFill>
                <a:srgbClr val="00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virtual environment </a:t>
            </a:r>
            <a:endParaRPr/>
          </a:p>
        </p:txBody>
      </p:sp>
      <p:sp>
        <p:nvSpPr>
          <p:cNvPr id="150" name="Google Shape;150;p2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200">
                <a:solidFill>
                  <a:srgbClr val="000000"/>
                </a:solidFill>
                <a:latin typeface="Courier New"/>
                <a:ea typeface="Courier New"/>
                <a:cs typeface="Courier New"/>
                <a:sym typeface="Courier New"/>
              </a:rPr>
              <a:t>$ virtualenv cms </a:t>
            </a:r>
            <a:endParaRPr sz="2200">
              <a:solidFill>
                <a:srgbClr val="000000"/>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II: Activate the virtual environment  </a:t>
            </a:r>
            <a:endParaRPr/>
          </a:p>
        </p:txBody>
      </p:sp>
      <p:sp>
        <p:nvSpPr>
          <p:cNvPr id="156" name="Google Shape;156;p2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0000"/>
                </a:solidFill>
                <a:latin typeface="Courier New"/>
                <a:ea typeface="Courier New"/>
                <a:cs typeface="Courier New"/>
                <a:sym typeface="Courier New"/>
              </a:rPr>
              <a:t> $ Scripts/activate </a:t>
            </a:r>
            <a:endParaRPr>
              <a:solidFill>
                <a:srgbClr val="000000"/>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 III: Install django CMS</a:t>
            </a:r>
            <a:endParaRPr/>
          </a:p>
        </p:txBody>
      </p:sp>
      <p:sp>
        <p:nvSpPr>
          <p:cNvPr id="162" name="Google Shape;162;p3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0000"/>
                </a:solidFill>
                <a:latin typeface="Courier New"/>
                <a:ea typeface="Courier New"/>
                <a:cs typeface="Courier New"/>
                <a:sym typeface="Courier New"/>
              </a:rPr>
              <a:t>$ pip install djangocms-installer </a:t>
            </a:r>
            <a:endParaRPr>
              <a:solidFill>
                <a:srgbClr val="000000"/>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create a new directory for your project</a:t>
            </a:r>
            <a:endParaRPr/>
          </a:p>
        </p:txBody>
      </p:sp>
      <p:sp>
        <p:nvSpPr>
          <p:cNvPr id="168" name="Google Shape;168;p3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latin typeface="Courier New"/>
                <a:ea typeface="Courier New"/>
                <a:cs typeface="Courier New"/>
                <a:sym typeface="Courier New"/>
              </a:rPr>
              <a:t>$ mkdir blog</a:t>
            </a:r>
            <a:endParaRPr>
              <a:solidFill>
                <a:srgbClr val="000000"/>
              </a:solidFill>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Introducing The Presenter</a:t>
            </a:r>
            <a:endParaRPr/>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rgbClr val="000000"/>
                </a:solidFill>
              </a:rPr>
              <a:t>What is up, I’m Doug Purcell! I’m a software engineer, internet entrepreneur, and </a:t>
            </a:r>
            <a:r>
              <a:rPr lang="en" dirty="0" smtClean="0">
                <a:solidFill>
                  <a:srgbClr val="000000"/>
                </a:solidFill>
              </a:rPr>
              <a:t>author of </a:t>
            </a:r>
            <a:r>
              <a:rPr lang="en" i="1" dirty="0" smtClean="0">
                <a:solidFill>
                  <a:srgbClr val="000000"/>
                </a:solidFill>
              </a:rPr>
              <a:t>Code Cool Stuff With Python </a:t>
            </a:r>
            <a:r>
              <a:rPr lang="en" dirty="0" smtClean="0">
                <a:solidFill>
                  <a:srgbClr val="000000"/>
                </a:solidFill>
              </a:rPr>
              <a:t>available on Amazon.</a:t>
            </a:r>
            <a:endParaRPr>
              <a:solidFill>
                <a:srgbClr val="0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the project with the following command</a:t>
            </a:r>
            <a:endParaRPr/>
          </a:p>
        </p:txBody>
      </p:sp>
      <p:sp>
        <p:nvSpPr>
          <p:cNvPr id="174" name="Google Shape;174;p3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0000"/>
                </a:solidFill>
                <a:latin typeface="Courier New"/>
                <a:ea typeface="Courier New"/>
                <a:cs typeface="Courier New"/>
                <a:sym typeface="Courier New"/>
              </a:rPr>
              <a:t>$ djangocms -p . blog </a:t>
            </a:r>
            <a:endParaRPr>
              <a:solidFill>
                <a:srgbClr val="000000"/>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3"/>
          <p:cNvSpPr txBox="1">
            <a:spLocks noGrp="1"/>
          </p:cNvSpPr>
          <p:nvPr>
            <p:ph type="title"/>
          </p:nvPr>
        </p:nvSpPr>
        <p:spPr>
          <a:xfrm>
            <a:off x="246925" y="108175"/>
            <a:ext cx="8731500" cy="10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everything should look thus far, similar to a traditional django project </a:t>
            </a:r>
            <a:endParaRPr/>
          </a:p>
        </p:txBody>
      </p:sp>
      <p:sp>
        <p:nvSpPr>
          <p:cNvPr id="180" name="Google Shape;180;p33"/>
          <p:cNvSpPr txBox="1">
            <a:spLocks noGrp="1"/>
          </p:cNvSpPr>
          <p:nvPr>
            <p:ph type="body" idx="1"/>
          </p:nvPr>
        </p:nvSpPr>
        <p:spPr>
          <a:xfrm>
            <a:off x="311700" y="13338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333333"/>
                </a:solidFill>
                <a:latin typeface="Courier New"/>
                <a:ea typeface="Courier New"/>
                <a:cs typeface="Courier New"/>
                <a:sym typeface="Courier New"/>
              </a:rPr>
              <a:t>blog</a:t>
            </a:r>
            <a:endParaRPr sz="1500">
              <a:solidFill>
                <a:srgbClr val="404040"/>
              </a:solidFill>
              <a:latin typeface="Courier New"/>
              <a:ea typeface="Courier New"/>
              <a:cs typeface="Courier New"/>
              <a:sym typeface="Courier New"/>
            </a:endParaRPr>
          </a:p>
          <a:p>
            <a:pPr marL="0" lvl="0" indent="0" algn="l" rtl="0">
              <a:spcBef>
                <a:spcPts val="1600"/>
              </a:spcBef>
              <a:spcAft>
                <a:spcPts val="0"/>
              </a:spcAft>
              <a:buNone/>
            </a:pPr>
            <a:r>
              <a:rPr lang="en" sz="1500">
                <a:solidFill>
                  <a:srgbClr val="404040"/>
                </a:solidFill>
                <a:latin typeface="Courier New"/>
                <a:ea typeface="Courier New"/>
                <a:cs typeface="Courier New"/>
                <a:sym typeface="Courier New"/>
              </a:rPr>
              <a:t>    </a:t>
            </a:r>
            <a:r>
              <a:rPr lang="en" sz="1500">
                <a:solidFill>
                  <a:srgbClr val="333333"/>
                </a:solidFill>
                <a:latin typeface="Courier New"/>
                <a:ea typeface="Courier New"/>
                <a:cs typeface="Courier New"/>
                <a:sym typeface="Courier New"/>
              </a:rPr>
              <a:t>blog</a:t>
            </a:r>
            <a:endParaRPr sz="1500">
              <a:solidFill>
                <a:srgbClr val="404040"/>
              </a:solidFill>
              <a:latin typeface="Courier New"/>
              <a:ea typeface="Courier New"/>
              <a:cs typeface="Courier New"/>
              <a:sym typeface="Courier New"/>
            </a:endParaRPr>
          </a:p>
          <a:p>
            <a:pPr marL="0" lvl="0" indent="0" algn="l" rtl="0">
              <a:spcBef>
                <a:spcPts val="1600"/>
              </a:spcBef>
              <a:spcAft>
                <a:spcPts val="0"/>
              </a:spcAft>
              <a:buNone/>
            </a:pPr>
            <a:r>
              <a:rPr lang="en" sz="1500">
                <a:solidFill>
                  <a:srgbClr val="404040"/>
                </a:solidFill>
                <a:latin typeface="Courier New"/>
                <a:ea typeface="Courier New"/>
                <a:cs typeface="Courier New"/>
                <a:sym typeface="Courier New"/>
              </a:rPr>
              <a:t>        </a:t>
            </a:r>
            <a:r>
              <a:rPr lang="en" sz="1500">
                <a:solidFill>
                  <a:srgbClr val="333333"/>
                </a:solidFill>
                <a:latin typeface="Courier New"/>
                <a:ea typeface="Courier New"/>
                <a:cs typeface="Courier New"/>
                <a:sym typeface="Courier New"/>
              </a:rPr>
              <a:t>__init__</a:t>
            </a:r>
            <a:r>
              <a:rPr lang="en" sz="1500" b="1">
                <a:solidFill>
                  <a:srgbClr val="666666"/>
                </a:solidFill>
                <a:latin typeface="Courier New"/>
                <a:ea typeface="Courier New"/>
                <a:cs typeface="Courier New"/>
                <a:sym typeface="Courier New"/>
              </a:rPr>
              <a:t>.</a:t>
            </a:r>
            <a:r>
              <a:rPr lang="en" sz="1500">
                <a:solidFill>
                  <a:srgbClr val="333333"/>
                </a:solidFill>
                <a:latin typeface="Courier New"/>
                <a:ea typeface="Courier New"/>
                <a:cs typeface="Courier New"/>
                <a:sym typeface="Courier New"/>
              </a:rPr>
              <a:t>py</a:t>
            </a:r>
            <a:endParaRPr sz="1500">
              <a:solidFill>
                <a:srgbClr val="404040"/>
              </a:solidFill>
              <a:latin typeface="Courier New"/>
              <a:ea typeface="Courier New"/>
              <a:cs typeface="Courier New"/>
              <a:sym typeface="Courier New"/>
            </a:endParaRPr>
          </a:p>
          <a:p>
            <a:pPr marL="0" lvl="0" indent="0" algn="l" rtl="0">
              <a:spcBef>
                <a:spcPts val="1600"/>
              </a:spcBef>
              <a:spcAft>
                <a:spcPts val="0"/>
              </a:spcAft>
              <a:buNone/>
            </a:pPr>
            <a:r>
              <a:rPr lang="en" sz="1500">
                <a:solidFill>
                  <a:srgbClr val="404040"/>
                </a:solidFill>
                <a:latin typeface="Courier New"/>
                <a:ea typeface="Courier New"/>
                <a:cs typeface="Courier New"/>
                <a:sym typeface="Courier New"/>
              </a:rPr>
              <a:t>        </a:t>
            </a:r>
            <a:r>
              <a:rPr lang="en" sz="1500">
                <a:solidFill>
                  <a:srgbClr val="333333"/>
                </a:solidFill>
                <a:latin typeface="Courier New"/>
                <a:ea typeface="Courier New"/>
                <a:cs typeface="Courier New"/>
                <a:sym typeface="Courier New"/>
              </a:rPr>
              <a:t>settings</a:t>
            </a:r>
            <a:r>
              <a:rPr lang="en" sz="1500" b="1">
                <a:solidFill>
                  <a:srgbClr val="666666"/>
                </a:solidFill>
                <a:latin typeface="Courier New"/>
                <a:ea typeface="Courier New"/>
                <a:cs typeface="Courier New"/>
                <a:sym typeface="Courier New"/>
              </a:rPr>
              <a:t>.</a:t>
            </a:r>
            <a:r>
              <a:rPr lang="en" sz="1500">
                <a:solidFill>
                  <a:srgbClr val="333333"/>
                </a:solidFill>
                <a:latin typeface="Courier New"/>
                <a:ea typeface="Courier New"/>
                <a:cs typeface="Courier New"/>
                <a:sym typeface="Courier New"/>
              </a:rPr>
              <a:t>py</a:t>
            </a:r>
            <a:endParaRPr sz="1500">
              <a:solidFill>
                <a:srgbClr val="404040"/>
              </a:solidFill>
              <a:latin typeface="Courier New"/>
              <a:ea typeface="Courier New"/>
              <a:cs typeface="Courier New"/>
              <a:sym typeface="Courier New"/>
            </a:endParaRPr>
          </a:p>
          <a:p>
            <a:pPr marL="0" lvl="0" indent="0" algn="l" rtl="0">
              <a:spcBef>
                <a:spcPts val="1600"/>
              </a:spcBef>
              <a:spcAft>
                <a:spcPts val="0"/>
              </a:spcAft>
              <a:buNone/>
            </a:pPr>
            <a:r>
              <a:rPr lang="en" sz="1500">
                <a:solidFill>
                  <a:srgbClr val="404040"/>
                </a:solidFill>
                <a:latin typeface="Courier New"/>
                <a:ea typeface="Courier New"/>
                <a:cs typeface="Courier New"/>
                <a:sym typeface="Courier New"/>
              </a:rPr>
              <a:t>        </a:t>
            </a:r>
            <a:r>
              <a:rPr lang="en" sz="1500">
                <a:solidFill>
                  <a:srgbClr val="333333"/>
                </a:solidFill>
                <a:latin typeface="Courier New"/>
                <a:ea typeface="Courier New"/>
                <a:cs typeface="Courier New"/>
                <a:sym typeface="Courier New"/>
              </a:rPr>
              <a:t>urls</a:t>
            </a:r>
            <a:r>
              <a:rPr lang="en" sz="1500" b="1">
                <a:solidFill>
                  <a:srgbClr val="666666"/>
                </a:solidFill>
                <a:latin typeface="Courier New"/>
                <a:ea typeface="Courier New"/>
                <a:cs typeface="Courier New"/>
                <a:sym typeface="Courier New"/>
              </a:rPr>
              <a:t>.</a:t>
            </a:r>
            <a:r>
              <a:rPr lang="en" sz="1500">
                <a:solidFill>
                  <a:srgbClr val="333333"/>
                </a:solidFill>
                <a:latin typeface="Courier New"/>
                <a:ea typeface="Courier New"/>
                <a:cs typeface="Courier New"/>
                <a:sym typeface="Courier New"/>
              </a:rPr>
              <a:t>py</a:t>
            </a:r>
            <a:endParaRPr sz="1500">
              <a:solidFill>
                <a:srgbClr val="404040"/>
              </a:solidFill>
              <a:latin typeface="Courier New"/>
              <a:ea typeface="Courier New"/>
              <a:cs typeface="Courier New"/>
              <a:sym typeface="Courier New"/>
            </a:endParaRPr>
          </a:p>
          <a:p>
            <a:pPr marL="0" lvl="0" indent="0" algn="l" rtl="0">
              <a:spcBef>
                <a:spcPts val="1600"/>
              </a:spcBef>
              <a:spcAft>
                <a:spcPts val="0"/>
              </a:spcAft>
              <a:buNone/>
            </a:pPr>
            <a:r>
              <a:rPr lang="en" sz="1500">
                <a:solidFill>
                  <a:srgbClr val="404040"/>
                </a:solidFill>
                <a:latin typeface="Courier New"/>
                <a:ea typeface="Courier New"/>
                <a:cs typeface="Courier New"/>
                <a:sym typeface="Courier New"/>
              </a:rPr>
              <a:t>        </a:t>
            </a:r>
            <a:r>
              <a:rPr lang="en" sz="1500">
                <a:solidFill>
                  <a:srgbClr val="333333"/>
                </a:solidFill>
                <a:latin typeface="Courier New"/>
                <a:ea typeface="Courier New"/>
                <a:cs typeface="Courier New"/>
                <a:sym typeface="Courier New"/>
              </a:rPr>
              <a:t>wsgi</a:t>
            </a:r>
            <a:r>
              <a:rPr lang="en" sz="1500" b="1">
                <a:solidFill>
                  <a:srgbClr val="666666"/>
                </a:solidFill>
                <a:latin typeface="Courier New"/>
                <a:ea typeface="Courier New"/>
                <a:cs typeface="Courier New"/>
                <a:sym typeface="Courier New"/>
              </a:rPr>
              <a:t>.</a:t>
            </a:r>
            <a:r>
              <a:rPr lang="en" sz="1500">
                <a:solidFill>
                  <a:srgbClr val="333333"/>
                </a:solidFill>
                <a:latin typeface="Courier New"/>
                <a:ea typeface="Courier New"/>
                <a:cs typeface="Courier New"/>
                <a:sym typeface="Courier New"/>
              </a:rPr>
              <a:t>py</a:t>
            </a:r>
            <a:endParaRPr sz="1500">
              <a:solidFill>
                <a:srgbClr val="404040"/>
              </a:solidFill>
              <a:latin typeface="Courier New"/>
              <a:ea typeface="Courier New"/>
              <a:cs typeface="Courier New"/>
              <a:sym typeface="Courier New"/>
            </a:endParaRPr>
          </a:p>
          <a:p>
            <a:pPr marL="114300" marR="114300" lvl="0" indent="0" algn="l" rtl="0">
              <a:lnSpc>
                <a:spcPct val="150000"/>
              </a:lnSpc>
              <a:spcBef>
                <a:spcPts val="1600"/>
              </a:spcBef>
              <a:spcAft>
                <a:spcPts val="0"/>
              </a:spcAft>
              <a:buClr>
                <a:schemeClr val="dk1"/>
              </a:buClr>
              <a:buSzPts val="1100"/>
              <a:buFont typeface="Arial"/>
              <a:buNone/>
            </a:pPr>
            <a:r>
              <a:rPr lang="en" sz="1500">
                <a:solidFill>
                  <a:srgbClr val="404040"/>
                </a:solidFill>
                <a:latin typeface="Courier New"/>
                <a:ea typeface="Courier New"/>
                <a:cs typeface="Courier New"/>
                <a:sym typeface="Courier New"/>
              </a:rPr>
              <a:t>    </a:t>
            </a:r>
            <a:r>
              <a:rPr lang="en" sz="1500">
                <a:solidFill>
                  <a:srgbClr val="333333"/>
                </a:solidFill>
                <a:latin typeface="Courier New"/>
                <a:ea typeface="Courier New"/>
                <a:cs typeface="Courier New"/>
                <a:sym typeface="Courier New"/>
              </a:rPr>
              <a:t>manage</a:t>
            </a:r>
            <a:r>
              <a:rPr lang="en" sz="1500" b="1">
                <a:solidFill>
                  <a:srgbClr val="666666"/>
                </a:solidFill>
                <a:latin typeface="Courier New"/>
                <a:ea typeface="Courier New"/>
                <a:cs typeface="Courier New"/>
                <a:sym typeface="Courier New"/>
              </a:rPr>
              <a:t>.</a:t>
            </a:r>
            <a:r>
              <a:rPr lang="en" sz="1500">
                <a:solidFill>
                  <a:srgbClr val="333333"/>
                </a:solidFill>
                <a:latin typeface="Courier New"/>
                <a:ea typeface="Courier New"/>
                <a:cs typeface="Courier New"/>
                <a:sym typeface="Courier New"/>
              </a:rPr>
              <a:t>py</a:t>
            </a:r>
            <a:endParaRPr sz="1500">
              <a:solidFill>
                <a:srgbClr val="333333"/>
              </a:solidFill>
              <a:latin typeface="Courier New"/>
              <a:ea typeface="Courier New"/>
              <a:cs typeface="Courier New"/>
              <a:sym typeface="Courier New"/>
            </a:endParaRPr>
          </a:p>
          <a:p>
            <a:pPr marL="0" lvl="0" indent="0" algn="l" rtl="0">
              <a:spcBef>
                <a:spcPts val="0"/>
              </a:spcBef>
              <a:spcAft>
                <a:spcPts val="1600"/>
              </a:spcAft>
              <a:buNone/>
            </a:pP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Once done activate the server</a:t>
            </a:r>
            <a:endParaRPr/>
          </a:p>
        </p:txBody>
      </p:sp>
      <p:sp>
        <p:nvSpPr>
          <p:cNvPr id="186" name="Google Shape;186;p3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0000"/>
                </a:solidFill>
                <a:latin typeface="Courier New"/>
                <a:ea typeface="Courier New"/>
                <a:cs typeface="Courier New"/>
                <a:sym typeface="Courier New"/>
              </a:rPr>
              <a:t>$ python manage.py runserver</a:t>
            </a:r>
            <a:endParaRPr>
              <a:solidFill>
                <a:srgbClr val="000000"/>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Access port 8000 </a:t>
            </a:r>
            <a:endParaRPr/>
          </a:p>
        </p:txBody>
      </p:sp>
      <p:sp>
        <p:nvSpPr>
          <p:cNvPr id="192" name="Google Shape;192;p3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dirty="0">
                <a:solidFill>
                  <a:schemeClr val="hlink"/>
                </a:solidFill>
                <a:latin typeface="Courier New"/>
                <a:ea typeface="Courier New"/>
                <a:cs typeface="Courier New"/>
                <a:sym typeface="Courier New"/>
                <a:hlinkClick r:id="rId3"/>
              </a:rPr>
              <a:t>http://127.0.0.1:8000</a:t>
            </a:r>
            <a:endParaRPr>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Login to admin interface</a:t>
            </a:r>
            <a:endParaRPr/>
          </a:p>
        </p:txBody>
      </p:sp>
      <p:sp>
        <p:nvSpPr>
          <p:cNvPr id="198" name="Google Shape;198;p3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Default username/pass is </a:t>
            </a:r>
            <a:r>
              <a:rPr lang="en">
                <a:solidFill>
                  <a:srgbClr val="000000"/>
                </a:solidFill>
                <a:latin typeface="Courier New"/>
                <a:ea typeface="Courier New"/>
                <a:cs typeface="Courier New"/>
                <a:sym typeface="Courier New"/>
              </a:rPr>
              <a:t>admin/admin</a:t>
            </a:r>
            <a:r>
              <a:rPr lang="en">
                <a:solidFill>
                  <a:srgbClr val="000000"/>
                </a:solidFill>
              </a:rPr>
              <a:t>, but you can add an additional superuser by running the following command:</a:t>
            </a:r>
            <a:endParaRPr>
              <a:solidFill>
                <a:srgbClr val="000000"/>
              </a:solidFill>
            </a:endParaRPr>
          </a:p>
          <a:p>
            <a:pPr marL="0" lvl="0" indent="0" algn="l" rtl="0">
              <a:spcBef>
                <a:spcPts val="1600"/>
              </a:spcBef>
              <a:spcAft>
                <a:spcPts val="1600"/>
              </a:spcAft>
              <a:buNone/>
            </a:pPr>
            <a:r>
              <a:rPr lang="en">
                <a:solidFill>
                  <a:srgbClr val="000000"/>
                </a:solidFill>
                <a:latin typeface="Courier New"/>
                <a:ea typeface="Courier New"/>
                <a:cs typeface="Courier New"/>
                <a:sym typeface="Courier New"/>
              </a:rPr>
              <a:t>$ python manage.py createsuperuser</a:t>
            </a:r>
            <a:endParaRPr>
              <a:solidFill>
                <a:srgbClr val="000000"/>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7"/>
          <p:cNvSpPr txBox="1">
            <a:spLocks noGrp="1"/>
          </p:cNvSpPr>
          <p:nvPr>
            <p:ph type="title"/>
          </p:nvPr>
        </p:nvSpPr>
        <p:spPr>
          <a:xfrm>
            <a:off x="194350" y="211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install works it should look like this</a:t>
            </a:r>
            <a:endParaRPr/>
          </a:p>
        </p:txBody>
      </p:sp>
      <p:sp>
        <p:nvSpPr>
          <p:cNvPr id="204" name="Google Shape;204;p37"/>
          <p:cNvSpPr txBox="1">
            <a:spLocks noGrp="1"/>
          </p:cNvSpPr>
          <p:nvPr>
            <p:ph type="body" idx="1"/>
          </p:nvPr>
        </p:nvSpPr>
        <p:spPr>
          <a:xfrm>
            <a:off x="116600" y="997000"/>
            <a:ext cx="8771100" cy="398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5" name="Google Shape;205;p37"/>
          <p:cNvPicPr preferRelativeResize="0"/>
          <p:nvPr/>
        </p:nvPicPr>
        <p:blipFill>
          <a:blip r:embed="rId3">
            <a:alphaModFix/>
          </a:blip>
          <a:stretch>
            <a:fillRect/>
          </a:stretch>
        </p:blipFill>
        <p:spPr>
          <a:xfrm>
            <a:off x="426850" y="1366300"/>
            <a:ext cx="8228400" cy="3433950"/>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create a simple page</a:t>
            </a:r>
            <a:endParaRPr/>
          </a:p>
        </p:txBody>
      </p:sp>
      <p:sp>
        <p:nvSpPr>
          <p:cNvPr id="211" name="Google Shape;211;p38"/>
          <p:cNvSpPr txBox="1">
            <a:spLocks noGrp="1"/>
          </p:cNvSpPr>
          <p:nvPr>
            <p:ph type="body" idx="1"/>
          </p:nvPr>
        </p:nvSpPr>
        <p:spPr>
          <a:xfrm>
            <a:off x="311700" y="1152475"/>
            <a:ext cx="8520600" cy="366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12" name="Google Shape;212;p38"/>
          <p:cNvPicPr preferRelativeResize="0"/>
          <p:nvPr/>
        </p:nvPicPr>
        <p:blipFill>
          <a:blip r:embed="rId3">
            <a:alphaModFix/>
          </a:blip>
          <a:stretch>
            <a:fillRect/>
          </a:stretch>
        </p:blipFill>
        <p:spPr>
          <a:xfrm>
            <a:off x="453450" y="1397552"/>
            <a:ext cx="8099850" cy="3059275"/>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new page</a:t>
            </a:r>
            <a:endParaRPr/>
          </a:p>
        </p:txBody>
      </p:sp>
      <p:sp>
        <p:nvSpPr>
          <p:cNvPr id="218" name="Google Shape;218;p39"/>
          <p:cNvSpPr txBox="1">
            <a:spLocks noGrp="1"/>
          </p:cNvSpPr>
          <p:nvPr>
            <p:ph type="body" idx="1"/>
          </p:nvPr>
        </p:nvSpPr>
        <p:spPr>
          <a:xfrm>
            <a:off x="311700" y="1152475"/>
            <a:ext cx="8520600" cy="3829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19" name="Google Shape;219;p39"/>
          <p:cNvPicPr preferRelativeResize="0"/>
          <p:nvPr/>
        </p:nvPicPr>
        <p:blipFill>
          <a:blip r:embed="rId3">
            <a:alphaModFix/>
          </a:blip>
          <a:stretch>
            <a:fillRect/>
          </a:stretch>
        </p:blipFill>
        <p:spPr>
          <a:xfrm>
            <a:off x="834329" y="1286675"/>
            <a:ext cx="5236825" cy="3354300"/>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everything looks thus far </a:t>
            </a:r>
            <a:endParaRPr/>
          </a:p>
        </p:txBody>
      </p:sp>
      <p:sp>
        <p:nvSpPr>
          <p:cNvPr id="225" name="Google Shape;225;p4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26" name="Google Shape;226;p40"/>
          <p:cNvPicPr preferRelativeResize="0"/>
          <p:nvPr/>
        </p:nvPicPr>
        <p:blipFill>
          <a:blip r:embed="rId3">
            <a:alphaModFix/>
          </a:blip>
          <a:stretch>
            <a:fillRect/>
          </a:stretch>
        </p:blipFill>
        <p:spPr>
          <a:xfrm>
            <a:off x="482729" y="1433650"/>
            <a:ext cx="7398024" cy="2453100"/>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Pretty plain but it does get better in Act II</a:t>
            </a:r>
            <a:endParaRPr/>
          </a:p>
        </p:txBody>
      </p:sp>
      <p:sp>
        <p:nvSpPr>
          <p:cNvPr id="232" name="Google Shape;232;p4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3 Simple Goals for this presentation</a:t>
            </a:r>
            <a:endParaRPr/>
          </a:p>
        </p:txBody>
      </p:sp>
      <p:sp>
        <p:nvSpPr>
          <p:cNvPr id="67" name="Google Shape;67;p15"/>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dirty="0">
                <a:solidFill>
                  <a:srgbClr val="000000"/>
                </a:solidFill>
              </a:rPr>
              <a:t>You know how to install django CMS.</a:t>
            </a:r>
            <a:endParaRPr>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You understand </a:t>
            </a:r>
            <a:r>
              <a:rPr lang="en" dirty="0" smtClean="0">
                <a:solidFill>
                  <a:srgbClr val="000000"/>
                </a:solidFill>
              </a:rPr>
              <a:t>a practical use case for it.</a:t>
            </a:r>
            <a:endParaRPr>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You know the options for deploying a django CMS site.</a:t>
            </a:r>
            <a:endParaRPr>
              <a:solidFill>
                <a:srgbClr val="00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Act II: Building Your First django CMS template</a:t>
            </a:r>
            <a:endParaRPr/>
          </a:p>
        </p:txBody>
      </p:sp>
      <p:sp>
        <p:nvSpPr>
          <p:cNvPr id="238" name="Google Shape;238;p4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shortcut is to use a prebuilt theme</a:t>
            </a:r>
            <a:endParaRPr/>
          </a:p>
        </p:txBody>
      </p:sp>
      <p:sp>
        <p:nvSpPr>
          <p:cNvPr id="244" name="Google Shape;244;p43"/>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Char char="●"/>
            </a:pPr>
            <a:r>
              <a:rPr lang="en" sz="2000" dirty="0">
                <a:solidFill>
                  <a:srgbClr val="000000"/>
                </a:solidFill>
              </a:rPr>
              <a:t>There are a lot of free options, one such site is </a:t>
            </a:r>
            <a:r>
              <a:rPr lang="en" sz="2000" i="1" dirty="0">
                <a:solidFill>
                  <a:srgbClr val="000000"/>
                </a:solidFill>
              </a:rPr>
              <a:t>Start Bootstrap</a:t>
            </a:r>
            <a:r>
              <a:rPr lang="en" sz="2000" dirty="0">
                <a:solidFill>
                  <a:srgbClr val="000000"/>
                </a:solidFill>
              </a:rPr>
              <a:t>: </a:t>
            </a:r>
            <a:r>
              <a:rPr lang="en" sz="2000" u="sng" dirty="0">
                <a:solidFill>
                  <a:schemeClr val="hlink"/>
                </a:solidFill>
                <a:hlinkClick r:id="rId3"/>
              </a:rPr>
              <a:t>https://</a:t>
            </a:r>
            <a:r>
              <a:rPr lang="en" sz="2000" u="sng" dirty="0" smtClean="0">
                <a:solidFill>
                  <a:schemeClr val="hlink"/>
                </a:solidFill>
                <a:hlinkClick r:id="rId3"/>
              </a:rPr>
              <a:t>startbootstrap.com</a:t>
            </a:r>
            <a:r>
              <a:rPr lang="en" sz="2000" u="sng" dirty="0" smtClean="0">
                <a:solidFill>
                  <a:schemeClr val="hlink"/>
                </a:solidFill>
              </a:rPr>
              <a:t> </a:t>
            </a:r>
            <a:endParaRPr sz="2000">
              <a:solidFill>
                <a:srgbClr val="000000"/>
              </a:solidFill>
            </a:endParaRPr>
          </a:p>
          <a:p>
            <a:pPr marL="457200" lvl="0" indent="-355600" algn="l" rtl="0">
              <a:spcBef>
                <a:spcPts val="0"/>
              </a:spcBef>
              <a:spcAft>
                <a:spcPts val="0"/>
              </a:spcAft>
              <a:buSzPts val="2000"/>
              <a:buChar char="●"/>
            </a:pPr>
            <a:r>
              <a:rPr lang="en" sz="2000" dirty="0">
                <a:solidFill>
                  <a:srgbClr val="000000"/>
                </a:solidFill>
              </a:rPr>
              <a:t>Let’s download and use the Modern Business theme: </a:t>
            </a:r>
            <a:r>
              <a:rPr lang="en" sz="2000" u="sng" dirty="0">
                <a:solidFill>
                  <a:schemeClr val="hlink"/>
                </a:solidFill>
                <a:hlinkClick r:id="rId4"/>
              </a:rPr>
              <a:t>https://startbootstrap.com/templates/modern-business</a:t>
            </a:r>
            <a:r>
              <a:rPr lang="en" sz="2000" dirty="0"/>
              <a:t> </a:t>
            </a:r>
            <a:endParaRPr sz="20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Directories to Focus On</a:t>
            </a:r>
            <a:endParaRPr/>
          </a:p>
        </p:txBody>
      </p:sp>
      <p:sp>
        <p:nvSpPr>
          <p:cNvPr id="250" name="Google Shape;250;p44"/>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74650" algn="l" rtl="0">
              <a:spcBef>
                <a:spcPts val="0"/>
              </a:spcBef>
              <a:spcAft>
                <a:spcPts val="0"/>
              </a:spcAft>
              <a:buClr>
                <a:srgbClr val="000000"/>
              </a:buClr>
              <a:buSzPts val="2300"/>
              <a:buFont typeface="Courier New"/>
              <a:buChar char="●"/>
            </a:pPr>
            <a:r>
              <a:rPr lang="en" sz="2300">
                <a:solidFill>
                  <a:srgbClr val="000000"/>
                </a:solidFill>
                <a:latin typeface="Courier New"/>
                <a:ea typeface="Courier New"/>
                <a:cs typeface="Courier New"/>
                <a:sym typeface="Courier New"/>
              </a:rPr>
              <a:t>static</a:t>
            </a:r>
            <a:endParaRPr sz="2300">
              <a:solidFill>
                <a:srgbClr val="000000"/>
              </a:solidFill>
              <a:latin typeface="Courier New"/>
              <a:ea typeface="Courier New"/>
              <a:cs typeface="Courier New"/>
              <a:sym typeface="Courier New"/>
            </a:endParaRPr>
          </a:p>
          <a:p>
            <a:pPr marL="457200" lvl="0" indent="-374650" algn="l" rtl="0">
              <a:spcBef>
                <a:spcPts val="0"/>
              </a:spcBef>
              <a:spcAft>
                <a:spcPts val="0"/>
              </a:spcAft>
              <a:buClr>
                <a:srgbClr val="000000"/>
              </a:buClr>
              <a:buSzPts val="2300"/>
              <a:buFont typeface="Courier New"/>
              <a:buChar char="●"/>
            </a:pPr>
            <a:r>
              <a:rPr lang="en" sz="2300">
                <a:solidFill>
                  <a:srgbClr val="000000"/>
                </a:solidFill>
                <a:latin typeface="Courier New"/>
                <a:ea typeface="Courier New"/>
                <a:cs typeface="Courier New"/>
                <a:sym typeface="Courier New"/>
              </a:rPr>
              <a:t>templates </a:t>
            </a:r>
            <a:endParaRPr sz="2300">
              <a:solidFill>
                <a:srgbClr val="000000"/>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Copy these files from the extracted theme</a:t>
            </a:r>
            <a:endParaRPr/>
          </a:p>
        </p:txBody>
      </p:sp>
      <p:sp>
        <p:nvSpPr>
          <p:cNvPr id="256" name="Google Shape;256;p45"/>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74650" algn="l" rtl="0">
              <a:spcBef>
                <a:spcPts val="0"/>
              </a:spcBef>
              <a:spcAft>
                <a:spcPts val="0"/>
              </a:spcAft>
              <a:buClr>
                <a:srgbClr val="000000"/>
              </a:buClr>
              <a:buSzPts val="2300"/>
              <a:buFont typeface="Courier New"/>
              <a:buChar char="●"/>
            </a:pPr>
            <a:r>
              <a:rPr lang="en" sz="2300">
                <a:solidFill>
                  <a:srgbClr val="000000"/>
                </a:solidFill>
                <a:latin typeface="Courier New"/>
                <a:ea typeface="Courier New"/>
                <a:cs typeface="Courier New"/>
                <a:sym typeface="Courier New"/>
              </a:rPr>
              <a:t>css</a:t>
            </a:r>
            <a:endParaRPr sz="2300">
              <a:solidFill>
                <a:srgbClr val="000000"/>
              </a:solidFill>
              <a:latin typeface="Courier New"/>
              <a:ea typeface="Courier New"/>
              <a:cs typeface="Courier New"/>
              <a:sym typeface="Courier New"/>
            </a:endParaRPr>
          </a:p>
          <a:p>
            <a:pPr marL="457200" lvl="0" indent="-374650" algn="l" rtl="0">
              <a:spcBef>
                <a:spcPts val="0"/>
              </a:spcBef>
              <a:spcAft>
                <a:spcPts val="0"/>
              </a:spcAft>
              <a:buClr>
                <a:srgbClr val="000000"/>
              </a:buClr>
              <a:buSzPts val="2300"/>
              <a:buFont typeface="Courier New"/>
              <a:buChar char="●"/>
            </a:pPr>
            <a:r>
              <a:rPr lang="en" sz="2300">
                <a:solidFill>
                  <a:srgbClr val="000000"/>
                </a:solidFill>
                <a:latin typeface="Courier New"/>
                <a:ea typeface="Courier New"/>
                <a:cs typeface="Courier New"/>
                <a:sym typeface="Courier New"/>
              </a:rPr>
              <a:t>js</a:t>
            </a:r>
            <a:endParaRPr sz="2300">
              <a:solidFill>
                <a:srgbClr val="000000"/>
              </a:solidFill>
              <a:latin typeface="Courier New"/>
              <a:ea typeface="Courier New"/>
              <a:cs typeface="Courier New"/>
              <a:sym typeface="Courier New"/>
            </a:endParaRPr>
          </a:p>
          <a:p>
            <a:pPr marL="457200" lvl="0" indent="-374650" algn="l" rtl="0">
              <a:spcBef>
                <a:spcPts val="0"/>
              </a:spcBef>
              <a:spcAft>
                <a:spcPts val="0"/>
              </a:spcAft>
              <a:buClr>
                <a:srgbClr val="000000"/>
              </a:buClr>
              <a:buSzPts val="2300"/>
              <a:buFont typeface="Courier New"/>
              <a:buChar char="●"/>
            </a:pPr>
            <a:r>
              <a:rPr lang="en" sz="2300">
                <a:solidFill>
                  <a:srgbClr val="000000"/>
                </a:solidFill>
                <a:latin typeface="Courier New"/>
                <a:ea typeface="Courier New"/>
                <a:cs typeface="Courier New"/>
                <a:sym typeface="Courier New"/>
              </a:rPr>
              <a:t>vendor</a:t>
            </a:r>
            <a:endParaRPr sz="2300">
              <a:solidFill>
                <a:srgbClr val="000000"/>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your project’s static directory</a:t>
            </a:r>
            <a:endParaRPr/>
          </a:p>
        </p:txBody>
      </p:sp>
      <p:sp>
        <p:nvSpPr>
          <p:cNvPr id="262" name="Google Shape;262;p46"/>
          <p:cNvSpPr txBox="1">
            <a:spLocks noGrp="1"/>
          </p:cNvSpPr>
          <p:nvPr>
            <p:ph type="body" idx="1"/>
          </p:nvPr>
        </p:nvSpPr>
        <p:spPr>
          <a:xfrm>
            <a:off x="311700" y="1152475"/>
            <a:ext cx="8520600" cy="373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solidFill>
                  <a:srgbClr val="000000"/>
                </a:solidFill>
              </a:rPr>
              <a:t>The file structure should look like the following:</a:t>
            </a:r>
            <a:endParaRPr sz="2300">
              <a:solidFill>
                <a:srgbClr val="000000"/>
              </a:solidFill>
            </a:endParaRPr>
          </a:p>
          <a:p>
            <a:pPr marL="0" lvl="0" indent="0" algn="l" rtl="0">
              <a:spcBef>
                <a:spcPts val="1600"/>
              </a:spcBef>
              <a:spcAft>
                <a:spcPts val="0"/>
              </a:spcAft>
              <a:buNone/>
            </a:pPr>
            <a:r>
              <a:rPr lang="en" sz="2300">
                <a:solidFill>
                  <a:srgbClr val="000000"/>
                </a:solidFill>
                <a:latin typeface="Courier New"/>
                <a:ea typeface="Courier New"/>
                <a:cs typeface="Courier New"/>
                <a:sym typeface="Courier New"/>
              </a:rPr>
              <a:t>static</a:t>
            </a:r>
            <a:endParaRPr sz="2300">
              <a:solidFill>
                <a:srgbClr val="000000"/>
              </a:solidFill>
              <a:latin typeface="Courier New"/>
              <a:ea typeface="Courier New"/>
              <a:cs typeface="Courier New"/>
              <a:sym typeface="Courier New"/>
            </a:endParaRPr>
          </a:p>
          <a:p>
            <a:pPr marL="457200" lvl="0" indent="-374650" algn="l" rtl="0">
              <a:spcBef>
                <a:spcPts val="1600"/>
              </a:spcBef>
              <a:spcAft>
                <a:spcPts val="0"/>
              </a:spcAft>
              <a:buClr>
                <a:srgbClr val="000000"/>
              </a:buClr>
              <a:buSzPts val="2300"/>
              <a:buFont typeface="Courier New"/>
              <a:buChar char="-"/>
            </a:pPr>
            <a:r>
              <a:rPr lang="en" sz="2300">
                <a:solidFill>
                  <a:srgbClr val="000000"/>
                </a:solidFill>
                <a:latin typeface="Courier New"/>
                <a:ea typeface="Courier New"/>
                <a:cs typeface="Courier New"/>
                <a:sym typeface="Courier New"/>
              </a:rPr>
              <a:t>css</a:t>
            </a:r>
            <a:endParaRPr sz="2300">
              <a:solidFill>
                <a:srgbClr val="000000"/>
              </a:solidFill>
              <a:latin typeface="Courier New"/>
              <a:ea typeface="Courier New"/>
              <a:cs typeface="Courier New"/>
              <a:sym typeface="Courier New"/>
            </a:endParaRPr>
          </a:p>
          <a:p>
            <a:pPr marL="457200" lvl="0" indent="-374650" algn="l" rtl="0">
              <a:spcBef>
                <a:spcPts val="0"/>
              </a:spcBef>
              <a:spcAft>
                <a:spcPts val="0"/>
              </a:spcAft>
              <a:buClr>
                <a:srgbClr val="000000"/>
              </a:buClr>
              <a:buSzPts val="2300"/>
              <a:buFont typeface="Courier New"/>
              <a:buChar char="-"/>
            </a:pPr>
            <a:r>
              <a:rPr lang="en" sz="2300">
                <a:solidFill>
                  <a:srgbClr val="000000"/>
                </a:solidFill>
                <a:latin typeface="Courier New"/>
                <a:ea typeface="Courier New"/>
                <a:cs typeface="Courier New"/>
                <a:sym typeface="Courier New"/>
              </a:rPr>
              <a:t>js</a:t>
            </a:r>
            <a:endParaRPr sz="2300">
              <a:solidFill>
                <a:srgbClr val="000000"/>
              </a:solidFill>
              <a:latin typeface="Courier New"/>
              <a:ea typeface="Courier New"/>
              <a:cs typeface="Courier New"/>
              <a:sym typeface="Courier New"/>
            </a:endParaRPr>
          </a:p>
          <a:p>
            <a:pPr marL="457200" lvl="0" indent="-374650" algn="l" rtl="0">
              <a:spcBef>
                <a:spcPts val="0"/>
              </a:spcBef>
              <a:spcAft>
                <a:spcPts val="0"/>
              </a:spcAft>
              <a:buClr>
                <a:srgbClr val="000000"/>
              </a:buClr>
              <a:buSzPts val="2300"/>
              <a:buFont typeface="Courier New"/>
              <a:buChar char="-"/>
            </a:pPr>
            <a:r>
              <a:rPr lang="en" sz="2300">
                <a:solidFill>
                  <a:srgbClr val="000000"/>
                </a:solidFill>
                <a:latin typeface="Courier New"/>
                <a:ea typeface="Courier New"/>
                <a:cs typeface="Courier New"/>
                <a:sym typeface="Courier New"/>
              </a:rPr>
              <a:t>vendor </a:t>
            </a:r>
            <a:endParaRPr sz="2300">
              <a:solidFill>
                <a:srgbClr val="000000"/>
              </a:solidFill>
              <a:highlight>
                <a:srgbClr val="FFFFFF"/>
              </a:highlight>
              <a:latin typeface="Courier New"/>
              <a:ea typeface="Courier New"/>
              <a:cs typeface="Courier New"/>
              <a:sym typeface="Courier New"/>
            </a:endParaRPr>
          </a:p>
          <a:p>
            <a:pPr marL="0" lvl="0" indent="0" algn="l" rtl="0">
              <a:spcBef>
                <a:spcPts val="1600"/>
              </a:spcBef>
              <a:spcAft>
                <a:spcPts val="1600"/>
              </a:spcAft>
              <a:buNone/>
            </a:pPr>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base.html</a:t>
            </a:r>
            <a:endParaRPr/>
          </a:p>
        </p:txBody>
      </p:sp>
      <p:sp>
        <p:nvSpPr>
          <p:cNvPr id="268" name="Google Shape;268;p4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rgbClr val="000000"/>
              </a:solidFill>
            </a:endParaRPr>
          </a:p>
          <a:p>
            <a:pPr marL="0" lvl="0" indent="0" algn="l" rtl="0">
              <a:spcBef>
                <a:spcPts val="1600"/>
              </a:spcBef>
              <a:spcAft>
                <a:spcPts val="1600"/>
              </a:spcAft>
              <a:buNone/>
            </a:pPr>
            <a:r>
              <a:rPr lang="en" sz="2000" dirty="0">
                <a:solidFill>
                  <a:srgbClr val="000000"/>
                </a:solidFill>
                <a:latin typeface="Courier New"/>
                <a:ea typeface="Courier New"/>
                <a:cs typeface="Courier New"/>
                <a:sym typeface="Courier New"/>
              </a:rPr>
              <a:t>base.html</a:t>
            </a:r>
            <a:r>
              <a:rPr lang="en" sz="2000" dirty="0">
                <a:solidFill>
                  <a:srgbClr val="000000"/>
                </a:solidFill>
              </a:rPr>
              <a:t> is a template in the project that all files inherit from. </a:t>
            </a:r>
            <a:endParaRPr sz="2000">
              <a:solidFill>
                <a:srgbClr val="00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Make some modifications to base.html</a:t>
            </a:r>
            <a:endParaRPr/>
          </a:p>
        </p:txBody>
      </p:sp>
      <p:sp>
        <p:nvSpPr>
          <p:cNvPr id="274" name="Google Shape;274;p48"/>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74650" algn="l" rtl="0">
              <a:spcBef>
                <a:spcPts val="0"/>
              </a:spcBef>
              <a:spcAft>
                <a:spcPts val="0"/>
              </a:spcAft>
              <a:buClr>
                <a:srgbClr val="000000"/>
              </a:buClr>
              <a:buSzPts val="2300"/>
              <a:buChar char="●"/>
            </a:pPr>
            <a:r>
              <a:rPr lang="en" sz="2300">
                <a:solidFill>
                  <a:srgbClr val="000000"/>
                </a:solidFill>
              </a:rPr>
              <a:t>delete </a:t>
            </a:r>
            <a:r>
              <a:rPr lang="en" sz="2300">
                <a:solidFill>
                  <a:srgbClr val="000000"/>
                </a:solidFill>
                <a:latin typeface="Courier New"/>
                <a:ea typeface="Courier New"/>
                <a:cs typeface="Courier New"/>
                <a:sym typeface="Courier New"/>
              </a:rPr>
              <a:t>base.html</a:t>
            </a:r>
            <a:r>
              <a:rPr lang="en" sz="2300">
                <a:solidFill>
                  <a:srgbClr val="000000"/>
                </a:solidFill>
              </a:rPr>
              <a:t> and rename </a:t>
            </a:r>
            <a:r>
              <a:rPr lang="en" sz="2300">
                <a:solidFill>
                  <a:srgbClr val="000000"/>
                </a:solidFill>
                <a:latin typeface="Courier New"/>
                <a:ea typeface="Courier New"/>
                <a:cs typeface="Courier New"/>
                <a:sym typeface="Courier New"/>
              </a:rPr>
              <a:t>about.html</a:t>
            </a:r>
            <a:r>
              <a:rPr lang="en" sz="2300">
                <a:solidFill>
                  <a:srgbClr val="000000"/>
                </a:solidFill>
              </a:rPr>
              <a:t> to </a:t>
            </a:r>
            <a:r>
              <a:rPr lang="en" sz="2300">
                <a:solidFill>
                  <a:srgbClr val="000000"/>
                </a:solidFill>
                <a:latin typeface="Courier New"/>
                <a:ea typeface="Courier New"/>
                <a:cs typeface="Courier New"/>
                <a:sym typeface="Courier New"/>
              </a:rPr>
              <a:t>base.html</a:t>
            </a:r>
            <a:endParaRPr sz="2300">
              <a:solidFill>
                <a:srgbClr val="000000"/>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enable some basic features in base.html</a:t>
            </a:r>
            <a:endParaRPr/>
          </a:p>
        </p:txBody>
      </p:sp>
      <p:sp>
        <p:nvSpPr>
          <p:cNvPr id="280" name="Google Shape;280;p49"/>
          <p:cNvSpPr txBox="1">
            <a:spLocks noGrp="1"/>
          </p:cNvSpPr>
          <p:nvPr>
            <p:ph type="body" idx="1"/>
          </p:nvPr>
        </p:nvSpPr>
        <p:spPr>
          <a:xfrm>
            <a:off x="311700" y="110812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Char char="●"/>
            </a:pPr>
            <a:r>
              <a:rPr lang="en" sz="2000">
                <a:solidFill>
                  <a:srgbClr val="000000"/>
                </a:solidFill>
              </a:rPr>
              <a:t>Copy and paste this line at the very beginning of the file:</a:t>
            </a:r>
            <a:endParaRPr sz="2000">
              <a:solidFill>
                <a:srgbClr val="000000"/>
              </a:solidFill>
            </a:endParaRPr>
          </a:p>
          <a:p>
            <a:pPr marL="101600" marR="101600" lvl="0" indent="0" algn="l" rtl="0">
              <a:lnSpc>
                <a:spcPct val="165000"/>
              </a:lnSpc>
              <a:spcBef>
                <a:spcPts val="1600"/>
              </a:spcBef>
              <a:spcAft>
                <a:spcPts val="0"/>
              </a:spcAft>
              <a:buClr>
                <a:schemeClr val="dk1"/>
              </a:buClr>
              <a:buSzPts val="1100"/>
              <a:buFont typeface="Arial"/>
              <a:buNone/>
            </a:pPr>
            <a:r>
              <a:rPr lang="en" sz="2300">
                <a:solidFill>
                  <a:srgbClr val="000000"/>
                </a:solidFill>
                <a:highlight>
                  <a:srgbClr val="F8F8F8"/>
                </a:highlight>
                <a:latin typeface="Courier New"/>
                <a:ea typeface="Courier New"/>
                <a:cs typeface="Courier New"/>
                <a:sym typeface="Courier New"/>
              </a:rPr>
              <a:t>{% load staticfiles i18n cms_tags sekizai_tags menu_tags %}</a:t>
            </a:r>
            <a:endParaRPr sz="2300">
              <a:solidFill>
                <a:srgbClr val="000000"/>
              </a:solidFill>
              <a:highlight>
                <a:srgbClr val="F8F8F8"/>
              </a:highlight>
              <a:latin typeface="Courier New"/>
              <a:ea typeface="Courier New"/>
              <a:cs typeface="Courier New"/>
              <a:sym typeface="Courier New"/>
            </a:endParaRPr>
          </a:p>
          <a:p>
            <a:pPr marL="457200" lvl="0" indent="-342900" algn="l" rtl="0">
              <a:spcBef>
                <a:spcPts val="1100"/>
              </a:spcBef>
              <a:spcAft>
                <a:spcPts val="0"/>
              </a:spcAft>
              <a:buClr>
                <a:srgbClr val="000000"/>
              </a:buClr>
              <a:buSzPts val="1800"/>
              <a:buChar char="●"/>
            </a:pPr>
            <a:r>
              <a:rPr lang="en">
                <a:solidFill>
                  <a:srgbClr val="000000"/>
                </a:solidFill>
              </a:rPr>
              <a:t>It allows basic features in the template such as declaring the static files and i18n which is internalisation </a:t>
            </a:r>
            <a:endParaRPr>
              <a:solidFill>
                <a:srgbClr val="00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50"/>
          <p:cNvSpPr txBox="1">
            <a:spLocks noGrp="1"/>
          </p:cNvSpPr>
          <p:nvPr>
            <p:ph type="title"/>
          </p:nvPr>
        </p:nvSpPr>
        <p:spPr>
          <a:xfrm>
            <a:off x="249450" y="1324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base.html should look thus far</a:t>
            </a:r>
            <a:endParaRPr/>
          </a:p>
        </p:txBody>
      </p:sp>
      <p:sp>
        <p:nvSpPr>
          <p:cNvPr id="286" name="Google Shape;286;p50"/>
          <p:cNvSpPr txBox="1">
            <a:spLocks noGrp="1"/>
          </p:cNvSpPr>
          <p:nvPr>
            <p:ph type="body" idx="1"/>
          </p:nvPr>
        </p:nvSpPr>
        <p:spPr>
          <a:xfrm>
            <a:off x="249450" y="705150"/>
            <a:ext cx="8707200" cy="4180500"/>
          </a:xfrm>
          <a:prstGeom prst="rect">
            <a:avLst/>
          </a:prstGeom>
        </p:spPr>
        <p:txBody>
          <a:bodyPr spcFirstLastPara="1" wrap="square" lIns="91425" tIns="91425" rIns="91425" bIns="91425" anchor="t" anchorCtr="0">
            <a:noAutofit/>
          </a:bodyPr>
          <a:lstStyle/>
          <a:p>
            <a:pPr marL="101600" marR="101600" lvl="0" indent="0" algn="l" rtl="0">
              <a:lnSpc>
                <a:spcPct val="165000"/>
              </a:lnSpc>
              <a:spcBef>
                <a:spcPts val="1100"/>
              </a:spcBef>
              <a:spcAft>
                <a:spcPts val="0"/>
              </a:spcAft>
              <a:buClr>
                <a:schemeClr val="dk1"/>
              </a:buClr>
              <a:buSzPts val="1100"/>
              <a:buFont typeface="Arial"/>
              <a:buNone/>
            </a:pPr>
            <a:r>
              <a:rPr lang="en" sz="1500" dirty="0">
                <a:solidFill>
                  <a:srgbClr val="000000"/>
                </a:solidFill>
                <a:highlight>
                  <a:srgbClr val="F8F8F8"/>
                </a:highlight>
                <a:latin typeface="Courier New"/>
                <a:ea typeface="Courier New"/>
                <a:cs typeface="Courier New"/>
                <a:sym typeface="Courier New"/>
              </a:rPr>
              <a:t>{% load staticfiles i18n cms_tags sekizai_tags menu_tags %}</a:t>
            </a:r>
            <a:endParaRPr sz="1500">
              <a:solidFill>
                <a:srgbClr val="000000"/>
              </a:solidFill>
              <a:highlight>
                <a:srgbClr val="F8F8F8"/>
              </a:highlight>
              <a:latin typeface="Courier New"/>
              <a:ea typeface="Courier New"/>
              <a:cs typeface="Courier New"/>
              <a:sym typeface="Courier New"/>
            </a:endParaRPr>
          </a:p>
          <a:p>
            <a:pPr marL="101600" marR="101600" lvl="0" indent="0" algn="l" rtl="0">
              <a:lnSpc>
                <a:spcPct val="165000"/>
              </a:lnSpc>
              <a:spcBef>
                <a:spcPts val="1100"/>
              </a:spcBef>
              <a:spcAft>
                <a:spcPts val="0"/>
              </a:spcAft>
              <a:buClr>
                <a:schemeClr val="dk1"/>
              </a:buClr>
              <a:buSzPts val="1100"/>
              <a:buFont typeface="Arial"/>
              <a:buNone/>
            </a:pPr>
            <a:r>
              <a:rPr lang="en" sz="1500" dirty="0">
                <a:solidFill>
                  <a:srgbClr val="000000"/>
                </a:solidFill>
                <a:highlight>
                  <a:srgbClr val="F8F8F8"/>
                </a:highlight>
                <a:latin typeface="Courier New"/>
                <a:ea typeface="Courier New"/>
                <a:cs typeface="Courier New"/>
                <a:sym typeface="Courier New"/>
              </a:rPr>
              <a:t>&lt;!DOCTYPE html&gt;</a:t>
            </a:r>
            <a:endParaRPr sz="1500">
              <a:solidFill>
                <a:srgbClr val="000000"/>
              </a:solidFill>
              <a:highlight>
                <a:srgbClr val="F8F8F8"/>
              </a:highlight>
              <a:latin typeface="Courier New"/>
              <a:ea typeface="Courier New"/>
              <a:cs typeface="Courier New"/>
              <a:sym typeface="Courier New"/>
            </a:endParaRPr>
          </a:p>
          <a:p>
            <a:pPr marL="101600" marR="101600" lvl="0" indent="0" algn="l" rtl="0">
              <a:lnSpc>
                <a:spcPct val="165000"/>
              </a:lnSpc>
              <a:spcBef>
                <a:spcPts val="1100"/>
              </a:spcBef>
              <a:spcAft>
                <a:spcPts val="0"/>
              </a:spcAft>
              <a:buClr>
                <a:schemeClr val="dk1"/>
              </a:buClr>
              <a:buSzPts val="1100"/>
              <a:buFont typeface="Arial"/>
              <a:buNone/>
            </a:pPr>
            <a:r>
              <a:rPr lang="en" sz="1500" dirty="0">
                <a:solidFill>
                  <a:srgbClr val="000000"/>
                </a:solidFill>
                <a:highlight>
                  <a:srgbClr val="F8F8F8"/>
                </a:highlight>
                <a:latin typeface="Courier New"/>
                <a:ea typeface="Courier New"/>
                <a:cs typeface="Courier New"/>
                <a:sym typeface="Courier New"/>
              </a:rPr>
              <a:t>&lt;html lang="en</a:t>
            </a:r>
            <a:r>
              <a:rPr lang="en" sz="1500" dirty="0" smtClean="0">
                <a:solidFill>
                  <a:srgbClr val="000000"/>
                </a:solidFill>
                <a:highlight>
                  <a:srgbClr val="F8F8F8"/>
                </a:highlight>
                <a:latin typeface="Courier New"/>
                <a:ea typeface="Courier New"/>
                <a:cs typeface="Courier New"/>
                <a:sym typeface="Courier New"/>
              </a:rPr>
              <a:t>"&gt;</a:t>
            </a:r>
            <a:endParaRPr sz="1500">
              <a:solidFill>
                <a:srgbClr val="000000"/>
              </a:solidFill>
              <a:highlight>
                <a:srgbClr val="F8F8F8"/>
              </a:highlight>
              <a:latin typeface="Courier New"/>
              <a:ea typeface="Courier New"/>
              <a:cs typeface="Courier New"/>
              <a:sym typeface="Courier New"/>
            </a:endParaRPr>
          </a:p>
          <a:p>
            <a:pPr marL="101600" marR="101600" lvl="0" indent="0" algn="l" rtl="0">
              <a:lnSpc>
                <a:spcPct val="165000"/>
              </a:lnSpc>
              <a:spcBef>
                <a:spcPts val="1100"/>
              </a:spcBef>
              <a:spcAft>
                <a:spcPts val="0"/>
              </a:spcAft>
              <a:buClr>
                <a:schemeClr val="dk1"/>
              </a:buClr>
              <a:buSzPts val="1100"/>
              <a:buFont typeface="Arial"/>
              <a:buNone/>
            </a:pPr>
            <a:r>
              <a:rPr lang="en" sz="1500" dirty="0">
                <a:solidFill>
                  <a:srgbClr val="000000"/>
                </a:solidFill>
                <a:highlight>
                  <a:srgbClr val="F8F8F8"/>
                </a:highlight>
                <a:latin typeface="Courier New"/>
                <a:ea typeface="Courier New"/>
                <a:cs typeface="Courier New"/>
                <a:sym typeface="Courier New"/>
              </a:rPr>
              <a:t>  &lt;head</a:t>
            </a:r>
            <a:r>
              <a:rPr lang="en" sz="1500" dirty="0" smtClean="0">
                <a:solidFill>
                  <a:srgbClr val="000000"/>
                </a:solidFill>
                <a:highlight>
                  <a:srgbClr val="F8F8F8"/>
                </a:highlight>
                <a:latin typeface="Courier New"/>
                <a:ea typeface="Courier New"/>
                <a:cs typeface="Courier New"/>
                <a:sym typeface="Courier New"/>
              </a:rPr>
              <a:t>&gt;</a:t>
            </a:r>
            <a:endParaRPr sz="1500">
              <a:solidFill>
                <a:srgbClr val="000000"/>
              </a:solidFill>
              <a:highlight>
                <a:srgbClr val="F8F8F8"/>
              </a:highlight>
              <a:latin typeface="Courier New"/>
              <a:ea typeface="Courier New"/>
              <a:cs typeface="Courier New"/>
              <a:sym typeface="Courier New"/>
            </a:endParaRPr>
          </a:p>
          <a:p>
            <a:pPr marL="101600" marR="101600" lvl="0" indent="0" algn="l" rtl="0">
              <a:lnSpc>
                <a:spcPct val="165000"/>
              </a:lnSpc>
              <a:spcBef>
                <a:spcPts val="1100"/>
              </a:spcBef>
              <a:spcAft>
                <a:spcPts val="0"/>
              </a:spcAft>
              <a:buClr>
                <a:schemeClr val="dk1"/>
              </a:buClr>
              <a:buSzPts val="1100"/>
              <a:buFont typeface="Arial"/>
              <a:buNone/>
            </a:pPr>
            <a:r>
              <a:rPr lang="en" sz="1500" dirty="0">
                <a:solidFill>
                  <a:srgbClr val="000000"/>
                </a:solidFill>
                <a:highlight>
                  <a:srgbClr val="F8F8F8"/>
                </a:highlight>
                <a:latin typeface="Courier New"/>
                <a:ea typeface="Courier New"/>
                <a:cs typeface="Courier New"/>
                <a:sym typeface="Courier New"/>
              </a:rPr>
              <a:t>    &lt;meta charset="utf-8"&gt;</a:t>
            </a:r>
            <a:endParaRPr sz="1500">
              <a:solidFill>
                <a:srgbClr val="000000"/>
              </a:solidFill>
              <a:highlight>
                <a:srgbClr val="F8F8F8"/>
              </a:highlight>
              <a:latin typeface="Courier New"/>
              <a:ea typeface="Courier New"/>
              <a:cs typeface="Courier New"/>
              <a:sym typeface="Courier New"/>
            </a:endParaRPr>
          </a:p>
          <a:p>
            <a:pPr marL="101600" marR="101600" lvl="0" indent="0" algn="l" rtl="0">
              <a:lnSpc>
                <a:spcPct val="165000"/>
              </a:lnSpc>
              <a:spcBef>
                <a:spcPts val="1100"/>
              </a:spcBef>
              <a:spcAft>
                <a:spcPts val="0"/>
              </a:spcAft>
              <a:buClr>
                <a:schemeClr val="dk1"/>
              </a:buClr>
              <a:buSzPts val="1100"/>
              <a:buFont typeface="Arial"/>
              <a:buNone/>
            </a:pPr>
            <a:r>
              <a:rPr lang="en" sz="1500" dirty="0">
                <a:solidFill>
                  <a:srgbClr val="000000"/>
                </a:solidFill>
                <a:highlight>
                  <a:srgbClr val="F8F8F8"/>
                </a:highlight>
                <a:latin typeface="Courier New"/>
                <a:ea typeface="Courier New"/>
                <a:cs typeface="Courier New"/>
                <a:sym typeface="Courier New"/>
              </a:rPr>
              <a:t>...</a:t>
            </a:r>
            <a:endParaRPr sz="1500">
              <a:solidFill>
                <a:srgbClr val="000000"/>
              </a:solidFill>
              <a:highlight>
                <a:srgbClr val="F8F8F8"/>
              </a:highlight>
              <a:latin typeface="Courier New"/>
              <a:ea typeface="Courier New"/>
              <a:cs typeface="Courier New"/>
              <a:sym typeface="Courier New"/>
            </a:endParaRPr>
          </a:p>
          <a:p>
            <a:pPr marL="0" lvl="0" indent="0" algn="l" rtl="0">
              <a:spcBef>
                <a:spcPts val="1100"/>
              </a:spcBef>
              <a:spcAft>
                <a:spcPts val="1600"/>
              </a:spcAft>
              <a:buNone/>
            </a:pPr>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Couple of more </a:t>
            </a:r>
            <a:r>
              <a:rPr lang="en" dirty="0" smtClean="0"/>
              <a:t>things </a:t>
            </a:r>
            <a:r>
              <a:rPr lang="en" dirty="0"/>
              <a:t>to edit in base.html...</a:t>
            </a:r>
            <a:endParaRPr/>
          </a:p>
        </p:txBody>
      </p:sp>
      <p:sp>
        <p:nvSpPr>
          <p:cNvPr id="292" name="Google Shape;292;p51"/>
          <p:cNvSpPr txBox="1">
            <a:spLocks noGrp="1"/>
          </p:cNvSpPr>
          <p:nvPr>
            <p:ph type="body" idx="1"/>
          </p:nvPr>
        </p:nvSpPr>
        <p:spPr>
          <a:xfrm>
            <a:off x="311700" y="1300275"/>
            <a:ext cx="8645100" cy="3688800"/>
          </a:xfrm>
          <a:prstGeom prst="rect">
            <a:avLst/>
          </a:prstGeom>
        </p:spPr>
        <p:txBody>
          <a:bodyPr spcFirstLastPara="1" wrap="square" lIns="91425" tIns="91425" rIns="91425" bIns="91425" anchor="t" anchorCtr="0">
            <a:noAutofit/>
          </a:bodyPr>
          <a:lstStyle/>
          <a:p>
            <a:pPr marL="101600" marR="101600" lvl="0" indent="0" algn="l" rtl="0">
              <a:lnSpc>
                <a:spcPct val="165000"/>
              </a:lnSpc>
              <a:spcBef>
                <a:spcPts val="1100"/>
              </a:spcBef>
              <a:spcAft>
                <a:spcPts val="0"/>
              </a:spcAft>
              <a:buClr>
                <a:schemeClr val="dk1"/>
              </a:buClr>
              <a:buSzPts val="1100"/>
              <a:buFont typeface="Arial"/>
              <a:buNone/>
            </a:pPr>
            <a:endParaRPr sz="1000">
              <a:solidFill>
                <a:srgbClr val="333333"/>
              </a:solidFill>
              <a:highlight>
                <a:srgbClr val="F8F8F8"/>
              </a:highlight>
              <a:latin typeface="Courier New"/>
              <a:ea typeface="Courier New"/>
              <a:cs typeface="Courier New"/>
              <a:sym typeface="Courier New"/>
            </a:endParaRPr>
          </a:p>
          <a:p>
            <a:pPr marL="0" lvl="0" indent="0" algn="l" rtl="0">
              <a:spcBef>
                <a:spcPts val="1100"/>
              </a:spcBef>
              <a:spcAft>
                <a:spcPts val="160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Software Explained in This Tutorial </a:t>
            </a:r>
            <a:endParaRPr/>
          </a:p>
        </p:txBody>
      </p:sp>
      <p:sp>
        <p:nvSpPr>
          <p:cNvPr id="73" name="Google Shape;73;p16"/>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a:solidFill>
                  <a:srgbClr val="000000"/>
                </a:solidFill>
              </a:rPr>
              <a:t>python 3.6</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django-version: 2.1</a:t>
            </a:r>
            <a:endParaRPr>
              <a:solidFill>
                <a:srgbClr val="000000"/>
              </a:solidFill>
            </a:endParaRPr>
          </a:p>
          <a:p>
            <a:pPr marL="457200" lvl="0" indent="-342900" algn="l" rtl="0">
              <a:spcBef>
                <a:spcPts val="0"/>
              </a:spcBef>
              <a:spcAft>
                <a:spcPts val="0"/>
              </a:spcAft>
              <a:buClr>
                <a:srgbClr val="000000"/>
              </a:buClr>
              <a:buSzPts val="1800"/>
              <a:buChar char="●"/>
            </a:pPr>
            <a:r>
              <a:rPr lang="en">
                <a:solidFill>
                  <a:srgbClr val="000000"/>
                </a:solidFill>
              </a:rPr>
              <a:t>cms-version: 3.6</a:t>
            </a:r>
            <a:endParaRPr>
              <a:solidFill>
                <a:srgbClr val="00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2"/>
          <p:cNvSpPr txBox="1">
            <a:spLocks noGrp="1"/>
          </p:cNvSpPr>
          <p:nvPr>
            <p:ph type="title"/>
          </p:nvPr>
        </p:nvSpPr>
        <p:spPr>
          <a:xfrm>
            <a:off x="311700" y="134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Edit From </a:t>
            </a:r>
            <a:r>
              <a:rPr lang="en" dirty="0"/>
              <a:t>This</a:t>
            </a:r>
            <a:endParaRPr/>
          </a:p>
        </p:txBody>
      </p:sp>
      <p:sp>
        <p:nvSpPr>
          <p:cNvPr id="298" name="Google Shape;298;p52"/>
          <p:cNvSpPr txBox="1">
            <a:spLocks noGrp="1"/>
          </p:cNvSpPr>
          <p:nvPr>
            <p:ph type="body" idx="1"/>
          </p:nvPr>
        </p:nvSpPr>
        <p:spPr>
          <a:xfrm>
            <a:off x="178676" y="790501"/>
            <a:ext cx="8896424" cy="4117831"/>
          </a:xfrm>
          <a:prstGeom prst="rect">
            <a:avLst/>
          </a:prstGeom>
        </p:spPr>
        <p:txBody>
          <a:bodyPr spcFirstLastPara="1" wrap="square" lIns="91425" tIns="91425" rIns="91425" bIns="91425" anchor="t" anchorCtr="0">
            <a:noAutofit/>
          </a:bodyPr>
          <a:lstStyle/>
          <a:p>
            <a:pPr marL="101600" marR="101600" lvl="0" indent="0" algn="l" rtl="0">
              <a:lnSpc>
                <a:spcPct val="165000"/>
              </a:lnSpc>
              <a:spcBef>
                <a:spcPts val="1100"/>
              </a:spcBef>
              <a:spcAft>
                <a:spcPts val="0"/>
              </a:spcAft>
              <a:buNone/>
            </a:pPr>
            <a:r>
              <a:rPr lang="en" sz="1200" dirty="0">
                <a:solidFill>
                  <a:srgbClr val="000000"/>
                </a:solidFill>
                <a:highlight>
                  <a:srgbClr val="F8F8F8"/>
                </a:highlight>
                <a:latin typeface="Courier New"/>
                <a:ea typeface="Courier New"/>
                <a:cs typeface="Courier New"/>
                <a:sym typeface="Courier New"/>
              </a:rPr>
              <a:t>&lt;!-- Bootstrap core CSS --&gt;</a:t>
            </a:r>
            <a:endParaRPr sz="1200">
              <a:solidFill>
                <a:srgbClr val="000000"/>
              </a:solidFill>
              <a:highlight>
                <a:srgbClr val="F8F8F8"/>
              </a:highlight>
              <a:latin typeface="Courier New"/>
              <a:ea typeface="Courier New"/>
              <a:cs typeface="Courier New"/>
              <a:sym typeface="Courier New"/>
            </a:endParaRPr>
          </a:p>
          <a:p>
            <a:pPr marL="101600" marR="101600" lvl="0" indent="0" algn="l" rtl="0">
              <a:lnSpc>
                <a:spcPct val="165000"/>
              </a:lnSpc>
              <a:spcBef>
                <a:spcPts val="1100"/>
              </a:spcBef>
              <a:spcAft>
                <a:spcPts val="0"/>
              </a:spcAft>
              <a:buNone/>
            </a:pPr>
            <a:r>
              <a:rPr lang="en" sz="1200" dirty="0">
                <a:solidFill>
                  <a:srgbClr val="000000"/>
                </a:solidFill>
                <a:highlight>
                  <a:srgbClr val="F8F8F8"/>
                </a:highlight>
                <a:latin typeface="Courier New"/>
                <a:ea typeface="Courier New"/>
                <a:cs typeface="Courier New"/>
                <a:sym typeface="Courier New"/>
              </a:rPr>
              <a:t>&lt;link href="vendor/bootstrap/css/bootstrap.min.css" rel="stylesheet"&gt;</a:t>
            </a:r>
            <a:endParaRPr sz="1200">
              <a:solidFill>
                <a:srgbClr val="000000"/>
              </a:solidFill>
              <a:highlight>
                <a:srgbClr val="F8F8F8"/>
              </a:highlight>
              <a:latin typeface="Courier New"/>
              <a:ea typeface="Courier New"/>
              <a:cs typeface="Courier New"/>
              <a:sym typeface="Courier New"/>
            </a:endParaRPr>
          </a:p>
          <a:p>
            <a:pPr marL="101600" marR="101600" lvl="0" indent="0" algn="l" rtl="0">
              <a:lnSpc>
                <a:spcPct val="165000"/>
              </a:lnSpc>
              <a:spcBef>
                <a:spcPts val="1100"/>
              </a:spcBef>
              <a:spcAft>
                <a:spcPts val="0"/>
              </a:spcAft>
              <a:buNone/>
            </a:pPr>
            <a:endParaRPr sz="1200">
              <a:solidFill>
                <a:srgbClr val="000000"/>
              </a:solidFill>
              <a:highlight>
                <a:srgbClr val="F8F8F8"/>
              </a:highlight>
              <a:latin typeface="Courier New"/>
              <a:ea typeface="Courier New"/>
              <a:cs typeface="Courier New"/>
              <a:sym typeface="Courier New"/>
            </a:endParaRPr>
          </a:p>
          <a:p>
            <a:pPr marL="101600" marR="101600" lvl="0" indent="0" algn="l" rtl="0">
              <a:lnSpc>
                <a:spcPct val="165000"/>
              </a:lnSpc>
              <a:spcBef>
                <a:spcPts val="1100"/>
              </a:spcBef>
              <a:spcAft>
                <a:spcPts val="0"/>
              </a:spcAft>
              <a:buNone/>
            </a:pPr>
            <a:r>
              <a:rPr lang="en" sz="1200" dirty="0">
                <a:solidFill>
                  <a:srgbClr val="000000"/>
                </a:solidFill>
                <a:highlight>
                  <a:srgbClr val="F8F8F8"/>
                </a:highlight>
                <a:latin typeface="Courier New"/>
                <a:ea typeface="Courier New"/>
                <a:cs typeface="Courier New"/>
                <a:sym typeface="Courier New"/>
              </a:rPr>
              <a:t>&lt;!-- Custom fonts for this template --&gt;</a:t>
            </a:r>
            <a:endParaRPr sz="1200">
              <a:solidFill>
                <a:srgbClr val="000000"/>
              </a:solidFill>
              <a:highlight>
                <a:srgbClr val="F8F8F8"/>
              </a:highlight>
              <a:latin typeface="Courier New"/>
              <a:ea typeface="Courier New"/>
              <a:cs typeface="Courier New"/>
              <a:sym typeface="Courier New"/>
            </a:endParaRPr>
          </a:p>
          <a:p>
            <a:pPr marL="101600" marR="101600" lvl="0" indent="0" algn="l" rtl="0">
              <a:lnSpc>
                <a:spcPct val="165000"/>
              </a:lnSpc>
              <a:spcBef>
                <a:spcPts val="1100"/>
              </a:spcBef>
              <a:spcAft>
                <a:spcPts val="0"/>
              </a:spcAft>
              <a:buNone/>
            </a:pPr>
            <a:r>
              <a:rPr lang="en" sz="1200" dirty="0">
                <a:solidFill>
                  <a:srgbClr val="000000"/>
                </a:solidFill>
                <a:highlight>
                  <a:srgbClr val="F8F8F8"/>
                </a:highlight>
                <a:latin typeface="Courier New"/>
                <a:ea typeface="Courier New"/>
                <a:cs typeface="Courier New"/>
                <a:sym typeface="Courier New"/>
              </a:rPr>
              <a:t>&lt;link href="vendor/fontawesome-free/css/all.min.css" rel="stylesheet" type="text/css"&gt;</a:t>
            </a:r>
            <a:endParaRPr sz="1200">
              <a:solidFill>
                <a:srgbClr val="000000"/>
              </a:solidFill>
              <a:highlight>
                <a:srgbClr val="F8F8F8"/>
              </a:highlight>
              <a:latin typeface="Courier New"/>
              <a:ea typeface="Courier New"/>
              <a:cs typeface="Courier New"/>
              <a:sym typeface="Courier New"/>
            </a:endParaRPr>
          </a:p>
          <a:p>
            <a:pPr marL="101600" marR="101600" lvl="0" indent="0" algn="l" rtl="0">
              <a:lnSpc>
                <a:spcPct val="165000"/>
              </a:lnSpc>
              <a:spcBef>
                <a:spcPts val="1100"/>
              </a:spcBef>
              <a:spcAft>
                <a:spcPts val="0"/>
              </a:spcAft>
              <a:buNone/>
            </a:pPr>
            <a:r>
              <a:rPr lang="en" sz="1200" dirty="0" smtClean="0">
                <a:solidFill>
                  <a:srgbClr val="000000"/>
                </a:solidFill>
                <a:highlight>
                  <a:srgbClr val="F8F8F8"/>
                </a:highlight>
                <a:latin typeface="Courier New"/>
                <a:ea typeface="Courier New"/>
                <a:cs typeface="Courier New"/>
                <a:sym typeface="Courier New"/>
              </a:rPr>
              <a:t>...</a:t>
            </a:r>
            <a:endParaRPr sz="1200">
              <a:solidFill>
                <a:srgbClr val="000000"/>
              </a:solidFill>
              <a:highlight>
                <a:srgbClr val="F8F8F8"/>
              </a:highlight>
              <a:latin typeface="Courier New"/>
              <a:ea typeface="Courier New"/>
              <a:cs typeface="Courier New"/>
              <a:sym typeface="Courier New"/>
            </a:endParaRPr>
          </a:p>
          <a:p>
            <a:pPr marL="101600" marR="101600" lvl="0" indent="0" algn="l" rtl="0">
              <a:lnSpc>
                <a:spcPct val="165000"/>
              </a:lnSpc>
              <a:spcBef>
                <a:spcPts val="1100"/>
              </a:spcBef>
              <a:spcAft>
                <a:spcPts val="0"/>
              </a:spcAft>
              <a:buNone/>
            </a:pPr>
            <a:r>
              <a:rPr lang="en" sz="1200" dirty="0">
                <a:solidFill>
                  <a:srgbClr val="000000"/>
                </a:solidFill>
                <a:highlight>
                  <a:srgbClr val="F8F8F8"/>
                </a:highlight>
                <a:latin typeface="Courier New"/>
                <a:ea typeface="Courier New"/>
                <a:cs typeface="Courier New"/>
                <a:sym typeface="Courier New"/>
              </a:rPr>
              <a:t>&lt;!-- Custom styles for this template --&gt;</a:t>
            </a:r>
            <a:endParaRPr sz="1200">
              <a:solidFill>
                <a:srgbClr val="000000"/>
              </a:solidFill>
              <a:highlight>
                <a:srgbClr val="F8F8F8"/>
              </a:highlight>
              <a:latin typeface="Courier New"/>
              <a:ea typeface="Courier New"/>
              <a:cs typeface="Courier New"/>
              <a:sym typeface="Courier New"/>
            </a:endParaRPr>
          </a:p>
          <a:p>
            <a:pPr marL="101600" marR="101600" lvl="0" indent="0" algn="l" rtl="0">
              <a:lnSpc>
                <a:spcPct val="165000"/>
              </a:lnSpc>
              <a:spcBef>
                <a:spcPts val="1100"/>
              </a:spcBef>
              <a:spcAft>
                <a:spcPts val="0"/>
              </a:spcAft>
              <a:buNone/>
            </a:pPr>
            <a:r>
              <a:rPr lang="en" sz="1200" dirty="0">
                <a:solidFill>
                  <a:srgbClr val="000000"/>
                </a:solidFill>
                <a:highlight>
                  <a:srgbClr val="F8F8F8"/>
                </a:highlight>
                <a:latin typeface="Courier New"/>
                <a:ea typeface="Courier New"/>
                <a:cs typeface="Courier New"/>
                <a:sym typeface="Courier New"/>
              </a:rPr>
              <a:t>&lt;link href="css/clean-blog.min.css" rel="stylesheet"&gt;</a:t>
            </a:r>
            <a:endParaRPr sz="1200">
              <a:solidFill>
                <a:srgbClr val="000000"/>
              </a:solidFill>
              <a:highlight>
                <a:srgbClr val="F8F8F8"/>
              </a:highlight>
              <a:latin typeface="Courier New"/>
              <a:ea typeface="Courier New"/>
              <a:cs typeface="Courier New"/>
              <a:sym typeface="Courier New"/>
            </a:endParaRPr>
          </a:p>
          <a:p>
            <a:pPr marL="101600" marR="101600" lvl="0" indent="0" algn="l" rtl="0">
              <a:lnSpc>
                <a:spcPct val="165000"/>
              </a:lnSpc>
              <a:spcBef>
                <a:spcPts val="1100"/>
              </a:spcBef>
              <a:spcAft>
                <a:spcPts val="1100"/>
              </a:spcAft>
              <a:buClr>
                <a:schemeClr val="dk1"/>
              </a:buClr>
              <a:buSzPts val="1100"/>
              <a:buFont typeface="Arial"/>
              <a:buNone/>
            </a:pPr>
            <a:endParaRPr sz="1000">
              <a:solidFill>
                <a:srgbClr val="333333"/>
              </a:solidFill>
              <a:highlight>
                <a:srgbClr val="F8F8F8"/>
              </a:highlight>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This</a:t>
            </a:r>
            <a:endParaRPr/>
          </a:p>
        </p:txBody>
      </p:sp>
      <p:sp>
        <p:nvSpPr>
          <p:cNvPr id="304" name="Google Shape;304;p53"/>
          <p:cNvSpPr txBox="1">
            <a:spLocks noGrp="1"/>
          </p:cNvSpPr>
          <p:nvPr>
            <p:ph type="body" idx="1"/>
          </p:nvPr>
        </p:nvSpPr>
        <p:spPr>
          <a:xfrm>
            <a:off x="311700" y="1152475"/>
            <a:ext cx="8520600" cy="3703800"/>
          </a:xfrm>
          <a:prstGeom prst="rect">
            <a:avLst/>
          </a:prstGeom>
        </p:spPr>
        <p:txBody>
          <a:bodyPr spcFirstLastPara="1" wrap="square" lIns="91425" tIns="91425" rIns="91425" bIns="91425" anchor="t" anchorCtr="0">
            <a:noAutofit/>
          </a:bodyPr>
          <a:lstStyle/>
          <a:p>
            <a:pPr marL="101600" marR="101600" lvl="0" indent="0" algn="l" rtl="0">
              <a:lnSpc>
                <a:spcPct val="165000"/>
              </a:lnSpc>
              <a:spcBef>
                <a:spcPts val="1100"/>
              </a:spcBef>
              <a:spcAft>
                <a:spcPts val="0"/>
              </a:spcAft>
              <a:buClr>
                <a:schemeClr val="dk1"/>
              </a:buClr>
              <a:buSzPts val="1100"/>
              <a:buFont typeface="Arial"/>
              <a:buNone/>
            </a:pPr>
            <a:r>
              <a:rPr lang="en" sz="1000" dirty="0">
                <a:solidFill>
                  <a:srgbClr val="000000"/>
                </a:solidFill>
                <a:highlight>
                  <a:srgbClr val="F8F8F8"/>
                </a:highlight>
                <a:latin typeface="Courier New"/>
                <a:ea typeface="Courier New"/>
                <a:cs typeface="Courier New"/>
                <a:sym typeface="Courier New"/>
              </a:rPr>
              <a:t>&lt;!-- Bootstrap core CSS --&gt;</a:t>
            </a:r>
            <a:endParaRPr sz="1000">
              <a:solidFill>
                <a:srgbClr val="000000"/>
              </a:solidFill>
              <a:highlight>
                <a:srgbClr val="F8F8F8"/>
              </a:highlight>
              <a:latin typeface="Courier New"/>
              <a:ea typeface="Courier New"/>
              <a:cs typeface="Courier New"/>
              <a:sym typeface="Courier New"/>
            </a:endParaRPr>
          </a:p>
          <a:p>
            <a:pPr marL="101600" marR="101600" lvl="0" indent="0" algn="l" rtl="0">
              <a:lnSpc>
                <a:spcPct val="165000"/>
              </a:lnSpc>
              <a:spcBef>
                <a:spcPts val="1100"/>
              </a:spcBef>
              <a:spcAft>
                <a:spcPts val="0"/>
              </a:spcAft>
              <a:buClr>
                <a:schemeClr val="dk1"/>
              </a:buClr>
              <a:buSzPts val="1100"/>
              <a:buFont typeface="Arial"/>
              <a:buNone/>
            </a:pPr>
            <a:r>
              <a:rPr lang="en" sz="1000" dirty="0">
                <a:solidFill>
                  <a:srgbClr val="000000"/>
                </a:solidFill>
                <a:highlight>
                  <a:srgbClr val="F8F8F8"/>
                </a:highlight>
                <a:latin typeface="Courier New"/>
                <a:ea typeface="Courier New"/>
                <a:cs typeface="Courier New"/>
                <a:sym typeface="Courier New"/>
              </a:rPr>
              <a:t>&lt;link href="{% static 'vendor/bootstrap/css/bootstrap.min.css' %}" rel="stylesheet"&gt;</a:t>
            </a:r>
            <a:endParaRPr sz="1000">
              <a:solidFill>
                <a:srgbClr val="000000"/>
              </a:solidFill>
              <a:highlight>
                <a:srgbClr val="F8F8F8"/>
              </a:highlight>
              <a:latin typeface="Courier New"/>
              <a:ea typeface="Courier New"/>
              <a:cs typeface="Courier New"/>
              <a:sym typeface="Courier New"/>
            </a:endParaRPr>
          </a:p>
          <a:p>
            <a:pPr marL="101600" marR="101600" lvl="0" indent="0" algn="l" rtl="0">
              <a:lnSpc>
                <a:spcPct val="165000"/>
              </a:lnSpc>
              <a:spcBef>
                <a:spcPts val="1100"/>
              </a:spcBef>
              <a:spcAft>
                <a:spcPts val="0"/>
              </a:spcAft>
              <a:buClr>
                <a:schemeClr val="dk1"/>
              </a:buClr>
              <a:buSzPts val="1100"/>
              <a:buFont typeface="Arial"/>
              <a:buNone/>
            </a:pPr>
            <a:endParaRPr sz="1000">
              <a:solidFill>
                <a:srgbClr val="000000"/>
              </a:solidFill>
              <a:highlight>
                <a:srgbClr val="F8F8F8"/>
              </a:highlight>
              <a:latin typeface="Courier New"/>
              <a:ea typeface="Courier New"/>
              <a:cs typeface="Courier New"/>
              <a:sym typeface="Courier New"/>
            </a:endParaRPr>
          </a:p>
          <a:p>
            <a:pPr marL="101600" marR="101600" lvl="0" indent="0" algn="l" rtl="0">
              <a:lnSpc>
                <a:spcPct val="165000"/>
              </a:lnSpc>
              <a:spcBef>
                <a:spcPts val="1100"/>
              </a:spcBef>
              <a:spcAft>
                <a:spcPts val="0"/>
              </a:spcAft>
              <a:buClr>
                <a:schemeClr val="dk1"/>
              </a:buClr>
              <a:buSzPts val="1100"/>
              <a:buFont typeface="Arial"/>
              <a:buNone/>
            </a:pPr>
            <a:r>
              <a:rPr lang="en" sz="1000" dirty="0">
                <a:solidFill>
                  <a:srgbClr val="000000"/>
                </a:solidFill>
                <a:highlight>
                  <a:srgbClr val="F8F8F8"/>
                </a:highlight>
                <a:latin typeface="Courier New"/>
                <a:ea typeface="Courier New"/>
                <a:cs typeface="Courier New"/>
                <a:sym typeface="Courier New"/>
              </a:rPr>
              <a:t>&lt;!-- Custom fonts for this template --&gt;</a:t>
            </a:r>
            <a:endParaRPr sz="1000">
              <a:solidFill>
                <a:srgbClr val="000000"/>
              </a:solidFill>
              <a:highlight>
                <a:srgbClr val="F8F8F8"/>
              </a:highlight>
              <a:latin typeface="Courier New"/>
              <a:ea typeface="Courier New"/>
              <a:cs typeface="Courier New"/>
              <a:sym typeface="Courier New"/>
            </a:endParaRPr>
          </a:p>
          <a:p>
            <a:pPr marL="101600" marR="101600" lvl="0" indent="0" algn="l" rtl="0">
              <a:lnSpc>
                <a:spcPct val="165000"/>
              </a:lnSpc>
              <a:spcBef>
                <a:spcPts val="1100"/>
              </a:spcBef>
              <a:spcAft>
                <a:spcPts val="0"/>
              </a:spcAft>
              <a:buClr>
                <a:schemeClr val="dk1"/>
              </a:buClr>
              <a:buSzPts val="1100"/>
              <a:buFont typeface="Arial"/>
              <a:buNone/>
            </a:pPr>
            <a:r>
              <a:rPr lang="en" sz="1000" dirty="0">
                <a:solidFill>
                  <a:srgbClr val="000000"/>
                </a:solidFill>
                <a:highlight>
                  <a:srgbClr val="F8F8F8"/>
                </a:highlight>
                <a:latin typeface="Courier New"/>
                <a:ea typeface="Courier New"/>
                <a:cs typeface="Courier New"/>
                <a:sym typeface="Courier New"/>
              </a:rPr>
              <a:t>&lt;link href="{% static 'vendor/fontawesome-free/css/all.min.css' %}" rel="stylesheet" type="text/css"&gt;</a:t>
            </a:r>
            <a:endParaRPr sz="1000">
              <a:solidFill>
                <a:srgbClr val="000000"/>
              </a:solidFill>
              <a:highlight>
                <a:srgbClr val="F8F8F8"/>
              </a:highlight>
              <a:latin typeface="Courier New"/>
              <a:ea typeface="Courier New"/>
              <a:cs typeface="Courier New"/>
              <a:sym typeface="Courier New"/>
            </a:endParaRPr>
          </a:p>
          <a:p>
            <a:pPr marL="101600" marR="101600" lvl="0" indent="0" algn="l" rtl="0">
              <a:lnSpc>
                <a:spcPct val="165000"/>
              </a:lnSpc>
              <a:spcBef>
                <a:spcPts val="1100"/>
              </a:spcBef>
              <a:spcAft>
                <a:spcPts val="0"/>
              </a:spcAft>
              <a:buClr>
                <a:schemeClr val="dk1"/>
              </a:buClr>
              <a:buSzPts val="1100"/>
              <a:buFont typeface="Arial"/>
              <a:buNone/>
            </a:pPr>
            <a:r>
              <a:rPr lang="en" sz="1000" dirty="0">
                <a:solidFill>
                  <a:srgbClr val="000000"/>
                </a:solidFill>
                <a:highlight>
                  <a:srgbClr val="F8F8F8"/>
                </a:highlight>
                <a:latin typeface="Courier New"/>
                <a:ea typeface="Courier New"/>
                <a:cs typeface="Courier New"/>
                <a:sym typeface="Courier New"/>
              </a:rPr>
              <a:t>...</a:t>
            </a:r>
            <a:endParaRPr sz="1000">
              <a:solidFill>
                <a:srgbClr val="000000"/>
              </a:solidFill>
              <a:highlight>
                <a:srgbClr val="F8F8F8"/>
              </a:highlight>
              <a:latin typeface="Courier New"/>
              <a:ea typeface="Courier New"/>
              <a:cs typeface="Courier New"/>
              <a:sym typeface="Courier New"/>
            </a:endParaRPr>
          </a:p>
          <a:p>
            <a:pPr marL="101600" marR="101600" lvl="0" indent="0" algn="l" rtl="0">
              <a:lnSpc>
                <a:spcPct val="165000"/>
              </a:lnSpc>
              <a:spcBef>
                <a:spcPts val="1100"/>
              </a:spcBef>
              <a:spcAft>
                <a:spcPts val="0"/>
              </a:spcAft>
              <a:buClr>
                <a:schemeClr val="dk1"/>
              </a:buClr>
              <a:buSzPts val="1100"/>
              <a:buFont typeface="Arial"/>
              <a:buNone/>
            </a:pPr>
            <a:endParaRPr sz="1000">
              <a:solidFill>
                <a:srgbClr val="000000"/>
              </a:solidFill>
              <a:highlight>
                <a:srgbClr val="F8F8F8"/>
              </a:highlight>
              <a:latin typeface="Courier New"/>
              <a:ea typeface="Courier New"/>
              <a:cs typeface="Courier New"/>
              <a:sym typeface="Courier New"/>
            </a:endParaRPr>
          </a:p>
          <a:p>
            <a:pPr marL="101600" marR="101600" lvl="0" indent="0" algn="l" rtl="0">
              <a:lnSpc>
                <a:spcPct val="165000"/>
              </a:lnSpc>
              <a:spcBef>
                <a:spcPts val="1100"/>
              </a:spcBef>
              <a:spcAft>
                <a:spcPts val="0"/>
              </a:spcAft>
              <a:buClr>
                <a:schemeClr val="dk1"/>
              </a:buClr>
              <a:buSzPts val="1100"/>
              <a:buFont typeface="Arial"/>
              <a:buNone/>
            </a:pPr>
            <a:r>
              <a:rPr lang="en" sz="1000" dirty="0">
                <a:solidFill>
                  <a:srgbClr val="000000"/>
                </a:solidFill>
                <a:highlight>
                  <a:srgbClr val="F8F8F8"/>
                </a:highlight>
                <a:latin typeface="Courier New"/>
                <a:ea typeface="Courier New"/>
                <a:cs typeface="Courier New"/>
                <a:sym typeface="Courier New"/>
              </a:rPr>
              <a:t>&lt;!-- Custom styles for this template --&gt;</a:t>
            </a:r>
            <a:endParaRPr sz="1000">
              <a:solidFill>
                <a:srgbClr val="000000"/>
              </a:solidFill>
              <a:highlight>
                <a:srgbClr val="F8F8F8"/>
              </a:highlight>
              <a:latin typeface="Courier New"/>
              <a:ea typeface="Courier New"/>
              <a:cs typeface="Courier New"/>
              <a:sym typeface="Courier New"/>
            </a:endParaRPr>
          </a:p>
          <a:p>
            <a:pPr marL="101600" marR="101600" lvl="0" indent="0" algn="l" rtl="0">
              <a:lnSpc>
                <a:spcPct val="165000"/>
              </a:lnSpc>
              <a:spcBef>
                <a:spcPts val="1100"/>
              </a:spcBef>
              <a:spcAft>
                <a:spcPts val="0"/>
              </a:spcAft>
              <a:buClr>
                <a:schemeClr val="dk1"/>
              </a:buClr>
              <a:buSzPts val="1100"/>
              <a:buFont typeface="Arial"/>
              <a:buNone/>
            </a:pPr>
            <a:r>
              <a:rPr lang="en" sz="1000" dirty="0">
                <a:solidFill>
                  <a:srgbClr val="000000"/>
                </a:solidFill>
                <a:highlight>
                  <a:srgbClr val="F8F8F8"/>
                </a:highlight>
                <a:latin typeface="Courier New"/>
                <a:ea typeface="Courier New"/>
                <a:cs typeface="Courier New"/>
                <a:sym typeface="Courier New"/>
              </a:rPr>
              <a:t>&lt;link href="{% static 'css/clean-blog.min.css' %}" rel="stylesheet"&gt;</a:t>
            </a:r>
            <a:endParaRPr sz="1000">
              <a:solidFill>
                <a:srgbClr val="000000"/>
              </a:solidFill>
              <a:highlight>
                <a:srgbClr val="F8F8F8"/>
              </a:highlight>
              <a:latin typeface="Courier New"/>
              <a:ea typeface="Courier New"/>
              <a:cs typeface="Courier New"/>
              <a:sym typeface="Courier New"/>
            </a:endParaRPr>
          </a:p>
          <a:p>
            <a:pPr marL="0" lvl="0" indent="0" algn="l" rtl="0">
              <a:spcBef>
                <a:spcPts val="1100"/>
              </a:spcBef>
              <a:spcAft>
                <a:spcPts val="1600"/>
              </a:spcAft>
              <a:buNone/>
            </a:pPr>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a:t>
            </a:r>
            <a:r>
              <a:rPr lang="en" dirty="0" smtClean="0"/>
              <a:t>The </a:t>
            </a:r>
            <a:r>
              <a:rPr lang="en" dirty="0"/>
              <a:t>Changes?</a:t>
            </a:r>
            <a:endParaRPr/>
          </a:p>
        </p:txBody>
      </p:sp>
      <p:sp>
        <p:nvSpPr>
          <p:cNvPr id="310" name="Google Shape;310;p5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200" dirty="0">
                <a:solidFill>
                  <a:srgbClr val="000000"/>
                </a:solidFill>
              </a:rPr>
              <a:t>Allows us to load files from the django CMS static folder.</a:t>
            </a:r>
            <a:endParaRPr sz="2200">
              <a:solidFill>
                <a:srgbClr val="00000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5"/>
          <p:cNvSpPr txBox="1">
            <a:spLocks noGrp="1"/>
          </p:cNvSpPr>
          <p:nvPr>
            <p:ph type="title"/>
          </p:nvPr>
        </p:nvSpPr>
        <p:spPr>
          <a:xfrm>
            <a:off x="147800" y="1937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The Website </a:t>
            </a:r>
            <a:r>
              <a:rPr lang="en" dirty="0"/>
              <a:t>is </a:t>
            </a:r>
            <a:r>
              <a:rPr lang="en" dirty="0" smtClean="0"/>
              <a:t>L</a:t>
            </a:r>
            <a:r>
              <a:rPr lang="en" dirty="0" smtClean="0"/>
              <a:t>ooking </a:t>
            </a:r>
            <a:r>
              <a:rPr lang="en" dirty="0"/>
              <a:t>B</a:t>
            </a:r>
            <a:r>
              <a:rPr lang="en" dirty="0" smtClean="0"/>
              <a:t>etter</a:t>
            </a:r>
            <a:endParaRPr/>
          </a:p>
        </p:txBody>
      </p:sp>
      <p:sp>
        <p:nvSpPr>
          <p:cNvPr id="316" name="Google Shape;316;p55"/>
          <p:cNvSpPr txBox="1">
            <a:spLocks noGrp="1"/>
          </p:cNvSpPr>
          <p:nvPr>
            <p:ph type="body" idx="1"/>
          </p:nvPr>
        </p:nvSpPr>
        <p:spPr>
          <a:xfrm>
            <a:off x="147800" y="884926"/>
            <a:ext cx="8735400" cy="4051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17" name="Google Shape;317;p55"/>
          <p:cNvPicPr preferRelativeResize="0"/>
          <p:nvPr/>
        </p:nvPicPr>
        <p:blipFill>
          <a:blip r:embed="rId3">
            <a:alphaModFix/>
          </a:blip>
          <a:stretch>
            <a:fillRect/>
          </a:stretch>
        </p:blipFill>
        <p:spPr>
          <a:xfrm>
            <a:off x="444729" y="1100842"/>
            <a:ext cx="8254551" cy="2941808"/>
          </a:xfrm>
          <a:prstGeom prst="rect">
            <a:avLst/>
          </a:prstGeom>
          <a:noFill/>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just the tip of the iceberg!</a:t>
            </a:r>
            <a:endParaRPr/>
          </a:p>
        </p:txBody>
      </p:sp>
      <p:sp>
        <p:nvSpPr>
          <p:cNvPr id="323" name="Google Shape;323;p5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200">
                <a:solidFill>
                  <a:srgbClr val="000000"/>
                </a:solidFill>
              </a:rPr>
              <a:t>Lots of things you can do with django CMS, you can build a full fledged powerful CMS site with it. Go through the docs, they have a easy to follow tutorial: </a:t>
            </a:r>
            <a:r>
              <a:rPr lang="en" sz="2200" u="sng">
                <a:solidFill>
                  <a:schemeClr val="hlink"/>
                </a:solidFill>
                <a:latin typeface="Courier New"/>
                <a:ea typeface="Courier New"/>
                <a:cs typeface="Courier New"/>
                <a:sym typeface="Courier New"/>
                <a:hlinkClick r:id="rId3"/>
              </a:rPr>
              <a:t>http://docs.django-cms.org/en/latest/user/tutorial/index.html</a:t>
            </a:r>
            <a:endParaRPr sz="2200">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7"/>
          <p:cNvSpPr txBox="1">
            <a:spLocks noGrp="1"/>
          </p:cNvSpPr>
          <p:nvPr>
            <p:ph type="title"/>
          </p:nvPr>
        </p:nvSpPr>
        <p:spPr>
          <a:xfrm>
            <a:off x="160800" y="60750"/>
            <a:ext cx="8869800" cy="98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Final Act: Options for Deploying Your django CMS Site</a:t>
            </a:r>
            <a:endParaRPr/>
          </a:p>
        </p:txBody>
      </p:sp>
      <p:sp>
        <p:nvSpPr>
          <p:cNvPr id="329" name="Google Shape;329;p5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options do you have?</a:t>
            </a:r>
            <a:endParaRPr/>
          </a:p>
        </p:txBody>
      </p:sp>
      <p:sp>
        <p:nvSpPr>
          <p:cNvPr id="335" name="Google Shape;335;p58"/>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Clr>
                <a:srgbClr val="000000"/>
              </a:buClr>
              <a:buSzPts val="2200"/>
              <a:buChar char="●"/>
            </a:pPr>
            <a:r>
              <a:rPr lang="en" sz="2200" dirty="0">
                <a:solidFill>
                  <a:srgbClr val="000000"/>
                </a:solidFill>
              </a:rPr>
              <a:t>Using the django development server is great for developing and testing your project, but it’s not meant to be used in production. </a:t>
            </a:r>
            <a:endParaRPr lang="en" sz="2200" dirty="0" smtClean="0">
              <a:solidFill>
                <a:srgbClr val="000000"/>
              </a:solidFill>
            </a:endParaRPr>
          </a:p>
          <a:p>
            <a:pPr marL="457200" lvl="0" indent="-368300" algn="l" rtl="0">
              <a:spcBef>
                <a:spcPts val="0"/>
              </a:spcBef>
              <a:spcAft>
                <a:spcPts val="0"/>
              </a:spcAft>
              <a:buClr>
                <a:srgbClr val="000000"/>
              </a:buClr>
              <a:buSzPts val="2200"/>
              <a:buChar char="●"/>
            </a:pPr>
            <a:r>
              <a:rPr lang="en" sz="2200" dirty="0" smtClean="0">
                <a:solidFill>
                  <a:srgbClr val="000000"/>
                </a:solidFill>
              </a:rPr>
              <a:t>It comes with sqlite by default which is ok for testing your site locally, but not suitable for using in production. </a:t>
            </a:r>
            <a:endParaRPr sz="2200">
              <a:solidFill>
                <a:srgbClr val="000000"/>
              </a:solidFill>
            </a:endParaRPr>
          </a:p>
          <a:p>
            <a:pPr marL="457200" lvl="0" indent="-368300" algn="l" rtl="0">
              <a:spcBef>
                <a:spcPts val="0"/>
              </a:spcBef>
              <a:spcAft>
                <a:spcPts val="0"/>
              </a:spcAft>
              <a:buClr>
                <a:srgbClr val="000000"/>
              </a:buClr>
              <a:buSzPts val="2200"/>
              <a:buChar char="●"/>
            </a:pPr>
            <a:r>
              <a:rPr lang="en" sz="2200" dirty="0">
                <a:solidFill>
                  <a:srgbClr val="000000"/>
                </a:solidFill>
              </a:rPr>
              <a:t>Two options I recommend are Divio Cloud, and web hosts that specifically support Django. </a:t>
            </a:r>
            <a:endParaRPr sz="2200">
              <a:solidFill>
                <a:srgbClr val="00000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Divio Cloud </a:t>
            </a:r>
            <a:endParaRPr/>
          </a:p>
        </p:txBody>
      </p:sp>
      <p:sp>
        <p:nvSpPr>
          <p:cNvPr id="341" name="Google Shape;341;p59"/>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61950" algn="l" rtl="0">
              <a:spcBef>
                <a:spcPts val="0"/>
              </a:spcBef>
              <a:spcAft>
                <a:spcPts val="0"/>
              </a:spcAft>
              <a:buClr>
                <a:srgbClr val="000000"/>
              </a:buClr>
              <a:buSzPts val="2100"/>
              <a:buChar char="●"/>
            </a:pPr>
            <a:r>
              <a:rPr lang="en" sz="2100" dirty="0">
                <a:solidFill>
                  <a:srgbClr val="000000"/>
                </a:solidFill>
              </a:rPr>
              <a:t>Formally known as Aldryn, it’s created by the maintainers of django cms.  </a:t>
            </a:r>
            <a:endParaRPr sz="2100">
              <a:solidFill>
                <a:srgbClr val="000000"/>
              </a:solidFill>
            </a:endParaRPr>
          </a:p>
          <a:p>
            <a:pPr marL="457200" lvl="0" indent="-361950" algn="l" rtl="0">
              <a:spcBef>
                <a:spcPts val="0"/>
              </a:spcBef>
              <a:spcAft>
                <a:spcPts val="0"/>
              </a:spcAft>
              <a:buClr>
                <a:srgbClr val="000000"/>
              </a:buClr>
              <a:buSzPts val="2100"/>
              <a:buChar char="●"/>
            </a:pPr>
            <a:r>
              <a:rPr lang="en" sz="2100" dirty="0">
                <a:solidFill>
                  <a:srgbClr val="000000"/>
                </a:solidFill>
              </a:rPr>
              <a:t>Automatic installation.</a:t>
            </a:r>
            <a:endParaRPr sz="2100">
              <a:solidFill>
                <a:srgbClr val="000000"/>
              </a:solidFill>
            </a:endParaRPr>
          </a:p>
          <a:p>
            <a:pPr marL="457200" lvl="0" indent="-361950" algn="l" rtl="0">
              <a:spcBef>
                <a:spcPts val="0"/>
              </a:spcBef>
              <a:spcAft>
                <a:spcPts val="0"/>
              </a:spcAft>
              <a:buClr>
                <a:srgbClr val="000000"/>
              </a:buClr>
              <a:buSzPts val="2100"/>
              <a:buChar char="●"/>
            </a:pPr>
            <a:r>
              <a:rPr lang="en" sz="2100" dirty="0">
                <a:solidFill>
                  <a:srgbClr val="000000"/>
                </a:solidFill>
              </a:rPr>
              <a:t>Automated deployments.</a:t>
            </a:r>
            <a:endParaRPr sz="2100">
              <a:solidFill>
                <a:srgbClr val="000000"/>
              </a:solidFill>
            </a:endParaRPr>
          </a:p>
          <a:p>
            <a:pPr marL="457200" lvl="0" indent="-361950" algn="l" rtl="0">
              <a:spcBef>
                <a:spcPts val="0"/>
              </a:spcBef>
              <a:spcAft>
                <a:spcPts val="0"/>
              </a:spcAft>
              <a:buClr>
                <a:srgbClr val="000000"/>
              </a:buClr>
              <a:buSzPts val="2100"/>
              <a:buChar char="●"/>
            </a:pPr>
            <a:r>
              <a:rPr lang="en" sz="2100" dirty="0">
                <a:solidFill>
                  <a:srgbClr val="000000"/>
                </a:solidFill>
              </a:rPr>
              <a:t>Management via web interface, desktop app, or cli.</a:t>
            </a:r>
            <a:endParaRPr sz="2100">
              <a:solidFill>
                <a:srgbClr val="000000"/>
              </a:solidFill>
            </a:endParaRPr>
          </a:p>
          <a:p>
            <a:pPr marL="457200" lvl="0" indent="-361950" algn="l" rtl="0">
              <a:spcBef>
                <a:spcPts val="0"/>
              </a:spcBef>
              <a:spcAft>
                <a:spcPts val="0"/>
              </a:spcAft>
              <a:buClr>
                <a:srgbClr val="000000"/>
              </a:buClr>
              <a:buSzPts val="2100"/>
              <a:buChar char="●"/>
            </a:pPr>
            <a:r>
              <a:rPr lang="en" sz="2100" dirty="0" smtClean="0">
                <a:solidFill>
                  <a:srgbClr val="000000"/>
                </a:solidFill>
              </a:rPr>
              <a:t>Clean documentation</a:t>
            </a:r>
            <a:r>
              <a:rPr lang="en" sz="2100" dirty="0">
                <a:solidFill>
                  <a:srgbClr val="000000"/>
                </a:solidFill>
              </a:rPr>
              <a:t>.  </a:t>
            </a:r>
            <a:endParaRPr sz="2100">
              <a:solidFill>
                <a:srgbClr val="000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6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Full Tutorial on getting started with Divio Cloud</a:t>
            </a:r>
            <a:endParaRPr/>
          </a:p>
        </p:txBody>
      </p:sp>
      <p:sp>
        <p:nvSpPr>
          <p:cNvPr id="347" name="Google Shape;347;p6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700" b="1" u="sng" dirty="0">
                <a:solidFill>
                  <a:schemeClr val="hlink"/>
                </a:solidFill>
                <a:latin typeface="Courier New"/>
                <a:ea typeface="Courier New"/>
                <a:cs typeface="Courier New"/>
                <a:sym typeface="Courier New"/>
                <a:hlinkClick r:id="rId3"/>
              </a:rPr>
              <a:t>https://readthedocs.com/projects/divio-divio-cloud-docs/downloads/pdf/latest</a:t>
            </a:r>
            <a:r>
              <a:rPr lang="en" sz="1700" b="1" dirty="0">
                <a:latin typeface="Courier New"/>
                <a:ea typeface="Courier New"/>
                <a:cs typeface="Courier New"/>
                <a:sym typeface="Courier New"/>
              </a:rPr>
              <a:t> </a:t>
            </a:r>
            <a:endParaRPr sz="1700" b="1">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6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Django Hosting Providers </a:t>
            </a:r>
            <a:endParaRPr/>
          </a:p>
        </p:txBody>
      </p:sp>
      <p:sp>
        <p:nvSpPr>
          <p:cNvPr id="353" name="Google Shape;353;p61"/>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Char char="●"/>
            </a:pPr>
            <a:r>
              <a:rPr lang="en" sz="2000">
                <a:solidFill>
                  <a:srgbClr val="000000"/>
                </a:solidFill>
              </a:rPr>
              <a:t>Digital Ocean</a:t>
            </a:r>
            <a:endParaRPr sz="2000">
              <a:solidFill>
                <a:srgbClr val="000000"/>
              </a:solidFill>
            </a:endParaRPr>
          </a:p>
          <a:p>
            <a:pPr marL="457200" lvl="0" indent="-355600" algn="l" rtl="0">
              <a:spcBef>
                <a:spcPts val="0"/>
              </a:spcBef>
              <a:spcAft>
                <a:spcPts val="0"/>
              </a:spcAft>
              <a:buClr>
                <a:srgbClr val="000000"/>
              </a:buClr>
              <a:buSzPts val="2000"/>
              <a:buChar char="●"/>
            </a:pPr>
            <a:r>
              <a:rPr lang="en" sz="2000">
                <a:solidFill>
                  <a:srgbClr val="000000"/>
                </a:solidFill>
              </a:rPr>
              <a:t>Heroku</a:t>
            </a:r>
            <a:endParaRPr sz="2000">
              <a:solidFill>
                <a:srgbClr val="000000"/>
              </a:solidFill>
            </a:endParaRPr>
          </a:p>
          <a:p>
            <a:pPr marL="457200" lvl="0" indent="-355600" algn="l" rtl="0">
              <a:spcBef>
                <a:spcPts val="0"/>
              </a:spcBef>
              <a:spcAft>
                <a:spcPts val="0"/>
              </a:spcAft>
              <a:buClr>
                <a:srgbClr val="000000"/>
              </a:buClr>
              <a:buSzPts val="2000"/>
              <a:buChar char="●"/>
            </a:pPr>
            <a:r>
              <a:rPr lang="en" sz="2000">
                <a:solidFill>
                  <a:srgbClr val="000000"/>
                </a:solidFill>
              </a:rPr>
              <a:t>AWS Elastic Beanstalk</a:t>
            </a:r>
            <a:endParaRPr sz="2000">
              <a:solidFill>
                <a:srgbClr val="000000"/>
              </a:solidFill>
            </a:endParaRPr>
          </a:p>
          <a:p>
            <a:pPr marL="457200" lvl="0" indent="-355600" algn="l" rtl="0">
              <a:spcBef>
                <a:spcPts val="0"/>
              </a:spcBef>
              <a:spcAft>
                <a:spcPts val="0"/>
              </a:spcAft>
              <a:buClr>
                <a:srgbClr val="000000"/>
              </a:buClr>
              <a:buSzPts val="2000"/>
              <a:buChar char="●"/>
            </a:pPr>
            <a:r>
              <a:rPr lang="en" sz="2000">
                <a:solidFill>
                  <a:srgbClr val="000000"/>
                </a:solidFill>
              </a:rPr>
              <a:t>Google Cloud</a:t>
            </a:r>
            <a:endParaRPr sz="2000">
              <a:solidFill>
                <a:srgbClr val="000000"/>
              </a:solidFill>
            </a:endParaRPr>
          </a:p>
          <a:p>
            <a:pPr marL="457200" lvl="0" indent="-355600" algn="l" rtl="0">
              <a:spcBef>
                <a:spcPts val="0"/>
              </a:spcBef>
              <a:spcAft>
                <a:spcPts val="0"/>
              </a:spcAft>
              <a:buClr>
                <a:srgbClr val="000000"/>
              </a:buClr>
              <a:buSzPts val="2000"/>
              <a:buChar char="●"/>
            </a:pPr>
            <a:r>
              <a:rPr lang="en" sz="2000">
                <a:solidFill>
                  <a:srgbClr val="000000"/>
                </a:solidFill>
              </a:rPr>
              <a:t>Azure app services </a:t>
            </a:r>
            <a:endParaRPr sz="2000">
              <a:solidFill>
                <a:srgbClr val="0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211825"/>
            <a:ext cx="8757600" cy="101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t>How We Learn By By Benedict Carey</a:t>
            </a:r>
            <a:endParaRPr i="1"/>
          </a:p>
        </p:txBody>
      </p:sp>
      <p:sp>
        <p:nvSpPr>
          <p:cNvPr id="79" name="Google Shape;79;p17"/>
          <p:cNvSpPr txBox="1">
            <a:spLocks noGrp="1"/>
          </p:cNvSpPr>
          <p:nvPr>
            <p:ph type="body" idx="1"/>
          </p:nvPr>
        </p:nvSpPr>
        <p:spPr>
          <a:xfrm>
            <a:off x="221000" y="1194776"/>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rgbClr val="000000"/>
                </a:solidFill>
              </a:rPr>
              <a:t>Mentioned a research study which claimed that pretesting can help improve student's learning if followed by instructions and feedback. </a:t>
            </a:r>
            <a:endParaRPr>
              <a:solidFill>
                <a:srgbClr val="000000"/>
              </a:solidFill>
              <a:latin typeface="Courier New"/>
              <a:ea typeface="Courier New"/>
              <a:cs typeface="Courier New"/>
              <a:sym typeface="Courier New"/>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62"/>
          <p:cNvSpPr txBox="1">
            <a:spLocks noGrp="1"/>
          </p:cNvSpPr>
          <p:nvPr>
            <p:ph type="title"/>
          </p:nvPr>
        </p:nvSpPr>
        <p:spPr>
          <a:xfrm>
            <a:off x="311700" y="419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Finito! I’ll Be Back (Terminator Voice)</a:t>
            </a:r>
            <a:endParaRPr/>
          </a:p>
        </p:txBody>
      </p:sp>
      <p:sp>
        <p:nvSpPr>
          <p:cNvPr id="359" name="Google Shape;359;p6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00000"/>
                </a:solidFill>
              </a:rPr>
              <a:t>Some plugs for my upcoming talks </a:t>
            </a:r>
            <a:endParaRPr b="1">
              <a:solidFill>
                <a:srgbClr val="000000"/>
              </a:solidFill>
            </a:endParaRPr>
          </a:p>
          <a:p>
            <a:pPr marL="457200" lvl="0" indent="-342900" algn="l" rtl="0">
              <a:spcBef>
                <a:spcPts val="1600"/>
              </a:spcBef>
              <a:spcAft>
                <a:spcPts val="0"/>
              </a:spcAft>
              <a:buClr>
                <a:srgbClr val="000000"/>
              </a:buClr>
              <a:buSzPts val="1800"/>
              <a:buChar char="●"/>
            </a:pPr>
            <a:r>
              <a:rPr lang="en" dirty="0">
                <a:solidFill>
                  <a:schemeClr val="dk1"/>
                </a:solidFill>
              </a:rPr>
              <a:t>The Merry Overview of The Python Programming Language. 12/17/19, General Assembly San Francisco. </a:t>
            </a:r>
            <a:endParaRPr>
              <a:solidFill>
                <a:srgbClr val="000000"/>
              </a:solidFill>
            </a:endParaRPr>
          </a:p>
          <a:p>
            <a:pPr marL="457200" lvl="0" indent="-342900" algn="l" rtl="0">
              <a:spcBef>
                <a:spcPts val="0"/>
              </a:spcBef>
              <a:spcAft>
                <a:spcPts val="0"/>
              </a:spcAft>
              <a:buClr>
                <a:srgbClr val="000000"/>
              </a:buClr>
              <a:buSzPts val="1800"/>
              <a:buChar char="●"/>
            </a:pPr>
            <a:r>
              <a:rPr lang="en" dirty="0">
                <a:solidFill>
                  <a:srgbClr val="000000"/>
                </a:solidFill>
              </a:rPr>
              <a:t>Carta The Merry Overview of The Python Programming Language:  01/7/20. </a:t>
            </a:r>
            <a:endParaRPr>
              <a:solidFill>
                <a:srgbClr val="00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#1: True or False</a:t>
            </a:r>
            <a:endParaRPr/>
          </a:p>
        </p:txBody>
      </p:sp>
      <p:sp>
        <p:nvSpPr>
          <p:cNvPr id="85" name="Google Shape;85;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0000"/>
                </a:solidFill>
              </a:rPr>
              <a:t>Django CMS is the same as the Django framework. </a:t>
            </a:r>
            <a:endParaRPr>
              <a:solidFill>
                <a:srgbClr val="0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156250" y="4320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False</a:t>
            </a:r>
            <a:endParaRPr/>
          </a:p>
        </p:txBody>
      </p:sp>
      <p:sp>
        <p:nvSpPr>
          <p:cNvPr id="91" name="Google Shape;91;p19"/>
          <p:cNvSpPr txBox="1">
            <a:spLocks noGrp="1"/>
          </p:cNvSpPr>
          <p:nvPr>
            <p:ph type="body" idx="1"/>
          </p:nvPr>
        </p:nvSpPr>
        <p:spPr>
          <a:xfrm>
            <a:off x="91425" y="10877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0000"/>
                </a:solidFill>
              </a:rPr>
              <a:t>Django CMS is an open source content management system that uses Django and python. </a:t>
            </a:r>
            <a:endParaRPr>
              <a:solidFill>
                <a:srgbClr val="00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 #2: True or False</a:t>
            </a:r>
            <a:endParaRPr/>
          </a:p>
        </p:txBody>
      </p:sp>
      <p:sp>
        <p:nvSpPr>
          <p:cNvPr id="97" name="Google Shape;97;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0000"/>
                </a:solidFill>
              </a:rPr>
              <a:t>A common use case for django CMS is blogging. </a:t>
            </a:r>
            <a:endParaRPr>
              <a:solidFill>
                <a:srgbClr val="0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True</a:t>
            </a:r>
            <a:endParaRPr/>
          </a:p>
        </p:txBody>
      </p:sp>
      <p:sp>
        <p:nvSpPr>
          <p:cNvPr id="103" name="Google Shape;103;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000000"/>
                </a:solidFill>
              </a:rPr>
              <a:t>django CMS is a content management system which helps simplify the publication process. </a:t>
            </a:r>
            <a:endParaRPr>
              <a:solidFill>
                <a:srgbClr val="00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TotalTime>
  <Words>1069</Words>
  <PresentationFormat>On-screen Show (16:9)</PresentationFormat>
  <Paragraphs>155</Paragraphs>
  <Slides>50</Slides>
  <Notes>50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The django CMS Cheatsheet</vt:lpstr>
      <vt:lpstr>Introducing The Presenter</vt:lpstr>
      <vt:lpstr>3 Simple Goals for this presentation</vt:lpstr>
      <vt:lpstr>Software Explained in This Tutorial </vt:lpstr>
      <vt:lpstr>How We Learn By By Benedict Carey</vt:lpstr>
      <vt:lpstr>Question #1: True or False</vt:lpstr>
      <vt:lpstr>False</vt:lpstr>
      <vt:lpstr>Question #2: True or False</vt:lpstr>
      <vt:lpstr>True</vt:lpstr>
      <vt:lpstr>Question #3: True or False </vt:lpstr>
      <vt:lpstr>False</vt:lpstr>
      <vt:lpstr>Why Consider django CMS? These Companies Do...</vt:lpstr>
      <vt:lpstr>Some Features of django CMS </vt:lpstr>
      <vt:lpstr>Act I: Getting up and running with django CMS</vt:lpstr>
      <vt:lpstr>Formula for what we’ll need </vt:lpstr>
      <vt:lpstr>Create a virtual environment </vt:lpstr>
      <vt:lpstr>Step II: Activate the virtual environment  </vt:lpstr>
      <vt:lpstr>Step III: Install django CMS</vt:lpstr>
      <vt:lpstr>Now, create a new directory for your project</vt:lpstr>
      <vt:lpstr>Create the project with the following command</vt:lpstr>
      <vt:lpstr>How everything should look thus far, similar to a traditional django project </vt:lpstr>
      <vt:lpstr>Once done activate the server</vt:lpstr>
      <vt:lpstr>Access port 8000 </vt:lpstr>
      <vt:lpstr>Login to admin interface</vt:lpstr>
      <vt:lpstr>If install works it should look like this</vt:lpstr>
      <vt:lpstr>Let’s create a simple page</vt:lpstr>
      <vt:lpstr>Create a new page</vt:lpstr>
      <vt:lpstr>How everything looks thus far </vt:lpstr>
      <vt:lpstr>Pretty plain but it does get better in Act II</vt:lpstr>
      <vt:lpstr>Act II: Building Your First django CMS template</vt:lpstr>
      <vt:lpstr>A shortcut is to use a prebuilt theme</vt:lpstr>
      <vt:lpstr>Directories to Focus On</vt:lpstr>
      <vt:lpstr>Copy these files from the extracted theme</vt:lpstr>
      <vt:lpstr>To your project’s static directory</vt:lpstr>
      <vt:lpstr>About base.html</vt:lpstr>
      <vt:lpstr>Make some modifications to base.html</vt:lpstr>
      <vt:lpstr>Let’s enable some basic features in base.html</vt:lpstr>
      <vt:lpstr>How base.html should look thus far</vt:lpstr>
      <vt:lpstr>Couple of more things to edit in base.html...</vt:lpstr>
      <vt:lpstr>Edit From This</vt:lpstr>
      <vt:lpstr>To This</vt:lpstr>
      <vt:lpstr>Why The Changes?</vt:lpstr>
      <vt:lpstr>The Website is Looking Better</vt:lpstr>
      <vt:lpstr>This is just the tip of the iceberg!</vt:lpstr>
      <vt:lpstr>The Final Act: Options for Deploying Your django CMS Site</vt:lpstr>
      <vt:lpstr>What options do you have?</vt:lpstr>
      <vt:lpstr>Divio Cloud </vt:lpstr>
      <vt:lpstr>Full Tutorial on getting started with Divio Cloud</vt:lpstr>
      <vt:lpstr>Django Hosting Providers </vt:lpstr>
      <vt:lpstr>Finito! I’ll Be Back (Terminator Voice)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django CMS Cheatsheet</dc:title>
  <dc:creator>doug</dc:creator>
  <cp:lastModifiedBy>Windows User</cp:lastModifiedBy>
  <cp:revision>21</cp:revision>
  <dcterms:modified xsi:type="dcterms:W3CDTF">2019-12-14T00:40:11Z</dcterms:modified>
</cp:coreProperties>
</file>