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308" r:id="rId8"/>
    <p:sldId id="262" r:id="rId9"/>
    <p:sldId id="309" r:id="rId10"/>
    <p:sldId id="263" r:id="rId11"/>
    <p:sldId id="310" r:id="rId12"/>
    <p:sldId id="311" r:id="rId13"/>
    <p:sldId id="312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313" r:id="rId27"/>
    <p:sldId id="276" r:id="rId28"/>
    <p:sldId id="277" r:id="rId29"/>
    <p:sldId id="278" r:id="rId30"/>
    <p:sldId id="279" r:id="rId31"/>
    <p:sldId id="280" r:id="rId32"/>
    <p:sldId id="281" r:id="rId33"/>
    <p:sldId id="314" r:id="rId34"/>
    <p:sldId id="307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368" autoAdjust="0"/>
    <p:restoredTop sz="94660"/>
  </p:normalViewPr>
  <p:slideViewPr>
    <p:cSldViewPr>
      <p:cViewPr varScale="1">
        <p:scale>
          <a:sx n="68" d="100"/>
          <a:sy n="68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25149-C7AC-4FFD-8999-3935031CFFAE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269130-69C2-4A9B-9139-F2B7D794B21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69130-69C2-4A9B-9139-F2B7D794B215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347D-7442-4746-AF60-82D9F72AADC6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D83F-CACF-4838-9C4C-FC43207D4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347D-7442-4746-AF60-82D9F72AADC6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D83F-CACF-4838-9C4C-FC43207D4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347D-7442-4746-AF60-82D9F72AADC6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D83F-CACF-4838-9C4C-FC43207D4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347D-7442-4746-AF60-82D9F72AADC6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D83F-CACF-4838-9C4C-FC43207D4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347D-7442-4746-AF60-82D9F72AADC6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D83F-CACF-4838-9C4C-FC43207D4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347D-7442-4746-AF60-82D9F72AADC6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D83F-CACF-4838-9C4C-FC43207D4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347D-7442-4746-AF60-82D9F72AADC6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D83F-CACF-4838-9C4C-FC43207D4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347D-7442-4746-AF60-82D9F72AADC6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D83F-CACF-4838-9C4C-FC43207D4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347D-7442-4746-AF60-82D9F72AADC6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D83F-CACF-4838-9C4C-FC43207D4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347D-7442-4746-AF60-82D9F72AADC6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D83F-CACF-4838-9C4C-FC43207D4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347D-7442-4746-AF60-82D9F72AADC6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D83F-CACF-4838-9C4C-FC43207D4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1347D-7442-4746-AF60-82D9F72AADC6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3D83F-CACF-4838-9C4C-FC43207D4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435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urcellconsult/python-mastery-crashcourse-one/tree/master/code/collections_tutoria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Collections Module in Python Demystified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Doug Purcell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methods in the </a:t>
            </a:r>
            <a:r>
              <a:rPr lang="en-US" dirty="0" smtClean="0">
                <a:latin typeface="Consolas" pitchFamily="49" charset="0"/>
              </a:rPr>
              <a:t>Counter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</a:rPr>
              <a:t>elements()</a:t>
            </a:r>
          </a:p>
          <a:p>
            <a:r>
              <a:rPr lang="en-US" dirty="0" err="1" smtClean="0">
                <a:latin typeface="Consolas" pitchFamily="49" charset="0"/>
              </a:rPr>
              <a:t>most_common</a:t>
            </a:r>
            <a:r>
              <a:rPr lang="en-US" dirty="0" smtClean="0">
                <a:latin typeface="Consolas" pitchFamily="49" charset="0"/>
              </a:rPr>
              <a:t>([n])</a:t>
            </a:r>
          </a:p>
          <a:p>
            <a:r>
              <a:rPr lang="en-US" dirty="0" smtClean="0">
                <a:latin typeface="Consolas" pitchFamily="49" charset="0"/>
              </a:rPr>
              <a:t>subtract[</a:t>
            </a:r>
            <a:r>
              <a:rPr lang="en-US" dirty="0" err="1" smtClean="0">
                <a:latin typeface="Consolas" pitchFamily="49" charset="0"/>
              </a:rPr>
              <a:t>iterable</a:t>
            </a:r>
            <a:r>
              <a:rPr lang="en-US" dirty="0" smtClean="0">
                <a:latin typeface="Consolas" pitchFamily="49" charset="0"/>
              </a:rPr>
              <a:t>-or-mapping]</a:t>
            </a:r>
          </a:p>
          <a:p>
            <a:r>
              <a:rPr lang="en-US" dirty="0" err="1" smtClean="0">
                <a:latin typeface="Consolas" pitchFamily="49" charset="0"/>
              </a:rPr>
              <a:t>fromkeys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</a:rPr>
              <a:t>iterable</a:t>
            </a:r>
            <a:r>
              <a:rPr lang="en-US" dirty="0" smtClean="0">
                <a:latin typeface="Consolas" pitchFamily="49" charset="0"/>
              </a:rPr>
              <a:t>)</a:t>
            </a:r>
          </a:p>
          <a:p>
            <a:r>
              <a:rPr lang="en-US" dirty="0" smtClean="0">
                <a:latin typeface="Consolas" pitchFamily="49" charset="0"/>
              </a:rPr>
              <a:t>update([</a:t>
            </a:r>
            <a:r>
              <a:rPr lang="en-US" dirty="0" err="1" smtClean="0">
                <a:latin typeface="Consolas" pitchFamily="49" charset="0"/>
              </a:rPr>
              <a:t>iterable</a:t>
            </a:r>
            <a:r>
              <a:rPr lang="en-US" dirty="0" smtClean="0">
                <a:latin typeface="Consolas" pitchFamily="49" charset="0"/>
              </a:rPr>
              <a:t>-or-mapping])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from collections import Counter</a:t>
            </a: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&gt;&gt;&gt; vowels = Counter(a=5, e=3, </a:t>
            </a:r>
            <a:r>
              <a:rPr lang="en-US" sz="2500" dirty="0" err="1" smtClean="0">
                <a:latin typeface="Consolas" pitchFamily="49" charset="0"/>
              </a:rPr>
              <a:t>i</a:t>
            </a:r>
            <a:r>
              <a:rPr lang="en-US" sz="2500" dirty="0" smtClean="0">
                <a:latin typeface="Consolas" pitchFamily="49" charset="0"/>
              </a:rPr>
              <a:t>=7, o=9, u=5)</a:t>
            </a: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&gt;&gt;&gt; sorted(</a:t>
            </a:r>
            <a:r>
              <a:rPr lang="en-US" sz="2500" dirty="0" err="1" smtClean="0">
                <a:latin typeface="Consolas" pitchFamily="49" charset="0"/>
              </a:rPr>
              <a:t>vowels.elements</a:t>
            </a:r>
            <a:r>
              <a:rPr lang="en-US" sz="2500" dirty="0" smtClean="0">
                <a:latin typeface="Consolas" pitchFamily="49" charset="0"/>
              </a:rPr>
              <a:t>())</a:t>
            </a: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&gt;&gt;&gt; vowels</a:t>
            </a: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Counter({'o': 9, '</a:t>
            </a:r>
            <a:r>
              <a:rPr lang="en-US" sz="2500" dirty="0" err="1" smtClean="0">
                <a:latin typeface="Consolas" pitchFamily="49" charset="0"/>
              </a:rPr>
              <a:t>i</a:t>
            </a:r>
            <a:r>
              <a:rPr lang="en-US" sz="2500" dirty="0" smtClean="0">
                <a:latin typeface="Consolas" pitchFamily="49" charset="0"/>
              </a:rPr>
              <a:t>': 7, 'a': 5, 'u': 5, 'e': 3})</a:t>
            </a:r>
            <a:endParaRPr lang="en-US" sz="25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most_common</a:t>
            </a:r>
            <a:r>
              <a:rPr lang="en-US" dirty="0" smtClean="0"/>
              <a:t>([n])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534400" cy="52578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phrase = Counter('This is a big world after all').</a:t>
            </a:r>
            <a:r>
              <a:rPr lang="en-US" sz="2500" dirty="0" err="1" smtClean="0">
                <a:latin typeface="Consolas" pitchFamily="49" charset="0"/>
              </a:rPr>
              <a:t>most_common</a:t>
            </a:r>
            <a:r>
              <a:rPr lang="en-US" sz="2500" dirty="0" smtClean="0">
                <a:latin typeface="Consolas" pitchFamily="49" charset="0"/>
              </a:rPr>
              <a:t>()</a:t>
            </a: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for x in phrase:</a:t>
            </a: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    print(x)</a:t>
            </a: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…</a:t>
            </a: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(' ', 6)</a:t>
            </a: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('</a:t>
            </a:r>
            <a:r>
              <a:rPr lang="en-US" sz="2500" dirty="0" err="1" smtClean="0">
                <a:latin typeface="Consolas" pitchFamily="49" charset="0"/>
              </a:rPr>
              <a:t>i</a:t>
            </a:r>
            <a:r>
              <a:rPr lang="en-US" sz="2500" dirty="0" smtClean="0">
                <a:latin typeface="Consolas" pitchFamily="49" charset="0"/>
              </a:rPr>
              <a:t>', 3)</a:t>
            </a: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('a', 3)</a:t>
            </a: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('l', 3)</a:t>
            </a: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('s', 2)</a:t>
            </a: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('r', 2)</a:t>
            </a: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('T', 1)</a:t>
            </a: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('h', 1)</a:t>
            </a: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('b', 1)</a:t>
            </a: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('g', 1)</a:t>
            </a: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('w', 1)</a:t>
            </a: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('o', 1)</a:t>
            </a: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('d', 1)</a:t>
            </a: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('f', 1)</a:t>
            </a: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('t', 1)</a:t>
            </a: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('e', 1)</a:t>
            </a:r>
          </a:p>
          <a:p>
            <a:pPr>
              <a:buNone/>
            </a:pPr>
            <a:endParaRPr lang="en-US" sz="25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subtract([</a:t>
            </a:r>
            <a:r>
              <a:rPr lang="en-US" dirty="0" err="1" smtClean="0"/>
              <a:t>iterable</a:t>
            </a:r>
            <a:r>
              <a:rPr lang="en-US" dirty="0" smtClean="0"/>
              <a:t>-or-mapping])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&gt;&gt;&gt; </a:t>
            </a:r>
            <a:r>
              <a:rPr lang="en-US" sz="2500" dirty="0" err="1" smtClean="0">
                <a:latin typeface="Consolas" pitchFamily="49" charset="0"/>
              </a:rPr>
              <a:t>names_one</a:t>
            </a:r>
            <a:r>
              <a:rPr lang="en-US" sz="2500" dirty="0" smtClean="0">
                <a:latin typeface="Consolas" pitchFamily="49" charset="0"/>
              </a:rPr>
              <a:t> = Counter(['jack', '</a:t>
            </a:r>
            <a:r>
              <a:rPr lang="en-US" sz="2500" dirty="0" err="1" smtClean="0">
                <a:latin typeface="Consolas" pitchFamily="49" charset="0"/>
              </a:rPr>
              <a:t>jill</a:t>
            </a:r>
            <a:r>
              <a:rPr lang="en-US" sz="2500" dirty="0" smtClean="0">
                <a:latin typeface="Consolas" pitchFamily="49" charset="0"/>
              </a:rPr>
              <a:t>', '</a:t>
            </a:r>
            <a:r>
              <a:rPr lang="en-US" sz="2500" dirty="0" err="1" smtClean="0">
                <a:latin typeface="Consolas" pitchFamily="49" charset="0"/>
              </a:rPr>
              <a:t>jim</a:t>
            </a:r>
            <a:r>
              <a:rPr lang="en-US" sz="2500" dirty="0" smtClean="0">
                <a:latin typeface="Consolas" pitchFamily="49" charset="0"/>
              </a:rPr>
              <a:t>', '</a:t>
            </a:r>
            <a:r>
              <a:rPr lang="en-US" sz="2500" dirty="0" err="1" smtClean="0">
                <a:latin typeface="Consolas" pitchFamily="49" charset="0"/>
              </a:rPr>
              <a:t>jeff</a:t>
            </a:r>
            <a:r>
              <a:rPr lang="en-US" sz="2500" dirty="0" smtClean="0">
                <a:latin typeface="Consolas" pitchFamily="49" charset="0"/>
              </a:rPr>
              <a:t>'])</a:t>
            </a: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&gt;&gt;&gt; </a:t>
            </a:r>
            <a:r>
              <a:rPr lang="en-US" sz="2500" dirty="0" err="1" smtClean="0">
                <a:latin typeface="Consolas" pitchFamily="49" charset="0"/>
              </a:rPr>
              <a:t>names_two</a:t>
            </a:r>
            <a:r>
              <a:rPr lang="en-US" sz="2500" dirty="0" smtClean="0">
                <a:latin typeface="Consolas" pitchFamily="49" charset="0"/>
              </a:rPr>
              <a:t> = Counter(['jack', '</a:t>
            </a:r>
            <a:r>
              <a:rPr lang="en-US" sz="2500" dirty="0" err="1" smtClean="0">
                <a:latin typeface="Consolas" pitchFamily="49" charset="0"/>
              </a:rPr>
              <a:t>jim</a:t>
            </a:r>
            <a:r>
              <a:rPr lang="en-US" sz="2500" dirty="0" smtClean="0">
                <a:latin typeface="Consolas" pitchFamily="49" charset="0"/>
              </a:rPr>
              <a:t>'])</a:t>
            </a: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&gt;&gt;&gt; </a:t>
            </a:r>
            <a:r>
              <a:rPr lang="en-US" sz="2500" dirty="0" err="1" smtClean="0">
                <a:latin typeface="Consolas" pitchFamily="49" charset="0"/>
              </a:rPr>
              <a:t>names_one.subtract</a:t>
            </a:r>
            <a:r>
              <a:rPr lang="en-US" sz="2500" dirty="0" smtClean="0">
                <a:latin typeface="Consolas" pitchFamily="49" charset="0"/>
              </a:rPr>
              <a:t>(</a:t>
            </a:r>
            <a:r>
              <a:rPr lang="en-US" sz="2500" dirty="0" err="1" smtClean="0">
                <a:latin typeface="Consolas" pitchFamily="49" charset="0"/>
              </a:rPr>
              <a:t>names_two</a:t>
            </a:r>
            <a:r>
              <a:rPr lang="en-US" sz="2500" dirty="0" smtClean="0">
                <a:latin typeface="Consolas" pitchFamily="49" charset="0"/>
              </a:rPr>
              <a:t>)</a:t>
            </a: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&gt;&gt;&gt; </a:t>
            </a:r>
            <a:r>
              <a:rPr lang="en-US" sz="2500" dirty="0" err="1" smtClean="0">
                <a:latin typeface="Consolas" pitchFamily="49" charset="0"/>
              </a:rPr>
              <a:t>names_one</a:t>
            </a:r>
            <a:endParaRPr lang="en-US" sz="25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Counter({'</a:t>
            </a:r>
            <a:r>
              <a:rPr lang="en-US" sz="2500" dirty="0" err="1" smtClean="0">
                <a:latin typeface="Consolas" pitchFamily="49" charset="0"/>
              </a:rPr>
              <a:t>jill</a:t>
            </a:r>
            <a:r>
              <a:rPr lang="en-US" sz="2500" dirty="0" smtClean="0">
                <a:latin typeface="Consolas" pitchFamily="49" charset="0"/>
              </a:rPr>
              <a:t>': 1, '</a:t>
            </a:r>
            <a:r>
              <a:rPr lang="en-US" sz="2500" dirty="0" err="1" smtClean="0">
                <a:latin typeface="Consolas" pitchFamily="49" charset="0"/>
              </a:rPr>
              <a:t>jeff</a:t>
            </a:r>
            <a:r>
              <a:rPr lang="en-US" sz="2500" dirty="0" smtClean="0">
                <a:latin typeface="Consolas" pitchFamily="49" charset="0"/>
              </a:rPr>
              <a:t>': 1, 'jack': 0, '</a:t>
            </a:r>
            <a:r>
              <a:rPr lang="en-US" sz="2500" dirty="0" err="1" smtClean="0">
                <a:latin typeface="Consolas" pitchFamily="49" charset="0"/>
              </a:rPr>
              <a:t>jim</a:t>
            </a:r>
            <a:r>
              <a:rPr lang="en-US" sz="2500" dirty="0" smtClean="0">
                <a:latin typeface="Consolas" pitchFamily="49" charset="0"/>
              </a:rPr>
              <a:t>': 0})</a:t>
            </a:r>
            <a:endParaRPr lang="en-US" sz="25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Delicious home cooked recipes for Counter Class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768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sz="3300" dirty="0" smtClean="0">
                <a:latin typeface="Consolas" pitchFamily="49" charset="0"/>
              </a:rPr>
              <a:t>from collections import Counter</a:t>
            </a:r>
          </a:p>
          <a:p>
            <a:pPr>
              <a:buNone/>
            </a:pPr>
            <a:endParaRPr lang="en-US" sz="33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3300" dirty="0" smtClean="0">
                <a:latin typeface="Consolas" pitchFamily="49" charset="0"/>
              </a:rPr>
              <a:t>letters = Counter('</a:t>
            </a:r>
            <a:r>
              <a:rPr lang="en-US" sz="3300" dirty="0" err="1" smtClean="0">
                <a:latin typeface="Consolas" pitchFamily="49" charset="0"/>
              </a:rPr>
              <a:t>abshshgsshHJSJJSHJsczbmz,asgkauwye</a:t>
            </a:r>
            <a:r>
              <a:rPr lang="en-US" sz="3300" dirty="0" smtClean="0">
                <a:latin typeface="Consolas" pitchFamily="49" charset="0"/>
              </a:rPr>
              <a:t>')</a:t>
            </a:r>
          </a:p>
          <a:p>
            <a:pPr>
              <a:buNone/>
            </a:pPr>
            <a:endParaRPr lang="en-US" sz="33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3300" dirty="0" smtClean="0">
                <a:latin typeface="Consolas" pitchFamily="49" charset="0"/>
              </a:rPr>
              <a:t>print(sum(</a:t>
            </a:r>
            <a:r>
              <a:rPr lang="en-US" sz="3300" dirty="0" err="1" smtClean="0">
                <a:latin typeface="Consolas" pitchFamily="49" charset="0"/>
              </a:rPr>
              <a:t>letters.values</a:t>
            </a:r>
            <a:r>
              <a:rPr lang="en-US" sz="3300" dirty="0" smtClean="0">
                <a:latin typeface="Consolas" pitchFamily="49" charset="0"/>
              </a:rPr>
              <a:t>())) 				</a:t>
            </a:r>
          </a:p>
          <a:p>
            <a:pPr>
              <a:buNone/>
            </a:pPr>
            <a:r>
              <a:rPr lang="en-US" sz="3300" dirty="0" smtClean="0">
                <a:latin typeface="Consolas" pitchFamily="49" charset="0"/>
              </a:rPr>
              <a:t>print(list(letters))	     				</a:t>
            </a:r>
          </a:p>
          <a:p>
            <a:pPr>
              <a:buNone/>
            </a:pPr>
            <a:r>
              <a:rPr lang="en-US" sz="3300" dirty="0" smtClean="0">
                <a:latin typeface="Consolas" pitchFamily="49" charset="0"/>
              </a:rPr>
              <a:t>print(</a:t>
            </a:r>
            <a:r>
              <a:rPr lang="en-US" sz="3300" dirty="0" err="1" smtClean="0">
                <a:latin typeface="Consolas" pitchFamily="49" charset="0"/>
              </a:rPr>
              <a:t>dict</a:t>
            </a:r>
            <a:r>
              <a:rPr lang="en-US" sz="3300" dirty="0" smtClean="0">
                <a:latin typeface="Consolas" pitchFamily="49" charset="0"/>
              </a:rPr>
              <a:t>(letters))	     				</a:t>
            </a:r>
          </a:p>
          <a:p>
            <a:pPr>
              <a:buNone/>
            </a:pPr>
            <a:r>
              <a:rPr lang="en-US" sz="3300" dirty="0" smtClean="0">
                <a:latin typeface="Consolas" pitchFamily="49" charset="0"/>
              </a:rPr>
              <a:t>print(</a:t>
            </a:r>
            <a:r>
              <a:rPr lang="en-US" sz="3300" dirty="0" err="1" smtClean="0">
                <a:latin typeface="Consolas" pitchFamily="49" charset="0"/>
              </a:rPr>
              <a:t>letters.items</a:t>
            </a:r>
            <a:r>
              <a:rPr lang="en-US" sz="3300" dirty="0" smtClean="0">
                <a:latin typeface="Consolas" pitchFamily="49" charset="0"/>
              </a:rPr>
              <a:t>())	     				</a:t>
            </a:r>
          </a:p>
          <a:p>
            <a:pPr>
              <a:buNone/>
            </a:pPr>
            <a:r>
              <a:rPr lang="en-US" sz="3300" dirty="0" smtClean="0">
                <a:latin typeface="Consolas" pitchFamily="49" charset="0"/>
              </a:rPr>
              <a:t>print(</a:t>
            </a:r>
            <a:r>
              <a:rPr lang="en-US" sz="3300" dirty="0" err="1" smtClean="0">
                <a:latin typeface="Consolas" pitchFamily="49" charset="0"/>
              </a:rPr>
              <a:t>letters.most_common</a:t>
            </a:r>
            <a:r>
              <a:rPr lang="en-US" sz="3300" dirty="0" smtClean="0">
                <a:latin typeface="Consolas" pitchFamily="49" charset="0"/>
              </a:rPr>
              <a:t>()[:-</a:t>
            </a:r>
            <a:r>
              <a:rPr lang="en-US" sz="3300" dirty="0" err="1" smtClean="0">
                <a:latin typeface="Consolas" pitchFamily="49" charset="0"/>
              </a:rPr>
              <a:t>len</a:t>
            </a:r>
            <a:r>
              <a:rPr lang="en-US" sz="3300" dirty="0" smtClean="0">
                <a:latin typeface="Consolas" pitchFamily="49" charset="0"/>
              </a:rPr>
              <a:t>(letters)-1:-1</a:t>
            </a:r>
            <a:r>
              <a:rPr lang="en-US" sz="3300" dirty="0" smtClean="0">
                <a:latin typeface="Consolas" pitchFamily="49" charset="0"/>
              </a:rPr>
              <a:t>])</a:t>
            </a:r>
          </a:p>
          <a:p>
            <a:pPr>
              <a:buNone/>
            </a:pPr>
            <a:r>
              <a:rPr lang="en-US" sz="3300" dirty="0" smtClean="0">
                <a:latin typeface="Consolas" pitchFamily="49" charset="0"/>
              </a:rPr>
              <a:t>…</a:t>
            </a:r>
          </a:p>
          <a:p>
            <a:pPr>
              <a:buNone/>
            </a:pPr>
            <a:r>
              <a:rPr lang="en-US" sz="3300" dirty="0" smtClean="0">
                <a:latin typeface="Consolas" pitchFamily="49" charset="0"/>
              </a:rPr>
              <a:t>34</a:t>
            </a:r>
          </a:p>
          <a:p>
            <a:pPr>
              <a:buNone/>
            </a:pPr>
            <a:r>
              <a:rPr lang="en-US" sz="3300" dirty="0" smtClean="0">
                <a:latin typeface="Consolas" pitchFamily="49" charset="0"/>
              </a:rPr>
              <a:t>['a', 'b', 's', 'h', 'g', 'H', 'J', 'S', 'c', 'z', 'm', ',', 'k', 'u', 'w', 'y', 'e']</a:t>
            </a:r>
          </a:p>
          <a:p>
            <a:pPr>
              <a:buNone/>
            </a:pPr>
            <a:r>
              <a:rPr lang="en-US" sz="3300" dirty="0" smtClean="0">
                <a:latin typeface="Consolas" pitchFamily="49" charset="0"/>
              </a:rPr>
              <a:t>{'a': 3, 'b': 2, 's': 6, 'h': 3, 'g': 2, 'H': 2, 'J': 4, 'S': 2, 'c': 1, 'z': 2, 'm': 1, ',': 1, 'k': 1, 'u': 1, 'w': 1, 'y': 1, 'e': 1}</a:t>
            </a:r>
          </a:p>
          <a:p>
            <a:pPr>
              <a:buNone/>
            </a:pPr>
            <a:r>
              <a:rPr lang="en-US" sz="3300" dirty="0" err="1" smtClean="0">
                <a:latin typeface="Consolas" pitchFamily="49" charset="0"/>
              </a:rPr>
              <a:t>dict_items</a:t>
            </a:r>
            <a:r>
              <a:rPr lang="en-US" sz="3300" dirty="0" smtClean="0">
                <a:latin typeface="Consolas" pitchFamily="49" charset="0"/>
              </a:rPr>
              <a:t>([('a', 3), ('b', 2), ('s', 6), ('h', 3), ('g', 2), ('H', 2), ('J', 4), ('S', 2), ('c', 1), ('z', 2), ('m', 1), (',', 1), ('k', 1), ('u', 1), ('w', 1), ('y', 1), ('e', 1)])</a:t>
            </a:r>
          </a:p>
          <a:p>
            <a:pPr>
              <a:buNone/>
            </a:pPr>
            <a:r>
              <a:rPr lang="en-US" sz="3300" dirty="0" smtClean="0">
                <a:latin typeface="Consolas" pitchFamily="49" charset="0"/>
              </a:rPr>
              <a:t>[('e', 1), ('y', 1), ('w', 1), ('u', 1), ('k', 1), (',', 1), ('m', 1), ('c', 1), ('z', 2), ('S', 2), ('H', 2</a:t>
            </a:r>
            <a:endParaRPr lang="en-US" sz="3300" dirty="0" smtClean="0">
              <a:latin typeface="Consolas" pitchFamily="49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deque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Deques</a:t>
            </a:r>
            <a:r>
              <a:rPr lang="en-US" dirty="0" smtClean="0"/>
              <a:t> are a generalization of stacks and queues</a:t>
            </a:r>
          </a:p>
          <a:p>
            <a:r>
              <a:rPr lang="en-US" dirty="0" smtClean="0"/>
              <a:t>Pronounced “deck”, which is short for double ended queue</a:t>
            </a:r>
          </a:p>
          <a:p>
            <a:r>
              <a:rPr lang="en-US" dirty="0" smtClean="0"/>
              <a:t>Initialized left-to-right</a:t>
            </a:r>
          </a:p>
          <a:p>
            <a:r>
              <a:rPr lang="en-US" dirty="0" smtClean="0"/>
              <a:t>Provides thread safe, memory efficient appends and pops from either side of the </a:t>
            </a:r>
            <a:r>
              <a:rPr lang="en-US" dirty="0" err="1" smtClean="0"/>
              <a:t>deque</a:t>
            </a:r>
            <a:r>
              <a:rPr lang="en-US" dirty="0" smtClean="0"/>
              <a:t> with O(1) performance in either direction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 between </a:t>
            </a:r>
            <a:r>
              <a:rPr lang="en-US" dirty="0" err="1" smtClean="0"/>
              <a:t>deques</a:t>
            </a:r>
            <a:r>
              <a:rPr lang="en-US" dirty="0" smtClean="0"/>
              <a:t> and queues?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>
                <a:latin typeface="Consolas" pitchFamily="49" charset="0"/>
              </a:rPr>
              <a:t>deque</a:t>
            </a:r>
            <a:r>
              <a:rPr lang="en-US" dirty="0" smtClean="0"/>
              <a:t> and list both have similar operations. The main difference is that a list is optimized for fast fixed-length operations and incur O(n) memory costs for the </a:t>
            </a:r>
            <a:r>
              <a:rPr lang="en-US" dirty="0" smtClean="0">
                <a:latin typeface="Consolas" pitchFamily="49" charset="0"/>
              </a:rPr>
              <a:t>pop() </a:t>
            </a:r>
            <a:r>
              <a:rPr lang="en-US" dirty="0" smtClean="0"/>
              <a:t>and </a:t>
            </a:r>
            <a:r>
              <a:rPr lang="en-US" dirty="0" smtClean="0">
                <a:latin typeface="Consolas" pitchFamily="49" charset="0"/>
              </a:rPr>
              <a:t>insert() </a:t>
            </a:r>
            <a:r>
              <a:rPr lang="en-US" dirty="0" smtClean="0"/>
              <a:t>operations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696200" cy="457200"/>
          </a:xfrm>
        </p:spPr>
        <p:txBody>
          <a:bodyPr>
            <a:normAutofit fontScale="90000"/>
          </a:bodyPr>
          <a:lstStyle/>
          <a:p>
            <a:r>
              <a:rPr lang="en-US" sz="2800" dirty="0" err="1" smtClean="0"/>
              <a:t>Deque</a:t>
            </a:r>
            <a:r>
              <a:rPr lang="en-US" sz="2800" dirty="0" smtClean="0"/>
              <a:t> Theory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57200"/>
            <a:ext cx="8610600" cy="6248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&gt;&gt;&gt; from collections import </a:t>
            </a:r>
            <a:r>
              <a:rPr lang="en-US" sz="1200" dirty="0" err="1" smtClean="0">
                <a:latin typeface="Consolas" pitchFamily="49" charset="0"/>
              </a:rPr>
              <a:t>deque</a:t>
            </a:r>
            <a:endParaRPr lang="en-US" sz="12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&gt;&gt;&gt;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&gt;&gt;&gt; d = </a:t>
            </a:r>
            <a:r>
              <a:rPr lang="en-US" sz="1200" dirty="0" err="1" smtClean="0">
                <a:latin typeface="Consolas" pitchFamily="49" charset="0"/>
              </a:rPr>
              <a:t>deque</a:t>
            </a:r>
            <a:r>
              <a:rPr lang="en-US" sz="1200" dirty="0" smtClean="0">
                <a:latin typeface="Consolas" pitchFamily="49" charset="0"/>
              </a:rPr>
              <a:t>([2, 1, 4, 6, 10, 10, 100])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&gt;&gt;&gt; print(d)</a:t>
            </a:r>
          </a:p>
          <a:p>
            <a:pPr>
              <a:buNone/>
            </a:pPr>
            <a:r>
              <a:rPr lang="en-US" sz="1200" dirty="0" err="1" smtClean="0">
                <a:latin typeface="Consolas" pitchFamily="49" charset="0"/>
              </a:rPr>
              <a:t>deque</a:t>
            </a:r>
            <a:r>
              <a:rPr lang="en-US" sz="1200" dirty="0" smtClean="0">
                <a:latin typeface="Consolas" pitchFamily="49" charset="0"/>
              </a:rPr>
              <a:t>([2, 1, 4, 6, 10, 10, 100])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&gt;&gt;&gt; print(d[0])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2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&gt;&gt;&gt; print(d[-1])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100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&gt;&gt;&gt; print(</a:t>
            </a:r>
            <a:r>
              <a:rPr lang="en-US" sz="1200" dirty="0" err="1" smtClean="0">
                <a:latin typeface="Consolas" pitchFamily="49" charset="0"/>
              </a:rPr>
              <a:t>len</a:t>
            </a:r>
            <a:r>
              <a:rPr lang="en-US" sz="1200" dirty="0" smtClean="0">
                <a:latin typeface="Consolas" pitchFamily="49" charset="0"/>
              </a:rPr>
              <a:t>(d))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7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&gt;&gt;&gt; for item in d: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        print(item)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&gt;&gt;&gt; print(d.pop())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100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&gt;&gt;&gt; print(d)</a:t>
            </a:r>
          </a:p>
          <a:p>
            <a:pPr>
              <a:buNone/>
            </a:pPr>
            <a:r>
              <a:rPr lang="en-US" sz="1200" dirty="0" err="1" smtClean="0">
                <a:latin typeface="Consolas" pitchFamily="49" charset="0"/>
              </a:rPr>
              <a:t>deque</a:t>
            </a:r>
            <a:r>
              <a:rPr lang="en-US" sz="1200" dirty="0" smtClean="0">
                <a:latin typeface="Consolas" pitchFamily="49" charset="0"/>
              </a:rPr>
              <a:t>([2, 1, 4, 6, 10, 10])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&gt;&gt;&gt; </a:t>
            </a:r>
            <a:r>
              <a:rPr lang="en-US" sz="1200" dirty="0" err="1" smtClean="0">
                <a:latin typeface="Consolas" pitchFamily="49" charset="0"/>
              </a:rPr>
              <a:t>d.appendleft</a:t>
            </a:r>
            <a:r>
              <a:rPr lang="en-US" sz="1200" dirty="0" smtClean="0">
                <a:latin typeface="Consolas" pitchFamily="49" charset="0"/>
              </a:rPr>
              <a:t>(500)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&gt;&gt;&gt; print(d)</a:t>
            </a:r>
          </a:p>
          <a:p>
            <a:pPr>
              <a:buNone/>
            </a:pPr>
            <a:r>
              <a:rPr lang="en-US" sz="1200" dirty="0" err="1" smtClean="0">
                <a:latin typeface="Consolas" pitchFamily="49" charset="0"/>
              </a:rPr>
              <a:t>deque</a:t>
            </a:r>
            <a:r>
              <a:rPr lang="en-US" sz="1200" dirty="0" smtClean="0">
                <a:latin typeface="Consolas" pitchFamily="49" charset="0"/>
              </a:rPr>
              <a:t>([500, 2, 1, 4, 6, 10, 10])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&gt;&gt;&gt; print(list(d))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[500, 2, 1, 4, 6, 10, 10]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&gt;&gt;&gt; print(list(reversed(d)))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[10, 10, 6, 4, 1, 2, 500]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&gt;&gt;&gt; </a:t>
            </a:r>
            <a:r>
              <a:rPr lang="en-US" sz="1200" dirty="0" err="1" smtClean="0">
                <a:latin typeface="Consolas" pitchFamily="49" charset="0"/>
              </a:rPr>
              <a:t>d.extend</a:t>
            </a:r>
            <a:r>
              <a:rPr lang="en-US" sz="1200" dirty="0" smtClean="0">
                <a:latin typeface="Consolas" pitchFamily="49" charset="0"/>
              </a:rPr>
              <a:t>([5, 7, 10])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&gt;&gt;&gt; print(d)</a:t>
            </a:r>
          </a:p>
          <a:p>
            <a:pPr>
              <a:buNone/>
            </a:pPr>
            <a:r>
              <a:rPr lang="en-US" sz="1200" dirty="0" err="1" smtClean="0">
                <a:latin typeface="Consolas" pitchFamily="49" charset="0"/>
              </a:rPr>
              <a:t>deque</a:t>
            </a:r>
            <a:r>
              <a:rPr lang="en-US" sz="1200" dirty="0" smtClean="0">
                <a:latin typeface="Consolas" pitchFamily="49" charset="0"/>
              </a:rPr>
              <a:t>([500, 2, 1, 4, 6, 10, 10, 5, 7, 10])</a:t>
            </a:r>
            <a:endParaRPr lang="en-US" sz="12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ChainMap</a:t>
            </a:r>
            <a:r>
              <a:rPr lang="en-US" dirty="0" smtClean="0"/>
              <a:t>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1534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Allows for the encapsulation of several mappings in a single unit</a:t>
            </a:r>
          </a:p>
          <a:p>
            <a:r>
              <a:rPr lang="en-US" dirty="0" smtClean="0"/>
              <a:t>Why use them? It’s much faster than creating a new dictionary and running multiple update() calls</a:t>
            </a:r>
          </a:p>
          <a:p>
            <a:r>
              <a:rPr lang="en-US" dirty="0" smtClean="0"/>
              <a:t>All of the typical dictionary methods are supported</a:t>
            </a:r>
          </a:p>
          <a:p>
            <a:r>
              <a:rPr lang="en-US" dirty="0" smtClean="0"/>
              <a:t>So, if you need to combine several dictionaries together, then make sure to use a </a:t>
            </a:r>
            <a:r>
              <a:rPr lang="en-US" dirty="0" err="1" smtClean="0"/>
              <a:t>ChainMap</a:t>
            </a:r>
            <a:endParaRPr lang="en-US" dirty="0" smtClean="0"/>
          </a:p>
          <a:p>
            <a:pPr lvl="1"/>
            <a:r>
              <a:rPr lang="en-US" dirty="0" err="1" smtClean="0"/>
              <a:t>I.e</a:t>
            </a:r>
            <a:r>
              <a:rPr lang="en-US" dirty="0" smtClean="0"/>
              <a:t>, the GET and POST parameter mappings in a web framework which provides a combined view on two distinct and separate dictionaries.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 pitchFamily="49" charset="0"/>
              </a:rPr>
              <a:t>ChainMap</a:t>
            </a:r>
            <a:r>
              <a:rPr lang="en-US" dirty="0" smtClean="0"/>
              <a:t>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latin typeface="Consolas" pitchFamily="49" charset="0"/>
              </a:rPr>
              <a:t>&gt;&gt;&gt; from collections import </a:t>
            </a:r>
            <a:r>
              <a:rPr lang="en-US" dirty="0" err="1" smtClean="0">
                <a:latin typeface="Consolas" pitchFamily="49" charset="0"/>
              </a:rPr>
              <a:t>ChainMap</a:t>
            </a:r>
            <a:endParaRPr lang="en-US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&gt;&gt;&gt;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&gt;&gt;&gt; d1 = {'a': 1, 'b': 3}  # dictionary one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&gt;&gt;&gt; d2 = {'b': 5, 'c': 6}  # dictionary two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&gt;&gt;&gt;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&gt;&gt;&gt; chain = </a:t>
            </a:r>
            <a:r>
              <a:rPr lang="en-US" dirty="0" err="1" smtClean="0">
                <a:latin typeface="Consolas" pitchFamily="49" charset="0"/>
              </a:rPr>
              <a:t>ChainMap</a:t>
            </a:r>
            <a:r>
              <a:rPr lang="en-US" dirty="0" smtClean="0">
                <a:latin typeface="Consolas" pitchFamily="49" charset="0"/>
              </a:rPr>
              <a:t>(d1, d2)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&gt;&gt;&gt; print(chain)</a:t>
            </a:r>
          </a:p>
          <a:p>
            <a:pPr>
              <a:buNone/>
            </a:pPr>
            <a:r>
              <a:rPr lang="en-US" dirty="0" err="1" smtClean="0">
                <a:latin typeface="Consolas" pitchFamily="49" charset="0"/>
              </a:rPr>
              <a:t>ChainMap</a:t>
            </a:r>
            <a:r>
              <a:rPr lang="en-US" dirty="0" smtClean="0">
                <a:latin typeface="Consolas" pitchFamily="49" charset="0"/>
              </a:rPr>
              <a:t>({'a': 1, 'b': 3}, {'b': 5, 'c': 6})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Python Has 4 built in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list, dictionary, set, and </a:t>
            </a:r>
            <a:r>
              <a:rPr lang="en-US" dirty="0" err="1" smtClean="0"/>
              <a:t>tuple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However, these data structures may not be suitable for all of your programming needs. </a:t>
            </a:r>
          </a:p>
          <a:p>
            <a:r>
              <a:rPr lang="en-US" dirty="0" smtClean="0"/>
              <a:t>Therefore, there’s an additional module that contains more specialized container data types. </a:t>
            </a:r>
            <a:r>
              <a:rPr lang="en-US" b="1" dirty="0" smtClean="0"/>
              <a:t>Nine more to be exact</a:t>
            </a:r>
            <a:r>
              <a:rPr lang="en-US" dirty="0" smtClean="0"/>
              <a:t>. </a:t>
            </a:r>
          </a:p>
          <a:p>
            <a:r>
              <a:rPr lang="en-US" dirty="0" smtClean="0"/>
              <a:t>Let’s explore them so that when the time arise, we’ll be able to quick assimilate them into our programs 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NamedTuple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This is a factory function for </a:t>
            </a:r>
            <a:r>
              <a:rPr lang="en-US" dirty="0" err="1" smtClean="0"/>
              <a:t>tuples</a:t>
            </a:r>
            <a:r>
              <a:rPr lang="en-US" dirty="0" smtClean="0"/>
              <a:t> with named fields. A </a:t>
            </a:r>
            <a:r>
              <a:rPr lang="en-US" b="1" dirty="0" smtClean="0"/>
              <a:t>factory function </a:t>
            </a:r>
            <a:r>
              <a:rPr lang="en-US" dirty="0" smtClean="0"/>
              <a:t>in OOP is an object that’s used to create other objects</a:t>
            </a:r>
          </a:p>
          <a:p>
            <a:r>
              <a:rPr lang="en-US" dirty="0" smtClean="0"/>
              <a:t>With the </a:t>
            </a:r>
            <a:r>
              <a:rPr lang="en-US" dirty="0" err="1" smtClean="0"/>
              <a:t>NamedTuple</a:t>
            </a:r>
            <a:r>
              <a:rPr lang="en-US" dirty="0" smtClean="0"/>
              <a:t> class we can create </a:t>
            </a:r>
            <a:r>
              <a:rPr lang="en-US" dirty="0" err="1" smtClean="0"/>
              <a:t>tuples</a:t>
            </a:r>
            <a:r>
              <a:rPr lang="en-US" dirty="0" smtClean="0"/>
              <a:t> that’s also callable by name.</a:t>
            </a:r>
          </a:p>
          <a:p>
            <a:r>
              <a:rPr lang="en-US" dirty="0" smtClean="0"/>
              <a:t>Since a </a:t>
            </a:r>
            <a:r>
              <a:rPr lang="en-US" dirty="0" err="1" smtClean="0"/>
              <a:t>NamedTuple</a:t>
            </a:r>
            <a:r>
              <a:rPr lang="en-US" dirty="0" smtClean="0"/>
              <a:t> extends a </a:t>
            </a:r>
            <a:r>
              <a:rPr lang="en-US" dirty="0" err="1" smtClean="0"/>
              <a:t>tuple</a:t>
            </a:r>
            <a:r>
              <a:rPr lang="en-US" dirty="0" smtClean="0"/>
              <a:t> it inherits all of the functionality. It uses named fields instead of indexes. </a:t>
            </a:r>
          </a:p>
          <a:p>
            <a:r>
              <a:rPr lang="en-US" dirty="0" smtClean="0"/>
              <a:t>The main use case of a </a:t>
            </a:r>
            <a:r>
              <a:rPr lang="en-US" dirty="0" err="1" smtClean="0"/>
              <a:t>NamedTuple</a:t>
            </a:r>
            <a:r>
              <a:rPr lang="en-US" dirty="0" smtClean="0"/>
              <a:t> is that it helps make your python code look more </a:t>
            </a:r>
            <a:r>
              <a:rPr lang="en-US" dirty="0" err="1" smtClean="0"/>
              <a:t>pythonic</a:t>
            </a:r>
            <a:r>
              <a:rPr lang="en-US" dirty="0" smtClean="0"/>
              <a:t> since there’s no performance improvements or lost using a </a:t>
            </a:r>
            <a:r>
              <a:rPr lang="en-US" dirty="0" err="1" smtClean="0"/>
              <a:t>NamedTuple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Subtracting Points Using </a:t>
            </a:r>
            <a:r>
              <a:rPr lang="en-US" dirty="0" err="1" smtClean="0"/>
              <a:t>Tuples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latin typeface="Consolas" pitchFamily="49" charset="0"/>
              </a:rPr>
              <a:t>&gt;&gt;&gt; </a:t>
            </a:r>
            <a:r>
              <a:rPr lang="en-US" sz="2800" dirty="0" err="1" smtClean="0">
                <a:latin typeface="Consolas" pitchFamily="49" charset="0"/>
              </a:rPr>
              <a:t>point_one</a:t>
            </a:r>
            <a:r>
              <a:rPr lang="en-US" sz="2800" dirty="0" smtClean="0">
                <a:latin typeface="Consolas" pitchFamily="49" charset="0"/>
              </a:rPr>
              <a:t> = (5, 10)</a:t>
            </a:r>
          </a:p>
          <a:p>
            <a:pPr>
              <a:buNone/>
            </a:pPr>
            <a:r>
              <a:rPr lang="en-US" sz="2800" dirty="0" smtClean="0">
                <a:latin typeface="Consolas" pitchFamily="49" charset="0"/>
              </a:rPr>
              <a:t>&gt;&gt;&gt; </a:t>
            </a:r>
            <a:r>
              <a:rPr lang="en-US" sz="2800" dirty="0" err="1" smtClean="0">
                <a:latin typeface="Consolas" pitchFamily="49" charset="0"/>
              </a:rPr>
              <a:t>point_two</a:t>
            </a:r>
            <a:r>
              <a:rPr lang="en-US" sz="2800" dirty="0" smtClean="0">
                <a:latin typeface="Consolas" pitchFamily="49" charset="0"/>
              </a:rPr>
              <a:t> = (75, 100)</a:t>
            </a:r>
          </a:p>
          <a:p>
            <a:pPr>
              <a:buNone/>
            </a:pPr>
            <a:r>
              <a:rPr lang="en-US" sz="2800" dirty="0" smtClean="0">
                <a:latin typeface="Consolas" pitchFamily="49" charset="0"/>
              </a:rPr>
              <a:t>&gt;&gt;&gt; subtract = (</a:t>
            </a:r>
            <a:r>
              <a:rPr lang="en-US" sz="2800" dirty="0" err="1" smtClean="0">
                <a:latin typeface="Consolas" pitchFamily="49" charset="0"/>
              </a:rPr>
              <a:t>point_two</a:t>
            </a:r>
            <a:r>
              <a:rPr lang="en-US" sz="2800" dirty="0" smtClean="0">
                <a:latin typeface="Consolas" pitchFamily="49" charset="0"/>
              </a:rPr>
              <a:t>[0] - </a:t>
            </a:r>
            <a:r>
              <a:rPr lang="en-US" sz="2800" dirty="0" err="1" smtClean="0">
                <a:latin typeface="Consolas" pitchFamily="49" charset="0"/>
              </a:rPr>
              <a:t>point_one</a:t>
            </a:r>
            <a:r>
              <a:rPr lang="en-US" sz="2800" dirty="0" smtClean="0">
                <a:latin typeface="Consolas" pitchFamily="49" charset="0"/>
              </a:rPr>
              <a:t>[0], </a:t>
            </a:r>
            <a:r>
              <a:rPr lang="en-US" sz="2800" dirty="0" err="1" smtClean="0">
                <a:latin typeface="Consolas" pitchFamily="49" charset="0"/>
              </a:rPr>
              <a:t>point_two</a:t>
            </a:r>
            <a:r>
              <a:rPr lang="en-US" sz="2800" dirty="0" smtClean="0">
                <a:latin typeface="Consolas" pitchFamily="49" charset="0"/>
              </a:rPr>
              <a:t>[1] - </a:t>
            </a:r>
            <a:r>
              <a:rPr lang="en-US" sz="2800" dirty="0" err="1" smtClean="0">
                <a:latin typeface="Consolas" pitchFamily="49" charset="0"/>
              </a:rPr>
              <a:t>point_one</a:t>
            </a:r>
            <a:r>
              <a:rPr lang="en-US" sz="2800" dirty="0" smtClean="0">
                <a:latin typeface="Consolas" pitchFamily="49" charset="0"/>
              </a:rPr>
              <a:t>[1])</a:t>
            </a:r>
          </a:p>
          <a:p>
            <a:pPr>
              <a:buNone/>
            </a:pPr>
            <a:r>
              <a:rPr lang="en-US" sz="2800" dirty="0" smtClean="0">
                <a:latin typeface="Consolas" pitchFamily="49" charset="0"/>
              </a:rPr>
              <a:t>&gt;&gt;&gt; subtract</a:t>
            </a:r>
          </a:p>
          <a:p>
            <a:pPr>
              <a:buNone/>
            </a:pPr>
            <a:r>
              <a:rPr lang="en-US" sz="2800" dirty="0" smtClean="0">
                <a:latin typeface="Consolas" pitchFamily="49" charset="0"/>
              </a:rPr>
              <a:t>(70, 90)</a:t>
            </a:r>
            <a:endParaRPr lang="en-US" sz="28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Subtracting Points Using </a:t>
            </a:r>
            <a:r>
              <a:rPr lang="en-US" dirty="0" err="1" smtClean="0"/>
              <a:t>NamedTuple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&gt;&gt;&gt; from collections import </a:t>
            </a:r>
            <a:r>
              <a:rPr lang="en-US" sz="2500" dirty="0" err="1" smtClean="0">
                <a:latin typeface="Consolas" pitchFamily="49" charset="0"/>
              </a:rPr>
              <a:t>namedtuple</a:t>
            </a:r>
            <a:endParaRPr lang="en-US" sz="25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&gt;&gt;&gt; Point = </a:t>
            </a:r>
            <a:r>
              <a:rPr lang="en-US" sz="2500" dirty="0" err="1" smtClean="0">
                <a:latin typeface="Consolas" pitchFamily="49" charset="0"/>
              </a:rPr>
              <a:t>namedtuple</a:t>
            </a:r>
            <a:r>
              <a:rPr lang="en-US" sz="2500" dirty="0" smtClean="0">
                <a:latin typeface="Consolas" pitchFamily="49" charset="0"/>
              </a:rPr>
              <a:t>('Point', ['x', 'y'])</a:t>
            </a: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&gt;&gt;&gt; </a:t>
            </a:r>
            <a:r>
              <a:rPr lang="en-US" sz="2500" dirty="0" err="1" smtClean="0">
                <a:latin typeface="Consolas" pitchFamily="49" charset="0"/>
              </a:rPr>
              <a:t>point_one</a:t>
            </a:r>
            <a:r>
              <a:rPr lang="en-US" sz="2500" dirty="0" smtClean="0">
                <a:latin typeface="Consolas" pitchFamily="49" charset="0"/>
              </a:rPr>
              <a:t> = Point(5, 10)</a:t>
            </a: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&gt;&gt;&gt; </a:t>
            </a:r>
            <a:r>
              <a:rPr lang="en-US" sz="2500" dirty="0" err="1" smtClean="0">
                <a:latin typeface="Consolas" pitchFamily="49" charset="0"/>
              </a:rPr>
              <a:t>point_two</a:t>
            </a:r>
            <a:r>
              <a:rPr lang="en-US" sz="2500" dirty="0" smtClean="0">
                <a:latin typeface="Consolas" pitchFamily="49" charset="0"/>
              </a:rPr>
              <a:t> = Point(75, 100)</a:t>
            </a: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&gt;&gt;&gt; (</a:t>
            </a:r>
            <a:r>
              <a:rPr lang="en-US" sz="2500" dirty="0" err="1" smtClean="0">
                <a:latin typeface="Consolas" pitchFamily="49" charset="0"/>
              </a:rPr>
              <a:t>point_two.x</a:t>
            </a:r>
            <a:r>
              <a:rPr lang="en-US" sz="2500" dirty="0" smtClean="0">
                <a:latin typeface="Consolas" pitchFamily="49" charset="0"/>
              </a:rPr>
              <a:t> - </a:t>
            </a:r>
            <a:r>
              <a:rPr lang="en-US" sz="2500" dirty="0" err="1" smtClean="0">
                <a:latin typeface="Consolas" pitchFamily="49" charset="0"/>
              </a:rPr>
              <a:t>point_one.x</a:t>
            </a:r>
            <a:r>
              <a:rPr lang="en-US" sz="2500" dirty="0" smtClean="0">
                <a:latin typeface="Consolas" pitchFamily="49" charset="0"/>
              </a:rPr>
              <a:t>, </a:t>
            </a:r>
            <a:r>
              <a:rPr lang="en-US" sz="2500" dirty="0" err="1" smtClean="0">
                <a:latin typeface="Consolas" pitchFamily="49" charset="0"/>
              </a:rPr>
              <a:t>point_two.y</a:t>
            </a:r>
            <a:r>
              <a:rPr lang="en-US" sz="2500" dirty="0" smtClean="0">
                <a:latin typeface="Consolas" pitchFamily="49" charset="0"/>
              </a:rPr>
              <a:t> - </a:t>
            </a:r>
            <a:r>
              <a:rPr lang="en-US" sz="2500" dirty="0" err="1" smtClean="0">
                <a:latin typeface="Consolas" pitchFamily="49" charset="0"/>
              </a:rPr>
              <a:t>point_one.y</a:t>
            </a:r>
            <a:r>
              <a:rPr lang="en-US" sz="2500" dirty="0" smtClean="0">
                <a:latin typeface="Consolas" pitchFamily="49" charset="0"/>
              </a:rPr>
              <a:t>)</a:t>
            </a: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(70, 90)</a:t>
            </a:r>
            <a:endParaRPr lang="en-US" sz="25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OrderedDict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</a:t>
            </a:r>
            <a:r>
              <a:rPr lang="en-US" dirty="0" err="1" smtClean="0">
                <a:latin typeface="Consolas" pitchFamily="49" charset="0"/>
              </a:rPr>
              <a:t>dict</a:t>
            </a:r>
            <a:r>
              <a:rPr lang="en-US" dirty="0" smtClean="0"/>
              <a:t> subclass</a:t>
            </a:r>
          </a:p>
          <a:p>
            <a:r>
              <a:rPr lang="en-US" dirty="0" smtClean="0"/>
              <a:t>As of python 3.7 all dictionaries are ordered. So, what’s the diff between this and a normal </a:t>
            </a:r>
            <a:r>
              <a:rPr lang="en-US" dirty="0" err="1" smtClean="0">
                <a:latin typeface="Consolas" pitchFamily="49" charset="0"/>
              </a:rPr>
              <a:t>dict</a:t>
            </a:r>
            <a:r>
              <a:rPr lang="en-US" dirty="0" smtClean="0"/>
              <a:t>???</a:t>
            </a:r>
          </a:p>
          <a:p>
            <a:r>
              <a:rPr lang="en-US" dirty="0" smtClean="0"/>
              <a:t>An </a:t>
            </a:r>
            <a:r>
              <a:rPr lang="en-US" dirty="0" err="1" smtClean="0">
                <a:latin typeface="Consolas" pitchFamily="49" charset="0"/>
              </a:rPr>
              <a:t>OrderedDict</a:t>
            </a:r>
            <a:r>
              <a:rPr lang="en-US" dirty="0" smtClean="0"/>
              <a:t> also has methods for rearranging dictionary order. Also, equality comparisons with an </a:t>
            </a:r>
            <a:r>
              <a:rPr lang="en-US" dirty="0" err="1" smtClean="0">
                <a:latin typeface="Consolas" pitchFamily="49" charset="0"/>
              </a:rPr>
              <a:t>OrderedDic</a:t>
            </a:r>
            <a:r>
              <a:rPr lang="en-US" dirty="0" err="1" smtClean="0"/>
              <a:t>t</a:t>
            </a:r>
            <a:r>
              <a:rPr lang="en-US" dirty="0" smtClean="0"/>
              <a:t> in python is order sensitive. </a:t>
            </a:r>
          </a:p>
          <a:p>
            <a:r>
              <a:rPr lang="en-US" dirty="0" smtClean="0"/>
              <a:t>Note, an </a:t>
            </a:r>
            <a:r>
              <a:rPr lang="en-US" dirty="0" err="1" smtClean="0">
                <a:latin typeface="Consolas" pitchFamily="49" charset="0"/>
              </a:rPr>
              <a:t>OrderedDic</a:t>
            </a:r>
            <a:r>
              <a:rPr lang="en-US" dirty="0" err="1" smtClean="0"/>
              <a:t>t</a:t>
            </a:r>
            <a:r>
              <a:rPr lang="en-US" dirty="0" smtClean="0"/>
              <a:t> is slower than a normal dictionary because it adds a second </a:t>
            </a:r>
            <a:r>
              <a:rPr lang="en-US" dirty="0" err="1" smtClean="0">
                <a:latin typeface="Consolas" pitchFamily="49" charset="0"/>
              </a:rPr>
              <a:t>dict</a:t>
            </a:r>
            <a:r>
              <a:rPr lang="en-US" dirty="0" smtClean="0"/>
              <a:t> under the hood, along with a doubly linked list which retains the order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OrderedDict</a:t>
            </a:r>
            <a:r>
              <a:rPr lang="en-US" dirty="0" smtClean="0"/>
              <a:t>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76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200" dirty="0" smtClean="0">
                <a:latin typeface="Consolas" pitchFamily="49" charset="0"/>
              </a:rPr>
              <a:t>&gt;&gt;&gt; </a:t>
            </a:r>
            <a:r>
              <a:rPr lang="en-US" sz="2200" dirty="0" err="1" smtClean="0">
                <a:latin typeface="Consolas" pitchFamily="49" charset="0"/>
              </a:rPr>
              <a:t>od</a:t>
            </a:r>
            <a:r>
              <a:rPr lang="en-US" sz="2200" dirty="0" smtClean="0">
                <a:latin typeface="Consolas" pitchFamily="49" charset="0"/>
              </a:rPr>
              <a:t> = </a:t>
            </a:r>
            <a:r>
              <a:rPr lang="en-US" sz="2200" dirty="0" err="1" smtClean="0">
                <a:latin typeface="Consolas" pitchFamily="49" charset="0"/>
              </a:rPr>
              <a:t>OrderedDict</a:t>
            </a:r>
            <a:r>
              <a:rPr lang="en-US" sz="2200" dirty="0" smtClean="0">
                <a:latin typeface="Consolas" pitchFamily="49" charset="0"/>
              </a:rPr>
              <a:t>({'a': 1, 'b': 2, 'c': 3, 'd': 4, 'e': 5})</a:t>
            </a:r>
          </a:p>
          <a:p>
            <a:pPr>
              <a:buNone/>
            </a:pPr>
            <a:r>
              <a:rPr lang="en-US" sz="2200" dirty="0" smtClean="0">
                <a:latin typeface="Consolas" pitchFamily="49" charset="0"/>
              </a:rPr>
              <a:t>&gt;&gt;&gt; </a:t>
            </a:r>
            <a:r>
              <a:rPr lang="en-US" sz="2200" dirty="0" err="1" smtClean="0">
                <a:latin typeface="Consolas" pitchFamily="49" charset="0"/>
              </a:rPr>
              <a:t>od.move_to_end</a:t>
            </a:r>
            <a:r>
              <a:rPr lang="en-US" sz="2200" dirty="0" smtClean="0">
                <a:latin typeface="Consolas" pitchFamily="49" charset="0"/>
              </a:rPr>
              <a:t>('b')</a:t>
            </a:r>
          </a:p>
          <a:p>
            <a:pPr>
              <a:buNone/>
            </a:pPr>
            <a:r>
              <a:rPr lang="en-US" sz="2200" dirty="0" smtClean="0">
                <a:latin typeface="Consolas" pitchFamily="49" charset="0"/>
              </a:rPr>
              <a:t>&gt;&gt;&gt; </a:t>
            </a:r>
            <a:r>
              <a:rPr lang="en-US" sz="2200" dirty="0" err="1" smtClean="0">
                <a:latin typeface="Consolas" pitchFamily="49" charset="0"/>
              </a:rPr>
              <a:t>od</a:t>
            </a:r>
            <a:endParaRPr lang="en-US" sz="22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200" dirty="0" err="1" smtClean="0">
                <a:latin typeface="Consolas" pitchFamily="49" charset="0"/>
              </a:rPr>
              <a:t>OrderedDict</a:t>
            </a:r>
            <a:r>
              <a:rPr lang="en-US" sz="2200" dirty="0" smtClean="0">
                <a:latin typeface="Consolas" pitchFamily="49" charset="0"/>
              </a:rPr>
              <a:t>([('a', 1), ('c', 3), ('d', 4), ('e', 5), ('b', 2)])</a:t>
            </a:r>
          </a:p>
          <a:p>
            <a:pPr>
              <a:buNone/>
            </a:pPr>
            <a:r>
              <a:rPr lang="en-US" sz="2200" dirty="0" smtClean="0">
                <a:latin typeface="Consolas" pitchFamily="49" charset="0"/>
              </a:rPr>
              <a:t>&gt;&gt;&gt; </a:t>
            </a:r>
            <a:r>
              <a:rPr lang="en-US" sz="2200" dirty="0" err="1" smtClean="0">
                <a:latin typeface="Consolas" pitchFamily="49" charset="0"/>
              </a:rPr>
              <a:t>od.move_to_end</a:t>
            </a:r>
            <a:r>
              <a:rPr lang="en-US" sz="2200" dirty="0" smtClean="0">
                <a:latin typeface="Consolas" pitchFamily="49" charset="0"/>
              </a:rPr>
              <a:t>('c', last=False)</a:t>
            </a:r>
          </a:p>
          <a:p>
            <a:pPr>
              <a:buNone/>
            </a:pPr>
            <a:r>
              <a:rPr lang="en-US" sz="2200" dirty="0" smtClean="0">
                <a:latin typeface="Consolas" pitchFamily="49" charset="0"/>
              </a:rPr>
              <a:t>&gt;&gt;&gt; </a:t>
            </a:r>
            <a:r>
              <a:rPr lang="en-US" sz="2200" dirty="0" err="1" smtClean="0">
                <a:latin typeface="Consolas" pitchFamily="49" charset="0"/>
              </a:rPr>
              <a:t>od</a:t>
            </a:r>
            <a:endParaRPr lang="en-US" sz="22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200" dirty="0" err="1" smtClean="0">
                <a:latin typeface="Consolas" pitchFamily="49" charset="0"/>
              </a:rPr>
              <a:t>OrderedDict</a:t>
            </a:r>
            <a:r>
              <a:rPr lang="en-US" sz="2200" dirty="0" smtClean="0">
                <a:latin typeface="Consolas" pitchFamily="49" charset="0"/>
              </a:rPr>
              <a:t>([('c', 3), ('a', 1), ('d', 4), ('e', 5), ('b', 2)])</a:t>
            </a:r>
          </a:p>
          <a:p>
            <a:pPr>
              <a:buNone/>
            </a:pPr>
            <a:r>
              <a:rPr lang="en-US" sz="2200" dirty="0" smtClean="0">
                <a:latin typeface="Consolas" pitchFamily="49" charset="0"/>
              </a:rPr>
              <a:t>&gt;&gt;&gt; </a:t>
            </a:r>
            <a:r>
              <a:rPr lang="en-US" sz="2200" dirty="0" err="1" smtClean="0">
                <a:latin typeface="Consolas" pitchFamily="49" charset="0"/>
              </a:rPr>
              <a:t>od.popitem</a:t>
            </a:r>
            <a:r>
              <a:rPr lang="en-US" sz="2200" dirty="0" smtClean="0">
                <a:latin typeface="Consolas" pitchFamily="49" charset="0"/>
              </a:rPr>
              <a:t>()</a:t>
            </a:r>
          </a:p>
          <a:p>
            <a:pPr>
              <a:buNone/>
            </a:pPr>
            <a:r>
              <a:rPr lang="en-US" sz="2200" dirty="0" smtClean="0">
                <a:latin typeface="Consolas" pitchFamily="49" charset="0"/>
              </a:rPr>
              <a:t>('b', 2)</a:t>
            </a:r>
            <a:endParaRPr lang="en-US" sz="22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defaultdict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10600" cy="5562600"/>
          </a:xfrm>
        </p:spPr>
        <p:txBody>
          <a:bodyPr>
            <a:normAutofit/>
          </a:bodyPr>
          <a:lstStyle/>
          <a:p>
            <a:r>
              <a:rPr lang="en-US" dirty="0" smtClean="0"/>
              <a:t>A type of dictionary</a:t>
            </a:r>
          </a:p>
          <a:p>
            <a:r>
              <a:rPr lang="en-US" dirty="0" smtClean="0"/>
              <a:t>The main difference is that it’s initialized with a function (default factory) that takes no arguments and provides the default value for a nonexistent key </a:t>
            </a:r>
          </a:p>
          <a:p>
            <a:r>
              <a:rPr lang="en-US" dirty="0" smtClean="0"/>
              <a:t>It will never raise a </a:t>
            </a:r>
            <a:r>
              <a:rPr lang="en-US" dirty="0" err="1" smtClean="0"/>
              <a:t>KeyError</a:t>
            </a:r>
            <a:r>
              <a:rPr lang="en-US" dirty="0" smtClean="0"/>
              <a:t>.  Any value that doesn’t exists gets the value returned by the default factory.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use case for </a:t>
            </a:r>
            <a:r>
              <a:rPr lang="en-US" dirty="0" err="1" smtClean="0"/>
              <a:t>defaultdict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use case of a </a:t>
            </a:r>
            <a:r>
              <a:rPr lang="en-US" dirty="0" err="1" smtClean="0">
                <a:latin typeface="Consolas" pitchFamily="49" charset="0"/>
              </a:rPr>
              <a:t>defaultdict</a:t>
            </a:r>
            <a:r>
              <a:rPr lang="en-US" dirty="0" smtClean="0"/>
              <a:t> is when you need to access the keys in a dictionary several times, and don’t want a </a:t>
            </a:r>
            <a:r>
              <a:rPr lang="en-US" dirty="0" err="1" smtClean="0">
                <a:latin typeface="Consolas" pitchFamily="49" charset="0"/>
              </a:rPr>
              <a:t>KeyError</a:t>
            </a:r>
            <a:r>
              <a:rPr lang="en-US" dirty="0" smtClean="0"/>
              <a:t> to generate. If a key is not in a </a:t>
            </a:r>
            <a:r>
              <a:rPr lang="en-US" dirty="0" err="1" smtClean="0">
                <a:latin typeface="Consolas" pitchFamily="49" charset="0"/>
              </a:rPr>
              <a:t>defaultdict</a:t>
            </a:r>
            <a:r>
              <a:rPr lang="en-US" dirty="0" smtClean="0"/>
              <a:t>, then a </a:t>
            </a:r>
            <a:r>
              <a:rPr lang="en-US" dirty="0" err="1" smtClean="0">
                <a:latin typeface="Consolas" pitchFamily="49" charset="0"/>
              </a:rPr>
              <a:t>defaultdic</a:t>
            </a:r>
            <a:r>
              <a:rPr lang="en-US" dirty="0" err="1" smtClean="0"/>
              <a:t>t</a:t>
            </a:r>
            <a:r>
              <a:rPr lang="en-US" dirty="0" smtClean="0"/>
              <a:t> will automatically create the key along with a default value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defaultdict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>
                <a:latin typeface="Consolas" pitchFamily="49" charset="0"/>
              </a:rPr>
              <a:t>&gt;&gt;&gt; from collections import </a:t>
            </a:r>
            <a:r>
              <a:rPr lang="en-US" dirty="0" err="1" smtClean="0">
                <a:latin typeface="Consolas" pitchFamily="49" charset="0"/>
              </a:rPr>
              <a:t>defaultdict</a:t>
            </a:r>
            <a:endParaRPr lang="en-US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&gt;&gt;&gt; cookies = </a:t>
            </a:r>
            <a:r>
              <a:rPr lang="en-US" dirty="0" err="1" smtClean="0">
                <a:latin typeface="Consolas" pitchFamily="49" charset="0"/>
              </a:rPr>
              <a:t>defaultdict</a:t>
            </a:r>
            <a:r>
              <a:rPr lang="en-US" dirty="0" smtClean="0">
                <a:latin typeface="Consolas" pitchFamily="49" charset="0"/>
              </a:rPr>
              <a:t>(lambda: 'chocolate chip')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&gt;&gt;&gt; cookies['</a:t>
            </a:r>
            <a:r>
              <a:rPr lang="en-US" dirty="0" err="1" smtClean="0">
                <a:latin typeface="Consolas" pitchFamily="49" charset="0"/>
              </a:rPr>
              <a:t>macedonia</a:t>
            </a:r>
            <a:r>
              <a:rPr lang="en-US" dirty="0" smtClean="0">
                <a:latin typeface="Consolas" pitchFamily="49" charset="0"/>
              </a:rPr>
              <a:t>'] = '</a:t>
            </a:r>
            <a:r>
              <a:rPr lang="en-US" dirty="0" err="1" smtClean="0">
                <a:latin typeface="Consolas" pitchFamily="49" charset="0"/>
              </a:rPr>
              <a:t>macedonia</a:t>
            </a:r>
            <a:r>
              <a:rPr lang="en-US" dirty="0" smtClean="0">
                <a:latin typeface="Consolas" pitchFamily="49" charset="0"/>
              </a:rPr>
              <a:t> nut'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&gt;&gt;&gt; cookies['butter'] = 'butter pecan'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&gt;&gt;&gt; cookies['vanilla'] = 'vanilla wafers'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&gt;&gt;&gt; cookies['short'] = 'short bread'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&gt;&gt;&gt; cookies['</a:t>
            </a:r>
            <a:r>
              <a:rPr lang="en-US" dirty="0" err="1" smtClean="0">
                <a:latin typeface="Consolas" pitchFamily="49" charset="0"/>
              </a:rPr>
              <a:t>macedonia</a:t>
            </a:r>
            <a:r>
              <a:rPr lang="en-US" dirty="0" smtClean="0">
                <a:latin typeface="Consolas" pitchFamily="49" charset="0"/>
              </a:rPr>
              <a:t>']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'</a:t>
            </a:r>
            <a:r>
              <a:rPr lang="en-US" dirty="0" err="1" smtClean="0">
                <a:latin typeface="Consolas" pitchFamily="49" charset="0"/>
              </a:rPr>
              <a:t>macedonia</a:t>
            </a:r>
            <a:r>
              <a:rPr lang="en-US" dirty="0" smtClean="0">
                <a:latin typeface="Consolas" pitchFamily="49" charset="0"/>
              </a:rPr>
              <a:t> nut'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&gt;&gt;&gt; cookies['vanilla']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'vanilla wafers'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UserDict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Yet another subclass of the core dictionary class in python</a:t>
            </a:r>
          </a:p>
          <a:p>
            <a:r>
              <a:rPr lang="en-US" dirty="0" smtClean="0"/>
              <a:t>Acts as a wrapper class for dictionary objects</a:t>
            </a:r>
          </a:p>
          <a:p>
            <a:r>
              <a:rPr lang="en-US" dirty="0" smtClean="0"/>
              <a:t>Is useful when one wants to create a dictionary of their own with some additional functionality 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UserDict</a:t>
            </a:r>
            <a:r>
              <a:rPr lang="en-US" dirty="0" smtClean="0"/>
              <a:t> has no substantial value since Python 2.2, due to the fact that you can now subclass a </a:t>
            </a:r>
            <a:r>
              <a:rPr lang="en-US" dirty="0" err="1" smtClean="0"/>
              <a:t>dict</a:t>
            </a:r>
            <a:r>
              <a:rPr lang="en-US" dirty="0" smtClean="0"/>
              <a:t> directly. Therefore, we’ll stop here with a </a:t>
            </a:r>
            <a:r>
              <a:rPr lang="en-US" dirty="0" err="1" smtClean="0"/>
              <a:t>UserDict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UserList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subclass of </a:t>
            </a:r>
            <a:r>
              <a:rPr lang="en-US" dirty="0" smtClean="0">
                <a:latin typeface="Consolas" pitchFamily="49" charset="0"/>
              </a:rPr>
              <a:t>list</a:t>
            </a:r>
          </a:p>
          <a:p>
            <a:r>
              <a:rPr lang="en-US" dirty="0" smtClean="0"/>
              <a:t>Similar in concept to a </a:t>
            </a:r>
            <a:r>
              <a:rPr lang="en-US" dirty="0" err="1" smtClean="0">
                <a:latin typeface="Consolas" pitchFamily="49" charset="0"/>
              </a:rPr>
              <a:t>UserDict</a:t>
            </a:r>
            <a:r>
              <a:rPr lang="en-US" dirty="0" smtClean="0"/>
              <a:t>. The idea of it is to make it convenient for python developers to create a new list class with enhanced functionality</a:t>
            </a:r>
          </a:p>
          <a:p>
            <a:r>
              <a:rPr lang="en-US" dirty="0" smtClean="0"/>
              <a:t>Like with a </a:t>
            </a:r>
            <a:r>
              <a:rPr lang="en-US" dirty="0" err="1" smtClean="0">
                <a:latin typeface="Consolas" pitchFamily="49" charset="0"/>
              </a:rPr>
              <a:t>UserDict</a:t>
            </a:r>
            <a:r>
              <a:rPr lang="en-US" dirty="0" smtClean="0"/>
              <a:t>, it too has been showing a declining need due to the ability to now subclass lists directly</a:t>
            </a:r>
          </a:p>
          <a:p>
            <a:r>
              <a:rPr lang="en-US" dirty="0" smtClean="0"/>
              <a:t>We’ll stop here with </a:t>
            </a:r>
            <a:r>
              <a:rPr lang="en-US" dirty="0" err="1" smtClean="0">
                <a:latin typeface="Consolas" pitchFamily="49" charset="0"/>
              </a:rPr>
              <a:t>UserList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Counter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dictionary subclass</a:t>
            </a:r>
          </a:p>
          <a:p>
            <a:r>
              <a:rPr lang="en-US" dirty="0" smtClean="0"/>
              <a:t>A collection where elements are stored as dictionary keys and their counts as dictionary values</a:t>
            </a:r>
          </a:p>
          <a:p>
            <a:r>
              <a:rPr lang="en-US" dirty="0" smtClean="0"/>
              <a:t>Counts may be allowed to be any integer value including zero or negative counts</a:t>
            </a:r>
          </a:p>
          <a:p>
            <a:r>
              <a:rPr lang="en-US" dirty="0" smtClean="0"/>
              <a:t>Similar to bags or </a:t>
            </a:r>
            <a:r>
              <a:rPr lang="en-US" dirty="0" err="1" smtClean="0"/>
              <a:t>multisets</a:t>
            </a:r>
            <a:r>
              <a:rPr lang="en-US" dirty="0" smtClean="0"/>
              <a:t> in other languages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UserString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</a:t>
            </a:r>
            <a:r>
              <a:rPr lang="en-US" dirty="0" err="1" smtClean="0">
                <a:latin typeface="Consolas" pitchFamily="49" charset="0"/>
              </a:rPr>
              <a:t>UserDict</a:t>
            </a:r>
            <a:r>
              <a:rPr lang="en-US" dirty="0" smtClean="0"/>
              <a:t> and </a:t>
            </a:r>
            <a:r>
              <a:rPr lang="en-US" dirty="0" err="1" smtClean="0">
                <a:latin typeface="Consolas" pitchFamily="49" charset="0"/>
              </a:rPr>
              <a:t>UserList</a:t>
            </a:r>
            <a:r>
              <a:rPr lang="en-US" dirty="0" smtClean="0"/>
              <a:t>, this too is a subclass for it’s type, which is a String</a:t>
            </a:r>
          </a:p>
          <a:p>
            <a:r>
              <a:rPr lang="en-US" dirty="0" smtClean="0"/>
              <a:t>It need too has been replaced due to the ability to subclass Strings directly 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set of symbolic names (members) bound to unique, constant values. </a:t>
            </a:r>
          </a:p>
          <a:p>
            <a:r>
              <a:rPr lang="en-US" dirty="0" smtClean="0"/>
              <a:t>Within an enumeration, the members can be compared by identity, and the enumerated can also be iterated over </a:t>
            </a:r>
          </a:p>
          <a:p>
            <a:r>
              <a:rPr lang="en-US" dirty="0" smtClean="0"/>
              <a:t>Short for </a:t>
            </a:r>
            <a:r>
              <a:rPr lang="en-US" i="1" dirty="0" smtClean="0"/>
              <a:t>enumeration</a:t>
            </a:r>
          </a:p>
          <a:p>
            <a:r>
              <a:rPr lang="en-US" i="1" dirty="0" smtClean="0"/>
              <a:t>Added in python 3.4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use cases for </a:t>
            </a:r>
            <a:r>
              <a:rPr lang="en-US" dirty="0" err="1" smtClean="0"/>
              <a:t>Enums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Use them when a variable can only select one out of a small set of possible values</a:t>
            </a:r>
          </a:p>
          <a:p>
            <a:r>
              <a:rPr lang="en-US" dirty="0" smtClean="0"/>
              <a:t>Improves the likelihood of correctness and readability without writing a lot of boilerplate</a:t>
            </a:r>
          </a:p>
          <a:p>
            <a:r>
              <a:rPr lang="en-US" dirty="0" smtClean="0"/>
              <a:t>When in doubt refer to PEP 435: </a:t>
            </a:r>
            <a:r>
              <a:rPr lang="en-US" sz="2700" dirty="0" smtClean="0">
                <a:latin typeface="Consolas" pitchFamily="49" charset="0"/>
                <a:hlinkClick r:id="rId2"/>
              </a:rPr>
              <a:t>https://www.python.org/dev/peps/pep-0435</a:t>
            </a:r>
            <a:endParaRPr lang="en-US" sz="2700" dirty="0" smtClean="0">
              <a:latin typeface="Consolas" pitchFamily="49" charset="0"/>
            </a:endParaRPr>
          </a:p>
          <a:p>
            <a:r>
              <a:rPr lang="en-US" dirty="0" smtClean="0"/>
              <a:t>It states the following: “</a:t>
            </a:r>
            <a:r>
              <a:rPr lang="en-US" sz="2400" dirty="0" smtClean="0"/>
              <a:t>The properties of an enumeration are useful for defining an immutable, related set of constant values that may or may not have a semantic meaning.”</a:t>
            </a:r>
            <a:endParaRPr lang="en-US" sz="24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391400" cy="6096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Enum</a:t>
            </a:r>
            <a:r>
              <a:rPr lang="en-US" dirty="0" smtClean="0"/>
              <a:t> Theory in Python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229600" cy="5791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&gt;&gt;&gt; from </a:t>
            </a:r>
            <a:r>
              <a:rPr lang="en-US" sz="1200" dirty="0" err="1" smtClean="0">
                <a:latin typeface="Consolas" pitchFamily="49" charset="0"/>
              </a:rPr>
              <a:t>enum</a:t>
            </a:r>
            <a:r>
              <a:rPr lang="en-US" sz="1200" dirty="0" smtClean="0">
                <a:latin typeface="Consolas" pitchFamily="49" charset="0"/>
              </a:rPr>
              <a:t> import </a:t>
            </a:r>
            <a:r>
              <a:rPr lang="en-US" sz="1200" dirty="0" err="1" smtClean="0">
                <a:latin typeface="Consolas" pitchFamily="49" charset="0"/>
              </a:rPr>
              <a:t>Enum</a:t>
            </a:r>
            <a:endParaRPr lang="en-US" sz="12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&gt;&gt;&gt; class </a:t>
            </a:r>
            <a:r>
              <a:rPr lang="en-US" sz="1200" dirty="0" err="1" smtClean="0">
                <a:latin typeface="Consolas" pitchFamily="49" charset="0"/>
              </a:rPr>
              <a:t>DayOfWeek</a:t>
            </a:r>
            <a:r>
              <a:rPr lang="en-US" sz="1200" dirty="0" smtClean="0">
                <a:latin typeface="Consolas" pitchFamily="49" charset="0"/>
              </a:rPr>
              <a:t>(</a:t>
            </a:r>
            <a:r>
              <a:rPr lang="en-US" sz="1200" dirty="0" err="1" smtClean="0">
                <a:latin typeface="Consolas" pitchFamily="49" charset="0"/>
              </a:rPr>
              <a:t>Enum</a:t>
            </a:r>
            <a:r>
              <a:rPr lang="en-US" sz="1200" dirty="0" smtClean="0">
                <a:latin typeface="Consolas" pitchFamily="49" charset="0"/>
              </a:rPr>
              <a:t>):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...     Monday = 1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...     Tuesday = 2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...     Wednesday = 3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...     Thursday = 4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...     Friday = 5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...     Saturday = 6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...     Sunday = 7</a:t>
            </a:r>
          </a:p>
          <a:p>
            <a:pPr>
              <a:buNone/>
            </a:pPr>
            <a:endParaRPr lang="en-US" sz="12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&gt;&gt;&gt; print(</a:t>
            </a:r>
            <a:r>
              <a:rPr lang="en-US" sz="1200" dirty="0" err="1" smtClean="0">
                <a:latin typeface="Consolas" pitchFamily="49" charset="0"/>
              </a:rPr>
              <a:t>DayOfWeek.Monday</a:t>
            </a:r>
            <a:r>
              <a:rPr lang="en-US" sz="1200" dirty="0" smtClean="0">
                <a:latin typeface="Consolas" pitchFamily="49" charset="0"/>
              </a:rPr>
              <a:t>)</a:t>
            </a:r>
          </a:p>
          <a:p>
            <a:pPr>
              <a:buNone/>
            </a:pPr>
            <a:r>
              <a:rPr lang="en-US" sz="1200" dirty="0" err="1" smtClean="0">
                <a:latin typeface="Consolas" pitchFamily="49" charset="0"/>
              </a:rPr>
              <a:t>DayOfWeek.Monday</a:t>
            </a:r>
            <a:endParaRPr lang="en-US" sz="12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&gt;&gt;&gt; print(</a:t>
            </a:r>
            <a:r>
              <a:rPr lang="en-US" sz="1200" dirty="0" err="1" smtClean="0">
                <a:latin typeface="Consolas" pitchFamily="49" charset="0"/>
              </a:rPr>
              <a:t>repr</a:t>
            </a:r>
            <a:r>
              <a:rPr lang="en-US" sz="1200" dirty="0" smtClean="0">
                <a:latin typeface="Consolas" pitchFamily="49" charset="0"/>
              </a:rPr>
              <a:t>(</a:t>
            </a:r>
            <a:r>
              <a:rPr lang="en-US" sz="1200" dirty="0" err="1" smtClean="0">
                <a:latin typeface="Consolas" pitchFamily="49" charset="0"/>
              </a:rPr>
              <a:t>DayOfWeek.Tuesday</a:t>
            </a:r>
            <a:r>
              <a:rPr lang="en-US" sz="1200" dirty="0" smtClean="0">
                <a:latin typeface="Consolas" pitchFamily="49" charset="0"/>
              </a:rPr>
              <a:t>))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&lt;</a:t>
            </a:r>
            <a:r>
              <a:rPr lang="en-US" sz="1200" dirty="0" err="1" smtClean="0">
                <a:latin typeface="Consolas" pitchFamily="49" charset="0"/>
              </a:rPr>
              <a:t>DayOfWeek.Tuesday</a:t>
            </a:r>
            <a:r>
              <a:rPr lang="en-US" sz="1200" dirty="0" smtClean="0">
                <a:latin typeface="Consolas" pitchFamily="49" charset="0"/>
              </a:rPr>
              <a:t>: 2&gt;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&gt;&gt;&gt; for day in </a:t>
            </a:r>
            <a:r>
              <a:rPr lang="en-US" sz="1200" dirty="0" err="1" smtClean="0">
                <a:latin typeface="Consolas" pitchFamily="49" charset="0"/>
              </a:rPr>
              <a:t>DayOfWeek</a:t>
            </a:r>
            <a:r>
              <a:rPr lang="en-US" sz="1200" dirty="0" smtClean="0">
                <a:latin typeface="Consolas" pitchFamily="49" charset="0"/>
              </a:rPr>
              <a:t>: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...     print(day)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...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&gt;&gt;&gt; type(</a:t>
            </a:r>
            <a:r>
              <a:rPr lang="en-US" sz="1200" dirty="0" err="1" smtClean="0">
                <a:latin typeface="Consolas" pitchFamily="49" charset="0"/>
              </a:rPr>
              <a:t>DayOfWeek.Monday</a:t>
            </a:r>
            <a:r>
              <a:rPr lang="en-US" sz="1200" dirty="0" smtClean="0">
                <a:latin typeface="Consolas" pitchFamily="49" charset="0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&lt;</a:t>
            </a:r>
            <a:r>
              <a:rPr lang="en-US" sz="1200" dirty="0" err="1" smtClean="0">
                <a:latin typeface="Consolas" pitchFamily="49" charset="0"/>
              </a:rPr>
              <a:t>enum</a:t>
            </a:r>
            <a:r>
              <a:rPr lang="en-US" sz="1200" dirty="0" smtClean="0">
                <a:latin typeface="Consolas" pitchFamily="49" charset="0"/>
              </a:rPr>
              <a:t> '</a:t>
            </a:r>
            <a:r>
              <a:rPr lang="en-US" sz="1200" dirty="0" err="1" smtClean="0">
                <a:latin typeface="Consolas" pitchFamily="49" charset="0"/>
              </a:rPr>
              <a:t>DayOfWeek</a:t>
            </a:r>
            <a:r>
              <a:rPr lang="en-US" sz="1200" dirty="0" smtClean="0">
                <a:latin typeface="Consolas" pitchFamily="49" charset="0"/>
              </a:rPr>
              <a:t>'&gt;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&gt;&gt;&gt; </a:t>
            </a:r>
            <a:r>
              <a:rPr lang="en-US" sz="1200" dirty="0" err="1" smtClean="0">
                <a:latin typeface="Consolas" pitchFamily="49" charset="0"/>
              </a:rPr>
              <a:t>isinstance</a:t>
            </a:r>
            <a:r>
              <a:rPr lang="en-US" sz="1200" dirty="0" smtClean="0">
                <a:latin typeface="Consolas" pitchFamily="49" charset="0"/>
              </a:rPr>
              <a:t>(</a:t>
            </a:r>
            <a:r>
              <a:rPr lang="en-US" sz="1200" dirty="0" err="1" smtClean="0">
                <a:latin typeface="Consolas" pitchFamily="49" charset="0"/>
              </a:rPr>
              <a:t>DayOfWeek.Tuesday</a:t>
            </a:r>
            <a:r>
              <a:rPr lang="en-US" sz="1200" dirty="0" smtClean="0">
                <a:latin typeface="Consolas" pitchFamily="49" charset="0"/>
              </a:rPr>
              <a:t>, </a:t>
            </a:r>
            <a:r>
              <a:rPr lang="en-US" sz="1200" dirty="0" err="1" smtClean="0">
                <a:latin typeface="Consolas" pitchFamily="49" charset="0"/>
              </a:rPr>
              <a:t>DayOfWeek</a:t>
            </a:r>
            <a:r>
              <a:rPr lang="en-US" sz="1200" dirty="0" smtClean="0">
                <a:latin typeface="Consolas" pitchFamily="49" charset="0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True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&gt;&gt;&gt; print(</a:t>
            </a:r>
            <a:r>
              <a:rPr lang="en-US" sz="1200" dirty="0" err="1" smtClean="0">
                <a:latin typeface="Consolas" pitchFamily="49" charset="0"/>
              </a:rPr>
              <a:t>DayOfWeek.Monday</a:t>
            </a:r>
            <a:r>
              <a:rPr lang="en-US" sz="1200" dirty="0" smtClean="0">
                <a:latin typeface="Consolas" pitchFamily="49" charset="0"/>
              </a:rPr>
              <a:t>)</a:t>
            </a:r>
          </a:p>
          <a:p>
            <a:pPr>
              <a:buNone/>
            </a:pPr>
            <a:r>
              <a:rPr lang="en-US" sz="1200" dirty="0" err="1" smtClean="0">
                <a:latin typeface="Consolas" pitchFamily="49" charset="0"/>
              </a:rPr>
              <a:t>DayOfWeek.Monday</a:t>
            </a:r>
            <a:endParaRPr lang="en-US" sz="12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&gt;&gt;&gt; print(</a:t>
            </a:r>
            <a:r>
              <a:rPr lang="en-US" sz="1200" dirty="0" err="1" smtClean="0">
                <a:latin typeface="Consolas" pitchFamily="49" charset="0"/>
              </a:rPr>
              <a:t>repr</a:t>
            </a:r>
            <a:r>
              <a:rPr lang="en-US" sz="1200" dirty="0" smtClean="0">
                <a:latin typeface="Consolas" pitchFamily="49" charset="0"/>
              </a:rPr>
              <a:t>(</a:t>
            </a:r>
            <a:r>
              <a:rPr lang="en-US" sz="1200" dirty="0" err="1" smtClean="0">
                <a:latin typeface="Consolas" pitchFamily="49" charset="0"/>
              </a:rPr>
              <a:t>DayOfWeek.Tuesday</a:t>
            </a:r>
            <a:r>
              <a:rPr lang="en-US" sz="1200" dirty="0" smtClean="0">
                <a:latin typeface="Consolas" pitchFamily="49" charset="0"/>
              </a:rPr>
              <a:t>))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&lt;</a:t>
            </a:r>
            <a:r>
              <a:rPr lang="en-US" sz="1200" dirty="0" err="1" smtClean="0">
                <a:latin typeface="Consolas" pitchFamily="49" charset="0"/>
              </a:rPr>
              <a:t>DayOfWeek.Tuesday</a:t>
            </a:r>
            <a:r>
              <a:rPr lang="en-US" sz="1200" dirty="0" smtClean="0">
                <a:latin typeface="Consolas" pitchFamily="49" charset="0"/>
              </a:rPr>
              <a:t>: 2&gt;</a:t>
            </a:r>
            <a:endParaRPr lang="en-US" sz="12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Download the source code from the PPT on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here: </a:t>
            </a:r>
            <a:r>
              <a:rPr lang="en-US" sz="2000" dirty="0" smtClean="0">
                <a:latin typeface="Consolas" pitchFamily="49" charset="0"/>
                <a:hlinkClick r:id="rId2"/>
              </a:rPr>
              <a:t>https://github.com/purcellconsult/python-mastery-crashcourse-one/tree/master/code/collections_tutorial</a:t>
            </a:r>
            <a:endParaRPr lang="en-US" sz="20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Creating a Counter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686800" cy="5257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>
                <a:latin typeface="Consolas" pitchFamily="49" charset="0"/>
              </a:rPr>
              <a:t>&gt;&gt;&gt; from collections import Counter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</a:rPr>
              <a:t>&gt;&gt;&gt; c = Counter()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</a:rPr>
              <a:t>&gt;&gt;&gt; c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</a:rPr>
              <a:t>Counter()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</a:rPr>
              <a:t>&gt;&gt;&gt; c = Counter('computer')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</a:rPr>
              <a:t>&gt;&gt;&gt; c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</a:rPr>
              <a:t>Counter({'c': 1, 'o': 1, 'm': 1, 'p': 1, 'u': 1, 't': 1, 'e': 1, 'r': 1})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</a:rPr>
              <a:t>&gt;&gt;&gt; c = Counter({'green':5, 'blue':3, 'yellow':6, 'orange':7, 'blue':5})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</a:rPr>
              <a:t>&gt;&gt;&gt; c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</a:rPr>
              <a:t>Counter({'orange': 7, 'yellow': 6, 'green': 5, 'blue': 5})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</a:rPr>
              <a:t>&gt;&gt;&gt; c = Counter(tigers=5, bears=10, lions=7, elephants=2, zebras=4)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</a:rPr>
              <a:t>&gt;&gt;&gt; c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</a:rPr>
              <a:t>Counter({'bears': 10, 'lions': 7, 'tigers': 5, 'zebras': 4, 'elephants': 2})</a:t>
            </a:r>
            <a:endParaRPr lang="en-US" sz="16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Counters?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Counters are extremely convenient when you want to compute fast and rapid tallies. Let’s look at a practical example.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list of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assume you have a dataset of names. How would you calculate the number of occurrence of each of the names?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Thinking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one of the built in data structures would be a tedious task</a:t>
            </a:r>
          </a:p>
          <a:p>
            <a:r>
              <a:rPr lang="en-US" dirty="0" smtClean="0"/>
              <a:t>Instead, we can use the Counter collection for this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names in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Consolas" pitchFamily="49" charset="0"/>
              </a:rPr>
              <a:t>&gt;&gt;&gt; from collections import Counter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&gt;&gt;&gt; names = Counter(['Andrew', 'Matthew', 'Lisa', 'Andrew', 'Kim', 'Lisa', 'Matthew'])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&gt;&gt;&gt; names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Counter({'Andrew': 2, 'Matthew': 2, 'Lisa': 2, 'Kim': 1})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Differences between a dictionary and Counter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Counter is a subclass of </a:t>
            </a:r>
            <a:r>
              <a:rPr lang="en-US" dirty="0" err="1" smtClean="0"/>
              <a:t>dict</a:t>
            </a:r>
            <a:r>
              <a:rPr lang="en-US" dirty="0" smtClean="0"/>
              <a:t>, remember a subclass in OOP?</a:t>
            </a:r>
          </a:p>
          <a:p>
            <a:r>
              <a:rPr lang="en-US" dirty="0" smtClean="0"/>
              <a:t>Inherits all of the methods of a dictionary. I.e., update, get, values, etc</a:t>
            </a:r>
          </a:p>
          <a:p>
            <a:r>
              <a:rPr lang="en-US" dirty="0" smtClean="0"/>
              <a:t>Had additional functionality that a </a:t>
            </a:r>
            <a:r>
              <a:rPr lang="en-US" dirty="0" err="1" smtClean="0"/>
              <a:t>dict</a:t>
            </a:r>
            <a:r>
              <a:rPr lang="en-US" dirty="0" smtClean="0"/>
              <a:t> doesn’t have. Example, </a:t>
            </a:r>
            <a:r>
              <a:rPr lang="en-US" dirty="0" err="1" smtClean="0">
                <a:latin typeface="Consolas" pitchFamily="49" charset="0"/>
              </a:rPr>
              <a:t>most_common</a:t>
            </a:r>
            <a:r>
              <a:rPr lang="en-US" dirty="0" smtClean="0">
                <a:latin typeface="Consolas" pitchFamily="49" charset="0"/>
              </a:rPr>
              <a:t>(), subtract()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2029</Words>
  <Application>Microsoft Office PowerPoint</Application>
  <PresentationFormat>On-screen Show (4:3)</PresentationFormat>
  <Paragraphs>249</Paragraphs>
  <Slides>34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The Collections Module in Python Demystified </vt:lpstr>
      <vt:lpstr>Python Has 4 built in data structures</vt:lpstr>
      <vt:lpstr>The Counter</vt:lpstr>
      <vt:lpstr>Creating a Counter</vt:lpstr>
      <vt:lpstr>When to use Counters?</vt:lpstr>
      <vt:lpstr>A list of Names</vt:lpstr>
      <vt:lpstr>Conceptual Thinking </vt:lpstr>
      <vt:lpstr>Counting names in a list</vt:lpstr>
      <vt:lpstr>Differences between a dictionary and Counter</vt:lpstr>
      <vt:lpstr>Common methods in the Counter class</vt:lpstr>
      <vt:lpstr>elements demo</vt:lpstr>
      <vt:lpstr>most_common([n])</vt:lpstr>
      <vt:lpstr>subtract([iterable-or-mapping])</vt:lpstr>
      <vt:lpstr>Delicious home cooked recipes for Counter Class </vt:lpstr>
      <vt:lpstr>The deque</vt:lpstr>
      <vt:lpstr>Difference between deques and queues?</vt:lpstr>
      <vt:lpstr>Deque Theory</vt:lpstr>
      <vt:lpstr>ChainMap in Python</vt:lpstr>
      <vt:lpstr>ChainMap Example </vt:lpstr>
      <vt:lpstr>NamedTuple </vt:lpstr>
      <vt:lpstr>Subtracting Points Using Tuples</vt:lpstr>
      <vt:lpstr>Subtracting Points Using NamedTuple</vt:lpstr>
      <vt:lpstr>OrderedDict </vt:lpstr>
      <vt:lpstr>OrderedDict Theory</vt:lpstr>
      <vt:lpstr>defaultdict </vt:lpstr>
      <vt:lpstr>A use case for defaultdict</vt:lpstr>
      <vt:lpstr>defaultdict demo</vt:lpstr>
      <vt:lpstr>UserDict </vt:lpstr>
      <vt:lpstr>UserList</vt:lpstr>
      <vt:lpstr>UserString</vt:lpstr>
      <vt:lpstr>Enums</vt:lpstr>
      <vt:lpstr>Common use cases for Enums </vt:lpstr>
      <vt:lpstr>Enum Theory in Python  </vt:lpstr>
      <vt:lpstr>Download the source code from the PPT on GitHub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113</cp:revision>
  <dcterms:created xsi:type="dcterms:W3CDTF">2020-05-06T04:11:50Z</dcterms:created>
  <dcterms:modified xsi:type="dcterms:W3CDTF">2020-05-07T15:31:37Z</dcterms:modified>
</cp:coreProperties>
</file>