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89" r:id="rId19"/>
    <p:sldId id="290" r:id="rId20"/>
    <p:sldId id="292" r:id="rId21"/>
    <p:sldId id="291" r:id="rId22"/>
    <p:sldId id="295" r:id="rId23"/>
    <p:sldId id="293" r:id="rId24"/>
    <p:sldId id="294" r:id="rId25"/>
    <p:sldId id="296" r:id="rId26"/>
    <p:sldId id="297" r:id="rId27"/>
    <p:sldId id="298" r:id="rId28"/>
    <p:sldId id="299" r:id="rId29"/>
    <p:sldId id="300" r:id="rId30"/>
    <p:sldId id="286" r:id="rId31"/>
    <p:sldId id="288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8B18-864C-483F-A295-6A31A8CD3A67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4D0F-719E-4A6F-A92A-F2C15507E7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8B18-864C-483F-A295-6A31A8CD3A67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4D0F-719E-4A6F-A92A-F2C15507E7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8B18-864C-483F-A295-6A31A8CD3A67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4D0F-719E-4A6F-A92A-F2C15507E7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8B18-864C-483F-A295-6A31A8CD3A67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4D0F-719E-4A6F-A92A-F2C15507E7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8B18-864C-483F-A295-6A31A8CD3A67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4D0F-719E-4A6F-A92A-F2C15507E7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8B18-864C-483F-A295-6A31A8CD3A67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4D0F-719E-4A6F-A92A-F2C15507E7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8B18-864C-483F-A295-6A31A8CD3A67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4D0F-719E-4A6F-A92A-F2C15507E7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8B18-864C-483F-A295-6A31A8CD3A67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4D0F-719E-4A6F-A92A-F2C15507E7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8B18-864C-483F-A295-6A31A8CD3A67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4D0F-719E-4A6F-A92A-F2C15507E7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8B18-864C-483F-A295-6A31A8CD3A67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4D0F-719E-4A6F-A92A-F2C15507E7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8B18-864C-483F-A295-6A31A8CD3A67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4D0F-719E-4A6F-A92A-F2C15507E7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88B18-864C-483F-A295-6A31A8CD3A67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F4D0F-719E-4A6F-A92A-F2C15507E7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qlite.org/cli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sqlitebrowser.or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ongodb.com/drivers/python" TargetMode="External"/><Relationship Id="rId3" Type="http://schemas.openxmlformats.org/officeDocument/2006/relationships/hyperlink" Target="https://docs.python.org/3/library/sqlite3.html" TargetMode="External"/><Relationship Id="rId7" Type="http://schemas.openxmlformats.org/officeDocument/2006/relationships/hyperlink" Target="https://pypi.org/project/cassandra-driver" TargetMode="External"/><Relationship Id="rId2" Type="http://schemas.openxmlformats.org/officeDocument/2006/relationships/hyperlink" Target="https://www.reddit.com/r/SQL/comments/9ojj1w/best_way_to_learn_sql_at_hom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racle.com/technical-resources/articles/database/python-with-database-11g.html" TargetMode="External"/><Relationship Id="rId5" Type="http://schemas.openxmlformats.org/officeDocument/2006/relationships/hyperlink" Target="https://www.psycopg.org/docs" TargetMode="External"/><Relationship Id="rId4" Type="http://schemas.openxmlformats.org/officeDocument/2006/relationships/hyperlink" Target="https://dev.mysql.com/doc/connector-python/en" TargetMode="External"/><Relationship Id="rId9" Type="http://schemas.openxmlformats.org/officeDocument/2006/relationships/hyperlink" Target="https://redislabs.com/lp/python-redi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qlite.org/cli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 Database Programming in Python in 5 Examples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Table in Command Line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 smtClean="0">
                <a:latin typeface="Consolas" pitchFamily="49" charset="0"/>
              </a:rPr>
              <a:t>sqlite</a:t>
            </a:r>
            <a:r>
              <a:rPr lang="en-US" dirty="0" smtClean="0">
                <a:latin typeface="Consolas" pitchFamily="49" charset="0"/>
              </a:rPr>
              <a:t>&gt; create table cart(one </a:t>
            </a:r>
            <a:r>
              <a:rPr lang="en-US" dirty="0" err="1" smtClean="0">
                <a:latin typeface="Consolas" pitchFamily="49" charset="0"/>
              </a:rPr>
              <a:t>varchar</a:t>
            </a:r>
            <a:r>
              <a:rPr lang="en-US" dirty="0" smtClean="0">
                <a:latin typeface="Consolas" pitchFamily="49" charset="0"/>
              </a:rPr>
              <a:t>(50), two </a:t>
            </a:r>
            <a:r>
              <a:rPr lang="en-US" dirty="0" err="1" smtClean="0">
                <a:latin typeface="Consolas" pitchFamily="49" charset="0"/>
              </a:rPr>
              <a:t>smallint</a:t>
            </a:r>
            <a:r>
              <a:rPr lang="en-US" dirty="0" smtClean="0">
                <a:latin typeface="Consolas" pitchFamily="49" charset="0"/>
              </a:rPr>
              <a:t>);</a:t>
            </a:r>
          </a:p>
          <a:p>
            <a:pPr>
              <a:buNone/>
            </a:pPr>
            <a:r>
              <a:rPr lang="en-US" dirty="0" err="1" smtClean="0">
                <a:latin typeface="Consolas" pitchFamily="49" charset="0"/>
              </a:rPr>
              <a:t>sqlite</a:t>
            </a:r>
            <a:r>
              <a:rPr lang="en-US" dirty="0" smtClean="0">
                <a:latin typeface="Consolas" pitchFamily="49" charset="0"/>
              </a:rPr>
              <a:t>&gt; insert into cart values('cookies', 4.00);</a:t>
            </a:r>
          </a:p>
          <a:p>
            <a:pPr>
              <a:buNone/>
            </a:pPr>
            <a:r>
              <a:rPr lang="en-US" dirty="0" err="1" smtClean="0">
                <a:latin typeface="Consolas" pitchFamily="49" charset="0"/>
              </a:rPr>
              <a:t>sqlite</a:t>
            </a:r>
            <a:r>
              <a:rPr lang="en-US" dirty="0" smtClean="0">
                <a:latin typeface="Consolas" pitchFamily="49" charset="0"/>
              </a:rPr>
              <a:t>&gt; insert into cart values('laptop', 650);</a:t>
            </a:r>
          </a:p>
          <a:p>
            <a:pPr>
              <a:buNone/>
            </a:pPr>
            <a:r>
              <a:rPr lang="en-US" dirty="0" err="1" smtClean="0">
                <a:latin typeface="Consolas" pitchFamily="49" charset="0"/>
              </a:rPr>
              <a:t>sqlite</a:t>
            </a:r>
            <a:r>
              <a:rPr lang="en-US" dirty="0" smtClean="0">
                <a:latin typeface="Consolas" pitchFamily="49" charset="0"/>
              </a:rPr>
              <a:t>&gt; insert into cart values('mask', 50);</a:t>
            </a:r>
          </a:p>
          <a:p>
            <a:pPr>
              <a:buNone/>
            </a:pPr>
            <a:r>
              <a:rPr lang="en-US" dirty="0" err="1" smtClean="0">
                <a:latin typeface="Consolas" pitchFamily="49" charset="0"/>
              </a:rPr>
              <a:t>sqlite</a:t>
            </a:r>
            <a:r>
              <a:rPr lang="en-US" dirty="0" smtClean="0">
                <a:latin typeface="Consolas" pitchFamily="49" charset="0"/>
              </a:rPr>
              <a:t>&gt; select * FROM cart;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cookies|4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laptop|650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mask|50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terminate the program anytime by typing the EOD</a:t>
            </a:r>
          </a:p>
          <a:p>
            <a:r>
              <a:rPr lang="en-US" dirty="0" smtClean="0"/>
              <a:t>Make sure to terminate every statement with a semi colon </a:t>
            </a:r>
          </a:p>
          <a:p>
            <a:r>
              <a:rPr lang="en-US" dirty="0" smtClean="0"/>
              <a:t>If you omit the semicolon then </a:t>
            </a:r>
            <a:r>
              <a:rPr lang="en-US" dirty="0" err="1" smtClean="0">
                <a:latin typeface="Consolas" pitchFamily="49" charset="0"/>
              </a:rPr>
              <a:t>sqlite</a:t>
            </a:r>
            <a:r>
              <a:rPr lang="en-US" dirty="0" smtClean="0"/>
              <a:t> will give you a continuation step and wait for you to enter in more text to be added to the current SQL command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It’s a Good Way to Get Practice of sq l commands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</a:t>
            </a:r>
            <a:r>
              <a:rPr lang="en-US" dirty="0" err="1" smtClean="0"/>
              <a:t>SQLite</a:t>
            </a:r>
            <a:r>
              <a:rPr lang="en-US" dirty="0" smtClean="0"/>
              <a:t> from the command shell: </a:t>
            </a:r>
            <a:r>
              <a:rPr lang="en-US" dirty="0" smtClean="0">
                <a:latin typeface="Consolas" pitchFamily="49" charset="0"/>
                <a:hlinkClick r:id="rId2"/>
              </a:rPr>
              <a:t>https://sqlite.org/cli.html</a:t>
            </a:r>
            <a:endParaRPr lang="en-US" dirty="0" smtClean="0">
              <a:latin typeface="Consolas" pitchFamily="49" charset="0"/>
            </a:endParaRPr>
          </a:p>
          <a:p>
            <a:r>
              <a:rPr lang="en-US" dirty="0" smtClean="0"/>
              <a:t>Now, we’ll be moving from the command line tool to doing our coding within </a:t>
            </a:r>
            <a:r>
              <a:rPr lang="en-US" dirty="0" err="1" smtClean="0"/>
              <a:t>PyCharm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Example # 1</a:t>
            </a:r>
            <a:r>
              <a:rPr lang="en-US" dirty="0" smtClean="0"/>
              <a:t>: Setting up your database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latin typeface="Consolas" pitchFamily="49" charset="0"/>
              </a:rPr>
              <a:t>import </a:t>
            </a:r>
            <a:r>
              <a:rPr lang="en-US" dirty="0" smtClean="0">
                <a:latin typeface="Consolas" pitchFamily="49" charset="0"/>
              </a:rPr>
              <a:t>sqlite3</a:t>
            </a:r>
          </a:p>
          <a:p>
            <a:pPr>
              <a:buNone/>
            </a:pPr>
            <a:r>
              <a:rPr lang="en-US" dirty="0" err="1" smtClean="0">
                <a:latin typeface="Consolas" pitchFamily="49" charset="0"/>
              </a:rPr>
              <a:t>conn</a:t>
            </a:r>
            <a:r>
              <a:rPr lang="en-US" dirty="0" smtClean="0">
                <a:latin typeface="Consolas" pitchFamily="49" charset="0"/>
              </a:rPr>
              <a:t> = sqlite3.connect(</a:t>
            </a:r>
            <a:r>
              <a:rPr lang="en-US" b="1" dirty="0" err="1" smtClean="0">
                <a:latin typeface="Consolas" pitchFamily="49" charset="0"/>
              </a:rPr>
              <a:t>r'C</a:t>
            </a:r>
            <a:r>
              <a:rPr lang="en-US" b="1" dirty="0" smtClean="0">
                <a:latin typeface="Consolas" pitchFamily="49" charset="0"/>
              </a:rPr>
              <a:t>:\Users\Doug\Desktop\</a:t>
            </a:r>
            <a:r>
              <a:rPr lang="en-US" b="1" dirty="0" err="1" smtClean="0">
                <a:latin typeface="Consolas" pitchFamily="49" charset="0"/>
              </a:rPr>
              <a:t>data.db</a:t>
            </a:r>
            <a:r>
              <a:rPr lang="en-US" b="1" dirty="0" smtClean="0">
                <a:latin typeface="Consolas" pitchFamily="49" charset="0"/>
              </a:rPr>
              <a:t>'</a:t>
            </a:r>
            <a:r>
              <a:rPr lang="en-US" dirty="0" smtClean="0">
                <a:latin typeface="Consolas" pitchFamily="49" charset="0"/>
              </a:rPr>
              <a:t>)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Can Also Create in </a:t>
            </a:r>
            <a:r>
              <a:rPr lang="en-US" dirty="0" smtClean="0">
                <a:latin typeface="Consolas" pitchFamily="49" charset="0"/>
              </a:rPr>
              <a:t>Memory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 want the database to be created on my Desktop. You can explicitly set the path depending on your operating system. </a:t>
            </a:r>
          </a:p>
          <a:p>
            <a:r>
              <a:rPr lang="en-US" dirty="0" smtClean="0"/>
              <a:t>If you’re using Windows make sure to use the r-string, short for raw strings. This always me to include my path as a literal, otherwise nasty escapes will be needed. </a:t>
            </a:r>
          </a:p>
          <a:p>
            <a:r>
              <a:rPr lang="en-US" dirty="0" smtClean="0"/>
              <a:t>Python has a special name called </a:t>
            </a:r>
            <a:r>
              <a:rPr lang="en-US" b="1" dirty="0" smtClean="0">
                <a:latin typeface="Consolas" pitchFamily="49" charset="0"/>
              </a:rPr>
              <a:t>:memory: </a:t>
            </a:r>
            <a:r>
              <a:rPr lang="en-US" dirty="0" smtClean="0"/>
              <a:t>and you can pass this into the connect function to instead create your database in memory vs. writing it and creating it on disk </a:t>
            </a:r>
          </a:p>
          <a:p>
            <a:r>
              <a:rPr lang="en-US" dirty="0" smtClean="0"/>
              <a:t>Once you have a connection you can create what’s known as a Cursor object, and then call the execute method to perform SQL commands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 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dirty="0" smtClean="0"/>
              <a:t>c = </a:t>
            </a:r>
            <a:r>
              <a:rPr lang="en-US" dirty="0" err="1" smtClean="0"/>
              <a:t>conn.cursor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# create the table</a:t>
            </a:r>
            <a:br>
              <a:rPr lang="en-US" i="1" dirty="0" smtClean="0"/>
            </a:br>
            <a:r>
              <a:rPr lang="en-US" dirty="0" err="1" smtClean="0"/>
              <a:t>c.execute</a:t>
            </a:r>
            <a:r>
              <a:rPr lang="en-US" dirty="0" smtClean="0"/>
              <a:t>(</a:t>
            </a:r>
            <a:r>
              <a:rPr lang="en-US" b="1" dirty="0" smtClean="0"/>
              <a:t>'''CREATE TABLE stock</a:t>
            </a:r>
            <a:br>
              <a:rPr lang="en-US" b="1" dirty="0" smtClean="0"/>
            </a:br>
            <a:r>
              <a:rPr lang="en-US" b="1" dirty="0" smtClean="0"/>
              <a:t>             (date text, trans text, symbol text, qty real, price real)</a:t>
            </a:r>
            <a:br>
              <a:rPr lang="en-US" b="1" dirty="0" smtClean="0"/>
            </a:br>
            <a:r>
              <a:rPr lang="en-US" b="1" dirty="0" smtClean="0"/>
              <a:t>            '''</a:t>
            </a:r>
            <a:br>
              <a:rPr lang="en-US" b="1" dirty="0" smtClean="0"/>
            </a:br>
            <a:r>
              <a:rPr lang="en-US" dirty="0" smtClean="0"/>
              <a:t>)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cursor object is created. This allows us to execute the shell commands</a:t>
            </a:r>
          </a:p>
          <a:p>
            <a:r>
              <a:rPr lang="en-US" dirty="0" smtClean="0"/>
              <a:t> The execute function is called and we’re wrapping our SQL statement in triple quotes. Remember, this always us to use multiline strings</a:t>
            </a:r>
          </a:p>
          <a:p>
            <a:r>
              <a:rPr lang="en-US" dirty="0" smtClean="0"/>
              <a:t>A table called stock is created with five columns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view Our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can’t view a .db file using a text editor like notepad. You have to use a specialized tool</a:t>
            </a:r>
          </a:p>
          <a:p>
            <a:r>
              <a:rPr lang="en-US" dirty="0" smtClean="0"/>
              <a:t>One to use for this is called DB Browser for </a:t>
            </a:r>
            <a:r>
              <a:rPr lang="en-US" dirty="0" err="1" smtClean="0"/>
              <a:t>SQLite</a:t>
            </a:r>
            <a:r>
              <a:rPr lang="en-US" dirty="0" smtClean="0"/>
              <a:t>. Can download here: </a:t>
            </a:r>
            <a:r>
              <a:rPr lang="en-US" dirty="0" smtClean="0">
                <a:latin typeface="Consolas" pitchFamily="49" charset="0"/>
                <a:hlinkClick r:id="rId2"/>
              </a:rPr>
              <a:t>https://sqlitebrowser.org</a:t>
            </a:r>
            <a:r>
              <a:rPr lang="en-US" dirty="0" smtClean="0">
                <a:latin typeface="Consolas" pitchFamily="49" charset="0"/>
              </a:rPr>
              <a:t> </a:t>
            </a:r>
          </a:p>
          <a:p>
            <a:r>
              <a:rPr lang="en-US" dirty="0" smtClean="0"/>
              <a:t>Double click on </a:t>
            </a:r>
            <a:r>
              <a:rPr lang="en-US" dirty="0" err="1" smtClean="0">
                <a:latin typeface="Consolas" pitchFamily="49" charset="0"/>
              </a:rPr>
              <a:t>test.db</a:t>
            </a:r>
            <a:r>
              <a:rPr lang="en-US" dirty="0" smtClean="0"/>
              <a:t>, and then find the DB Browser program. On Windows It’s located in: </a:t>
            </a:r>
            <a:r>
              <a:rPr lang="en-US" dirty="0" smtClean="0">
                <a:latin typeface="Consolas" pitchFamily="49" charset="0"/>
              </a:rPr>
              <a:t>C:\Program Files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database looks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23877" y="1600200"/>
            <a:ext cx="809624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is now persistent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this means? In computing this refers to the characteristic of a state that outlives the process that creates it. </a:t>
            </a:r>
          </a:p>
          <a:p>
            <a:r>
              <a:rPr lang="en-US" dirty="0" smtClean="0"/>
              <a:t>This is achieved by storing the state as data in computer data storage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Course Overview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An overview of database programming in python</a:t>
            </a:r>
          </a:p>
          <a:p>
            <a:r>
              <a:rPr lang="en-US" dirty="0" smtClean="0"/>
              <a:t>A  look at the </a:t>
            </a:r>
            <a:r>
              <a:rPr lang="en-US" dirty="0" smtClean="0">
                <a:latin typeface="Consolas" pitchFamily="49" charset="0"/>
              </a:rPr>
              <a:t>sqlite3</a:t>
            </a:r>
            <a:r>
              <a:rPr lang="en-US" dirty="0" smtClean="0"/>
              <a:t> library in python</a:t>
            </a:r>
          </a:p>
          <a:p>
            <a:r>
              <a:rPr lang="en-US" dirty="0" smtClean="0"/>
              <a:t>Analyzing the command line tool of the </a:t>
            </a:r>
            <a:r>
              <a:rPr lang="en-US" dirty="0" smtClean="0">
                <a:latin typeface="Consolas" pitchFamily="49" charset="0"/>
              </a:rPr>
              <a:t>sqlite3</a:t>
            </a:r>
            <a:r>
              <a:rPr lang="en-US" dirty="0" smtClean="0"/>
              <a:t> library </a:t>
            </a:r>
          </a:p>
          <a:p>
            <a:r>
              <a:rPr lang="en-US" dirty="0" smtClean="0"/>
              <a:t>Analyzing code snippets from the </a:t>
            </a:r>
            <a:r>
              <a:rPr lang="en-US" dirty="0" smtClean="0">
                <a:latin typeface="Consolas" pitchFamily="49" charset="0"/>
              </a:rPr>
              <a:t>sqlite3 </a:t>
            </a:r>
            <a:r>
              <a:rPr lang="en-US" dirty="0" smtClean="0"/>
              <a:t>library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Here’s an Important Tip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If creating this in </a:t>
            </a:r>
            <a:r>
              <a:rPr lang="en-US" dirty="0" err="1" smtClean="0"/>
              <a:t>PyCharm</a:t>
            </a:r>
            <a:r>
              <a:rPr lang="en-US" dirty="0" smtClean="0"/>
              <a:t> or any other editor…</a:t>
            </a:r>
          </a:p>
          <a:p>
            <a:r>
              <a:rPr lang="en-US" dirty="0" smtClean="0"/>
              <a:t>After the database is created, if you try and run this script again then python will give you an error</a:t>
            </a:r>
          </a:p>
          <a:p>
            <a:r>
              <a:rPr lang="en-US" dirty="0" smtClean="0"/>
              <a:t>The reason for this is you don’t want to overwrite a database once it has been written to memory right? </a:t>
            </a:r>
          </a:p>
          <a:p>
            <a:r>
              <a:rPr lang="en-US" dirty="0" smtClean="0"/>
              <a:t>You can commit it out once the database has been created 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Let’s add  data by using the </a:t>
            </a:r>
            <a:r>
              <a:rPr lang="en-US" dirty="0" err="1" smtClean="0"/>
              <a:t>sql</a:t>
            </a:r>
            <a:r>
              <a:rPr lang="en-US" dirty="0" smtClean="0"/>
              <a:t> INSERT command. Here’s the sample code snippet: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500" b="1" dirty="0" smtClean="0">
                <a:latin typeface="Consolas" pitchFamily="49" charset="0"/>
              </a:rPr>
              <a:t>if </a:t>
            </a:r>
            <a:r>
              <a:rPr lang="en-US" sz="2500" dirty="0" err="1" smtClean="0">
                <a:latin typeface="Consolas" pitchFamily="49" charset="0"/>
              </a:rPr>
              <a:t>c.execute</a:t>
            </a:r>
            <a:r>
              <a:rPr lang="en-US" sz="2500" dirty="0" smtClean="0">
                <a:latin typeface="Consolas" pitchFamily="49" charset="0"/>
              </a:rPr>
              <a:t>(</a:t>
            </a:r>
            <a:r>
              <a:rPr lang="en-US" sz="2500" b="1" dirty="0" smtClean="0">
                <a:latin typeface="Consolas" pitchFamily="49" charset="0"/>
              </a:rPr>
              <a:t>"INSERT INTO stock VALUES ('2020-05-19', 'BUY', 'RHAT', 100, 35.18)"</a:t>
            </a:r>
            <a:r>
              <a:rPr lang="en-US" sz="2500" dirty="0" smtClean="0">
                <a:latin typeface="Consolas" pitchFamily="49" charset="0"/>
              </a:rPr>
              <a:t>):</a:t>
            </a:r>
            <a:br>
              <a:rPr lang="en-US" sz="2500" dirty="0" smtClean="0">
                <a:latin typeface="Consolas" pitchFamily="49" charset="0"/>
              </a:rPr>
            </a:br>
            <a:r>
              <a:rPr lang="en-US" sz="2500" dirty="0" smtClean="0">
                <a:latin typeface="Consolas" pitchFamily="49" charset="0"/>
              </a:rPr>
              <a:t>    print(</a:t>
            </a:r>
            <a:r>
              <a:rPr lang="en-US" sz="2500" b="1" dirty="0" smtClean="0">
                <a:latin typeface="Consolas" pitchFamily="49" charset="0"/>
              </a:rPr>
              <a:t>'Data inserted...'</a:t>
            </a:r>
            <a:r>
              <a:rPr lang="en-US" sz="2500" dirty="0" smtClean="0">
                <a:latin typeface="Consolas" pitchFamily="49" charset="0"/>
              </a:rPr>
              <a:t>)</a:t>
            </a:r>
            <a:br>
              <a:rPr lang="en-US" sz="2500" dirty="0" smtClean="0">
                <a:latin typeface="Consolas" pitchFamily="49" charset="0"/>
              </a:rPr>
            </a:br>
            <a:r>
              <a:rPr lang="en-US" sz="2500" b="1" dirty="0" smtClean="0">
                <a:latin typeface="Consolas" pitchFamily="49" charset="0"/>
              </a:rPr>
              <a:t>else</a:t>
            </a:r>
            <a:r>
              <a:rPr lang="en-US" sz="2500" dirty="0" smtClean="0">
                <a:latin typeface="Consolas" pitchFamily="49" charset="0"/>
              </a:rPr>
              <a:t>:</a:t>
            </a:r>
            <a:br>
              <a:rPr lang="en-US" sz="2500" dirty="0" smtClean="0">
                <a:latin typeface="Consolas" pitchFamily="49" charset="0"/>
              </a:rPr>
            </a:br>
            <a:r>
              <a:rPr lang="en-US" sz="2500" dirty="0" smtClean="0">
                <a:latin typeface="Consolas" pitchFamily="49" charset="0"/>
              </a:rPr>
              <a:t>    print(</a:t>
            </a:r>
            <a:r>
              <a:rPr lang="en-US" sz="2500" b="1" dirty="0" smtClean="0">
                <a:latin typeface="Consolas" pitchFamily="49" charset="0"/>
              </a:rPr>
              <a:t>'data not added...'</a:t>
            </a:r>
            <a:r>
              <a:rPr lang="en-US" sz="2500" dirty="0" smtClean="0">
                <a:latin typeface="Consolas" pitchFamily="49" charset="0"/>
              </a:rPr>
              <a:t>)</a:t>
            </a:r>
          </a:p>
          <a:p>
            <a:pPr>
              <a:buNone/>
            </a:pPr>
            <a:r>
              <a:rPr lang="en-US" sz="2500" dirty="0" err="1" smtClean="0">
                <a:latin typeface="Consolas" pitchFamily="49" charset="0"/>
              </a:rPr>
              <a:t>conn.commit</a:t>
            </a:r>
            <a:r>
              <a:rPr lang="en-US" sz="2500" dirty="0" smtClean="0">
                <a:latin typeface="Consolas" pitchFamily="49" charset="0"/>
              </a:rPr>
              <a:t>()</a:t>
            </a:r>
          </a:p>
          <a:p>
            <a:pPr>
              <a:buNone/>
            </a:pPr>
            <a:r>
              <a:rPr lang="en-US" sz="2500" dirty="0" err="1" smtClean="0">
                <a:latin typeface="Consolas" pitchFamily="49" charset="0"/>
              </a:rPr>
              <a:t>conn.close</a:t>
            </a:r>
            <a:r>
              <a:rPr lang="en-US" sz="2500" dirty="0" smtClean="0">
                <a:latin typeface="Consolas" pitchFamily="49" charset="0"/>
              </a:rPr>
              <a:t>()</a:t>
            </a:r>
            <a:endParaRPr lang="en-US" sz="25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to commit and close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</a:rPr>
              <a:t>commit() </a:t>
            </a:r>
            <a:r>
              <a:rPr lang="en-US" dirty="0" smtClean="0"/>
              <a:t>inserts the data into your database</a:t>
            </a:r>
          </a:p>
          <a:p>
            <a:r>
              <a:rPr lang="en-US" dirty="0" smtClean="0">
                <a:latin typeface="Consolas" pitchFamily="49" charset="0"/>
              </a:rPr>
              <a:t>close()</a:t>
            </a:r>
            <a:r>
              <a:rPr lang="en-US" dirty="0" smtClean="0"/>
              <a:t> prevents memory leaks by closing the connection when you’re done with it 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 the File &amp; Check Your Table  by Clicking Browse Data 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374363"/>
            <a:ext cx="8229600" cy="2977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#4: Let’s run a SQL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assume that we want to scan the database and search for a record in the database and return the rows it belongs to</a:t>
            </a:r>
          </a:p>
          <a:p>
            <a:r>
              <a:rPr lang="en-US" dirty="0" smtClean="0"/>
              <a:t>Let’s assume that the record we wanted to search for was RHAT. How can we do that?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onsolas" pitchFamily="49" charset="0"/>
              </a:rPr>
              <a:t>t = (</a:t>
            </a:r>
            <a:r>
              <a:rPr lang="en-US" b="1" dirty="0" smtClean="0">
                <a:latin typeface="Consolas" pitchFamily="49" charset="0"/>
              </a:rPr>
              <a:t>'RHAT'</a:t>
            </a:r>
            <a:r>
              <a:rPr lang="en-US" dirty="0" smtClean="0">
                <a:latin typeface="Consolas" pitchFamily="49" charset="0"/>
              </a:rPr>
              <a:t>,)</a:t>
            </a:r>
            <a:br>
              <a:rPr lang="en-US" dirty="0" smtClean="0">
                <a:latin typeface="Consolas" pitchFamily="49" charset="0"/>
              </a:rPr>
            </a:br>
            <a:r>
              <a:rPr lang="en-US" dirty="0" err="1" smtClean="0">
                <a:latin typeface="Consolas" pitchFamily="49" charset="0"/>
              </a:rPr>
              <a:t>c.execute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b="1" dirty="0" smtClean="0">
                <a:latin typeface="Consolas" pitchFamily="49" charset="0"/>
              </a:rPr>
              <a:t>'SELECT </a:t>
            </a:r>
            <a:r>
              <a:rPr lang="en-US" i="1" dirty="0" smtClean="0">
                <a:latin typeface="Consolas" pitchFamily="49" charset="0"/>
              </a:rPr>
              <a:t>*</a:t>
            </a:r>
            <a:r>
              <a:rPr lang="en-US" b="1" dirty="0" smtClean="0">
                <a:latin typeface="Consolas" pitchFamily="49" charset="0"/>
              </a:rPr>
              <a:t> FROM stock WHERE symbol=?'</a:t>
            </a:r>
            <a:r>
              <a:rPr lang="en-US" dirty="0" smtClean="0">
                <a:latin typeface="Consolas" pitchFamily="49" charset="0"/>
              </a:rPr>
              <a:t>, t)</a:t>
            </a:r>
            <a:br>
              <a:rPr lang="en-US" dirty="0" smtClean="0">
                <a:latin typeface="Consolas" pitchFamily="49" charset="0"/>
              </a:rPr>
            </a:br>
            <a:r>
              <a:rPr lang="en-US" dirty="0" smtClean="0">
                <a:latin typeface="Consolas" pitchFamily="49" charset="0"/>
              </a:rPr>
              <a:t>print(</a:t>
            </a:r>
            <a:r>
              <a:rPr lang="en-US" dirty="0" err="1" smtClean="0">
                <a:latin typeface="Consolas" pitchFamily="49" charset="0"/>
              </a:rPr>
              <a:t>c.fetchone</a:t>
            </a:r>
            <a:r>
              <a:rPr lang="en-US" dirty="0" smtClean="0">
                <a:latin typeface="Consolas" pitchFamily="49" charset="0"/>
              </a:rPr>
              <a:t>())</a:t>
            </a:r>
            <a:br>
              <a:rPr lang="en-US" dirty="0" smtClean="0">
                <a:latin typeface="Consolas" pitchFamily="49" charset="0"/>
              </a:rPr>
            </a:b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Can we Insert Multiple Records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purchases = [('2006-03-28', 'BUY', 'IBM', 1000, 45.00), ('2006-04-05', 'BUY', 'MSFT', 1000, 72.00), ('2006-04-06', 'SELL', 'IBM', 500, 53.00), ] </a:t>
            </a:r>
            <a:r>
              <a:rPr lang="en-US" sz="2500" dirty="0" err="1" smtClean="0">
                <a:latin typeface="Consolas" pitchFamily="49" charset="0"/>
              </a:rPr>
              <a:t>c.executemany</a:t>
            </a:r>
            <a:r>
              <a:rPr lang="en-US" sz="2500" dirty="0" smtClean="0">
                <a:latin typeface="Consolas" pitchFamily="49" charset="0"/>
              </a:rPr>
              <a:t>('INSERT INTO stocks VALUES (?,?,?,?,?)', purchases)</a:t>
            </a:r>
            <a:endParaRPr lang="en-US" sz="25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our database now looks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752600"/>
            <a:ext cx="7002598" cy="4106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# 5: How do we retrieve all the data ordered by price?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iterate over the database using a for loop</a:t>
            </a:r>
          </a:p>
          <a:p>
            <a:r>
              <a:rPr lang="en-US" dirty="0" smtClean="0"/>
              <a:t>We can call </a:t>
            </a:r>
            <a:r>
              <a:rPr lang="en-US" dirty="0" err="1" smtClean="0"/>
              <a:t>c.execute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We can do it by use the SELECT</a:t>
            </a:r>
          </a:p>
          <a:p>
            <a:r>
              <a:rPr lang="en-US" dirty="0" smtClean="0"/>
              <a:t>And then use the ORDER BY keyword in SQL 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latin typeface="Consolas" pitchFamily="49" charset="0"/>
              </a:rPr>
              <a:t>for</a:t>
            </a:r>
            <a:r>
              <a:rPr lang="en-US" dirty="0" smtClean="0">
                <a:latin typeface="Consolas" pitchFamily="49" charset="0"/>
              </a:rPr>
              <a:t> row </a:t>
            </a:r>
            <a:r>
              <a:rPr lang="en-US" b="1" dirty="0" smtClean="0">
                <a:latin typeface="Consolas" pitchFamily="49" charset="0"/>
              </a:rPr>
              <a:t>in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c.execute</a:t>
            </a:r>
            <a:r>
              <a:rPr lang="en-US" dirty="0" smtClean="0">
                <a:latin typeface="Consolas" pitchFamily="49" charset="0"/>
              </a:rPr>
              <a:t>('SELECT * FROM stocks ORDER BY price'):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          print(row)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Databases are Important!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for efficient manipulation of large datasets</a:t>
            </a:r>
          </a:p>
          <a:p>
            <a:r>
              <a:rPr lang="en-US" dirty="0" smtClean="0"/>
              <a:t>Very important for business. Can store the important details of the company such as the employees, transactional records, salaries, etc</a:t>
            </a:r>
          </a:p>
          <a:p>
            <a:r>
              <a:rPr lang="en-US" dirty="0" smtClean="0"/>
              <a:t>Used in a myriad of software such as Desktop software, web software, etc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Recap of sqlite3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fist step is to import the sqlite3 module</a:t>
            </a:r>
          </a:p>
          <a:p>
            <a:r>
              <a:rPr lang="en-US" dirty="0" smtClean="0"/>
              <a:t>Must create the database</a:t>
            </a:r>
          </a:p>
          <a:p>
            <a:r>
              <a:rPr lang="en-US" dirty="0" smtClean="0"/>
              <a:t>Then, we create the Cursor object so that we can run various </a:t>
            </a:r>
            <a:r>
              <a:rPr lang="en-US" dirty="0" err="1" smtClean="0"/>
              <a:t>sql</a:t>
            </a:r>
            <a:r>
              <a:rPr lang="en-US" dirty="0" smtClean="0"/>
              <a:t> commands</a:t>
            </a:r>
          </a:p>
          <a:p>
            <a:r>
              <a:rPr lang="en-US" dirty="0" smtClean="0"/>
              <a:t>Then, we can run various </a:t>
            </a:r>
            <a:r>
              <a:rPr lang="en-US" dirty="0" err="1" smtClean="0"/>
              <a:t>sql</a:t>
            </a:r>
            <a:r>
              <a:rPr lang="en-US" dirty="0" smtClean="0"/>
              <a:t> commands </a:t>
            </a:r>
          </a:p>
          <a:p>
            <a:r>
              <a:rPr lang="en-US" dirty="0" smtClean="0"/>
              <a:t>Make sure to close the connection once done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Database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/>
              <a:t>Need to brush up on SQL? </a:t>
            </a:r>
            <a:r>
              <a:rPr lang="en-US" dirty="0" smtClean="0"/>
              <a:t>Read this article on </a:t>
            </a:r>
            <a:r>
              <a:rPr lang="en-US" dirty="0" err="1" smtClean="0"/>
              <a:t>Reddit</a:t>
            </a:r>
            <a:r>
              <a:rPr lang="en-US" dirty="0" smtClean="0"/>
              <a:t> on best resources for learning SQL: </a:t>
            </a:r>
            <a:r>
              <a:rPr lang="en-US" dirty="0" smtClean="0">
                <a:hlinkClick r:id="rId2"/>
              </a:rPr>
              <a:t>https://www.reddit.com/r/SQL/comments/9ojj1w/best_way_to_learn_sql_at_home/ </a:t>
            </a:r>
            <a:endParaRPr lang="en-US" dirty="0" smtClean="0"/>
          </a:p>
          <a:p>
            <a:r>
              <a:rPr lang="en-US" b="1" dirty="0" smtClean="0"/>
              <a:t>Sqlite3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https://docs.python.org/3/library/sqlite3.html</a:t>
            </a:r>
            <a:endParaRPr lang="en-US" dirty="0" smtClean="0"/>
          </a:p>
          <a:p>
            <a:r>
              <a:rPr lang="en-US" b="1" dirty="0" err="1" smtClean="0"/>
              <a:t>MySQL</a:t>
            </a:r>
            <a:r>
              <a:rPr lang="en-US" dirty="0" smtClean="0"/>
              <a:t> connector library in python: </a:t>
            </a:r>
            <a:r>
              <a:rPr lang="en-US" dirty="0" smtClean="0">
                <a:hlinkClick r:id="rId4"/>
              </a:rPr>
              <a:t>https://dev.mysql.com/doc/connector-python/en</a:t>
            </a:r>
            <a:r>
              <a:rPr lang="en-US" dirty="0" smtClean="0"/>
              <a:t> </a:t>
            </a:r>
          </a:p>
          <a:p>
            <a:r>
              <a:rPr lang="en-US" b="1" dirty="0" err="1" smtClean="0"/>
              <a:t>PostgreSQL</a:t>
            </a:r>
            <a:r>
              <a:rPr lang="en-US" dirty="0" smtClean="0"/>
              <a:t> connector adapter in python: </a:t>
            </a:r>
            <a:r>
              <a:rPr lang="en-US" dirty="0" smtClean="0">
                <a:hlinkClick r:id="rId5"/>
              </a:rPr>
              <a:t>https://www.psycopg.org/docs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Building web based app with python and Oracle</a:t>
            </a:r>
            <a:r>
              <a:rPr lang="en-US" dirty="0" smtClean="0"/>
              <a:t>: </a:t>
            </a:r>
            <a:r>
              <a:rPr lang="en-US" dirty="0" smtClean="0">
                <a:hlinkClick r:id="rId6"/>
              </a:rPr>
              <a:t>www.oracle.com/technical-resources/articles/database/python-with-database-11g.html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Apache Cassandra driver in Python: </a:t>
            </a:r>
            <a:r>
              <a:rPr lang="en-US" dirty="0" smtClean="0">
                <a:hlinkClick r:id="rId7"/>
              </a:rPr>
              <a:t>https://pypi.org/project/cassandra-driver</a:t>
            </a:r>
            <a:r>
              <a:rPr lang="en-US" dirty="0" smtClean="0"/>
              <a:t> </a:t>
            </a:r>
          </a:p>
          <a:p>
            <a:r>
              <a:rPr lang="en-US" b="1" dirty="0" err="1" smtClean="0"/>
              <a:t>MongoDB</a:t>
            </a:r>
            <a:r>
              <a:rPr lang="en-US" b="1" dirty="0" smtClean="0"/>
              <a:t> driver in python: </a:t>
            </a:r>
            <a:r>
              <a:rPr lang="en-US" dirty="0" smtClean="0">
                <a:hlinkClick r:id="rId8"/>
              </a:rPr>
              <a:t>https://docs.mongodb.com/drivers/python</a:t>
            </a:r>
            <a:endParaRPr lang="en-US" dirty="0" smtClean="0"/>
          </a:p>
          <a:p>
            <a:r>
              <a:rPr lang="en-US" b="1" dirty="0" smtClean="0"/>
              <a:t>Python </a:t>
            </a:r>
            <a:r>
              <a:rPr lang="en-US" b="1" dirty="0" err="1" smtClean="0"/>
              <a:t>Redis</a:t>
            </a:r>
            <a:r>
              <a:rPr lang="en-US" b="1" dirty="0" smtClean="0"/>
              <a:t> Client: </a:t>
            </a:r>
            <a:r>
              <a:rPr lang="en-US" dirty="0" smtClean="0">
                <a:hlinkClick r:id="rId9"/>
              </a:rPr>
              <a:t>https://redislabs.com/lp/python-redis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Python Supports Databases Out of The Box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Python can support a variety of databases such as </a:t>
            </a:r>
            <a:r>
              <a:rPr lang="en-US" dirty="0" err="1" smtClean="0"/>
              <a:t>MySQL</a:t>
            </a:r>
            <a:r>
              <a:rPr lang="en-US" dirty="0" smtClean="0"/>
              <a:t>, Oracle </a:t>
            </a:r>
            <a:r>
              <a:rPr lang="en-US" dirty="0" err="1" smtClean="0"/>
              <a:t>PostgreSQL</a:t>
            </a:r>
            <a:r>
              <a:rPr lang="en-US" dirty="0" smtClean="0"/>
              <a:t>, etc </a:t>
            </a:r>
          </a:p>
          <a:p>
            <a:r>
              <a:rPr lang="en-US" dirty="0" smtClean="0"/>
              <a:t>The python standard databases interface is DB-API (PEP 249)</a:t>
            </a:r>
          </a:p>
          <a:p>
            <a:r>
              <a:rPr lang="en-US" dirty="0" smtClean="0"/>
              <a:t>The database interface that we’re going to discuss is sqlite3</a:t>
            </a:r>
          </a:p>
          <a:p>
            <a:r>
              <a:rPr lang="en-US" dirty="0" smtClean="0"/>
              <a:t>Python ships with it right out of the box and no additional configuration is required</a:t>
            </a:r>
          </a:p>
          <a:p>
            <a:r>
              <a:rPr lang="en-US" dirty="0" smtClean="0"/>
              <a:t>sqlite3 is excellent for internal data storage, but it’s not recommended for production code due to security vulnerabilities. However, it’s a great tool to learn how to begin database programming with python.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Flavors to Use </a:t>
            </a:r>
            <a:r>
              <a:rPr lang="en-US" dirty="0" smtClean="0">
                <a:latin typeface="Consolas" pitchFamily="49" charset="0"/>
              </a:rPr>
              <a:t>sqlite3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import it and start building our database: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import sqlite3</a:t>
            </a:r>
          </a:p>
          <a:p>
            <a:r>
              <a:rPr lang="en-US" dirty="0" smtClean="0"/>
              <a:t>Or, we can use the command line tool and practice our SQL skills. Let’s start with the later and work our way back up!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open the </a:t>
            </a:r>
            <a:r>
              <a:rPr lang="en-US" dirty="0" smtClean="0">
                <a:latin typeface="Consolas" pitchFamily="49" charset="0"/>
              </a:rPr>
              <a:t>sqlite3</a:t>
            </a:r>
            <a:r>
              <a:rPr lang="en-US" dirty="0" smtClean="0"/>
              <a:t> command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for the following executable file on your machine: </a:t>
            </a:r>
            <a:r>
              <a:rPr lang="en-US" dirty="0" smtClean="0">
                <a:latin typeface="Consolas" pitchFamily="49" charset="0"/>
              </a:rPr>
              <a:t>sqlite3.exe</a:t>
            </a:r>
          </a:p>
          <a:p>
            <a:r>
              <a:rPr lang="en-US" dirty="0" smtClean="0"/>
              <a:t>If it’s not on your machine you can download the command line tool here: </a:t>
            </a:r>
            <a:r>
              <a:rPr lang="en-US" sz="3000" dirty="0" smtClean="0">
                <a:latin typeface="Consolas" pitchFamily="49" charset="0"/>
                <a:hlinkClick r:id="rId2"/>
              </a:rPr>
              <a:t>https://www.sqlite.org/cli.html</a:t>
            </a:r>
            <a:endParaRPr lang="en-US" sz="3000" dirty="0" smtClean="0">
              <a:latin typeface="Consolas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command line tool looks</a:t>
            </a:r>
            <a:endParaRPr lang="en-US" dirty="0"/>
          </a:p>
        </p:txBody>
      </p:sp>
      <p:pic>
        <p:nvPicPr>
          <p:cNvPr id="4" name="Content Placeholder 3" descr="sqlite3_databas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28800"/>
            <a:ext cx="8191934" cy="408755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 acquainted with the command line tool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sqlite</a:t>
            </a:r>
            <a:r>
              <a:rPr lang="en-US" dirty="0" smtClean="0">
                <a:latin typeface="Consolas" pitchFamily="49" charset="0"/>
              </a:rPr>
              <a:t>&gt; .help 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Commands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.</a:t>
            </a:r>
            <a:r>
              <a:rPr lang="en-US" b="1" dirty="0" err="1" smtClean="0"/>
              <a:t>dbinfo</a:t>
            </a:r>
            <a:r>
              <a:rPr lang="en-US" dirty="0" smtClean="0"/>
              <a:t>: show status about the database</a:t>
            </a:r>
          </a:p>
          <a:p>
            <a:pPr>
              <a:buNone/>
            </a:pPr>
            <a:r>
              <a:rPr lang="en-US" b="1" dirty="0" smtClean="0"/>
              <a:t>.databases</a:t>
            </a:r>
            <a:r>
              <a:rPr lang="en-US" dirty="0" smtClean="0"/>
              <a:t>: Lists names and files of attached databases</a:t>
            </a:r>
          </a:p>
          <a:p>
            <a:pPr>
              <a:buNone/>
            </a:pPr>
            <a:r>
              <a:rPr lang="en-US" b="1" dirty="0" smtClean="0"/>
              <a:t>.dump</a:t>
            </a:r>
            <a:r>
              <a:rPr lang="en-US" dirty="0" smtClean="0"/>
              <a:t>: Render all database content as SQL</a:t>
            </a:r>
          </a:p>
          <a:p>
            <a:pPr>
              <a:buNone/>
            </a:pPr>
            <a:r>
              <a:rPr lang="en-US" b="1" dirty="0" smtClean="0"/>
              <a:t>.exit</a:t>
            </a:r>
            <a:r>
              <a:rPr lang="en-US" dirty="0" smtClean="0"/>
              <a:t>: Exit the program</a:t>
            </a:r>
          </a:p>
          <a:p>
            <a:pPr>
              <a:buNone/>
            </a:pPr>
            <a:r>
              <a:rPr lang="en-US" b="1" dirty="0" smtClean="0"/>
              <a:t>.save</a:t>
            </a:r>
            <a:r>
              <a:rPr lang="en-US" dirty="0" smtClean="0"/>
              <a:t>: Write the in memory database</a:t>
            </a:r>
          </a:p>
          <a:p>
            <a:pPr>
              <a:buNone/>
            </a:pPr>
            <a:r>
              <a:rPr lang="en-US" b="1" dirty="0" smtClean="0"/>
              <a:t>.tables</a:t>
            </a:r>
            <a:r>
              <a:rPr lang="en-US" dirty="0" smtClean="0"/>
              <a:t>: List names of tables matching pattern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1239</Words>
  <Application>Microsoft Office PowerPoint</Application>
  <PresentationFormat>On-screen Show (4:3)</PresentationFormat>
  <Paragraphs>117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Learn Database Programming in Python in 5 Examples</vt:lpstr>
      <vt:lpstr>Course Overview </vt:lpstr>
      <vt:lpstr>Databases are Important!</vt:lpstr>
      <vt:lpstr>Python Supports Databases Out of The Box </vt:lpstr>
      <vt:lpstr>To Flavors to Use sqlite3</vt:lpstr>
      <vt:lpstr>How to open the sqlite3 command tool</vt:lpstr>
      <vt:lpstr>How the command line tool looks</vt:lpstr>
      <vt:lpstr>Get acquainted with the command line tool </vt:lpstr>
      <vt:lpstr>Some Useful Commands </vt:lpstr>
      <vt:lpstr>Creating a Table in Command Line Tool</vt:lpstr>
      <vt:lpstr>Tips</vt:lpstr>
      <vt:lpstr>It’s a Good Way to Get Practice of sq l commands </vt:lpstr>
      <vt:lpstr>Example # 1: Setting up your database </vt:lpstr>
      <vt:lpstr>You Can Also Create in Memory </vt:lpstr>
      <vt:lpstr>Example # 2 </vt:lpstr>
      <vt:lpstr>Explanation</vt:lpstr>
      <vt:lpstr>How to view Our Database</vt:lpstr>
      <vt:lpstr>How the database looks</vt:lpstr>
      <vt:lpstr>The data is now persistent</vt:lpstr>
      <vt:lpstr>Here’s an Important Tip</vt:lpstr>
      <vt:lpstr>Example # 3</vt:lpstr>
      <vt:lpstr>Need to commit and close</vt:lpstr>
      <vt:lpstr>Run the File &amp; Check Your Table  by Clicking Browse Data </vt:lpstr>
      <vt:lpstr>Example #4: Let’s run a SQL Query</vt:lpstr>
      <vt:lpstr>Solution</vt:lpstr>
      <vt:lpstr>How Can we Insert Multiple Records </vt:lpstr>
      <vt:lpstr>How our database now looks</vt:lpstr>
      <vt:lpstr>Example # 5: How do we retrieve all the data ordered by price?</vt:lpstr>
      <vt:lpstr>Solution</vt:lpstr>
      <vt:lpstr>A Recap of sqlite3 in python</vt:lpstr>
      <vt:lpstr>Additional Database Info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156</cp:revision>
  <dcterms:created xsi:type="dcterms:W3CDTF">2020-05-18T03:51:52Z</dcterms:created>
  <dcterms:modified xsi:type="dcterms:W3CDTF">2020-05-22T15:15:53Z</dcterms:modified>
</cp:coreProperties>
</file>