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9" r:id="rId6"/>
    <p:sldId id="290" r:id="rId7"/>
    <p:sldId id="282" r:id="rId8"/>
    <p:sldId id="259" r:id="rId9"/>
    <p:sldId id="292" r:id="rId10"/>
    <p:sldId id="293" r:id="rId11"/>
    <p:sldId id="294" r:id="rId12"/>
    <p:sldId id="285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83" r:id="rId21"/>
    <p:sldId id="260" r:id="rId22"/>
    <p:sldId id="302" r:id="rId23"/>
    <p:sldId id="303" r:id="rId24"/>
    <p:sldId id="305" r:id="rId25"/>
    <p:sldId id="306" r:id="rId26"/>
    <p:sldId id="308" r:id="rId27"/>
    <p:sldId id="309" r:id="rId28"/>
    <p:sldId id="307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56EE-897D-440C-9ED6-0D043ED030E8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C241A-D0ED-40A4-9C6B-8893F91CB6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exception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library/o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fielding_dissertation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Manipulation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Our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reading/writing files it’s very possible to have memory leaks</a:t>
            </a:r>
          </a:p>
          <a:p>
            <a:r>
              <a:rPr lang="en-US" dirty="0" smtClean="0"/>
              <a:t>This happens when a file is opened yet never closed</a:t>
            </a:r>
          </a:p>
          <a:p>
            <a:r>
              <a:rPr lang="en-US" dirty="0" smtClean="0"/>
              <a:t>One way to anticipate that a file has been closed is to use </a:t>
            </a:r>
            <a:r>
              <a:rPr lang="en-US" dirty="0" smtClean="0">
                <a:latin typeface="Consolas" pitchFamily="49" charset="0"/>
              </a:rPr>
              <a:t>try/except/finally</a:t>
            </a:r>
            <a:r>
              <a:rPr lang="en-US" dirty="0" smtClean="0"/>
              <a:t> statements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</a:t>
            </a:r>
            <a:r>
              <a:rPr lang="en-US" dirty="0" smtClean="0">
                <a:latin typeface="Consolas" pitchFamily="49" charset="0"/>
              </a:rPr>
              <a:t>try/except/finall</a:t>
            </a:r>
            <a:r>
              <a:rPr lang="en-US" dirty="0" smtClean="0"/>
              <a:t>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[12]: def </a:t>
            </a:r>
            <a:r>
              <a:rPr lang="en-US" dirty="0" err="1" smtClean="0">
                <a:latin typeface="Consolas" pitchFamily="49" charset="0"/>
              </a:rPr>
              <a:t>divide_nums</a:t>
            </a:r>
            <a:r>
              <a:rPr lang="en-US" dirty="0" smtClean="0">
                <a:latin typeface="Consolas" pitchFamily="49" charset="0"/>
              </a:rPr>
              <a:t>(x, y):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try: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    divide = x / y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except </a:t>
            </a:r>
            <a:r>
              <a:rPr lang="en-US" dirty="0" err="1" smtClean="0">
                <a:latin typeface="Consolas" pitchFamily="49" charset="0"/>
              </a:rPr>
              <a:t>ZeroDivisionError</a:t>
            </a:r>
            <a:r>
              <a:rPr lang="en-US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    print('can\'t divide by 0!')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finally: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    print('Try again...')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[13]: </a:t>
            </a:r>
            <a:r>
              <a:rPr lang="en-US" dirty="0" err="1" smtClean="0">
                <a:latin typeface="Consolas" pitchFamily="49" charset="0"/>
              </a:rPr>
              <a:t>divide_nums</a:t>
            </a:r>
            <a:r>
              <a:rPr lang="en-US" dirty="0" smtClean="0">
                <a:latin typeface="Consolas" pitchFamily="49" charset="0"/>
              </a:rPr>
              <a:t>(10, 0)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can't divide by 0!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Try again...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Apply This to when We Read/Write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There’s several classes that’s been built for us that handle exceptions in python: </a:t>
            </a:r>
            <a:r>
              <a:rPr lang="en-US" sz="2800" dirty="0" smtClean="0">
                <a:latin typeface="Consolas" pitchFamily="49" charset="0"/>
                <a:hlinkClick r:id="rId2"/>
              </a:rPr>
              <a:t>https://docs.python.org/3/library/exceptions.html</a:t>
            </a:r>
            <a:endParaRPr lang="en-US" sz="2800" dirty="0" smtClean="0">
              <a:latin typeface="Consolas" pitchFamily="49" charset="0"/>
            </a:endParaRPr>
          </a:p>
          <a:p>
            <a:r>
              <a:rPr lang="en-US" dirty="0" smtClean="0"/>
              <a:t>The exception class that we want to use when reading/writing files is </a:t>
            </a:r>
            <a:r>
              <a:rPr lang="en-US" dirty="0" err="1" smtClean="0">
                <a:latin typeface="Consolas" pitchFamily="49" charset="0"/>
              </a:rPr>
              <a:t>FileNotFoundError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Let’s wrap the portion in which we read/write a file in the </a:t>
            </a:r>
            <a:r>
              <a:rPr lang="en-US" dirty="0" smtClean="0">
                <a:latin typeface="Consolas" pitchFamily="49" charset="0"/>
              </a:rPr>
              <a:t>try</a:t>
            </a:r>
            <a:r>
              <a:rPr lang="en-US" dirty="0" smtClean="0"/>
              <a:t> block, include the details to process the exception within the </a:t>
            </a:r>
            <a:r>
              <a:rPr lang="en-US" dirty="0" smtClean="0">
                <a:latin typeface="Consolas" pitchFamily="49" charset="0"/>
              </a:rPr>
              <a:t>except</a:t>
            </a:r>
            <a:r>
              <a:rPr lang="en-US" dirty="0" smtClean="0"/>
              <a:t> block, and then close the file in the </a:t>
            </a:r>
            <a:r>
              <a:rPr lang="en-US" dirty="0" smtClean="0">
                <a:latin typeface="Consolas" pitchFamily="49" charset="0"/>
              </a:rPr>
              <a:t>finally</a:t>
            </a:r>
            <a:r>
              <a:rPr lang="en-US" dirty="0" smtClean="0"/>
              <a:t> block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Revised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try</a:t>
            </a:r>
            <a:r>
              <a:rPr lang="en-US" dirty="0" smtClean="0">
                <a:latin typeface="Consolas" pitchFamily="49" charset="0"/>
              </a:rPr>
              <a:t>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file = open(</a:t>
            </a:r>
            <a:r>
              <a:rPr lang="en-US" b="1" dirty="0" smtClean="0">
                <a:latin typeface="Consolas" pitchFamily="49" charset="0"/>
              </a:rPr>
              <a:t>'content.txt'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'r+'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file.writelines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'\</a:t>
            </a:r>
            <a:r>
              <a:rPr lang="en-US" b="1" dirty="0" err="1" smtClean="0">
                <a:latin typeface="Consolas" pitchFamily="49" charset="0"/>
              </a:rPr>
              <a:t>nPython</a:t>
            </a:r>
            <a:r>
              <a:rPr lang="en-US" b="1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file.writelines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'\</a:t>
            </a:r>
            <a:r>
              <a:rPr lang="en-US" b="1" dirty="0" err="1" smtClean="0">
                <a:latin typeface="Consolas" pitchFamily="49" charset="0"/>
              </a:rPr>
              <a:t>nIs</a:t>
            </a:r>
            <a:r>
              <a:rPr lang="en-US" b="1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file.writelines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'\</a:t>
            </a:r>
            <a:r>
              <a:rPr lang="en-US" b="1" dirty="0" err="1" smtClean="0">
                <a:latin typeface="Consolas" pitchFamily="49" charset="0"/>
              </a:rPr>
              <a:t>nA</a:t>
            </a:r>
            <a:r>
              <a:rPr lang="en-US" b="1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file.writelines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'\</a:t>
            </a:r>
            <a:r>
              <a:rPr lang="en-US" b="1" dirty="0" err="1" smtClean="0">
                <a:latin typeface="Consolas" pitchFamily="49" charset="0"/>
              </a:rPr>
              <a:t>nReally</a:t>
            </a:r>
            <a:r>
              <a:rPr lang="en-US" b="1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file.writelines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'\</a:t>
            </a:r>
            <a:r>
              <a:rPr lang="en-US" b="1" dirty="0" err="1" smtClean="0">
                <a:latin typeface="Consolas" pitchFamily="49" charset="0"/>
              </a:rPr>
              <a:t>nCool</a:t>
            </a:r>
            <a:r>
              <a:rPr lang="en-US" b="1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file.writelines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'\</a:t>
            </a:r>
            <a:r>
              <a:rPr lang="en-US" b="1" dirty="0" err="1" smtClean="0">
                <a:latin typeface="Consolas" pitchFamily="49" charset="0"/>
              </a:rPr>
              <a:t>nLanguage</a:t>
            </a:r>
            <a:r>
              <a:rPr lang="en-US" b="1" dirty="0" smtClean="0">
                <a:latin typeface="Consolas" pitchFamily="49" charset="0"/>
              </a:rPr>
              <a:t>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file.read</a:t>
            </a:r>
            <a:r>
              <a:rPr lang="en-US" dirty="0" smtClean="0">
                <a:latin typeface="Consolas" pitchFamily="49" charset="0"/>
              </a:rPr>
              <a:t>()</a:t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except </a:t>
            </a:r>
            <a:r>
              <a:rPr lang="en-US" dirty="0" err="1" smtClean="0">
                <a:latin typeface="Consolas" pitchFamily="49" charset="0"/>
              </a:rPr>
              <a:t>FileNotFoundError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as </a:t>
            </a:r>
            <a:r>
              <a:rPr lang="en-US" dirty="0" smtClean="0">
                <a:latin typeface="Consolas" pitchFamily="49" charset="0"/>
              </a:rPr>
              <a:t>f: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print(</a:t>
            </a:r>
            <a:r>
              <a:rPr lang="en-US" b="1" dirty="0" smtClean="0">
                <a:latin typeface="Consolas" pitchFamily="49" charset="0"/>
              </a:rPr>
              <a:t>'File is not found 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b="1" dirty="0" smtClean="0">
                <a:latin typeface="Consolas" pitchFamily="49" charset="0"/>
              </a:rPr>
              <a:t>finally</a:t>
            </a:r>
            <a:r>
              <a:rPr lang="en-US" dirty="0" smtClean="0">
                <a:latin typeface="Consolas" pitchFamily="49" charset="0"/>
              </a:rPr>
              <a:t>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file.close</a:t>
            </a:r>
            <a:r>
              <a:rPr lang="en-US" dirty="0" smtClean="0">
                <a:latin typeface="Consolas" pitchFamily="49" charset="0"/>
              </a:rPr>
              <a:t>()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print(</a:t>
            </a:r>
            <a:r>
              <a:rPr lang="en-US" b="1" dirty="0" smtClean="0">
                <a:latin typeface="Consolas" pitchFamily="49" charset="0"/>
              </a:rPr>
              <a:t>'The file was successfully opened...'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Use the </a:t>
            </a:r>
            <a:r>
              <a:rPr lang="en-US" dirty="0" smtClean="0">
                <a:latin typeface="Consolas" pitchFamily="49" charset="0"/>
              </a:rPr>
              <a:t>with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with</a:t>
            </a:r>
            <a:r>
              <a:rPr lang="en-US" dirty="0" smtClean="0"/>
              <a:t> statement clarifies code that previously would use </a:t>
            </a:r>
            <a:r>
              <a:rPr lang="en-US" dirty="0" smtClean="0">
                <a:latin typeface="Consolas" pitchFamily="49" charset="0"/>
              </a:rPr>
              <a:t>try /except/finally </a:t>
            </a:r>
            <a:r>
              <a:rPr lang="en-US" dirty="0" smtClean="0"/>
              <a:t>blocks to ensure that cleanup code is executed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with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with </a:t>
            </a:r>
            <a:r>
              <a:rPr lang="en-US" dirty="0" smtClean="0">
                <a:latin typeface="Consolas" pitchFamily="49" charset="0"/>
              </a:rPr>
              <a:t>open(</a:t>
            </a:r>
            <a:r>
              <a:rPr lang="en-US" b="1" dirty="0" smtClean="0">
                <a:latin typeface="Consolas" pitchFamily="49" charset="0"/>
              </a:rPr>
              <a:t>'content.txt'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'r'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b="1" dirty="0" smtClean="0">
                <a:latin typeface="Consolas" pitchFamily="49" charset="0"/>
              </a:rPr>
              <a:t>as </a:t>
            </a:r>
            <a:r>
              <a:rPr lang="en-US" dirty="0" smtClean="0">
                <a:latin typeface="Consolas" pitchFamily="49" charset="0"/>
              </a:rPr>
              <a:t>f: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</a:rPr>
              <a:t>read_file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f.read</a:t>
            </a:r>
            <a:r>
              <a:rPr lang="en-US" dirty="0" smtClean="0">
                <a:latin typeface="Consolas" pitchFamily="49" charset="0"/>
              </a:rPr>
              <a:t>()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print(</a:t>
            </a:r>
            <a:r>
              <a:rPr lang="en-US" dirty="0" err="1" smtClean="0">
                <a:latin typeface="Consolas" pitchFamily="49" charset="0"/>
              </a:rPr>
              <a:t>read_file</a:t>
            </a:r>
            <a:r>
              <a:rPr lang="en-US" dirty="0" smtClean="0">
                <a:latin typeface="Consolas" pitchFamily="49" charset="0"/>
              </a:rPr>
              <a:t>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smtClean="0">
                <a:latin typeface="Consolas" pitchFamily="49" charset="0"/>
              </a:rPr>
              <a:t>with</a:t>
            </a:r>
            <a:r>
              <a:rPr lang="en-US" dirty="0" smtClean="0"/>
              <a:t> </a:t>
            </a:r>
            <a:r>
              <a:rPr lang="en-US" dirty="0" smtClean="0"/>
              <a:t>statement and </a:t>
            </a:r>
            <a:r>
              <a:rPr lang="en-US" dirty="0" smtClean="0"/>
              <a:t>the </a:t>
            </a:r>
            <a:r>
              <a:rPr lang="en-US" dirty="0" err="1" smtClean="0">
                <a:latin typeface="Consolas" pitchFamily="49" charset="0"/>
              </a:rPr>
              <a:t>randint</a:t>
            </a:r>
            <a:r>
              <a:rPr lang="en-US" dirty="0" smtClean="0"/>
              <a:t> function from the </a:t>
            </a:r>
            <a:r>
              <a:rPr lang="en-US" dirty="0" smtClean="0">
                <a:latin typeface="Consolas" pitchFamily="49" charset="0"/>
              </a:rPr>
              <a:t>random</a:t>
            </a:r>
            <a:r>
              <a:rPr lang="en-US" dirty="0" smtClean="0"/>
              <a:t> module, create a function called </a:t>
            </a:r>
            <a:r>
              <a:rPr lang="en-US" dirty="0" err="1" smtClean="0">
                <a:latin typeface="Consolas" pitchFamily="49" charset="0"/>
              </a:rPr>
              <a:t>process_nums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/>
              <a:t>that contains a file named random_nums.txt that contains 100 random numbers.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Consolas" pitchFamily="49" charset="0"/>
              </a:rPr>
              <a:t>def </a:t>
            </a:r>
            <a:r>
              <a:rPr lang="en-US" sz="2200" dirty="0" err="1" smtClean="0">
                <a:latin typeface="Consolas" pitchFamily="49" charset="0"/>
              </a:rPr>
              <a:t>process_nums</a:t>
            </a:r>
            <a:r>
              <a:rPr lang="en-US" sz="2200" dirty="0" smtClean="0">
                <a:latin typeface="Consolas" pitchFamily="49" charset="0"/>
              </a:rPr>
              <a:t>():</a:t>
            </a:r>
            <a:br>
              <a:rPr lang="en-US" sz="2200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    </a:t>
            </a:r>
            <a:r>
              <a:rPr lang="en-US" sz="2200" i="1" dirty="0" smtClean="0">
                <a:latin typeface="Consolas" pitchFamily="49" charset="0"/>
              </a:rPr>
              <a:t>"""</a:t>
            </a:r>
            <a:br>
              <a:rPr lang="en-US" sz="2200" i="1" dirty="0" smtClean="0">
                <a:latin typeface="Consolas" pitchFamily="49" charset="0"/>
              </a:rPr>
            </a:br>
            <a:r>
              <a:rPr lang="en-US" sz="2200" i="1" dirty="0" smtClean="0">
                <a:latin typeface="Consolas" pitchFamily="49" charset="0"/>
              </a:rPr>
              <a:t>    Generates a text file of random</a:t>
            </a:r>
            <a:br>
              <a:rPr lang="en-US" sz="2200" i="1" dirty="0" smtClean="0">
                <a:latin typeface="Consolas" pitchFamily="49" charset="0"/>
              </a:rPr>
            </a:br>
            <a:r>
              <a:rPr lang="en-US" sz="2200" i="1" dirty="0" smtClean="0">
                <a:latin typeface="Consolas" pitchFamily="49" charset="0"/>
              </a:rPr>
              <a:t>    numbers and then display those numbers</a:t>
            </a:r>
            <a:br>
              <a:rPr lang="en-US" sz="2200" i="1" dirty="0" smtClean="0">
                <a:latin typeface="Consolas" pitchFamily="49" charset="0"/>
              </a:rPr>
            </a:br>
            <a:r>
              <a:rPr lang="en-US" sz="2200" i="1" dirty="0" smtClean="0">
                <a:latin typeface="Consolas" pitchFamily="49" charset="0"/>
              </a:rPr>
              <a:t>    to the console.</a:t>
            </a:r>
            <a:br>
              <a:rPr lang="en-US" sz="2200" i="1" dirty="0" smtClean="0">
                <a:latin typeface="Consolas" pitchFamily="49" charset="0"/>
              </a:rPr>
            </a:br>
            <a:r>
              <a:rPr lang="en-US" sz="2200" i="1" dirty="0" smtClean="0">
                <a:latin typeface="Consolas" pitchFamily="49" charset="0"/>
              </a:rPr>
              <a:t>    </a:t>
            </a:r>
            <a:r>
              <a:rPr lang="en-US" sz="2200" b="1" dirty="0" smtClean="0">
                <a:latin typeface="Consolas" pitchFamily="49" charset="0"/>
              </a:rPr>
              <a:t>:return</a:t>
            </a:r>
            <a:r>
              <a:rPr lang="en-US" sz="2200" i="1" dirty="0" smtClean="0">
                <a:latin typeface="Consolas" pitchFamily="49" charset="0"/>
              </a:rPr>
              <a:t>: displays the random numbers</a:t>
            </a:r>
            <a:br>
              <a:rPr lang="en-US" sz="2200" i="1" dirty="0" smtClean="0">
                <a:latin typeface="Consolas" pitchFamily="49" charset="0"/>
              </a:rPr>
            </a:br>
            <a:r>
              <a:rPr lang="en-US" sz="2200" i="1" dirty="0" smtClean="0">
                <a:latin typeface="Consolas" pitchFamily="49" charset="0"/>
              </a:rPr>
              <a:t>    printed to the console.</a:t>
            </a:r>
            <a:br>
              <a:rPr lang="en-US" sz="2200" i="1" dirty="0" smtClean="0">
                <a:latin typeface="Consolas" pitchFamily="49" charset="0"/>
              </a:rPr>
            </a:br>
            <a:r>
              <a:rPr lang="en-US" sz="2200" i="1" dirty="0" smtClean="0">
                <a:latin typeface="Consolas" pitchFamily="49" charset="0"/>
              </a:rPr>
              <a:t>    """</a:t>
            </a:r>
            <a:br>
              <a:rPr lang="en-US" sz="2200" i="1" dirty="0" smtClean="0">
                <a:latin typeface="Consolas" pitchFamily="49" charset="0"/>
              </a:rPr>
            </a:br>
            <a:r>
              <a:rPr lang="en-US" sz="2200" i="1" dirty="0" smtClean="0">
                <a:latin typeface="Consolas" pitchFamily="49" charset="0"/>
              </a:rPr>
              <a:t>    </a:t>
            </a:r>
            <a:r>
              <a:rPr lang="en-US" sz="2200" b="1" dirty="0" smtClean="0">
                <a:latin typeface="Consolas" pitchFamily="49" charset="0"/>
              </a:rPr>
              <a:t>with </a:t>
            </a:r>
            <a:r>
              <a:rPr lang="en-US" sz="2200" dirty="0" smtClean="0">
                <a:latin typeface="Consolas" pitchFamily="49" charset="0"/>
              </a:rPr>
              <a:t>open(</a:t>
            </a:r>
            <a:r>
              <a:rPr lang="en-US" sz="2200" b="1" dirty="0" smtClean="0">
                <a:latin typeface="Consolas" pitchFamily="49" charset="0"/>
              </a:rPr>
              <a:t>'random_nums.txt'</a:t>
            </a:r>
            <a:r>
              <a:rPr lang="en-US" sz="2200" dirty="0" smtClean="0">
                <a:latin typeface="Consolas" pitchFamily="49" charset="0"/>
              </a:rPr>
              <a:t>, </a:t>
            </a:r>
            <a:r>
              <a:rPr lang="en-US" sz="2200" b="1" dirty="0" smtClean="0">
                <a:latin typeface="Consolas" pitchFamily="49" charset="0"/>
              </a:rPr>
              <a:t>'w'</a:t>
            </a:r>
            <a:r>
              <a:rPr lang="en-US" sz="2200" dirty="0" smtClean="0">
                <a:latin typeface="Consolas" pitchFamily="49" charset="0"/>
              </a:rPr>
              <a:t>) </a:t>
            </a:r>
            <a:r>
              <a:rPr lang="en-US" sz="2200" b="1" dirty="0" smtClean="0">
                <a:latin typeface="Consolas" pitchFamily="49" charset="0"/>
              </a:rPr>
              <a:t>as </a:t>
            </a:r>
            <a:r>
              <a:rPr lang="en-US" sz="2200" b="1" dirty="0" err="1" smtClean="0">
                <a:latin typeface="Consolas" pitchFamily="49" charset="0"/>
              </a:rPr>
              <a:t>nums</a:t>
            </a:r>
            <a:r>
              <a:rPr lang="en-US" sz="2200" dirty="0" smtClean="0">
                <a:latin typeface="Consolas" pitchFamily="49" charset="0"/>
              </a:rPr>
              <a:t>:</a:t>
            </a:r>
            <a:r>
              <a:rPr lang="en-US" sz="2200" dirty="0" smtClean="0">
                <a:latin typeface="Consolas" pitchFamily="49" charset="0"/>
              </a:rPr>
              <a:t/>
            </a:r>
            <a:br>
              <a:rPr lang="en-US" sz="2200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        </a:t>
            </a:r>
            <a:r>
              <a:rPr lang="en-US" sz="2200" b="1" dirty="0" smtClean="0">
                <a:latin typeface="Consolas" pitchFamily="49" charset="0"/>
              </a:rPr>
              <a:t>for </a:t>
            </a:r>
            <a:r>
              <a:rPr lang="en-US" sz="2200" dirty="0" smtClean="0">
                <a:latin typeface="Consolas" pitchFamily="49" charset="0"/>
              </a:rPr>
              <a:t>x </a:t>
            </a:r>
            <a:r>
              <a:rPr lang="en-US" sz="2200" b="1" dirty="0" smtClean="0">
                <a:latin typeface="Consolas" pitchFamily="49" charset="0"/>
              </a:rPr>
              <a:t>in </a:t>
            </a:r>
            <a:r>
              <a:rPr lang="en-US" sz="2200" dirty="0" smtClean="0">
                <a:latin typeface="Consolas" pitchFamily="49" charset="0"/>
              </a:rPr>
              <a:t>range(100):</a:t>
            </a:r>
            <a:br>
              <a:rPr lang="en-US" sz="2200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            </a:t>
            </a:r>
            <a:r>
              <a:rPr lang="en-US" sz="2200" dirty="0" err="1" smtClean="0">
                <a:latin typeface="Consolas" pitchFamily="49" charset="0"/>
              </a:rPr>
              <a:t>rand_num</a:t>
            </a:r>
            <a:r>
              <a:rPr lang="en-US" sz="2200" dirty="0" smtClean="0">
                <a:latin typeface="Consolas" pitchFamily="49" charset="0"/>
              </a:rPr>
              <a:t> = </a:t>
            </a:r>
            <a:r>
              <a:rPr lang="en-US" sz="2200" b="1" dirty="0" smtClean="0">
                <a:latin typeface="Consolas" pitchFamily="49" charset="0"/>
              </a:rPr>
              <a:t>'\</a:t>
            </a:r>
            <a:r>
              <a:rPr lang="en-US" sz="2200" b="1" dirty="0" err="1" smtClean="0">
                <a:latin typeface="Consolas" pitchFamily="49" charset="0"/>
              </a:rPr>
              <a:t>n'</a:t>
            </a:r>
            <a:r>
              <a:rPr lang="en-US" sz="2200" dirty="0" err="1" smtClean="0">
                <a:latin typeface="Consolas" pitchFamily="49" charset="0"/>
              </a:rPr>
              <a:t>.join</a:t>
            </a:r>
            <a:r>
              <a:rPr lang="en-US" sz="2200" dirty="0" smtClean="0">
                <a:latin typeface="Consolas" pitchFamily="49" charset="0"/>
              </a:rPr>
              <a:t>(</a:t>
            </a:r>
            <a:r>
              <a:rPr lang="en-US" sz="2200" dirty="0" err="1" smtClean="0">
                <a:latin typeface="Consolas" pitchFamily="49" charset="0"/>
              </a:rPr>
              <a:t>str</a:t>
            </a:r>
            <a:r>
              <a:rPr lang="en-US" sz="2200" dirty="0" smtClean="0">
                <a:latin typeface="Consolas" pitchFamily="49" charset="0"/>
              </a:rPr>
              <a:t>(</a:t>
            </a:r>
            <a:r>
              <a:rPr lang="en-US" sz="2200" dirty="0" err="1" smtClean="0">
                <a:latin typeface="Consolas" pitchFamily="49" charset="0"/>
              </a:rPr>
              <a:t>randint</a:t>
            </a:r>
            <a:r>
              <a:rPr lang="en-US" sz="2200" dirty="0" smtClean="0">
                <a:latin typeface="Consolas" pitchFamily="49" charset="0"/>
              </a:rPr>
              <a:t>(1, 100)))</a:t>
            </a:r>
            <a:br>
              <a:rPr lang="en-US" sz="2200" dirty="0" smtClean="0">
                <a:latin typeface="Consolas" pitchFamily="49" charset="0"/>
              </a:rPr>
            </a:br>
            <a:r>
              <a:rPr lang="en-US" sz="2200" dirty="0" smtClean="0">
                <a:latin typeface="Consolas" pitchFamily="49" charset="0"/>
              </a:rPr>
              <a:t>            </a:t>
            </a:r>
            <a:r>
              <a:rPr lang="en-US" sz="2200" dirty="0" err="1" smtClean="0">
                <a:latin typeface="Consolas" pitchFamily="49" charset="0"/>
              </a:rPr>
              <a:t>nums</a:t>
            </a:r>
            <a:r>
              <a:rPr lang="en-US" sz="2200" dirty="0" err="1" smtClean="0">
                <a:latin typeface="Consolas" pitchFamily="49" charset="0"/>
              </a:rPr>
              <a:t>.write</a:t>
            </a:r>
            <a:r>
              <a:rPr lang="en-US" sz="2200" dirty="0" smtClean="0">
                <a:latin typeface="Consolas" pitchFamily="49" charset="0"/>
              </a:rPr>
              <a:t>(</a:t>
            </a:r>
            <a:r>
              <a:rPr lang="en-US" sz="2200" dirty="0" err="1" smtClean="0">
                <a:latin typeface="Consolas" pitchFamily="49" charset="0"/>
              </a:rPr>
              <a:t>rand_num</a:t>
            </a:r>
            <a:r>
              <a:rPr lang="en-US" sz="2200" dirty="0" smtClean="0">
                <a:latin typeface="Consolas" pitchFamily="49" charset="0"/>
              </a:rPr>
              <a:t>)</a:t>
            </a:r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to process multiple files simultaneously?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nsolas" pitchFamily="49" charset="0"/>
              </a:rPr>
              <a:t>with </a:t>
            </a:r>
            <a:r>
              <a:rPr lang="en-US" dirty="0" smtClean="0">
                <a:latin typeface="Consolas" pitchFamily="49" charset="0"/>
              </a:rPr>
              <a:t>open(</a:t>
            </a:r>
            <a:r>
              <a:rPr lang="en-US" b="1" dirty="0" smtClean="0">
                <a:latin typeface="Consolas" pitchFamily="49" charset="0"/>
              </a:rPr>
              <a:t>'test.txt'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'w'</a:t>
            </a:r>
            <a:r>
              <a:rPr lang="en-US" dirty="0" smtClean="0">
                <a:latin typeface="Consolas" pitchFamily="49" charset="0"/>
              </a:rPr>
              <a:t>), open(</a:t>
            </a:r>
            <a:r>
              <a:rPr lang="en-US" b="1" dirty="0" smtClean="0">
                <a:latin typeface="Consolas" pitchFamily="49" charset="0"/>
              </a:rPr>
              <a:t>'another_test.txt'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'w'</a:t>
            </a:r>
            <a:r>
              <a:rPr lang="en-US" dirty="0" smtClean="0">
                <a:latin typeface="Consolas" pitchFamily="49" charset="0"/>
              </a:rPr>
              <a:t>):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  </a:t>
            </a:r>
            <a:r>
              <a:rPr lang="en-US" b="1" dirty="0" smtClean="0">
                <a:latin typeface="Consolas" pitchFamily="49" charset="0"/>
              </a:rPr>
              <a:t>pass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the </a:t>
            </a:r>
            <a:r>
              <a:rPr lang="en-US" dirty="0" smtClean="0">
                <a:latin typeface="Consolas" pitchFamily="49" charset="0"/>
              </a:rPr>
              <a:t>with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</a:rPr>
              <a:t>with</a:t>
            </a:r>
            <a:r>
              <a:rPr lang="en-US" dirty="0" smtClean="0"/>
              <a:t> statement is a context manager in python</a:t>
            </a:r>
          </a:p>
          <a:p>
            <a:r>
              <a:rPr lang="en-US" dirty="0" smtClean="0"/>
              <a:t>Context managers allows you to allocate and release resources when you want. </a:t>
            </a:r>
          </a:p>
          <a:p>
            <a:r>
              <a:rPr lang="en-US" dirty="0" smtClean="0"/>
              <a:t>To learn more about context managers check out this </a:t>
            </a:r>
            <a:r>
              <a:rPr lang="en-US" dirty="0" err="1" smtClean="0"/>
              <a:t>url</a:t>
            </a:r>
            <a:r>
              <a:rPr lang="en-US" dirty="0" smtClean="0"/>
              <a:t> here: </a:t>
            </a:r>
            <a:r>
              <a:rPr lang="en-US" sz="2500" dirty="0" smtClean="0">
                <a:latin typeface="Consolas" pitchFamily="49" charset="0"/>
                <a:hlinkClick r:id="rId2"/>
              </a:rPr>
              <a:t>https://docs.python.org/3/library/stdtypes.html#typecontextmanager</a:t>
            </a: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how tow read and write text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Learn how to use the </a:t>
            </a:r>
            <a:r>
              <a:rPr lang="en-US" dirty="0" err="1" smtClean="0"/>
              <a:t>os</a:t>
            </a:r>
            <a:r>
              <a:rPr lang="en-US" dirty="0" smtClean="0"/>
              <a:t> module to rename, cleanup, and delete directories </a:t>
            </a:r>
            <a:endParaRPr lang="en-US" dirty="0" smtClean="0"/>
          </a:p>
          <a:p>
            <a:r>
              <a:rPr lang="en-US" dirty="0" smtClean="0"/>
              <a:t>Learn about JSON files and how to create them in python</a:t>
            </a:r>
          </a:p>
          <a:p>
            <a:r>
              <a:rPr lang="en-US" dirty="0" smtClean="0"/>
              <a:t>Experiment </a:t>
            </a:r>
            <a:r>
              <a:rPr lang="en-US" dirty="0" smtClean="0"/>
              <a:t>with these modules by building some real world practical scripts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itchFamily="49" charset="0"/>
              </a:rPr>
              <a:t>os</a:t>
            </a:r>
            <a:r>
              <a:rPr lang="en-US" dirty="0" smtClean="0"/>
              <a:t>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nsolas" pitchFamily="49" charset="0"/>
              </a:rPr>
              <a:t>os</a:t>
            </a:r>
            <a:r>
              <a:rPr lang="en-US" dirty="0" smtClean="0"/>
              <a:t> module provides several tools for handling filenames, paths, and directories</a:t>
            </a:r>
          </a:p>
          <a:p>
            <a:r>
              <a:rPr lang="en-US" dirty="0" smtClean="0"/>
              <a:t>It contains two sub modules, </a:t>
            </a:r>
            <a:r>
              <a:rPr lang="en-US" dirty="0" smtClean="0">
                <a:latin typeface="Consolas" pitchFamily="49" charset="0"/>
              </a:rPr>
              <a:t>os.sys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itchFamily="49" charset="0"/>
              </a:rPr>
              <a:t>os.path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 this module you can change directories, delete directories, rename directories, get stats of directories</a:t>
            </a:r>
          </a:p>
          <a:p>
            <a:r>
              <a:rPr lang="en-US" dirty="0" smtClean="0"/>
              <a:t>Read the documentation about the </a:t>
            </a:r>
            <a:r>
              <a:rPr lang="en-US" dirty="0" err="1" smtClean="0">
                <a:latin typeface="Consolas" pitchFamily="49" charset="0"/>
              </a:rPr>
              <a:t>os</a:t>
            </a:r>
            <a:r>
              <a:rPr lang="en-US" dirty="0" smtClean="0"/>
              <a:t> module here: </a:t>
            </a:r>
            <a:r>
              <a:rPr lang="en-US" sz="2700" dirty="0" smtClean="0">
                <a:latin typeface="Consolas" pitchFamily="49" charset="0"/>
                <a:hlinkClick r:id="rId2"/>
              </a:rPr>
              <a:t>https://docs.python.org/3.8/library/os.html</a:t>
            </a:r>
            <a:endParaRPr lang="en-US" sz="2700" dirty="0" smtClean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sample of the </a:t>
            </a:r>
            <a:r>
              <a:rPr lang="en-US" dirty="0" err="1" smtClean="0">
                <a:latin typeface="Consolas" pitchFamily="49" charset="0"/>
              </a:rPr>
              <a:t>os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[61]: import </a:t>
            </a:r>
            <a:r>
              <a:rPr lang="en-US" dirty="0" err="1" smtClean="0">
                <a:latin typeface="Consolas" pitchFamily="49" charset="0"/>
              </a:rPr>
              <a:t>os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[62]: </a:t>
            </a:r>
            <a:r>
              <a:rPr lang="en-US" dirty="0" err="1" smtClean="0">
                <a:latin typeface="Consolas" pitchFamily="49" charset="0"/>
              </a:rPr>
              <a:t>os.getcwd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Out[62]: 'C:\\Users\\</a:t>
            </a:r>
            <a:r>
              <a:rPr lang="en-US" dirty="0" err="1" smtClean="0">
                <a:latin typeface="Consolas" pitchFamily="49" charset="0"/>
              </a:rPr>
              <a:t>doug</a:t>
            </a:r>
            <a:r>
              <a:rPr lang="en-US" dirty="0" smtClean="0">
                <a:latin typeface="Consolas" pitchFamily="49" charset="0"/>
              </a:rPr>
              <a:t>\\Desktop'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[63]: </a:t>
            </a:r>
            <a:r>
              <a:rPr lang="en-US" dirty="0" err="1" smtClean="0">
                <a:latin typeface="Consolas" pitchFamily="49" charset="0"/>
              </a:rPr>
              <a:t>os.chdir</a:t>
            </a:r>
            <a:r>
              <a:rPr lang="en-US" dirty="0" smtClean="0">
                <a:latin typeface="Consolas" pitchFamily="49" charset="0"/>
              </a:rPr>
              <a:t>(r'../')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[64]: </a:t>
            </a:r>
            <a:r>
              <a:rPr lang="en-US" dirty="0" err="1" smtClean="0">
                <a:latin typeface="Consolas" pitchFamily="49" charset="0"/>
              </a:rPr>
              <a:t>os.getcwd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Out[64]: 'C:\\Users\\</a:t>
            </a:r>
            <a:r>
              <a:rPr lang="en-US" dirty="0" err="1" smtClean="0">
                <a:latin typeface="Consolas" pitchFamily="49" charset="0"/>
              </a:rPr>
              <a:t>doug</a:t>
            </a:r>
            <a:r>
              <a:rPr lang="en-US" dirty="0" smtClean="0">
                <a:latin typeface="Consolas" pitchFamily="49" charset="0"/>
              </a:rPr>
              <a:t>'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[65]: </a:t>
            </a:r>
            <a:r>
              <a:rPr lang="en-US" dirty="0" err="1" smtClean="0">
                <a:latin typeface="Consolas" pitchFamily="49" charset="0"/>
              </a:rPr>
              <a:t>os.cpu_count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Out[65]: 4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[66]: </a:t>
            </a:r>
            <a:r>
              <a:rPr lang="en-US" dirty="0" err="1" smtClean="0">
                <a:latin typeface="Consolas" pitchFamily="49" charset="0"/>
              </a:rPr>
              <a:t>os.curdir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Out[66]: '.'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[67]: </a:t>
            </a:r>
            <a:r>
              <a:rPr lang="en-US" dirty="0" err="1" smtClean="0">
                <a:latin typeface="Consolas" pitchFamily="49" charset="0"/>
              </a:rPr>
              <a:t>os.defpath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os</a:t>
            </a:r>
            <a:r>
              <a:rPr lang="en-US" dirty="0" smtClean="0"/>
              <a:t> module to create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imagine that you’re writing some type of web development application</a:t>
            </a:r>
          </a:p>
          <a:p>
            <a:r>
              <a:rPr lang="en-US" dirty="0" smtClean="0"/>
              <a:t>Let’s assume that the app will be able to auto magically create files or directories for the user</a:t>
            </a:r>
          </a:p>
          <a:p>
            <a:r>
              <a:rPr lang="en-US" dirty="0" smtClean="0"/>
              <a:t>So that the user can start off with templates for their web development purposes</a:t>
            </a:r>
          </a:p>
          <a:p>
            <a:r>
              <a:rPr lang="en-US" dirty="0" smtClean="0"/>
              <a:t>The </a:t>
            </a:r>
            <a:r>
              <a:rPr lang="en-US" dirty="0" err="1" smtClean="0">
                <a:latin typeface="Consolas" pitchFamily="49" charset="0"/>
              </a:rPr>
              <a:t>os</a:t>
            </a:r>
            <a:r>
              <a:rPr lang="en-US" dirty="0" smtClean="0"/>
              <a:t> module will be a perfect solution for this use case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change paths using the </a:t>
            </a:r>
            <a:r>
              <a:rPr lang="en-US" dirty="0" err="1" smtClean="0"/>
              <a:t>os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nsolas" pitchFamily="49" charset="0"/>
              </a:rPr>
              <a:t>chdir</a:t>
            </a:r>
            <a:r>
              <a:rPr lang="en-US" dirty="0" smtClean="0">
                <a:latin typeface="Consolas" pitchFamily="49" charset="0"/>
              </a:rPr>
              <a:t>() </a:t>
            </a:r>
            <a:r>
              <a:rPr lang="en-US" dirty="0" smtClean="0"/>
              <a:t>function to change into a directory, and use the </a:t>
            </a:r>
            <a:r>
              <a:rPr lang="en-US" dirty="0" err="1" smtClean="0">
                <a:latin typeface="Consolas" pitchFamily="49" charset="0"/>
              </a:rPr>
              <a:t>getcwd</a:t>
            </a:r>
            <a:r>
              <a:rPr lang="en-US" dirty="0" smtClean="0">
                <a:latin typeface="Consolas" pitchFamily="49" charset="0"/>
              </a:rPr>
              <a:t>() </a:t>
            </a:r>
            <a:r>
              <a:rPr lang="en-US" dirty="0" smtClean="0"/>
              <a:t>function to get the current working directory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In [82]: </a:t>
            </a:r>
            <a:r>
              <a:rPr lang="en-US" sz="2500" dirty="0" err="1" smtClean="0">
                <a:latin typeface="Consolas" pitchFamily="49" charset="0"/>
              </a:rPr>
              <a:t>os.chdir</a:t>
            </a:r>
            <a:r>
              <a:rPr lang="en-US" sz="2500" dirty="0" smtClean="0">
                <a:latin typeface="Consolas" pitchFamily="49" charset="0"/>
              </a:rPr>
              <a:t>(</a:t>
            </a:r>
            <a:r>
              <a:rPr lang="en-US" sz="2500" dirty="0" err="1" smtClean="0">
                <a:latin typeface="Consolas" pitchFamily="49" charset="0"/>
              </a:rPr>
              <a:t>r'C</a:t>
            </a:r>
            <a:r>
              <a:rPr lang="en-US" sz="2500" dirty="0" smtClean="0">
                <a:latin typeface="Consolas" pitchFamily="49" charset="0"/>
              </a:rPr>
              <a:t>:\Users\Doug\Desktop')</a:t>
            </a:r>
          </a:p>
          <a:p>
            <a:pPr>
              <a:buNone/>
            </a:pP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In [83]: </a:t>
            </a:r>
            <a:r>
              <a:rPr lang="en-US" sz="2500" dirty="0" err="1" smtClean="0">
                <a:latin typeface="Consolas" pitchFamily="49" charset="0"/>
              </a:rPr>
              <a:t>os.getcwd</a:t>
            </a:r>
            <a:r>
              <a:rPr lang="en-US" sz="25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Out[83]: 'C:\\Users\\Doug\\Desktop'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nsolas" pitchFamily="49" charset="0"/>
              </a:rPr>
              <a:t>mkdir</a:t>
            </a:r>
            <a:r>
              <a:rPr lang="en-US" dirty="0" smtClean="0">
                <a:latin typeface="Consolas" pitchFamily="49" charset="0"/>
              </a:rPr>
              <a:t>() </a:t>
            </a:r>
            <a:r>
              <a:rPr lang="en-US" dirty="0" smtClean="0"/>
              <a:t>function like in the following code snippet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In [84]: </a:t>
            </a:r>
            <a:r>
              <a:rPr lang="en-US" sz="2500" dirty="0" err="1" smtClean="0">
                <a:latin typeface="Consolas" pitchFamily="49" charset="0"/>
              </a:rPr>
              <a:t>os.mkdir</a:t>
            </a:r>
            <a:r>
              <a:rPr lang="en-US" sz="2500" dirty="0" smtClean="0">
                <a:latin typeface="Consolas" pitchFamily="49" charset="0"/>
              </a:rPr>
              <a:t>('Templates')</a:t>
            </a:r>
          </a:p>
          <a:p>
            <a:pPr>
              <a:buNone/>
            </a:pP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In [85]: </a:t>
            </a:r>
            <a:r>
              <a:rPr lang="en-US" sz="2500" dirty="0" err="1" smtClean="0">
                <a:latin typeface="Consolas" pitchFamily="49" charset="0"/>
              </a:rPr>
              <a:t>os.chdir</a:t>
            </a:r>
            <a:r>
              <a:rPr lang="en-US" sz="2500" dirty="0" smtClean="0">
                <a:latin typeface="Consolas" pitchFamily="49" charset="0"/>
              </a:rPr>
              <a:t>('Templates')</a:t>
            </a:r>
          </a:p>
          <a:p>
            <a:pPr>
              <a:buNone/>
            </a:pP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In [86]: </a:t>
            </a:r>
            <a:r>
              <a:rPr lang="en-US" sz="2500" dirty="0" err="1" smtClean="0">
                <a:latin typeface="Consolas" pitchFamily="49" charset="0"/>
              </a:rPr>
              <a:t>os.listdir</a:t>
            </a:r>
            <a:r>
              <a:rPr lang="en-US" sz="2500" dirty="0" smtClean="0">
                <a:latin typeface="Consolas" pitchFamily="49" charset="0"/>
              </a:rPr>
              <a:t>()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create a basic.html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next step is to use the </a:t>
            </a:r>
            <a:r>
              <a:rPr lang="en-US" dirty="0" smtClean="0">
                <a:latin typeface="Consolas" pitchFamily="49" charset="0"/>
              </a:rPr>
              <a:t>open() </a:t>
            </a:r>
            <a:r>
              <a:rPr lang="en-US" dirty="0" smtClean="0"/>
              <a:t>function to create a file named </a:t>
            </a:r>
            <a:r>
              <a:rPr lang="en-US" dirty="0" smtClean="0">
                <a:latin typeface="Consolas" pitchFamily="49" charset="0"/>
              </a:rPr>
              <a:t>basic.html</a:t>
            </a:r>
          </a:p>
          <a:p>
            <a:r>
              <a:rPr lang="en-US" dirty="0" smtClean="0"/>
              <a:t>Then, write to the file the basic template of  a html file such as the below: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&lt;!DOCTYPE html&gt;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&lt;html&gt;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&lt;body&gt;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&lt;h1&gt;My First Heading&lt;/h1&gt;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&lt;p&gt;My first paragraph.&lt;/p&gt;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&lt;/body&gt;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&lt;/html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Then, write to it the html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[88]: with open('basic.html', 'w') as html: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template = """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&lt;!DOCTYPE html&gt;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&lt;html&gt;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&lt;body&gt;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&lt;h1&gt;My First Heading&lt;/h1&gt;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&lt;p&gt;My first paragraph.&lt;/p&gt;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&lt;/body&gt;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&lt;/html&gt;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"""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</a:t>
            </a:r>
            <a:r>
              <a:rPr lang="en-US" dirty="0" err="1" smtClean="0">
                <a:latin typeface="Consolas" pitchFamily="49" charset="0"/>
              </a:rPr>
              <a:t>html.writelines</a:t>
            </a:r>
            <a:r>
              <a:rPr lang="en-US" dirty="0" smtClean="0">
                <a:latin typeface="Consolas" pitchFamily="49" charset="0"/>
              </a:rPr>
              <a:t>(template)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HTML File is Created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1815"/>
            <a:ext cx="7623037" cy="418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Extra Practice try the Following…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make this code more dynamic we can wrap this code inside of a function</a:t>
            </a:r>
          </a:p>
          <a:p>
            <a:r>
              <a:rPr lang="en-US" dirty="0" smtClean="0"/>
              <a:t>Create a function called </a:t>
            </a:r>
            <a:r>
              <a:rPr lang="en-US" dirty="0" err="1" smtClean="0">
                <a:latin typeface="Consolas" pitchFamily="49" charset="0"/>
              </a:rPr>
              <a:t>create_html_template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The function has one parameters: </a:t>
            </a:r>
            <a:r>
              <a:rPr lang="en-US" dirty="0" err="1" smtClean="0">
                <a:latin typeface="Consolas" pitchFamily="49" charset="0"/>
              </a:rPr>
              <a:t>file_name</a:t>
            </a:r>
            <a:r>
              <a:rPr lang="en-US" dirty="0" smtClean="0"/>
              <a:t> which is by default set to Template</a:t>
            </a:r>
          </a:p>
          <a:p>
            <a:r>
              <a:rPr lang="en-US" dirty="0" smtClean="0"/>
              <a:t>The file should be created on your Desktop. </a:t>
            </a:r>
          </a:p>
          <a:p>
            <a:r>
              <a:rPr lang="en-US" dirty="0" smtClean="0"/>
              <a:t>Note, the path to your Desktop will depend on the operating system you’re using :</a:t>
            </a:r>
          </a:p>
          <a:p>
            <a:pPr lvl="1"/>
            <a:r>
              <a:rPr lang="en-US" b="1" dirty="0" smtClean="0"/>
              <a:t>Windows: </a:t>
            </a:r>
            <a:r>
              <a:rPr lang="en-US" dirty="0" smtClean="0"/>
              <a:t>C:/Users/username/Desktop</a:t>
            </a:r>
          </a:p>
          <a:p>
            <a:pPr lvl="1"/>
            <a:r>
              <a:rPr lang="en-US" b="1" dirty="0" smtClean="0"/>
              <a:t>Mac OS X</a:t>
            </a:r>
            <a:r>
              <a:rPr lang="en-US" dirty="0" smtClean="0"/>
              <a:t>: /Users/username/Desktop</a:t>
            </a:r>
          </a:p>
          <a:p>
            <a:pPr lvl="1"/>
            <a:r>
              <a:rPr lang="en-US" b="1" dirty="0" smtClean="0"/>
              <a:t>Linux: </a:t>
            </a:r>
            <a:r>
              <a:rPr lang="en-US" dirty="0" smtClean="0"/>
              <a:t>/home/username/Desktop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JSON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JSON is short for JavaScript object notation language (JSON)</a:t>
            </a:r>
          </a:p>
          <a:p>
            <a:r>
              <a:rPr lang="en-US" dirty="0" smtClean="0"/>
              <a:t>It’s an open standard file format, data interchange format, and more importantly human readable</a:t>
            </a:r>
          </a:p>
          <a:p>
            <a:r>
              <a:rPr lang="en-US" dirty="0" smtClean="0"/>
              <a:t>Even though JSON was derived from JSON, its truly language independent because it consists of mainly key/value pairs. Most modern languages supports data structures like this, and python is no exception with the dictionary data structure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a Text File in Python is Similar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will need to first locate the file. The way that computers do this is by using the file’s path.</a:t>
            </a:r>
          </a:p>
          <a:p>
            <a:r>
              <a:rPr lang="en-US" dirty="0" smtClean="0"/>
              <a:t>Python will then need to read the file or locate it in memory. </a:t>
            </a:r>
          </a:p>
          <a:p>
            <a:r>
              <a:rPr lang="en-US" dirty="0" smtClean="0"/>
              <a:t>Lastly, python will need to write or add new text to it.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Practical Use cases of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JSON is used heavily in web services. Back in the day, web services used mainly XML as their primary data format for transmitting data back, but JSON created by Douglas </a:t>
            </a:r>
            <a:r>
              <a:rPr lang="en-US" dirty="0" err="1" smtClean="0"/>
              <a:t>Crockford</a:t>
            </a:r>
            <a:r>
              <a:rPr lang="en-US" dirty="0" smtClean="0"/>
              <a:t> is much more lightweight</a:t>
            </a:r>
          </a:p>
          <a:p>
            <a:r>
              <a:rPr lang="en-US" dirty="0" smtClean="0"/>
              <a:t>Used for serializing and transmitting structured data over a network connection</a:t>
            </a:r>
          </a:p>
          <a:p>
            <a:r>
              <a:rPr lang="en-US" dirty="0" smtClean="0"/>
              <a:t>Most web services provide REST APIs and transfer data in multiple formats. The data can be HTML, XML, YAML, etc. However, JSON is the most common data format. </a:t>
            </a:r>
          </a:p>
          <a:p>
            <a:r>
              <a:rPr lang="en-US" dirty="0" smtClean="0"/>
              <a:t>You can read Roy Fielding’s dissertation on Rest APIs here: </a:t>
            </a:r>
            <a:r>
              <a:rPr lang="en-US" dirty="0" smtClean="0">
                <a:latin typeface="Consolas" pitchFamily="49" charset="0"/>
                <a:hlinkClick r:id="rId2"/>
              </a:rPr>
              <a:t>https://www.ics.uci.edu/~fielding/pubs/dissertation/fielding_dissertation.pdf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JSON Tutorial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is built on two data structures</a:t>
            </a:r>
          </a:p>
          <a:p>
            <a:pPr lvl="1"/>
            <a:r>
              <a:rPr lang="en-US" dirty="0" smtClean="0"/>
              <a:t>A collection of name/value pairs. In various languages this is called an object, </a:t>
            </a:r>
            <a:r>
              <a:rPr lang="en-US" dirty="0" err="1" smtClean="0"/>
              <a:t>struct</a:t>
            </a:r>
            <a:r>
              <a:rPr lang="en-US" dirty="0" smtClean="0"/>
              <a:t>, hash table, keyed list, associative array or in python a dictionary</a:t>
            </a:r>
          </a:p>
          <a:p>
            <a:pPr lvl="1"/>
            <a:r>
              <a:rPr lang="en-US" dirty="0" smtClean="0"/>
              <a:t>An ordered list of values. In most languages this is an array, vector, list, or sequence</a:t>
            </a:r>
          </a:p>
          <a:p>
            <a:pPr lvl="1"/>
            <a:r>
              <a:rPr lang="en-US" dirty="0" smtClean="0"/>
              <a:t>Here’s an article that introduces JSON: </a:t>
            </a:r>
            <a:r>
              <a:rPr lang="en-US" dirty="0" smtClean="0">
                <a:latin typeface="Consolas" pitchFamily="49" charset="0"/>
                <a:hlinkClick r:id="rId2"/>
              </a:rPr>
              <a:t>https://www.json.org/json-en.html</a:t>
            </a:r>
            <a:r>
              <a:rPr lang="en-US" dirty="0" smtClean="0"/>
              <a:t>	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Code Snippet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"book": {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	"title": "Treasure Island",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	"author": "</a:t>
            </a:r>
            <a:r>
              <a:rPr lang="en-US" sz="2500" dirty="0" err="1" smtClean="0">
                <a:latin typeface="Consolas" pitchFamily="49" charset="0"/>
              </a:rPr>
              <a:t>obert</a:t>
            </a:r>
            <a:r>
              <a:rPr lang="en-US" sz="2500" dirty="0" smtClean="0">
                <a:latin typeface="Consolas" pitchFamily="49" charset="0"/>
              </a:rPr>
              <a:t> Louis Stevenson",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	"Publication": 1881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}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}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JSON Module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Allows for the encoding and decoding of JSON objects</a:t>
            </a:r>
          </a:p>
          <a:p>
            <a:r>
              <a:rPr lang="en-US" b="1" dirty="0" smtClean="0"/>
              <a:t>Encoding</a:t>
            </a:r>
            <a:r>
              <a:rPr lang="en-US" dirty="0" smtClean="0"/>
              <a:t> is synonymous with serialization, or the process of turning some object into a data format</a:t>
            </a:r>
          </a:p>
          <a:p>
            <a:r>
              <a:rPr lang="en-US" dirty="0" err="1" smtClean="0"/>
              <a:t>Deserialization</a:t>
            </a:r>
            <a:r>
              <a:rPr lang="en-US" dirty="0" smtClean="0"/>
              <a:t> or </a:t>
            </a:r>
            <a:r>
              <a:rPr lang="en-US" b="1" dirty="0" smtClean="0"/>
              <a:t>decoding</a:t>
            </a:r>
            <a:r>
              <a:rPr lang="en-US" dirty="0" smtClean="0"/>
              <a:t> is the opposite of this process, or the taken of structured data in some format and then rebuilding it into an object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encoding/decoding using </a:t>
            </a:r>
            <a:r>
              <a:rPr lang="en-US" dirty="0" err="1" smtClean="0">
                <a:latin typeface="Consolas" pitchFamily="49" charset="0"/>
              </a:rPr>
              <a:t>Json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+mj-lt"/>
              </a:rPr>
              <a:t>Serialization/Encode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dump(): </a:t>
            </a:r>
            <a:r>
              <a:rPr lang="en-US" dirty="0" smtClean="0">
                <a:latin typeface="+mj-lt"/>
              </a:rPr>
              <a:t>Encode JSON object from </a:t>
            </a:r>
            <a:r>
              <a:rPr lang="en-US" dirty="0" err="1" smtClean="0">
                <a:latin typeface="+mj-lt"/>
              </a:rPr>
              <a:t>url</a:t>
            </a:r>
            <a:r>
              <a:rPr lang="en-US" dirty="0" smtClean="0">
                <a:latin typeface="+mj-lt"/>
              </a:rPr>
              <a:t> 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dumps():</a:t>
            </a:r>
            <a:r>
              <a:rPr lang="en-US" dirty="0" smtClean="0">
                <a:latin typeface="+mj-lt"/>
              </a:rPr>
              <a:t>Encode object as a JSON string</a:t>
            </a:r>
          </a:p>
          <a:p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+mj-lt"/>
              </a:rPr>
              <a:t>Deserialization</a:t>
            </a:r>
            <a:r>
              <a:rPr lang="en-US" b="1" dirty="0" smtClean="0">
                <a:latin typeface="+mj-lt"/>
              </a:rPr>
              <a:t>/Decode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load(): </a:t>
            </a:r>
            <a:r>
              <a:rPr lang="en-US" dirty="0" smtClean="0"/>
              <a:t>Use this if you’re getting a </a:t>
            </a:r>
            <a:r>
              <a:rPr lang="en-US" dirty="0" err="1" smtClean="0"/>
              <a:t>json</a:t>
            </a:r>
            <a:r>
              <a:rPr lang="en-US" dirty="0" smtClean="0"/>
              <a:t> from a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loads(): </a:t>
            </a:r>
            <a:r>
              <a:rPr lang="en-US" dirty="0" smtClean="0"/>
              <a:t>Use this if your </a:t>
            </a:r>
            <a:r>
              <a:rPr lang="en-US" dirty="0" err="1" smtClean="0"/>
              <a:t>json</a:t>
            </a:r>
            <a:r>
              <a:rPr lang="en-US" dirty="0" smtClean="0"/>
              <a:t> is a string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loads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[15]: import </a:t>
            </a:r>
            <a:r>
              <a:rPr lang="en-US" dirty="0" err="1" smtClean="0">
                <a:latin typeface="Consolas" pitchFamily="49" charset="0"/>
              </a:rPr>
              <a:t>json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[16]: </a:t>
            </a:r>
            <a:r>
              <a:rPr lang="en-US" dirty="0" err="1" smtClean="0">
                <a:latin typeface="Consolas" pitchFamily="49" charset="0"/>
              </a:rPr>
              <a:t>phone_book</a:t>
            </a:r>
            <a:r>
              <a:rPr lang="en-US" dirty="0" smtClean="0">
                <a:latin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</a:rPr>
              <a:t>json.loads</a:t>
            </a:r>
            <a:r>
              <a:rPr lang="en-US" dirty="0" smtClean="0">
                <a:latin typeface="Consolas" pitchFamily="49" charset="0"/>
              </a:rPr>
              <a:t>('{"Jeff": "273-283-91732", "Sally": "273-942-152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3"}')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[17]: </a:t>
            </a:r>
            <a:r>
              <a:rPr lang="en-US" dirty="0" err="1" smtClean="0">
                <a:latin typeface="Consolas" pitchFamily="49" charset="0"/>
              </a:rPr>
              <a:t>phone_book</a:t>
            </a:r>
            <a:r>
              <a:rPr lang="en-US" dirty="0" smtClean="0">
                <a:latin typeface="Consolas" pitchFamily="49" charset="0"/>
              </a:rPr>
              <a:t>['Sally']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Out[17]: '273-942-1523'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dumps example (decoding from </a:t>
            </a:r>
            <a:r>
              <a:rPr lang="en-US" dirty="0" err="1" smtClean="0"/>
              <a:t>json</a:t>
            </a:r>
            <a:r>
              <a:rPr lang="en-US" dirty="0" smtClean="0"/>
              <a:t> to python)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[23]: </a:t>
            </a:r>
            <a:r>
              <a:rPr lang="en-US" dirty="0" err="1" smtClean="0">
                <a:latin typeface="Consolas" pitchFamily="49" charset="0"/>
              </a:rPr>
              <a:t>json_snippet</a:t>
            </a:r>
            <a:r>
              <a:rPr lang="en-US" dirty="0" smtClean="0">
                <a:latin typeface="Consolas" pitchFamily="49" charset="0"/>
              </a:rPr>
              <a:t> = """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"book":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    "title": "Treasure Island",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    "author": "</a:t>
            </a:r>
            <a:r>
              <a:rPr lang="en-US" dirty="0" err="1" smtClean="0">
                <a:latin typeface="Consolas" pitchFamily="49" charset="0"/>
              </a:rPr>
              <a:t>obert</a:t>
            </a:r>
            <a:r>
              <a:rPr lang="en-US" dirty="0" smtClean="0">
                <a:latin typeface="Consolas" pitchFamily="49" charset="0"/>
              </a:rPr>
              <a:t> Louis Stevenson",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  ...:         "Publication": 1881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...: """</a:t>
            </a:r>
          </a:p>
          <a:p>
            <a:pPr>
              <a:buNone/>
            </a:pP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In [24]: </a:t>
            </a:r>
            <a:r>
              <a:rPr lang="en-US" dirty="0" err="1" smtClean="0">
                <a:latin typeface="Consolas" pitchFamily="49" charset="0"/>
              </a:rPr>
              <a:t>json.loads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json_snippet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Out[24]: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{'book': {'title': 'Treasure Island',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'author': '</a:t>
            </a:r>
            <a:r>
              <a:rPr lang="en-US" dirty="0" err="1" smtClean="0">
                <a:latin typeface="Consolas" pitchFamily="49" charset="0"/>
              </a:rPr>
              <a:t>obert</a:t>
            </a:r>
            <a:r>
              <a:rPr lang="en-US" dirty="0" smtClean="0">
                <a:latin typeface="Consolas" pitchFamily="49" charset="0"/>
              </a:rPr>
              <a:t> Louis Stevenson',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  'Publication': 1881}}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use the </a:t>
            </a:r>
            <a:r>
              <a:rPr lang="en-US" dirty="0" smtClean="0">
                <a:latin typeface="Consolas" pitchFamily="49" charset="0"/>
              </a:rPr>
              <a:t>open()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>
                <a:latin typeface="Consolas" pitchFamily="49" charset="0"/>
              </a:rPr>
              <a:t>open(</a:t>
            </a:r>
            <a:r>
              <a:rPr lang="en-US" sz="2800" i="1" dirty="0" smtClean="0">
                <a:latin typeface="Consolas" pitchFamily="49" charset="0"/>
              </a:rPr>
              <a:t>file</a:t>
            </a:r>
            <a:r>
              <a:rPr lang="en-US" sz="2800" dirty="0" smtClean="0">
                <a:latin typeface="Consolas" pitchFamily="49" charset="0"/>
              </a:rPr>
              <a:t>, </a:t>
            </a:r>
            <a:r>
              <a:rPr lang="en-US" sz="2800" i="1" dirty="0" smtClean="0">
                <a:latin typeface="Consolas" pitchFamily="49" charset="0"/>
              </a:rPr>
              <a:t>mode='r'</a:t>
            </a:r>
            <a:r>
              <a:rPr lang="en-US" sz="2800" dirty="0" smtClean="0">
                <a:latin typeface="Consolas" pitchFamily="49" charset="0"/>
              </a:rPr>
              <a:t>, </a:t>
            </a:r>
            <a:r>
              <a:rPr lang="en-US" sz="2800" i="1" dirty="0" smtClean="0">
                <a:latin typeface="Consolas" pitchFamily="49" charset="0"/>
              </a:rPr>
              <a:t>buffering=-1</a:t>
            </a:r>
            <a:r>
              <a:rPr lang="en-US" sz="2800" dirty="0" smtClean="0">
                <a:latin typeface="Consolas" pitchFamily="49" charset="0"/>
              </a:rPr>
              <a:t>, </a:t>
            </a:r>
            <a:r>
              <a:rPr lang="en-US" sz="2800" i="1" dirty="0" smtClean="0">
                <a:latin typeface="Consolas" pitchFamily="49" charset="0"/>
              </a:rPr>
              <a:t>encoding=None</a:t>
            </a:r>
            <a:r>
              <a:rPr lang="en-US" sz="2800" dirty="0" smtClean="0">
                <a:latin typeface="Consolas" pitchFamily="49" charset="0"/>
              </a:rPr>
              <a:t>, </a:t>
            </a:r>
            <a:r>
              <a:rPr lang="en-US" sz="2800" i="1" dirty="0" smtClean="0">
                <a:latin typeface="Consolas" pitchFamily="49" charset="0"/>
              </a:rPr>
              <a:t>errors=None</a:t>
            </a:r>
            <a:r>
              <a:rPr lang="en-US" sz="2800" dirty="0" smtClean="0">
                <a:latin typeface="Consolas" pitchFamily="49" charset="0"/>
              </a:rPr>
              <a:t>, </a:t>
            </a:r>
            <a:r>
              <a:rPr lang="en-US" sz="2800" i="1" dirty="0" smtClean="0">
                <a:latin typeface="Consolas" pitchFamily="49" charset="0"/>
              </a:rPr>
              <a:t>newline=None</a:t>
            </a:r>
            <a:r>
              <a:rPr lang="en-US" sz="2800" dirty="0" smtClean="0">
                <a:latin typeface="Consolas" pitchFamily="49" charset="0"/>
              </a:rPr>
              <a:t>, </a:t>
            </a:r>
            <a:r>
              <a:rPr lang="en-US" sz="2800" i="1" dirty="0" err="1" smtClean="0">
                <a:latin typeface="Consolas" pitchFamily="49" charset="0"/>
              </a:rPr>
              <a:t>closefd</a:t>
            </a:r>
            <a:r>
              <a:rPr lang="en-US" sz="2800" i="1" dirty="0" smtClean="0">
                <a:latin typeface="Consolas" pitchFamily="49" charset="0"/>
              </a:rPr>
              <a:t>=True</a:t>
            </a:r>
            <a:r>
              <a:rPr lang="en-US" sz="2800" dirty="0" smtClean="0">
                <a:latin typeface="Consolas" pitchFamily="49" charset="0"/>
              </a:rPr>
              <a:t>, </a:t>
            </a:r>
            <a:r>
              <a:rPr lang="en-US" sz="2800" i="1" dirty="0" smtClean="0">
                <a:latin typeface="Consolas" pitchFamily="49" charset="0"/>
              </a:rPr>
              <a:t>opener=None</a:t>
            </a:r>
            <a:r>
              <a:rPr lang="en-US" sz="2800" dirty="0" smtClean="0">
                <a:latin typeface="Consolas" pitchFamily="49" charset="0"/>
              </a:rPr>
              <a:t>)</a:t>
            </a:r>
          </a:p>
          <a:p>
            <a:pPr lvl="1"/>
            <a:r>
              <a:rPr lang="en-US" b="1" dirty="0" smtClean="0"/>
              <a:t>open</a:t>
            </a:r>
            <a:r>
              <a:rPr lang="en-US" dirty="0" smtClean="0"/>
              <a:t>: The name of the function</a:t>
            </a:r>
          </a:p>
          <a:p>
            <a:pPr lvl="1"/>
            <a:r>
              <a:rPr lang="en-US" b="1" dirty="0" smtClean="0"/>
              <a:t>file</a:t>
            </a:r>
            <a:r>
              <a:rPr lang="en-US" dirty="0" smtClean="0"/>
              <a:t>: The path of the file you want to open</a:t>
            </a:r>
          </a:p>
          <a:p>
            <a:pPr lvl="1"/>
            <a:r>
              <a:rPr lang="en-US" b="1" dirty="0" smtClean="0"/>
              <a:t>buffering</a:t>
            </a:r>
            <a:r>
              <a:rPr lang="en-US" dirty="0" smtClean="0"/>
              <a:t>: Optional integer used to set buffering policy. Pass 0 to switch buffering off, 1 to select buffering, and &gt; 1 to indicate size in bytes </a:t>
            </a:r>
          </a:p>
          <a:p>
            <a:pPr lvl="1"/>
            <a:r>
              <a:rPr lang="en-US" b="1" dirty="0" smtClean="0"/>
              <a:t>encoding: </a:t>
            </a:r>
            <a:r>
              <a:rPr lang="en-US" dirty="0" smtClean="0"/>
              <a:t>If not specified, the default encoding used is platform dependent: </a:t>
            </a:r>
            <a:r>
              <a:rPr lang="en-US" dirty="0" err="1" smtClean="0">
                <a:latin typeface="Consolas" pitchFamily="49" charset="0"/>
              </a:rPr>
              <a:t>locale.getpreferredencoding</a:t>
            </a:r>
            <a:r>
              <a:rPr lang="en-US" dirty="0" smtClean="0">
                <a:latin typeface="Consolas" pitchFamily="49" charset="0"/>
              </a:rPr>
              <a:t>(False)</a:t>
            </a:r>
          </a:p>
          <a:p>
            <a:pPr lvl="1"/>
            <a:r>
              <a:rPr lang="en-US" b="1" dirty="0" smtClean="0"/>
              <a:t>errors</a:t>
            </a:r>
            <a:r>
              <a:rPr lang="en-US" dirty="0" smtClean="0"/>
              <a:t>: Optional string which specifies how encoding and decoding errors is handled. Cannot be used in binary mode</a:t>
            </a:r>
          </a:p>
          <a:p>
            <a:pPr lvl="1"/>
            <a:r>
              <a:rPr lang="en-US" b="1" dirty="0" smtClean="0"/>
              <a:t>newline</a:t>
            </a:r>
            <a:r>
              <a:rPr lang="en-US" dirty="0" smtClean="0"/>
              <a:t>: Controls how universal newlines mode works</a:t>
            </a:r>
          </a:p>
          <a:p>
            <a:pPr lvl="1"/>
            <a:r>
              <a:rPr lang="en-US" b="1" dirty="0" err="1" smtClean="0"/>
              <a:t>closefd</a:t>
            </a:r>
            <a:r>
              <a:rPr lang="en-US" dirty="0" smtClean="0"/>
              <a:t>: If a file descriptor is given, it’s closed when the I/O object is closed, unless </a:t>
            </a:r>
            <a:r>
              <a:rPr lang="en-US" dirty="0" err="1" smtClean="0"/>
              <a:t>closefd</a:t>
            </a:r>
            <a:r>
              <a:rPr lang="en-US" dirty="0" smtClean="0"/>
              <a:t> is set to False</a:t>
            </a:r>
          </a:p>
          <a:p>
            <a:pPr lvl="1"/>
            <a:r>
              <a:rPr lang="en-US" b="1" dirty="0" smtClean="0"/>
              <a:t>opener</a:t>
            </a:r>
            <a:r>
              <a:rPr lang="en-US" dirty="0" smtClean="0"/>
              <a:t>: Can use a custom opener by passing a callable as opener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Hello World </a:t>
            </a:r>
            <a:r>
              <a:rPr lang="en-US" dirty="0" smtClean="0"/>
              <a:t>of Opening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itchFamily="49" charset="0"/>
              </a:rPr>
              <a:t>text = open(</a:t>
            </a:r>
            <a:r>
              <a:rPr lang="en-US" b="1" dirty="0" smtClean="0">
                <a:latin typeface="Consolas" pitchFamily="49" charset="0"/>
              </a:rPr>
              <a:t>'content.txt'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</a:rPr>
              <a:t>'w'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text.write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'Python\n'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text.write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'Is\n'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text.write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'A\n'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text.write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'Pretty\n'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text.write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'Wicked\n'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text.write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'Programming\n'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text.write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b="1" dirty="0" smtClean="0">
                <a:latin typeface="Consolas" pitchFamily="49" charset="0"/>
              </a:rPr>
              <a:t>'Language'</a:t>
            </a:r>
            <a:r>
              <a:rPr lang="en-US" dirty="0" smtClean="0">
                <a:latin typeface="Consolas" pitchFamily="49" charset="0"/>
              </a:rPr>
              <a:t>)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err="1" smtClean="0">
                <a:latin typeface="Consolas" pitchFamily="49" charset="0"/>
              </a:rPr>
              <a:t>text.close</a:t>
            </a:r>
            <a:r>
              <a:rPr lang="en-US" dirty="0" smtClean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Detangle That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is created in our current directory by using the </a:t>
            </a:r>
            <a:r>
              <a:rPr lang="en-US" dirty="0" smtClean="0">
                <a:latin typeface="Consolas" pitchFamily="49" charset="0"/>
              </a:rPr>
              <a:t>open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file name and extension is passed as the first argument</a:t>
            </a:r>
          </a:p>
          <a:p>
            <a:r>
              <a:rPr lang="en-US" dirty="0" smtClean="0"/>
              <a:t>The second argument is 'w' which represents the mode we’re in which is write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latin typeface="Consolas" pitchFamily="49" charset="0"/>
              </a:rPr>
              <a:t>write() </a:t>
            </a:r>
            <a:r>
              <a:rPr lang="en-US" dirty="0" smtClean="0"/>
              <a:t>is called to write content to the file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Different Modes to Open a File using </a:t>
            </a:r>
            <a:r>
              <a:rPr lang="en-US" dirty="0" smtClean="0">
                <a:latin typeface="Consolas" pitchFamily="49" charset="0"/>
              </a:rPr>
              <a:t>file()</a:t>
            </a:r>
            <a:endParaRPr lang="en-US" dirty="0">
              <a:latin typeface="Consolas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981200"/>
          <a:ext cx="84582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'r'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reading (default)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'w'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writing, truncating the file first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'x'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exclusive creation, failing if file</a:t>
                      </a:r>
                      <a:r>
                        <a:rPr lang="en-US" baseline="0" dirty="0" smtClean="0"/>
                        <a:t>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'a'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for writing, appending to the end if it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'b'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mode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't'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mode (default)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'+'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 for updating (reading and writing)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File We Created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latin typeface="Consolas" pitchFamily="49" charset="0"/>
              </a:rPr>
              <a:t>read_file</a:t>
            </a:r>
            <a:r>
              <a:rPr lang="en-US" sz="2800" dirty="0" smtClean="0">
                <a:latin typeface="Consolas" pitchFamily="49" charset="0"/>
              </a:rPr>
              <a:t> = open(</a:t>
            </a:r>
            <a:r>
              <a:rPr lang="en-US" sz="2800" b="1" dirty="0" smtClean="0">
                <a:latin typeface="Consolas" pitchFamily="49" charset="0"/>
              </a:rPr>
              <a:t>'content.txt'</a:t>
            </a:r>
            <a:r>
              <a:rPr lang="en-US" sz="2800" dirty="0" smtClean="0">
                <a:latin typeface="Consolas" pitchFamily="49" charset="0"/>
              </a:rPr>
              <a:t>, </a:t>
            </a:r>
            <a:r>
              <a:rPr lang="en-US" sz="2800" b="1" dirty="0" smtClean="0">
                <a:latin typeface="Consolas" pitchFamily="49" charset="0"/>
              </a:rPr>
              <a:t>'r'</a:t>
            </a:r>
            <a:r>
              <a:rPr lang="en-US" sz="2800" dirty="0" smtClean="0">
                <a:latin typeface="Consolas" pitchFamily="49" charset="0"/>
              </a:rPr>
              <a:t>)</a:t>
            </a:r>
            <a:endParaRPr lang="en-US" sz="2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call either one of the following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read(): R</a:t>
            </a:r>
            <a:r>
              <a:rPr lang="en-US" dirty="0" smtClean="0"/>
              <a:t>eads the whole entire file. Can pass in an integer argument to read in a certain number of characters from the file. </a:t>
            </a:r>
          </a:p>
          <a:p>
            <a:r>
              <a:rPr lang="en-US" dirty="0" err="1" smtClean="0">
                <a:latin typeface="Consolas" pitchFamily="49" charset="0"/>
              </a:rPr>
              <a:t>readline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: Reads a single line from the file. Can pass in an integer argument to read in a certain number of characters from the file. </a:t>
            </a:r>
          </a:p>
          <a:p>
            <a:r>
              <a:rPr lang="en-US" dirty="0" err="1" smtClean="0">
                <a:latin typeface="Consolas" pitchFamily="49" charset="0"/>
              </a:rPr>
              <a:t>readlines</a:t>
            </a:r>
            <a:r>
              <a:rPr lang="en-US" dirty="0" smtClean="0">
                <a:latin typeface="Consolas" pitchFamily="49" charset="0"/>
              </a:rPr>
              <a:t>()</a:t>
            </a:r>
            <a:r>
              <a:rPr lang="en-US" dirty="0" smtClean="0"/>
              <a:t>: Reads in the whole entire file into a list in python.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1636</Words>
  <Application>Microsoft Office PowerPoint</Application>
  <PresentationFormat>On-screen Show (4:3)</PresentationFormat>
  <Paragraphs>217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File Manipulation in Python</vt:lpstr>
      <vt:lpstr>Lesson Overview </vt:lpstr>
      <vt:lpstr>Processing a Text File in Python is Similar </vt:lpstr>
      <vt:lpstr>We can use the open() function</vt:lpstr>
      <vt:lpstr>The Hello World of Opening Files in Python</vt:lpstr>
      <vt:lpstr>Detangle That Code!</vt:lpstr>
      <vt:lpstr>The Different Modes to Open a File using file()</vt:lpstr>
      <vt:lpstr>Reading the File We Created</vt:lpstr>
      <vt:lpstr>Can call either one of the following functions </vt:lpstr>
      <vt:lpstr>Updating Our Code</vt:lpstr>
      <vt:lpstr>Review of try/except/finally </vt:lpstr>
      <vt:lpstr>We Can Apply This to when We Read/Write Files </vt:lpstr>
      <vt:lpstr>The Code Revised </vt:lpstr>
      <vt:lpstr>Could Use the with statement</vt:lpstr>
      <vt:lpstr>Example of with statement</vt:lpstr>
      <vt:lpstr>Quick Quiz</vt:lpstr>
      <vt:lpstr>Solution</vt:lpstr>
      <vt:lpstr>Need to process multiple files simultaneously?</vt:lpstr>
      <vt:lpstr>More about the with statement</vt:lpstr>
      <vt:lpstr>The os module </vt:lpstr>
      <vt:lpstr>A sample of the os module</vt:lpstr>
      <vt:lpstr>Using os module to create files</vt:lpstr>
      <vt:lpstr>How to change paths using the os module</vt:lpstr>
      <vt:lpstr>How to Create a directory</vt:lpstr>
      <vt:lpstr>Now, create a basic.html file</vt:lpstr>
      <vt:lpstr>Then, write to it the html template</vt:lpstr>
      <vt:lpstr>The Basic HTML File is Created </vt:lpstr>
      <vt:lpstr>For Extra Practice try the Following…</vt:lpstr>
      <vt:lpstr>Understanding JSON </vt:lpstr>
      <vt:lpstr>The Practical Use cases of JSON</vt:lpstr>
      <vt:lpstr>Quick JSON Tutorial </vt:lpstr>
      <vt:lpstr>JSON Code Snippet Example</vt:lpstr>
      <vt:lpstr>The JSON Module in Python</vt:lpstr>
      <vt:lpstr>Example of encoding/decoding using Json module</vt:lpstr>
      <vt:lpstr>Json loads Example</vt:lpstr>
      <vt:lpstr>JSON dumps example (decoding from json to python)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193</cp:revision>
  <dcterms:created xsi:type="dcterms:W3CDTF">2020-05-18T03:41:46Z</dcterms:created>
  <dcterms:modified xsi:type="dcterms:W3CDTF">2020-05-20T19:38:01Z</dcterms:modified>
</cp:coreProperties>
</file>