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81" r:id="rId25"/>
    <p:sldId id="279" r:id="rId26"/>
    <p:sldId id="280"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596BC7-01FB-4BF8-8528-95847E1BC115}" type="datetimeFigureOut">
              <a:rPr lang="en-US" smtClean="0"/>
              <a:t>5/20/2020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6FACC-B974-4048-9597-B860FABDA1E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C6FACC-B974-4048-9597-B860FABDA1E8}"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243FB-6B3E-43C2-B2FF-3D183DCE1857}"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243FB-6B3E-43C2-B2FF-3D183DCE1857}"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243FB-6B3E-43C2-B2FF-3D183DCE1857}"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243FB-6B3E-43C2-B2FF-3D183DCE1857}"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243FB-6B3E-43C2-B2FF-3D183DCE1857}"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243FB-6B3E-43C2-B2FF-3D183DCE1857}"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243FB-6B3E-43C2-B2FF-3D183DCE1857}" type="datetimeFigureOut">
              <a:rPr lang="en-US" smtClean="0"/>
              <a:pPr/>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243FB-6B3E-43C2-B2FF-3D183DCE1857}" type="datetimeFigureOut">
              <a:rPr lang="en-US" smtClean="0"/>
              <a:pPr/>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243FB-6B3E-43C2-B2FF-3D183DCE1857}" type="datetimeFigureOut">
              <a:rPr lang="en-US" smtClean="0"/>
              <a:pPr/>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243FB-6B3E-43C2-B2FF-3D183DCE1857}"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243FB-6B3E-43C2-B2FF-3D183DCE1857}"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E769A-7BCC-478E-922D-96A5622253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243FB-6B3E-43C2-B2FF-3D183DCE1857}" type="datetimeFigureOut">
              <a:rPr lang="en-US" smtClean="0"/>
              <a:pPr/>
              <a:t>5/20/2020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E769A-7BCC-478E-922D-96A5622253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ypi.org/project/pyrandomcol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ypi.org/project/pyrandomcol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itsuppor-qnu1597.slack.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ackaging.python.org/guides/distributing-packages-using-setuptoo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ip.pypa.io/en/stable/reference/pip_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Packaging Your Python </a:t>
            </a:r>
            <a:endParaRPr lang="en-US" dirty="0"/>
          </a:p>
        </p:txBody>
      </p:sp>
      <p:sp>
        <p:nvSpPr>
          <p:cNvPr id="3" name="Subtitle 2"/>
          <p:cNvSpPr>
            <a:spLocks noGrp="1"/>
          </p:cNvSpPr>
          <p:nvPr>
            <p:ph type="subTitle" idx="1"/>
          </p:nvPr>
        </p:nvSpPr>
        <p:spPr/>
        <p:txBody>
          <a:bodyPr/>
          <a:lstStyle/>
          <a:p>
            <a:r>
              <a:rPr lang="en-US" dirty="0" smtClean="0"/>
              <a:t>By Doug Purcell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Environments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Virtual environments are a </a:t>
            </a:r>
            <a:r>
              <a:rPr lang="en-US" i="1" dirty="0" err="1" smtClean="0"/>
              <a:t>pythonic</a:t>
            </a:r>
            <a:r>
              <a:rPr lang="en-US" dirty="0" smtClean="0"/>
              <a:t> way to keep your dependences isolated</a:t>
            </a:r>
          </a:p>
          <a:p>
            <a:r>
              <a:rPr lang="en-US" dirty="0" smtClean="0"/>
              <a:t>Why use them? Let’s assume that you  you’re working for a company that uses python 2.6, could be for legacy code that hasn’t been updated to python 3.6. Without virtual environments it would be difficult to run both python 2.6 and 3.6 on your machine</a:t>
            </a:r>
          </a:p>
          <a:p>
            <a:r>
              <a:rPr lang="en-US" dirty="0" smtClean="0"/>
              <a:t>The virtual environments keeps the projects in isolated containers so they won’t conflict with one another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normAutofit fontScale="92500"/>
          </a:bodyPr>
          <a:lstStyle/>
          <a:p>
            <a:r>
              <a:rPr lang="en-US" dirty="0" smtClean="0"/>
              <a:t>This is a simple virtual environment tool</a:t>
            </a:r>
          </a:p>
          <a:p>
            <a:r>
              <a:rPr lang="en-US" dirty="0" smtClean="0"/>
              <a:t>It should be bundled with your version of python</a:t>
            </a:r>
          </a:p>
          <a:p>
            <a:r>
              <a:rPr lang="en-US" dirty="0" smtClean="0"/>
              <a:t>To open it go to the command line and type the following:</a:t>
            </a:r>
          </a:p>
          <a:p>
            <a:pPr lvl="1"/>
            <a:r>
              <a:rPr lang="en-US" dirty="0" smtClean="0">
                <a:latin typeface="Consolas" pitchFamily="49" charset="0"/>
              </a:rPr>
              <a:t>$ </a:t>
            </a:r>
            <a:r>
              <a:rPr lang="en-US" dirty="0" err="1" smtClean="0">
                <a:latin typeface="Consolas" pitchFamily="49" charset="0"/>
              </a:rPr>
              <a:t>mkdir</a:t>
            </a:r>
            <a:r>
              <a:rPr lang="en-US" dirty="0" smtClean="0">
                <a:latin typeface="Consolas" pitchFamily="49" charset="0"/>
              </a:rPr>
              <a:t> </a:t>
            </a:r>
            <a:r>
              <a:rPr lang="en-US" dirty="0" err="1" smtClean="0">
                <a:latin typeface="Consolas" pitchFamily="49" charset="0"/>
              </a:rPr>
              <a:t>new_directory</a:t>
            </a:r>
            <a:endParaRPr lang="en-US" dirty="0" smtClean="0">
              <a:latin typeface="Consolas" pitchFamily="49" charset="0"/>
            </a:endParaRPr>
          </a:p>
          <a:p>
            <a:pPr lvl="1"/>
            <a:r>
              <a:rPr lang="en-US" dirty="0" err="1" smtClean="0">
                <a:latin typeface="Consolas" pitchFamily="49" charset="0"/>
              </a:rPr>
              <a:t>virtualenv</a:t>
            </a:r>
            <a:r>
              <a:rPr lang="en-US" dirty="0" smtClean="0">
                <a:latin typeface="Consolas" pitchFamily="49" charset="0"/>
              </a:rPr>
              <a:t> </a:t>
            </a:r>
            <a:r>
              <a:rPr lang="en-US" dirty="0" err="1" smtClean="0">
                <a:latin typeface="Consolas" pitchFamily="49" charset="0"/>
              </a:rPr>
              <a:t>file_name</a:t>
            </a:r>
            <a:endParaRPr lang="en-US" dirty="0" smtClean="0">
              <a:latin typeface="Consolas" pitchFamily="49" charset="0"/>
            </a:endParaRPr>
          </a:p>
          <a:p>
            <a:pPr lvl="1"/>
            <a:r>
              <a:rPr lang="en-US" dirty="0" smtClean="0">
                <a:latin typeface="Consolas" pitchFamily="49" charset="0"/>
              </a:rPr>
              <a:t>$ </a:t>
            </a:r>
            <a:r>
              <a:rPr lang="en-US" dirty="0" err="1" smtClean="0">
                <a:latin typeface="Consolas" pitchFamily="49" charset="0"/>
              </a:rPr>
              <a:t>cd</a:t>
            </a:r>
            <a:r>
              <a:rPr lang="en-US" dirty="0" smtClean="0">
                <a:latin typeface="Consolas" pitchFamily="49" charset="0"/>
              </a:rPr>
              <a:t> </a:t>
            </a:r>
            <a:r>
              <a:rPr lang="en-US" dirty="0" err="1" smtClean="0">
                <a:latin typeface="Consolas" pitchFamily="49" charset="0"/>
              </a:rPr>
              <a:t>file_name</a:t>
            </a:r>
            <a:r>
              <a:rPr lang="en-US" dirty="0" smtClean="0">
                <a:latin typeface="Consolas" pitchFamily="49" charset="0"/>
              </a:rPr>
              <a:t>/Scripts</a:t>
            </a:r>
          </a:p>
          <a:p>
            <a:pPr lvl="1"/>
            <a:r>
              <a:rPr lang="en-US" dirty="0" smtClean="0">
                <a:latin typeface="Consolas" pitchFamily="49" charset="0"/>
              </a:rPr>
              <a:t>$ activate </a:t>
            </a:r>
          </a:p>
          <a:p>
            <a:pPr lvl="1"/>
            <a:r>
              <a:rPr lang="en-US" dirty="0" smtClean="0">
                <a:latin typeface="Consolas" pitchFamily="49" charset="0"/>
              </a:rPr>
              <a:t>$ pip install </a:t>
            </a:r>
            <a:r>
              <a:rPr lang="en-US" dirty="0" err="1" smtClean="0">
                <a:latin typeface="Consolas" pitchFamily="49" charset="0"/>
              </a:rPr>
              <a:t>django</a:t>
            </a:r>
            <a:r>
              <a:rPr lang="en-US" dirty="0" smtClean="0">
                <a:latin typeface="Consolas" pitchFamily="49" charset="0"/>
              </a:rPr>
              <a:t> </a:t>
            </a:r>
            <a:endParaRPr lang="en-US" dirty="0" smtClean="0">
              <a:latin typeface="Consolas" pitchFamily="49"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pip</a:t>
            </a:r>
            <a:endParaRPr lang="en-US" dirty="0"/>
          </a:p>
        </p:txBody>
      </p:sp>
      <p:sp>
        <p:nvSpPr>
          <p:cNvPr id="3" name="Content Placeholder 2"/>
          <p:cNvSpPr>
            <a:spLocks noGrp="1"/>
          </p:cNvSpPr>
          <p:nvPr>
            <p:ph idx="1"/>
          </p:nvPr>
        </p:nvSpPr>
        <p:spPr/>
        <p:txBody>
          <a:bodyPr/>
          <a:lstStyle/>
          <a:p>
            <a:r>
              <a:rPr lang="en-US" dirty="0" smtClean="0"/>
              <a:t>All of the files that you can download from pip are on </a:t>
            </a:r>
            <a:r>
              <a:rPr lang="en-US" dirty="0" err="1" smtClean="0"/>
              <a:t>PyPI</a:t>
            </a:r>
            <a:r>
              <a:rPr lang="en-US" dirty="0" smtClean="0"/>
              <a:t>, aka the python package index.</a:t>
            </a:r>
          </a:p>
          <a:p>
            <a:r>
              <a:rPr lang="en-US" dirty="0" smtClean="0"/>
              <a:t>It’s the official third party  software repository for python</a:t>
            </a:r>
          </a:p>
          <a:p>
            <a:r>
              <a:rPr lang="en-US" dirty="0" smtClean="0"/>
              <a:t>There’s over 113,000 packages on </a:t>
            </a:r>
            <a:r>
              <a:rPr lang="en-US" dirty="0" err="1" smtClean="0"/>
              <a:t>PyPI</a:t>
            </a:r>
            <a:r>
              <a:rPr lang="en-US" dirty="0" smtClean="0"/>
              <a:t> and one of them is mines </a:t>
            </a:r>
            <a:r>
              <a:rPr lang="en-US" dirty="0" smtClean="0">
                <a:sym typeface="Wingdings" pitchFamily="2" charset="2"/>
              </a:rPr>
              <a:t></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Cool Stuff With Python</a:t>
            </a:r>
            <a:endParaRPr lang="en-US" dirty="0"/>
          </a:p>
        </p:txBody>
      </p:sp>
      <p:sp>
        <p:nvSpPr>
          <p:cNvPr id="3" name="Content Placeholder 2"/>
          <p:cNvSpPr>
            <a:spLocks noGrp="1"/>
          </p:cNvSpPr>
          <p:nvPr>
            <p:ph idx="1"/>
          </p:nvPr>
        </p:nvSpPr>
        <p:spPr>
          <a:xfrm>
            <a:off x="457200" y="1600200"/>
            <a:ext cx="8077200" cy="4495800"/>
          </a:xfrm>
        </p:spPr>
        <p:txBody>
          <a:bodyPr>
            <a:normAutofit/>
          </a:bodyPr>
          <a:lstStyle/>
          <a:p>
            <a:r>
              <a:rPr lang="en-US" dirty="0" smtClean="0"/>
              <a:t>How many students have read chapter IV of </a:t>
            </a:r>
            <a:r>
              <a:rPr lang="en-US" i="1" dirty="0" smtClean="0"/>
              <a:t>Code Cool Stuff With Python</a:t>
            </a:r>
            <a:r>
              <a:rPr lang="en-US" dirty="0" smtClean="0"/>
              <a:t>? Type </a:t>
            </a:r>
            <a:r>
              <a:rPr lang="en-US" dirty="0" smtClean="0">
                <a:sym typeface="Wingdings" pitchFamily="2" charset="2"/>
              </a:rPr>
              <a:t> for yes, or  for no in the comment chat.</a:t>
            </a:r>
          </a:p>
          <a:p>
            <a:r>
              <a:rPr lang="en-US" dirty="0" smtClean="0">
                <a:sym typeface="Wingdings" pitchFamily="2" charset="2"/>
              </a:rPr>
              <a:t>I can’t go on until I get at least 5 comments</a:t>
            </a:r>
            <a:endParaRPr lang="en-US" dirty="0" smtClean="0"/>
          </a:p>
        </p:txBody>
      </p:sp>
      <p:pic>
        <p:nvPicPr>
          <p:cNvPr id="5" name="Picture 4" descr="code_cool_python.jpg"/>
          <p:cNvPicPr>
            <a:picLocks noChangeAspect="1"/>
          </p:cNvPicPr>
          <p:nvPr/>
        </p:nvPicPr>
        <p:blipFill>
          <a:blip r:embed="rId2"/>
          <a:stretch>
            <a:fillRect/>
          </a:stretch>
        </p:blipFill>
        <p:spPr>
          <a:xfrm>
            <a:off x="6629400" y="3733800"/>
            <a:ext cx="1762125" cy="2819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PyRandomColor</a:t>
            </a:r>
            <a:endParaRPr lang="en-US" dirty="0"/>
          </a:p>
        </p:txBody>
      </p:sp>
      <p:sp>
        <p:nvSpPr>
          <p:cNvPr id="3" name="Content Placeholder 2"/>
          <p:cNvSpPr>
            <a:spLocks noGrp="1"/>
          </p:cNvSpPr>
          <p:nvPr>
            <p:ph idx="1"/>
          </p:nvPr>
        </p:nvSpPr>
        <p:spPr/>
        <p:txBody>
          <a:bodyPr>
            <a:normAutofit lnSpcReduction="10000"/>
          </a:bodyPr>
          <a:lstStyle/>
          <a:p>
            <a:r>
              <a:rPr lang="en-US" dirty="0" smtClean="0"/>
              <a:t>This chapter show how you can learn data structures and simple algorithms in python by building cool computer graphics</a:t>
            </a:r>
          </a:p>
          <a:p>
            <a:r>
              <a:rPr lang="en-US" dirty="0" smtClean="0"/>
              <a:t>It also features an open source module that I created which allows learners the ability to randomly paint their turtle graphics. </a:t>
            </a:r>
            <a:r>
              <a:rPr lang="en-US" dirty="0" smtClean="0"/>
              <a:t>The </a:t>
            </a:r>
            <a:r>
              <a:rPr lang="en-US" dirty="0" err="1" smtClean="0"/>
              <a:t>PyPI</a:t>
            </a:r>
            <a:r>
              <a:rPr lang="en-US" dirty="0" smtClean="0"/>
              <a:t> repo of it is here: </a:t>
            </a:r>
            <a:r>
              <a:rPr lang="en-US" dirty="0" smtClean="0">
                <a:latin typeface="Consolas" pitchFamily="49" charset="0"/>
                <a:hlinkClick r:id="rId2"/>
              </a:rPr>
              <a:t>https://</a:t>
            </a:r>
            <a:r>
              <a:rPr lang="en-US" dirty="0" smtClean="0">
                <a:latin typeface="Consolas" pitchFamily="49" charset="0"/>
                <a:hlinkClick r:id="rId2"/>
              </a:rPr>
              <a:t>pypi.org/project/pyrandomcolor</a:t>
            </a:r>
            <a:r>
              <a:rPr lang="en-US" dirty="0" smtClean="0">
                <a:latin typeface="Consolas" pitchFamily="49" charset="0"/>
              </a:rPr>
              <a:t> </a:t>
            </a:r>
            <a:endParaRPr lang="en-US" dirty="0" smtClean="0">
              <a:latin typeface="Consolas" pitchFamily="49"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 Your Code on 3</a:t>
            </a:r>
            <a:r>
              <a:rPr lang="en-US" baseline="30000" dirty="0" smtClean="0"/>
              <a:t>rd</a:t>
            </a:r>
            <a:r>
              <a:rPr lang="en-US" dirty="0" smtClean="0"/>
              <a:t> Party Platforms!</a:t>
            </a:r>
            <a:endParaRPr lang="en-US" dirty="0"/>
          </a:p>
        </p:txBody>
      </p:sp>
      <p:sp>
        <p:nvSpPr>
          <p:cNvPr id="3" name="Content Placeholder 2"/>
          <p:cNvSpPr>
            <a:spLocks noGrp="1"/>
          </p:cNvSpPr>
          <p:nvPr>
            <p:ph idx="1"/>
          </p:nvPr>
        </p:nvSpPr>
        <p:spPr/>
        <p:txBody>
          <a:bodyPr>
            <a:normAutofit/>
          </a:bodyPr>
          <a:lstStyle/>
          <a:p>
            <a:r>
              <a:rPr lang="en-US" dirty="0" err="1" smtClean="0"/>
              <a:t>PyPI</a:t>
            </a:r>
            <a:r>
              <a:rPr lang="en-US" dirty="0" smtClean="0"/>
              <a:t> generates millions of visitors per month, so having your python package distributed on this site makes it more likely to get download</a:t>
            </a:r>
          </a:p>
          <a:p>
            <a:r>
              <a:rPr lang="en-US" dirty="0" smtClean="0"/>
              <a:t>You should also have your python file available on </a:t>
            </a:r>
            <a:r>
              <a:rPr lang="en-US" dirty="0" err="1" smtClean="0"/>
              <a:t>GitHub</a:t>
            </a:r>
            <a:r>
              <a:rPr lang="en-US" dirty="0" smtClean="0"/>
              <a:t> as well, it’s good marketing!</a:t>
            </a:r>
          </a:p>
          <a:p>
            <a:r>
              <a:rPr lang="en-US" dirty="0" smtClean="0"/>
              <a:t>You can download my open source module here: </a:t>
            </a:r>
            <a:r>
              <a:rPr lang="en-US" sz="2500" dirty="0" smtClean="0">
                <a:latin typeface="Consolas" pitchFamily="49" charset="0"/>
                <a:hlinkClick r:id="rId2"/>
              </a:rPr>
              <a:t>https://</a:t>
            </a:r>
            <a:r>
              <a:rPr lang="en-US" sz="2500" dirty="0" smtClean="0">
                <a:latin typeface="Consolas" pitchFamily="49" charset="0"/>
                <a:hlinkClick r:id="rId2"/>
              </a:rPr>
              <a:t>pypi.org/project/pyrandomcolor</a:t>
            </a:r>
            <a:endParaRPr lang="en-US" sz="2500" dirty="0" smtClean="0">
              <a:latin typeface="Consolas" pitchFamily="49"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 You Can Use Pip </a:t>
            </a:r>
            <a:r>
              <a:rPr lang="en-US" dirty="0" smtClean="0"/>
              <a:t>😎</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latin typeface="Consolas" pitchFamily="49" charset="0"/>
              </a:rPr>
              <a:t>$pip </a:t>
            </a:r>
            <a:r>
              <a:rPr lang="en-US" dirty="0" smtClean="0">
                <a:latin typeface="Consolas" pitchFamily="49" charset="0"/>
              </a:rPr>
              <a:t>install </a:t>
            </a:r>
            <a:r>
              <a:rPr lang="en-US" dirty="0" err="1" smtClean="0">
                <a:latin typeface="Consolas" pitchFamily="49" charset="0"/>
              </a:rPr>
              <a:t>pyrandomcolor</a:t>
            </a:r>
            <a:endParaRPr lang="en-US" dirty="0">
              <a:latin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Help using </a:t>
            </a:r>
            <a:r>
              <a:rPr lang="en-US" dirty="0" err="1" smtClean="0">
                <a:latin typeface="Consolas" pitchFamily="49" charset="0"/>
              </a:rPr>
              <a:t>pyrandommodule</a:t>
            </a:r>
            <a:endParaRPr lang="en-US" dirty="0">
              <a:latin typeface="Consolas" pitchFamily="49" charset="0"/>
            </a:endParaRPr>
          </a:p>
        </p:txBody>
      </p:sp>
      <p:sp>
        <p:nvSpPr>
          <p:cNvPr id="3" name="Content Placeholder 2"/>
          <p:cNvSpPr>
            <a:spLocks noGrp="1"/>
          </p:cNvSpPr>
          <p:nvPr>
            <p:ph idx="1"/>
          </p:nvPr>
        </p:nvSpPr>
        <p:spPr/>
        <p:txBody>
          <a:bodyPr/>
          <a:lstStyle/>
          <a:p>
            <a:r>
              <a:rPr lang="en-US" dirty="0" smtClean="0"/>
              <a:t>Now is not the time but feel free to ask on the slack channel: </a:t>
            </a:r>
            <a:r>
              <a:rPr lang="en-US" u="sng" dirty="0" smtClean="0">
                <a:latin typeface="Consolas" pitchFamily="49" charset="0"/>
                <a:hlinkClick r:id="rId2"/>
              </a:rPr>
              <a:t>https://</a:t>
            </a:r>
            <a:r>
              <a:rPr lang="en-US" u="sng" dirty="0" smtClean="0">
                <a:latin typeface="Consolas" pitchFamily="49" charset="0"/>
                <a:hlinkClick r:id="rId2"/>
              </a:rPr>
              <a:t>learnitsuppor-qnu1597.slack.com</a:t>
            </a:r>
            <a:r>
              <a:rPr lang="en-US" u="sng" dirty="0" smtClean="0">
                <a:latin typeface="Consolas" pitchFamily="49" charset="0"/>
              </a:rPr>
              <a:t> </a:t>
            </a:r>
            <a:endParaRPr lang="en-US" dirty="0">
              <a:latin typeface="Consolas"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make your file available on </a:t>
            </a:r>
            <a:r>
              <a:rPr lang="en-US" dirty="0" err="1" smtClean="0"/>
              <a:t>PyPI</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Consolas" pitchFamily="49" charset="0"/>
              </a:rPr>
              <a:t>$ pip install twine </a:t>
            </a:r>
            <a:r>
              <a:rPr lang="en-US" dirty="0" smtClean="0"/>
              <a:t>(need this for uploading package)</a:t>
            </a:r>
          </a:p>
          <a:p>
            <a:r>
              <a:rPr lang="en-US" dirty="0" smtClean="0"/>
              <a:t>Configure your project</a:t>
            </a:r>
          </a:p>
          <a:p>
            <a:pPr lvl="1"/>
            <a:r>
              <a:rPr lang="en-US" dirty="0" smtClean="0"/>
              <a:t>Create a setup.py which exists at root of project</a:t>
            </a:r>
          </a:p>
          <a:p>
            <a:pPr lvl="1"/>
            <a:r>
              <a:rPr lang="en-US" dirty="0" smtClean="0"/>
              <a:t>Setup.cfg file, contains option defaults for setup.py. This is an </a:t>
            </a:r>
            <a:r>
              <a:rPr lang="en-US" dirty="0" err="1" smtClean="0"/>
              <a:t>ini</a:t>
            </a:r>
            <a:r>
              <a:rPr lang="en-US" dirty="0" smtClean="0"/>
              <a:t> file</a:t>
            </a:r>
          </a:p>
          <a:p>
            <a:pPr lvl="1"/>
            <a:r>
              <a:rPr lang="en-US" dirty="0" smtClean="0"/>
              <a:t>Create a </a:t>
            </a:r>
            <a:r>
              <a:rPr lang="en-US" dirty="0" err="1" smtClean="0"/>
              <a:t>MANIFEST.in</a:t>
            </a:r>
            <a:r>
              <a:rPr lang="en-US" dirty="0" smtClean="0"/>
              <a:t> file=</a:t>
            </a:r>
          </a:p>
          <a:p>
            <a:pPr lvl="1">
              <a:buNone/>
            </a:pPr>
            <a:r>
              <a:rPr lang="en-US" dirty="0" smtClean="0"/>
              <a:t>Create a wheel for your project by, which is a built package that can be installed without needing to go through the build process. Use </a:t>
            </a:r>
            <a:r>
              <a:rPr lang="en-US" dirty="0" smtClean="0">
                <a:latin typeface="Consolas" pitchFamily="49" charset="0"/>
              </a:rPr>
              <a:t>$ pip install wheel</a:t>
            </a:r>
            <a:endParaRPr lang="en-US" dirty="0" smtClean="0">
              <a:latin typeface="Consolas" pitchFamily="49" charset="0"/>
            </a:endParaRPr>
          </a:p>
          <a:p>
            <a:pPr lvl="1">
              <a:buNone/>
            </a:pPr>
            <a:r>
              <a:rPr lang="en-US" dirty="0" smtClean="0"/>
              <a:t>Detailed instructions: </a:t>
            </a:r>
            <a:r>
              <a:rPr lang="en-US" dirty="0" smtClean="0">
                <a:hlinkClick r:id="rId2"/>
              </a:rPr>
              <a:t>https://packaging.python.org/guides/distributing-packages-using-setuptools/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Quiz #1</a:t>
            </a:r>
            <a:endParaRPr lang="en-US" dirty="0"/>
          </a:p>
        </p:txBody>
      </p:sp>
      <p:sp>
        <p:nvSpPr>
          <p:cNvPr id="3" name="Content Placeholder 2"/>
          <p:cNvSpPr>
            <a:spLocks noGrp="1"/>
          </p:cNvSpPr>
          <p:nvPr>
            <p:ph idx="1"/>
          </p:nvPr>
        </p:nvSpPr>
        <p:spPr/>
        <p:txBody>
          <a:bodyPr/>
          <a:lstStyle/>
          <a:p>
            <a:r>
              <a:rPr lang="en-US" dirty="0" smtClean="0"/>
              <a:t>If we want to import the </a:t>
            </a:r>
            <a:r>
              <a:rPr lang="en-US" dirty="0" err="1" smtClean="0"/>
              <a:t>builtin</a:t>
            </a:r>
            <a:r>
              <a:rPr lang="en-US" dirty="0" smtClean="0"/>
              <a:t> </a:t>
            </a:r>
            <a:r>
              <a:rPr lang="en-US" dirty="0" smtClean="0">
                <a:latin typeface="Consolas" pitchFamily="49" charset="0"/>
              </a:rPr>
              <a:t>string</a:t>
            </a:r>
            <a:r>
              <a:rPr lang="en-US" dirty="0" smtClean="0"/>
              <a:t> module, how do we do that in python?</a:t>
            </a:r>
          </a:p>
          <a:p>
            <a:r>
              <a:rPr lang="en-US" b="1" dirty="0" smtClean="0"/>
              <a:t>Write your answer on the </a:t>
            </a:r>
            <a:r>
              <a:rPr lang="en-US" b="1" dirty="0" err="1" smtClean="0"/>
              <a:t>GoToMeeting</a:t>
            </a:r>
            <a:r>
              <a:rPr lang="en-US" b="1" dirty="0" smtClean="0"/>
              <a:t> chat</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Overview </a:t>
            </a:r>
            <a:endParaRPr lang="en-US" dirty="0"/>
          </a:p>
        </p:txBody>
      </p:sp>
      <p:sp>
        <p:nvSpPr>
          <p:cNvPr id="3" name="Content Placeholder 2"/>
          <p:cNvSpPr>
            <a:spLocks noGrp="1"/>
          </p:cNvSpPr>
          <p:nvPr>
            <p:ph idx="1"/>
          </p:nvPr>
        </p:nvSpPr>
        <p:spPr>
          <a:xfrm>
            <a:off x="457200" y="1600200"/>
            <a:ext cx="8305800" cy="4724400"/>
          </a:xfrm>
        </p:spPr>
        <p:txBody>
          <a:bodyPr>
            <a:normAutofit/>
          </a:bodyPr>
          <a:lstStyle/>
          <a:p>
            <a:r>
              <a:rPr lang="en-US" dirty="0" smtClean="0"/>
              <a:t>A quick overview of pip, and how it relates to packaging your python files</a:t>
            </a:r>
          </a:p>
          <a:p>
            <a:r>
              <a:rPr lang="en-US" dirty="0" smtClean="0"/>
              <a:t>A quick look at </a:t>
            </a:r>
            <a:r>
              <a:rPr lang="en-US" dirty="0" err="1" smtClean="0">
                <a:latin typeface="Consolas" pitchFamily="49" charset="0"/>
              </a:rPr>
              <a:t>PyRandomColor</a:t>
            </a:r>
            <a:endParaRPr lang="en-US" dirty="0" smtClean="0">
              <a:latin typeface="Consolas" pitchFamily="49" charset="0"/>
            </a:endParaRPr>
          </a:p>
          <a:p>
            <a:r>
              <a:rPr lang="en-US" dirty="0" smtClean="0"/>
              <a:t>Understanding file </a:t>
            </a:r>
            <a:r>
              <a:rPr lang="en-US" dirty="0" smtClean="0"/>
              <a:t>structures</a:t>
            </a:r>
          </a:p>
          <a:p>
            <a:r>
              <a:rPr lang="en-US" dirty="0" smtClean="0"/>
              <a:t>Coding lab to tie together the concepts </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a:buNone/>
            </a:pPr>
            <a:r>
              <a:rPr lang="en-US" dirty="0" smtClean="0">
                <a:latin typeface="Consolas" pitchFamily="49" charset="0"/>
              </a:rPr>
              <a:t>&gt;&gt;&gt; import string</a:t>
            </a:r>
            <a:endParaRPr lang="en-US" dirty="0">
              <a:latin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Quiz #2: What’s a module in python?</a:t>
            </a:r>
            <a:endParaRPr lang="en-US" dirty="0"/>
          </a:p>
        </p:txBody>
      </p:sp>
      <p:sp>
        <p:nvSpPr>
          <p:cNvPr id="3" name="Content Placeholder 2"/>
          <p:cNvSpPr>
            <a:spLocks noGrp="1"/>
          </p:cNvSpPr>
          <p:nvPr>
            <p:ph idx="1"/>
          </p:nvPr>
        </p:nvSpPr>
        <p:spPr/>
        <p:txBody>
          <a:bodyPr/>
          <a:lstStyle/>
          <a:p>
            <a:pPr marL="514350" indent="-514350">
              <a:buAutoNum type="alphaLcParenR"/>
            </a:pPr>
            <a:r>
              <a:rPr lang="en-US" dirty="0" smtClean="0"/>
              <a:t>A python class</a:t>
            </a:r>
          </a:p>
          <a:p>
            <a:pPr marL="514350" indent="-514350">
              <a:buAutoNum type="alphaLcParenR"/>
            </a:pPr>
            <a:r>
              <a:rPr lang="en-US" dirty="0" smtClean="0"/>
              <a:t>A .</a:t>
            </a:r>
            <a:r>
              <a:rPr lang="en-US" dirty="0" err="1" smtClean="0"/>
              <a:t>py</a:t>
            </a:r>
            <a:r>
              <a:rPr lang="en-US" dirty="0" smtClean="0"/>
              <a:t> file</a:t>
            </a:r>
          </a:p>
          <a:p>
            <a:pPr marL="514350" indent="-514350">
              <a:buAutoNum type="alphaLcParenR"/>
            </a:pPr>
            <a:r>
              <a:rPr lang="en-US" dirty="0" smtClean="0"/>
              <a:t>A built-in python data structure</a:t>
            </a:r>
          </a:p>
          <a:p>
            <a:pPr marL="514350" indent="-514350">
              <a:buAutoNum type="alphaLcParenR"/>
            </a:pPr>
            <a:r>
              <a:rPr lang="en-US" dirty="0" smtClean="0"/>
              <a:t>😠</a:t>
            </a:r>
          </a:p>
          <a:p>
            <a:pPr marL="514350" indent="-514350">
              <a:buAutoNum type="alphaLcParenR"/>
            </a:pPr>
            <a:endParaRPr lang="en-US" dirty="0" smtClean="0"/>
          </a:p>
          <a:p>
            <a:pPr marL="514350" indent="-514350">
              <a:buNone/>
            </a:pPr>
            <a:r>
              <a:rPr lang="en-US" b="1" dirty="0" smtClean="0"/>
              <a:t>Place your answer in the chat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514350" indent="-514350">
              <a:buAutoNum type="alphaLcParenR"/>
            </a:pPr>
            <a:r>
              <a:rPr lang="en-US" dirty="0" smtClean="0"/>
              <a:t>A python class</a:t>
            </a:r>
          </a:p>
          <a:p>
            <a:pPr marL="514350" indent="-514350">
              <a:buAutoNum type="alphaLcParenR"/>
            </a:pPr>
            <a:r>
              <a:rPr lang="en-US" b="1" dirty="0" smtClean="0"/>
              <a:t>A .</a:t>
            </a:r>
            <a:r>
              <a:rPr lang="en-US" b="1" dirty="0" err="1" smtClean="0"/>
              <a:t>py</a:t>
            </a:r>
            <a:r>
              <a:rPr lang="en-US" b="1" dirty="0" smtClean="0"/>
              <a:t> file</a:t>
            </a:r>
          </a:p>
          <a:p>
            <a:pPr marL="514350" indent="-514350">
              <a:buAutoNum type="alphaLcParenR"/>
            </a:pPr>
            <a:r>
              <a:rPr lang="en-US" dirty="0" smtClean="0"/>
              <a:t>A built-in python data structure</a:t>
            </a:r>
          </a:p>
          <a:p>
            <a:pPr marL="514350" indent="-514350">
              <a:buAutoNum type="alphaLcParenR"/>
            </a:pPr>
            <a:r>
              <a:rPr lang="en-US" dirty="0" smtClean="0"/>
              <a:t>😠</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Lab #1</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In </a:t>
            </a:r>
            <a:r>
              <a:rPr lang="en-US" dirty="0" err="1" smtClean="0"/>
              <a:t>PyCharm</a:t>
            </a:r>
            <a:r>
              <a:rPr lang="en-US" dirty="0" smtClean="0"/>
              <a:t> create a new project called </a:t>
            </a:r>
            <a:r>
              <a:rPr lang="en-US" dirty="0" err="1" smtClean="0">
                <a:latin typeface="Consolas" pitchFamily="49" charset="0"/>
              </a:rPr>
              <a:t>pymath</a:t>
            </a:r>
            <a:endParaRPr lang="en-US" dirty="0" smtClean="0">
              <a:latin typeface="Consolas" pitchFamily="49" charset="0"/>
            </a:endParaRPr>
          </a:p>
          <a:p>
            <a:r>
              <a:rPr lang="en-US" dirty="0" smtClean="0"/>
              <a:t>Inside the project create two modules, </a:t>
            </a:r>
            <a:r>
              <a:rPr lang="en-US" dirty="0" smtClean="0">
                <a:latin typeface="Consolas" pitchFamily="49" charset="0"/>
              </a:rPr>
              <a:t>basic_math.py</a:t>
            </a:r>
            <a:r>
              <a:rPr lang="en-US" dirty="0" smtClean="0"/>
              <a:t> and </a:t>
            </a:r>
            <a:r>
              <a:rPr lang="en-US" dirty="0" smtClean="0">
                <a:latin typeface="Consolas" pitchFamily="49" charset="0"/>
              </a:rPr>
              <a:t>main.py</a:t>
            </a:r>
          </a:p>
          <a:p>
            <a:r>
              <a:rPr lang="en-US" dirty="0" smtClean="0">
                <a:latin typeface="+mj-lt"/>
              </a:rPr>
              <a:t>In </a:t>
            </a:r>
            <a:r>
              <a:rPr lang="en-US" dirty="0" smtClean="0">
                <a:latin typeface="Consolas" pitchFamily="49" charset="0"/>
              </a:rPr>
              <a:t>basic_math.py</a:t>
            </a:r>
            <a:r>
              <a:rPr lang="en-US" dirty="0" smtClean="0">
                <a:latin typeface="+mj-lt"/>
              </a:rPr>
              <a:t> create 4 functions, </a:t>
            </a:r>
            <a:r>
              <a:rPr lang="en-US" dirty="0" smtClean="0">
                <a:latin typeface="Consolas" pitchFamily="49" charset="0"/>
              </a:rPr>
              <a:t>add(x, y), subtract(x, y)</a:t>
            </a:r>
            <a:r>
              <a:rPr lang="en-US" dirty="0" smtClean="0">
                <a:latin typeface="+mj-lt"/>
              </a:rPr>
              <a:t>, </a:t>
            </a:r>
            <a:r>
              <a:rPr lang="en-US" dirty="0" smtClean="0">
                <a:latin typeface="Consolas" pitchFamily="49" charset="0"/>
              </a:rPr>
              <a:t>divide(x, y)</a:t>
            </a:r>
            <a:r>
              <a:rPr lang="en-US" dirty="0" smtClean="0">
                <a:latin typeface="+mj-lt"/>
              </a:rPr>
              <a:t>, and </a:t>
            </a:r>
            <a:r>
              <a:rPr lang="en-US" dirty="0" smtClean="0">
                <a:latin typeface="Consolas" pitchFamily="49" charset="0"/>
              </a:rPr>
              <a:t>multiply(x, y)</a:t>
            </a:r>
          </a:p>
          <a:p>
            <a:r>
              <a:rPr lang="en-US" dirty="0" smtClean="0">
                <a:latin typeface="+mj-lt"/>
              </a:rPr>
              <a:t>The functions should execute the functionality of their name and return the result</a:t>
            </a:r>
          </a:p>
          <a:p>
            <a:r>
              <a:rPr lang="en-US" dirty="0" smtClean="0">
                <a:latin typeface="+mj-lt"/>
              </a:rPr>
              <a:t>Create a python module called </a:t>
            </a:r>
            <a:r>
              <a:rPr lang="en-US" dirty="0" smtClean="0">
                <a:latin typeface="Consolas" pitchFamily="49" charset="0"/>
              </a:rPr>
              <a:t>basic_math.py</a:t>
            </a:r>
          </a:p>
          <a:p>
            <a:r>
              <a:rPr lang="en-US" dirty="0" smtClean="0">
                <a:latin typeface="+mj-lt"/>
              </a:rPr>
              <a:t>I</a:t>
            </a:r>
            <a:r>
              <a:rPr lang="en-US" dirty="0" smtClean="0">
                <a:latin typeface="+mj-lt"/>
              </a:rPr>
              <a:t>n </a:t>
            </a:r>
            <a:r>
              <a:rPr lang="en-US" dirty="0" smtClean="0">
                <a:latin typeface="Consolas" pitchFamily="49" charset="0"/>
              </a:rPr>
              <a:t>basic_math.py</a:t>
            </a:r>
            <a:r>
              <a:rPr lang="en-US" dirty="0" smtClean="0">
                <a:latin typeface="+mj-lt"/>
              </a:rPr>
              <a:t> import your functions from </a:t>
            </a:r>
            <a:r>
              <a:rPr lang="en-US" dirty="0" smtClean="0">
                <a:latin typeface="Consolas" pitchFamily="49" charset="0"/>
              </a:rPr>
              <a:t>basic_math.py</a:t>
            </a:r>
            <a:r>
              <a:rPr lang="en-US" dirty="0" smtClean="0">
                <a:latin typeface="+mj-lt"/>
              </a:rPr>
              <a:t> and call them. Display the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latin typeface="Consolas" pitchFamily="49" charset="0"/>
              </a:rPr>
              <a:t>main.py</a:t>
            </a:r>
            <a:r>
              <a:rPr lang="en-US" dirty="0" smtClean="0"/>
              <a:t> should look</a:t>
            </a:r>
            <a:endParaRPr lang="en-US" dirty="0"/>
          </a:p>
        </p:txBody>
      </p:sp>
      <p:sp>
        <p:nvSpPr>
          <p:cNvPr id="3" name="Content Placeholder 2"/>
          <p:cNvSpPr>
            <a:spLocks noGrp="1"/>
          </p:cNvSpPr>
          <p:nvPr>
            <p:ph idx="1"/>
          </p:nvPr>
        </p:nvSpPr>
        <p:spPr/>
        <p:txBody>
          <a:bodyPr>
            <a:normAutofit/>
          </a:bodyPr>
          <a:lstStyle/>
          <a:p>
            <a:pPr>
              <a:buNone/>
            </a:pPr>
            <a:r>
              <a:rPr lang="en-US" sz="2500" b="1" dirty="0" smtClean="0">
                <a:latin typeface="Consolas" pitchFamily="49" charset="0"/>
              </a:rPr>
              <a:t>i</a:t>
            </a:r>
            <a:r>
              <a:rPr lang="en-US" sz="2500" b="1" dirty="0" smtClean="0">
                <a:latin typeface="Consolas" pitchFamily="49" charset="0"/>
              </a:rPr>
              <a:t>mport </a:t>
            </a:r>
            <a:r>
              <a:rPr lang="en-US" sz="2500" b="1" dirty="0" err="1" smtClean="0">
                <a:latin typeface="Consolas" pitchFamily="49" charset="0"/>
              </a:rPr>
              <a:t>basic_math</a:t>
            </a:r>
            <a:endParaRPr lang="en-US" sz="2500" b="1" dirty="0" smtClean="0">
              <a:latin typeface="Consolas" pitchFamily="49" charset="0"/>
            </a:endParaRPr>
          </a:p>
          <a:p>
            <a:pPr>
              <a:buNone/>
            </a:pPr>
            <a:endParaRPr lang="en-US" sz="2500" b="1" dirty="0" smtClean="0">
              <a:latin typeface="Consolas" pitchFamily="49" charset="0"/>
            </a:endParaRPr>
          </a:p>
          <a:p>
            <a:pPr>
              <a:buNone/>
            </a:pPr>
            <a:r>
              <a:rPr lang="en-US" sz="2500" b="1" dirty="0" smtClean="0">
                <a:latin typeface="Consolas" pitchFamily="49" charset="0"/>
              </a:rPr>
              <a:t>if </a:t>
            </a:r>
            <a:r>
              <a:rPr lang="en-US" sz="2500" dirty="0" smtClean="0">
                <a:latin typeface="Consolas" pitchFamily="49" charset="0"/>
              </a:rPr>
              <a:t>__name__ == </a:t>
            </a:r>
            <a:r>
              <a:rPr lang="en-US" sz="2500" b="1" dirty="0" smtClean="0">
                <a:latin typeface="Consolas" pitchFamily="49" charset="0"/>
              </a:rPr>
              <a:t>'__main__'</a:t>
            </a:r>
            <a:r>
              <a:rPr lang="en-US" sz="2500" dirty="0" smtClean="0">
                <a:latin typeface="Consolas" pitchFamily="49" charset="0"/>
              </a:rPr>
              <a:t>:</a:t>
            </a:r>
            <a:br>
              <a:rPr lang="en-US" sz="2500" dirty="0" smtClean="0">
                <a:latin typeface="Consolas" pitchFamily="49" charset="0"/>
              </a:rPr>
            </a:br>
            <a:r>
              <a:rPr lang="en-US" sz="2500" dirty="0" smtClean="0">
                <a:latin typeface="Consolas" pitchFamily="49" charset="0"/>
              </a:rPr>
              <a:t>    </a:t>
            </a:r>
            <a:r>
              <a:rPr lang="en-US" sz="2500" dirty="0" smtClean="0">
                <a:latin typeface="Consolas" pitchFamily="49" charset="0"/>
              </a:rPr>
              <a:t>sum1 = basic_math.add(10, 20)</a:t>
            </a:r>
          </a:p>
          <a:p>
            <a:pPr>
              <a:buNone/>
            </a:pPr>
            <a:r>
              <a:rPr lang="en-US" sz="2500" dirty="0" smtClean="0">
                <a:latin typeface="Consolas" pitchFamily="49" charset="0"/>
              </a:rPr>
              <a:t> </a:t>
            </a:r>
            <a:r>
              <a:rPr lang="en-US" sz="2500" dirty="0" smtClean="0">
                <a:latin typeface="Consolas" pitchFamily="49" charset="0"/>
              </a:rPr>
              <a:t>     subtract = </a:t>
            </a:r>
            <a:r>
              <a:rPr lang="en-US" sz="2500" dirty="0" err="1" smtClean="0">
                <a:latin typeface="Consolas" pitchFamily="49" charset="0"/>
              </a:rPr>
              <a:t>basic_math.subtract</a:t>
            </a:r>
            <a:r>
              <a:rPr lang="en-US" sz="2500" dirty="0" smtClean="0">
                <a:latin typeface="Consolas" pitchFamily="49" charset="0"/>
              </a:rPr>
              <a:t>(100, 10)</a:t>
            </a:r>
            <a:endParaRPr lang="en-US" sz="2500" dirty="0">
              <a:latin typeface="Consolas"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Take 15 Minutes for This</a:t>
            </a:r>
            <a:endParaRPr lang="en-US" dirty="0"/>
          </a:p>
        </p:txBody>
      </p:sp>
      <p:sp>
        <p:nvSpPr>
          <p:cNvPr id="3" name="Content Placeholder 2"/>
          <p:cNvSpPr>
            <a:spLocks noGrp="1"/>
          </p:cNvSpPr>
          <p:nvPr>
            <p:ph idx="1"/>
          </p:nvPr>
        </p:nvSpPr>
        <p:spPr/>
        <p:txBody>
          <a:bodyPr/>
          <a:lstStyle/>
          <a:p>
            <a:r>
              <a:rPr lang="en-US" dirty="0" smtClean="0"/>
              <a:t>Questions are great </a:t>
            </a:r>
            <a:r>
              <a:rPr lang="en-US" dirty="0" smtClean="0">
                <a:sym typeface="Wingdings" pitchFamily="2" charset="2"/>
              </a:rPr>
              <a:t>. Feel free to ask me any questions via voice or chat. I’m here to help, and questions are GOOD.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Once Done, Let’s Add this to </a:t>
            </a:r>
            <a:r>
              <a:rPr lang="en-US" dirty="0" err="1" smtClean="0"/>
              <a:t>GitHub</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Need to create an account on </a:t>
            </a:r>
            <a:r>
              <a:rPr lang="en-US" dirty="0" err="1" smtClean="0"/>
              <a:t>GitHub</a:t>
            </a:r>
            <a:r>
              <a:rPr lang="en-US" dirty="0" smtClean="0"/>
              <a:t>: </a:t>
            </a:r>
            <a:r>
              <a:rPr lang="en-US" dirty="0" smtClean="0">
                <a:latin typeface="Consolas" pitchFamily="49" charset="0"/>
                <a:hlinkClick r:id="rId2"/>
              </a:rPr>
              <a:t>https://</a:t>
            </a:r>
            <a:r>
              <a:rPr lang="en-US" dirty="0" smtClean="0">
                <a:latin typeface="Consolas" pitchFamily="49" charset="0"/>
                <a:hlinkClick r:id="rId2"/>
              </a:rPr>
              <a:t>github.com</a:t>
            </a:r>
            <a:r>
              <a:rPr lang="en-US" dirty="0" smtClean="0">
                <a:latin typeface="Consolas" pitchFamily="49" charset="0"/>
              </a:rPr>
              <a:t> </a:t>
            </a:r>
          </a:p>
          <a:p>
            <a:r>
              <a:rPr lang="en-US" dirty="0" smtClean="0"/>
              <a:t>Need to download </a:t>
            </a:r>
            <a:r>
              <a:rPr lang="en-US" dirty="0" err="1" smtClean="0"/>
              <a:t>Git</a:t>
            </a:r>
            <a:r>
              <a:rPr lang="en-US" dirty="0" smtClean="0"/>
              <a:t>: </a:t>
            </a:r>
            <a:r>
              <a:rPr lang="en-US" dirty="0" smtClean="0">
                <a:latin typeface="Consolas" pitchFamily="49" charset="0"/>
                <a:hlinkClick r:id="rId3"/>
              </a:rPr>
              <a:t>https://</a:t>
            </a:r>
            <a:r>
              <a:rPr lang="en-US" dirty="0" smtClean="0">
                <a:latin typeface="Consolas" pitchFamily="49" charset="0"/>
                <a:hlinkClick r:id="rId3"/>
              </a:rPr>
              <a:t>git-scm.com/downloads</a:t>
            </a:r>
            <a:endParaRPr lang="en-US" dirty="0" smtClean="0">
              <a:latin typeface="Consolas" pitchFamily="49" charset="0"/>
            </a:endParaRPr>
          </a:p>
          <a:p>
            <a:r>
              <a:rPr lang="en-US" dirty="0" err="1" smtClean="0"/>
              <a:t>GitHub</a:t>
            </a:r>
            <a:r>
              <a:rPr lang="en-US" dirty="0" smtClean="0"/>
              <a:t> is the source code hosting service. Just think of it like </a:t>
            </a:r>
            <a:r>
              <a:rPr lang="en-US" dirty="0" err="1" smtClean="0"/>
              <a:t>DropBox</a:t>
            </a:r>
            <a:r>
              <a:rPr lang="en-US" dirty="0" smtClean="0"/>
              <a:t>  for programming projects</a:t>
            </a:r>
          </a:p>
          <a:p>
            <a:r>
              <a:rPr lang="en-US" dirty="0" err="1" smtClean="0"/>
              <a:t>Git</a:t>
            </a:r>
            <a:r>
              <a:rPr lang="en-US" dirty="0" smtClean="0"/>
              <a:t> is the command line tool created </a:t>
            </a:r>
            <a:r>
              <a:rPr lang="en-US" dirty="0" smtClean="0"/>
              <a:t>by </a:t>
            </a:r>
            <a:r>
              <a:rPr lang="en-US" dirty="0" err="1" smtClean="0"/>
              <a:t>Linus</a:t>
            </a:r>
            <a:r>
              <a:rPr lang="en-US" dirty="0" smtClean="0"/>
              <a:t> </a:t>
            </a:r>
            <a:r>
              <a:rPr lang="en-US" dirty="0" err="1" smtClean="0"/>
              <a:t>Torvalds</a:t>
            </a:r>
            <a:r>
              <a:rPr lang="en-US" dirty="0" smtClean="0"/>
              <a:t>. Can be used with </a:t>
            </a:r>
            <a:r>
              <a:rPr lang="en-US" dirty="0" err="1" smtClean="0"/>
              <a:t>GitHub</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Tutorial on </a:t>
            </a:r>
            <a:r>
              <a:rPr lang="en-US" dirty="0" err="1" smtClean="0"/>
              <a:t>GitHub</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Tutorial on </a:t>
            </a:r>
            <a:r>
              <a:rPr lang="en-US" dirty="0" err="1" smtClean="0"/>
              <a:t>Git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Consolas" pitchFamily="49" charset="0"/>
              </a:rPr>
              <a:t>$ </a:t>
            </a:r>
            <a:r>
              <a:rPr lang="en-US" dirty="0" err="1" smtClean="0">
                <a:latin typeface="Consolas" pitchFamily="49" charset="0"/>
              </a:rPr>
              <a:t>git</a:t>
            </a:r>
            <a:r>
              <a:rPr lang="en-US" dirty="0" smtClean="0"/>
              <a:t>: Gives you call of the command options in your </a:t>
            </a:r>
            <a:r>
              <a:rPr lang="en-US" dirty="0" err="1" smtClean="0"/>
              <a:t>GitHub</a:t>
            </a:r>
            <a:r>
              <a:rPr lang="en-US" dirty="0" smtClean="0"/>
              <a:t> project</a:t>
            </a:r>
          </a:p>
          <a:p>
            <a:r>
              <a:rPr lang="en-US" dirty="0" smtClean="0">
                <a:latin typeface="Consolas" pitchFamily="49" charset="0"/>
              </a:rPr>
              <a:t>$ clone</a:t>
            </a:r>
            <a:r>
              <a:rPr lang="en-US" dirty="0" smtClean="0"/>
              <a:t>: Clone a </a:t>
            </a:r>
            <a:r>
              <a:rPr lang="en-US" dirty="0" err="1" smtClean="0"/>
              <a:t>GitHub</a:t>
            </a:r>
            <a:r>
              <a:rPr lang="en-US" dirty="0" smtClean="0"/>
              <a:t> repository to your current directory.</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init</a:t>
            </a:r>
            <a:r>
              <a:rPr lang="en-US" dirty="0" smtClean="0"/>
              <a:t>: Create an empty </a:t>
            </a:r>
            <a:r>
              <a:rPr lang="en-US" dirty="0" err="1" smtClean="0"/>
              <a:t>git</a:t>
            </a:r>
            <a:r>
              <a:rPr lang="en-US" dirty="0" smtClean="0"/>
              <a:t> directory.</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add</a:t>
            </a:r>
            <a:r>
              <a:rPr lang="en-US" dirty="0" smtClean="0"/>
              <a:t>: Adds the file contents to the index. </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commit</a:t>
            </a:r>
            <a:r>
              <a:rPr lang="en-US" dirty="0" smtClean="0"/>
              <a:t>: record changes to the </a:t>
            </a:r>
            <a:r>
              <a:rPr lang="en-US" dirty="0" err="1" smtClean="0"/>
              <a:t>repoistory</a:t>
            </a:r>
            <a:r>
              <a:rPr lang="en-US" dirty="0" smtClean="0"/>
              <a:t>.</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push</a:t>
            </a:r>
            <a:r>
              <a:rPr lang="en-US" dirty="0" smtClean="0"/>
              <a:t>: Update remote refs with associated objects. </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pull</a:t>
            </a:r>
            <a:r>
              <a:rPr lang="en-US" dirty="0" smtClean="0"/>
              <a:t>: Fetch from an integrate with another directory.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pushing project to </a:t>
            </a:r>
            <a:r>
              <a:rPr lang="en-US" dirty="0" err="1" smtClean="0"/>
              <a:t>GitHub</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First, create a new </a:t>
            </a:r>
            <a:r>
              <a:rPr lang="en-US" dirty="0" err="1" smtClean="0"/>
              <a:t>GitHub</a:t>
            </a:r>
            <a:r>
              <a:rPr lang="en-US" dirty="0" smtClean="0"/>
              <a:t> project. Could add optional license and </a:t>
            </a:r>
            <a:r>
              <a:rPr lang="en-US" dirty="0" smtClean="0">
                <a:latin typeface="Consolas" pitchFamily="49" charset="0"/>
              </a:rPr>
              <a:t>README.md</a:t>
            </a:r>
            <a:r>
              <a:rPr lang="en-US" dirty="0" smtClean="0"/>
              <a:t> which help describe the nature of the project</a:t>
            </a:r>
          </a:p>
          <a:p>
            <a:r>
              <a:rPr lang="en-US" dirty="0" err="1" smtClean="0">
                <a:latin typeface="Consolas" pitchFamily="49" charset="0"/>
              </a:rPr>
              <a:t>c</a:t>
            </a:r>
            <a:r>
              <a:rPr lang="en-US" dirty="0" err="1" smtClean="0">
                <a:latin typeface="Consolas" pitchFamily="49" charset="0"/>
              </a:rPr>
              <a:t>d</a:t>
            </a:r>
            <a:r>
              <a:rPr lang="en-US" dirty="0" smtClean="0"/>
              <a:t> into the current directory of your </a:t>
            </a:r>
            <a:r>
              <a:rPr lang="en-US" dirty="0" err="1" smtClean="0"/>
              <a:t>PyCharm</a:t>
            </a:r>
            <a:r>
              <a:rPr lang="en-US" dirty="0" smtClean="0"/>
              <a:t> Project. All projects are stored in </a:t>
            </a:r>
            <a:r>
              <a:rPr lang="en-US" dirty="0" err="1" smtClean="0">
                <a:latin typeface="Consolas" pitchFamily="49" charset="0"/>
              </a:rPr>
              <a:t>PyCharmProjects</a:t>
            </a:r>
            <a:r>
              <a:rPr lang="en-US" dirty="0" smtClean="0"/>
              <a:t>, so you can search for that and copy path</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init</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add .</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commit –m “adding project”</a:t>
            </a:r>
          </a:p>
          <a:p>
            <a:r>
              <a:rPr lang="en-US" dirty="0" smtClean="0">
                <a:latin typeface="Consolas" pitchFamily="49" charset="0"/>
              </a:rPr>
              <a:t>$ </a:t>
            </a:r>
            <a:r>
              <a:rPr lang="en-US" dirty="0" err="1" smtClean="0">
                <a:latin typeface="Consolas" pitchFamily="49" charset="0"/>
              </a:rPr>
              <a:t>git</a:t>
            </a:r>
            <a:r>
              <a:rPr lang="en-US" dirty="0" smtClean="0">
                <a:latin typeface="Consolas" pitchFamily="49" charset="0"/>
              </a:rPr>
              <a:t> push</a:t>
            </a:r>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File Packaging is Important </a:t>
            </a:r>
            <a:endParaRPr lang="en-US" dirty="0"/>
          </a:p>
        </p:txBody>
      </p:sp>
      <p:sp>
        <p:nvSpPr>
          <p:cNvPr id="3" name="Content Placeholder 2"/>
          <p:cNvSpPr>
            <a:spLocks noGrp="1"/>
          </p:cNvSpPr>
          <p:nvPr>
            <p:ph idx="1"/>
          </p:nvPr>
        </p:nvSpPr>
        <p:spPr/>
        <p:txBody>
          <a:bodyPr/>
          <a:lstStyle/>
          <a:p>
            <a:r>
              <a:rPr lang="en-US" dirty="0" smtClean="0"/>
              <a:t>It’s great that your code works and that you have a copy of it on your machine. </a:t>
            </a:r>
          </a:p>
          <a:p>
            <a:r>
              <a:rPr lang="en-US" dirty="0" smtClean="0"/>
              <a:t>But, what if you’re working with other colleagues and they too want a way to access your code? </a:t>
            </a:r>
          </a:p>
          <a:p>
            <a:r>
              <a:rPr lang="en-US" dirty="0" smtClean="0"/>
              <a:t>Makes your software in a format so that you could ship it to a customer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Errors? No Worries, They’re a Beautiful Learning opportunity </a:t>
            </a:r>
            <a:endParaRPr lang="en-US" dirty="0"/>
          </a:p>
        </p:txBody>
      </p:sp>
      <p:sp>
        <p:nvSpPr>
          <p:cNvPr id="3" name="Content Placeholder 2"/>
          <p:cNvSpPr>
            <a:spLocks noGrp="1"/>
          </p:cNvSpPr>
          <p:nvPr>
            <p:ph idx="1"/>
          </p:nvPr>
        </p:nvSpPr>
        <p:spPr/>
        <p:txBody>
          <a:bodyPr/>
          <a:lstStyle/>
          <a:p>
            <a:r>
              <a:rPr lang="en-US" dirty="0" smtClean="0"/>
              <a:t>Copy/pasting the errors and digging through Google like a chipmunk is a way to find out what went wrong!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about pip</a:t>
            </a:r>
            <a:endParaRPr lang="en-US" dirty="0"/>
          </a:p>
        </p:txBody>
      </p:sp>
      <p:sp>
        <p:nvSpPr>
          <p:cNvPr id="3" name="Content Placeholder 2"/>
          <p:cNvSpPr>
            <a:spLocks noGrp="1"/>
          </p:cNvSpPr>
          <p:nvPr>
            <p:ph idx="1"/>
          </p:nvPr>
        </p:nvSpPr>
        <p:spPr/>
        <p:txBody>
          <a:bodyPr/>
          <a:lstStyle/>
          <a:p>
            <a:r>
              <a:rPr lang="en-US" dirty="0" smtClean="0">
                <a:latin typeface="Consolas" pitchFamily="49" charset="0"/>
              </a:rPr>
              <a:t>$ pip</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a:t>
            </a:r>
            <a:endParaRPr lang="en-US" dirty="0"/>
          </a:p>
        </p:txBody>
      </p:sp>
      <p:sp>
        <p:nvSpPr>
          <p:cNvPr id="3" name="Content Placeholder 2"/>
          <p:cNvSpPr>
            <a:spLocks noGrp="1"/>
          </p:cNvSpPr>
          <p:nvPr>
            <p:ph idx="1"/>
          </p:nvPr>
        </p:nvSpPr>
        <p:spPr>
          <a:xfrm>
            <a:off x="457200" y="1371600"/>
            <a:ext cx="8305800" cy="5181600"/>
          </a:xfrm>
        </p:spPr>
        <p:txBody>
          <a:bodyPr>
            <a:noAutofit/>
          </a:bodyPr>
          <a:lstStyle/>
          <a:p>
            <a:pPr>
              <a:buNone/>
            </a:pPr>
            <a:r>
              <a:rPr lang="en-US" sz="1400" dirty="0" smtClean="0">
                <a:latin typeface="Consolas" pitchFamily="49" charset="0"/>
              </a:rPr>
              <a:t>Usage:</a:t>
            </a:r>
          </a:p>
          <a:p>
            <a:pPr>
              <a:buNone/>
            </a:pPr>
            <a:r>
              <a:rPr lang="en-US" sz="1400" dirty="0" smtClean="0">
                <a:latin typeface="Consolas" pitchFamily="49" charset="0"/>
              </a:rPr>
              <a:t>  pip &lt;command&gt; [options]</a:t>
            </a:r>
          </a:p>
          <a:p>
            <a:pPr>
              <a:buNone/>
            </a:pPr>
            <a:endParaRPr lang="en-US" sz="1400" dirty="0" smtClean="0">
              <a:latin typeface="Consolas" pitchFamily="49" charset="0"/>
            </a:endParaRPr>
          </a:p>
          <a:p>
            <a:pPr>
              <a:buNone/>
            </a:pPr>
            <a:r>
              <a:rPr lang="en-US" sz="1400" dirty="0" smtClean="0">
                <a:latin typeface="Consolas" pitchFamily="49" charset="0"/>
              </a:rPr>
              <a:t>Commands:</a:t>
            </a:r>
          </a:p>
          <a:p>
            <a:pPr>
              <a:buNone/>
            </a:pPr>
            <a:r>
              <a:rPr lang="en-US" sz="1400" dirty="0" smtClean="0">
                <a:latin typeface="Consolas" pitchFamily="49" charset="0"/>
              </a:rPr>
              <a:t>  install                     </a:t>
            </a:r>
            <a:r>
              <a:rPr lang="en-US" sz="1400" dirty="0" err="1" smtClean="0">
                <a:latin typeface="Consolas" pitchFamily="49" charset="0"/>
              </a:rPr>
              <a:t>Install</a:t>
            </a:r>
            <a:r>
              <a:rPr lang="en-US" sz="1400" dirty="0" smtClean="0">
                <a:latin typeface="Consolas" pitchFamily="49" charset="0"/>
              </a:rPr>
              <a:t> packages.</a:t>
            </a:r>
          </a:p>
          <a:p>
            <a:pPr>
              <a:buNone/>
            </a:pPr>
            <a:r>
              <a:rPr lang="en-US" sz="1400" dirty="0" smtClean="0">
                <a:latin typeface="Consolas" pitchFamily="49" charset="0"/>
              </a:rPr>
              <a:t>  download                    </a:t>
            </a:r>
            <a:r>
              <a:rPr lang="en-US" sz="1400" dirty="0" err="1" smtClean="0">
                <a:latin typeface="Consolas" pitchFamily="49" charset="0"/>
              </a:rPr>
              <a:t>Download</a:t>
            </a:r>
            <a:r>
              <a:rPr lang="en-US" sz="1400" dirty="0" smtClean="0">
                <a:latin typeface="Consolas" pitchFamily="49" charset="0"/>
              </a:rPr>
              <a:t> packages.</a:t>
            </a:r>
          </a:p>
          <a:p>
            <a:pPr>
              <a:buNone/>
            </a:pPr>
            <a:r>
              <a:rPr lang="en-US" sz="1400" dirty="0" smtClean="0">
                <a:latin typeface="Consolas" pitchFamily="49" charset="0"/>
              </a:rPr>
              <a:t>  uninstall                   </a:t>
            </a:r>
            <a:r>
              <a:rPr lang="en-US" sz="1400" dirty="0" err="1" smtClean="0">
                <a:latin typeface="Consolas" pitchFamily="49" charset="0"/>
              </a:rPr>
              <a:t>Uninstall</a:t>
            </a:r>
            <a:r>
              <a:rPr lang="en-US" sz="1400" dirty="0" smtClean="0">
                <a:latin typeface="Consolas" pitchFamily="49" charset="0"/>
              </a:rPr>
              <a:t> packages.</a:t>
            </a:r>
          </a:p>
          <a:p>
            <a:pPr>
              <a:buNone/>
            </a:pPr>
            <a:r>
              <a:rPr lang="en-US" sz="1400" dirty="0" smtClean="0">
                <a:latin typeface="Consolas" pitchFamily="49" charset="0"/>
              </a:rPr>
              <a:t>  freeze                      Output installed packages in requirements format.</a:t>
            </a:r>
          </a:p>
          <a:p>
            <a:pPr>
              <a:buNone/>
            </a:pPr>
            <a:r>
              <a:rPr lang="en-US" sz="1400" dirty="0" smtClean="0">
                <a:latin typeface="Consolas" pitchFamily="49" charset="0"/>
              </a:rPr>
              <a:t>  list                        </a:t>
            </a:r>
            <a:r>
              <a:rPr lang="en-US" sz="1400" dirty="0" err="1" smtClean="0">
                <a:latin typeface="Consolas" pitchFamily="49" charset="0"/>
              </a:rPr>
              <a:t>List</a:t>
            </a:r>
            <a:r>
              <a:rPr lang="en-US" sz="1400" dirty="0" smtClean="0">
                <a:latin typeface="Consolas" pitchFamily="49" charset="0"/>
              </a:rPr>
              <a:t> installed packages.</a:t>
            </a:r>
          </a:p>
          <a:p>
            <a:pPr>
              <a:buNone/>
            </a:pPr>
            <a:r>
              <a:rPr lang="en-US" sz="1400" dirty="0" smtClean="0">
                <a:latin typeface="Consolas" pitchFamily="49" charset="0"/>
              </a:rPr>
              <a:t>  show                        </a:t>
            </a:r>
            <a:r>
              <a:rPr lang="en-US" sz="1400" dirty="0" err="1" smtClean="0">
                <a:latin typeface="Consolas" pitchFamily="49" charset="0"/>
              </a:rPr>
              <a:t>Show</a:t>
            </a:r>
            <a:r>
              <a:rPr lang="en-US" sz="1400" dirty="0" smtClean="0">
                <a:latin typeface="Consolas" pitchFamily="49" charset="0"/>
              </a:rPr>
              <a:t> information about installed packages.</a:t>
            </a:r>
          </a:p>
          <a:p>
            <a:pPr>
              <a:buNone/>
            </a:pPr>
            <a:r>
              <a:rPr lang="en-US" sz="1400" dirty="0" smtClean="0">
                <a:latin typeface="Consolas" pitchFamily="49" charset="0"/>
              </a:rPr>
              <a:t>  check                       Verify installed packages have compatible dependencies.</a:t>
            </a:r>
          </a:p>
          <a:p>
            <a:pPr>
              <a:buNone/>
            </a:pPr>
            <a:r>
              <a:rPr lang="en-US" sz="1400" dirty="0" smtClean="0">
                <a:latin typeface="Consolas" pitchFamily="49" charset="0"/>
              </a:rPr>
              <a:t>  </a:t>
            </a:r>
            <a:r>
              <a:rPr lang="en-US" sz="1400" dirty="0" err="1" smtClean="0">
                <a:latin typeface="Consolas" pitchFamily="49" charset="0"/>
              </a:rPr>
              <a:t>config</a:t>
            </a:r>
            <a:r>
              <a:rPr lang="en-US" sz="1400" dirty="0" smtClean="0">
                <a:latin typeface="Consolas" pitchFamily="49" charset="0"/>
              </a:rPr>
              <a:t>                      Manage local and global configuration.</a:t>
            </a:r>
          </a:p>
          <a:p>
            <a:pPr>
              <a:buNone/>
            </a:pPr>
            <a:r>
              <a:rPr lang="en-US" sz="1400" dirty="0" smtClean="0">
                <a:latin typeface="Consolas" pitchFamily="49" charset="0"/>
              </a:rPr>
              <a:t>  search                      </a:t>
            </a:r>
            <a:r>
              <a:rPr lang="en-US" sz="1400" dirty="0" err="1" smtClean="0">
                <a:latin typeface="Consolas" pitchFamily="49" charset="0"/>
              </a:rPr>
              <a:t>Search</a:t>
            </a:r>
            <a:r>
              <a:rPr lang="en-US" sz="1400" dirty="0" smtClean="0">
                <a:latin typeface="Consolas" pitchFamily="49" charset="0"/>
              </a:rPr>
              <a:t> </a:t>
            </a:r>
            <a:r>
              <a:rPr lang="en-US" sz="1400" dirty="0" err="1" smtClean="0">
                <a:latin typeface="Consolas" pitchFamily="49" charset="0"/>
              </a:rPr>
              <a:t>PyPI</a:t>
            </a:r>
            <a:r>
              <a:rPr lang="en-US" sz="1400" dirty="0" smtClean="0">
                <a:latin typeface="Consolas" pitchFamily="49" charset="0"/>
              </a:rPr>
              <a:t> for packages.</a:t>
            </a:r>
          </a:p>
          <a:p>
            <a:pPr>
              <a:buNone/>
            </a:pPr>
            <a:r>
              <a:rPr lang="en-US" sz="1400" dirty="0" smtClean="0">
                <a:latin typeface="Consolas" pitchFamily="49" charset="0"/>
              </a:rPr>
              <a:t>  cache                       Inspect and manage pip's wheel cache.</a:t>
            </a:r>
          </a:p>
          <a:p>
            <a:pPr>
              <a:buNone/>
            </a:pPr>
            <a:r>
              <a:rPr lang="en-US" sz="1400" dirty="0" smtClean="0">
                <a:latin typeface="Consolas" pitchFamily="49" charset="0"/>
              </a:rPr>
              <a:t>  wheel                       Build wheels from your requirements.</a:t>
            </a:r>
          </a:p>
          <a:p>
            <a:pPr>
              <a:buNone/>
            </a:pPr>
            <a:r>
              <a:rPr lang="en-US" sz="1400" dirty="0" smtClean="0">
                <a:latin typeface="Consolas" pitchFamily="49" charset="0"/>
              </a:rPr>
              <a:t>  hash                        Compute hashes of package archives.</a:t>
            </a:r>
          </a:p>
          <a:p>
            <a:pPr>
              <a:buNone/>
            </a:pPr>
            <a:r>
              <a:rPr lang="en-US" sz="1400" dirty="0" smtClean="0">
                <a:latin typeface="Consolas" pitchFamily="49" charset="0"/>
              </a:rPr>
              <a:t>  completion                  A helper command used for command completion.</a:t>
            </a:r>
          </a:p>
          <a:p>
            <a:pPr>
              <a:buNone/>
            </a:pPr>
            <a:r>
              <a:rPr lang="en-US" sz="1400" dirty="0" smtClean="0">
                <a:latin typeface="Consolas" pitchFamily="49" charset="0"/>
              </a:rPr>
              <a:t>  debug                       Show information useful for debugging.</a:t>
            </a:r>
          </a:p>
          <a:p>
            <a:pPr>
              <a:buNone/>
            </a:pPr>
            <a:r>
              <a:rPr lang="en-US" sz="1400" dirty="0" smtClean="0">
                <a:latin typeface="Consolas" pitchFamily="49" charset="0"/>
              </a:rPr>
              <a:t>  help                        </a:t>
            </a:r>
            <a:r>
              <a:rPr lang="en-US" sz="1500" dirty="0" smtClean="0">
                <a:latin typeface="Consolas" pitchFamily="49" charset="0"/>
              </a:rPr>
              <a:t>Show help for commands.</a:t>
            </a:r>
            <a:endParaRPr lang="en-US" sz="1500" dirty="0">
              <a:latin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pip about?</a:t>
            </a:r>
            <a:endParaRPr lang="en-US" dirty="0"/>
          </a:p>
        </p:txBody>
      </p:sp>
      <p:sp>
        <p:nvSpPr>
          <p:cNvPr id="3" name="Content Placeholder 2"/>
          <p:cNvSpPr>
            <a:spLocks noGrp="1"/>
          </p:cNvSpPr>
          <p:nvPr>
            <p:ph idx="1"/>
          </p:nvPr>
        </p:nvSpPr>
        <p:spPr>
          <a:xfrm>
            <a:off x="457200" y="1600200"/>
            <a:ext cx="8153400" cy="4648200"/>
          </a:xfrm>
        </p:spPr>
        <p:txBody>
          <a:bodyPr/>
          <a:lstStyle/>
          <a:p>
            <a:r>
              <a:rPr lang="en-US" dirty="0" smtClean="0"/>
              <a:t>Pip is a recursive acronym as it stands for</a:t>
            </a:r>
            <a:r>
              <a:rPr lang="en-US" i="1" dirty="0" smtClean="0"/>
              <a:t> pip installs </a:t>
            </a:r>
            <a:r>
              <a:rPr lang="en-US" i="1" dirty="0" smtClean="0"/>
              <a:t>python</a:t>
            </a:r>
            <a:endParaRPr lang="en-US" i="1" dirty="0" smtClean="0"/>
          </a:p>
          <a:p>
            <a:r>
              <a:rPr lang="en-US" dirty="0" smtClean="0"/>
              <a:t>It’s a command line tool that comes built with most python installs</a:t>
            </a:r>
          </a:p>
          <a:p>
            <a:r>
              <a:rPr lang="en-US" dirty="0" smtClean="0"/>
              <a:t>If pip is not installed by default then you can access it here: </a:t>
            </a:r>
            <a:r>
              <a:rPr lang="en-US" dirty="0" smtClean="0">
                <a:latin typeface="Consolas" pitchFamily="49" charset="0"/>
                <a:hlinkClick r:id="rId2"/>
              </a:rPr>
              <a:t>https://pip.pypa.io/en/stable/reference/pip_download</a:t>
            </a:r>
            <a:endParaRPr lang="en-US" dirty="0" smtClean="0">
              <a:latin typeface="Consolas" pitchFamily="49"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it to install files you may need</a:t>
            </a:r>
            <a:endParaRPr lang="en-US" dirty="0"/>
          </a:p>
        </p:txBody>
      </p:sp>
      <p:sp>
        <p:nvSpPr>
          <p:cNvPr id="3" name="Content Placeholder 2"/>
          <p:cNvSpPr>
            <a:spLocks noGrp="1"/>
          </p:cNvSpPr>
          <p:nvPr>
            <p:ph idx="1"/>
          </p:nvPr>
        </p:nvSpPr>
        <p:spPr/>
        <p:txBody>
          <a:bodyPr/>
          <a:lstStyle/>
          <a:p>
            <a:r>
              <a:rPr lang="en-US" dirty="0" smtClean="0">
                <a:latin typeface="Consolas" pitchFamily="49" charset="0"/>
              </a:rPr>
              <a:t>$ pip install </a:t>
            </a:r>
            <a:r>
              <a:rPr lang="en-US" dirty="0" err="1" smtClean="0">
                <a:latin typeface="Consolas" pitchFamily="49" charset="0"/>
              </a:rPr>
              <a:t>package_name</a:t>
            </a:r>
            <a:endParaRPr lang="en-US" dirty="0" smtClean="0">
              <a:latin typeface="Consolas" pitchFamily="49" charset="0"/>
            </a:endParaRPr>
          </a:p>
          <a:p>
            <a:r>
              <a:rPr lang="en-US" dirty="0" smtClean="0"/>
              <a:t>Example, to install the </a:t>
            </a:r>
            <a:r>
              <a:rPr lang="en-US" dirty="0" err="1" smtClean="0">
                <a:latin typeface="Consolas" pitchFamily="49" charset="0"/>
              </a:rPr>
              <a:t>pygames</a:t>
            </a:r>
            <a:r>
              <a:rPr lang="en-US" dirty="0" smtClean="0"/>
              <a:t> module you can use the following syntax:</a:t>
            </a:r>
          </a:p>
          <a:p>
            <a:pPr lvl="1"/>
            <a:r>
              <a:rPr lang="en-US" dirty="0" smtClean="0">
                <a:latin typeface="Consolas" pitchFamily="49" charset="0"/>
              </a:rPr>
              <a:t>$ pip install </a:t>
            </a:r>
            <a:r>
              <a:rPr lang="en-US" dirty="0" err="1" smtClean="0">
                <a:latin typeface="Consolas" pitchFamily="49" charset="0"/>
              </a:rPr>
              <a:t>pygames</a:t>
            </a:r>
            <a:r>
              <a:rPr lang="en-US" dirty="0" smtClean="0">
                <a:latin typeface="Consolas" pitchFamily="49" charset="0"/>
              </a:rPr>
              <a:t> </a:t>
            </a:r>
            <a:endParaRPr lang="en-US" dirty="0">
              <a:latin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of pip commands </a:t>
            </a:r>
            <a:endParaRPr lang="en-US" dirty="0"/>
          </a:p>
        </p:txBody>
      </p:sp>
      <p:sp>
        <p:nvSpPr>
          <p:cNvPr id="3" name="Content Placeholder 2"/>
          <p:cNvSpPr>
            <a:spLocks noGrp="1"/>
          </p:cNvSpPr>
          <p:nvPr>
            <p:ph idx="1"/>
          </p:nvPr>
        </p:nvSpPr>
        <p:spPr/>
        <p:txBody>
          <a:bodyPr/>
          <a:lstStyle/>
          <a:p>
            <a:pPr>
              <a:buNone/>
            </a:pPr>
            <a:r>
              <a:rPr lang="en-US" dirty="0" smtClean="0">
                <a:latin typeface="Consolas" pitchFamily="49" charset="0"/>
              </a:rPr>
              <a:t>$ pip list</a:t>
            </a:r>
          </a:p>
          <a:p>
            <a:pPr>
              <a:buNone/>
            </a:pPr>
            <a:r>
              <a:rPr lang="en-US" dirty="0" smtClean="0">
                <a:latin typeface="Consolas" pitchFamily="49" charset="0"/>
              </a:rPr>
              <a:t>$ pip uninstall patsy</a:t>
            </a:r>
          </a:p>
          <a:p>
            <a:pPr>
              <a:buNone/>
            </a:pPr>
            <a:r>
              <a:rPr lang="en-US" dirty="0" smtClean="0">
                <a:latin typeface="Consolas" pitchFamily="49" charset="0"/>
              </a:rPr>
              <a:t>$ pip show pandas </a:t>
            </a:r>
          </a:p>
          <a:p>
            <a:pPr>
              <a:buNone/>
            </a:pPr>
            <a:r>
              <a:rPr lang="en-US" dirty="0" smtClean="0">
                <a:latin typeface="Consolas" pitchFamily="49" charset="0"/>
              </a:rPr>
              <a:t>$ pip freeze &gt; requirements.txt </a:t>
            </a:r>
            <a:endParaRPr lang="en-US" dirty="0">
              <a:latin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 can be used to download files from </a:t>
            </a:r>
            <a:r>
              <a:rPr lang="en-US" dirty="0" err="1" smtClean="0"/>
              <a:t>PyPI</a:t>
            </a:r>
            <a:endParaRPr lang="en-US" dirty="0"/>
          </a:p>
        </p:txBody>
      </p:sp>
      <p:sp>
        <p:nvSpPr>
          <p:cNvPr id="3" name="Content Placeholder 2"/>
          <p:cNvSpPr>
            <a:spLocks noGrp="1"/>
          </p:cNvSpPr>
          <p:nvPr>
            <p:ph idx="1"/>
          </p:nvPr>
        </p:nvSpPr>
        <p:spPr/>
        <p:txBody>
          <a:bodyPr/>
          <a:lstStyle/>
          <a:p>
            <a:r>
              <a:rPr lang="en-US" dirty="0" smtClean="0"/>
              <a:t>PYPI is the official online repository for online python projects</a:t>
            </a:r>
          </a:p>
          <a:p>
            <a:r>
              <a:rPr lang="en-US" dirty="0" smtClean="0"/>
              <a:t>Therefore, we can go ahead and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1253</Words>
  <Application>Microsoft Office PowerPoint</Application>
  <PresentationFormat>On-screen Show (4:3)</PresentationFormat>
  <Paragraphs>143</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Packaging Your Python </vt:lpstr>
      <vt:lpstr>Lesson Overview </vt:lpstr>
      <vt:lpstr>Why File Packaging is Important </vt:lpstr>
      <vt:lpstr>Learning about pip</vt:lpstr>
      <vt:lpstr>The output</vt:lpstr>
      <vt:lpstr>What is pip about?</vt:lpstr>
      <vt:lpstr>Use it to install files you may need</vt:lpstr>
      <vt:lpstr>A Sample of pip commands </vt:lpstr>
      <vt:lpstr>Pip can be used to download files from PyPI</vt:lpstr>
      <vt:lpstr>Virtual Environments </vt:lpstr>
      <vt:lpstr>Virtualenv</vt:lpstr>
      <vt:lpstr>Back to pip</vt:lpstr>
      <vt:lpstr>Code Cool Stuff With Python</vt:lpstr>
      <vt:lpstr>PyRandomColor</vt:lpstr>
      <vt:lpstr>Distribute Your Code on 3rd Party Platforms!</vt:lpstr>
      <vt:lpstr>Or You Can Use Pip 😎 </vt:lpstr>
      <vt:lpstr>Need Help using pyrandommodule</vt:lpstr>
      <vt:lpstr>How to make your file available on PyPI?</vt:lpstr>
      <vt:lpstr>Quick Quiz #1</vt:lpstr>
      <vt:lpstr>Answer</vt:lpstr>
      <vt:lpstr>Quick Quiz #2: What’s a module in python?</vt:lpstr>
      <vt:lpstr>Answer</vt:lpstr>
      <vt:lpstr>Coding Lab #1</vt:lpstr>
      <vt:lpstr>How main.py should look</vt:lpstr>
      <vt:lpstr>Let’s Take 15 Minutes for This</vt:lpstr>
      <vt:lpstr>Once Done, Let’s Add this to GitHub!</vt:lpstr>
      <vt:lpstr>Quick Tutorial on GitHub</vt:lpstr>
      <vt:lpstr>Quick Tutorial on Git</vt:lpstr>
      <vt:lpstr>Steps to pushing project to GitHub</vt:lpstr>
      <vt:lpstr>Errors? No Worries, They’re a Beautiful Learning opportunity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82</cp:revision>
  <dcterms:created xsi:type="dcterms:W3CDTF">2020-05-18T03:42:27Z</dcterms:created>
  <dcterms:modified xsi:type="dcterms:W3CDTF">2020-05-21T02:34:30Z</dcterms:modified>
</cp:coreProperties>
</file>