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60" r:id="rId8"/>
    <p:sldId id="279" r:id="rId9"/>
    <p:sldId id="276" r:id="rId10"/>
    <p:sldId id="277" r:id="rId11"/>
    <p:sldId id="262" r:id="rId12"/>
    <p:sldId id="263" r:id="rId13"/>
    <p:sldId id="280" r:id="rId14"/>
    <p:sldId id="278" r:id="rId15"/>
    <p:sldId id="281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4B5D-1A04-4D53-A7FD-A4F9FEF675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69D3-CA95-442A-B8FB-80E8CE6BB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i.stack.imgur.com/MC2wS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Regular Expressions in Python Through </a:t>
            </a:r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exactly happening hear?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 module is imported. The word </a:t>
            </a:r>
            <a:r>
              <a:rPr lang="en-US" dirty="0" smtClean="0">
                <a:latin typeface="Consolas" pitchFamily="49" charset="0"/>
              </a:rPr>
              <a:t>re</a:t>
            </a:r>
            <a:r>
              <a:rPr lang="en-US" dirty="0" smtClean="0"/>
              <a:t> is short for regular expressions</a:t>
            </a:r>
          </a:p>
          <a:p>
            <a:r>
              <a:rPr lang="en-US" dirty="0" smtClean="0"/>
              <a:t>A variable phrase is created which contains some dummy text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regex</a:t>
            </a:r>
            <a:r>
              <a:rPr lang="en-US" dirty="0" smtClean="0"/>
              <a:t> pattern is created and compiled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regex</a:t>
            </a:r>
            <a:r>
              <a:rPr lang="en-US" dirty="0" smtClean="0"/>
              <a:t> pattern is called on the phrase, and a match was found from indexes 10-13 on the string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regex</a:t>
            </a:r>
            <a:r>
              <a:rPr lang="en-US" dirty="0" smtClean="0"/>
              <a:t> functions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search</a:t>
            </a:r>
            <a:r>
              <a:rPr lang="en-US" dirty="0" smtClean="0"/>
              <a:t>(pattern</a:t>
            </a:r>
            <a:r>
              <a:rPr lang="en-US" dirty="0" smtClean="0"/>
              <a:t>, string, flags=0) -&gt; scans the ENTIRE string for a </a:t>
            </a:r>
            <a:r>
              <a:rPr lang="en-US" dirty="0" smtClean="0"/>
              <a:t>match</a:t>
            </a:r>
          </a:p>
          <a:p>
            <a:r>
              <a:rPr lang="en-US" b="1" dirty="0" smtClean="0"/>
              <a:t>match</a:t>
            </a:r>
            <a:r>
              <a:rPr lang="en-US" dirty="0" smtClean="0"/>
              <a:t>(pattern</a:t>
            </a:r>
            <a:r>
              <a:rPr lang="en-US" dirty="0" smtClean="0"/>
              <a:t>, string, flags=0) -&gt; returns a match if 0 or more characters at the BEGINNING of string matches the </a:t>
            </a:r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b="1" dirty="0" err="1" smtClean="0"/>
              <a:t>fullmatch</a:t>
            </a:r>
            <a:r>
              <a:rPr lang="en-US" dirty="0" smtClean="0"/>
              <a:t>(pattern</a:t>
            </a:r>
            <a:r>
              <a:rPr lang="en-US" dirty="0" smtClean="0"/>
              <a:t>, string, flags=0) -&gt; returns a match if the whole string matches the </a:t>
            </a:r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b="1" dirty="0" smtClean="0"/>
              <a:t>split</a:t>
            </a:r>
            <a:r>
              <a:rPr lang="en-US" dirty="0" smtClean="0"/>
              <a:t>(pattern</a:t>
            </a:r>
            <a:r>
              <a:rPr lang="en-US" dirty="0" smtClean="0"/>
              <a:t>, string, </a:t>
            </a:r>
            <a:r>
              <a:rPr lang="en-US" dirty="0" err="1" smtClean="0"/>
              <a:t>maxsplit</a:t>
            </a:r>
            <a:r>
              <a:rPr lang="en-US" dirty="0" smtClean="0"/>
              <a:t>=0, flags=0) -&gt; split string by the </a:t>
            </a:r>
            <a:r>
              <a:rPr lang="en-US" dirty="0" smtClean="0"/>
              <a:t>pattern</a:t>
            </a:r>
          </a:p>
          <a:p>
            <a:r>
              <a:rPr lang="en-US" b="1" dirty="0" err="1" smtClean="0"/>
              <a:t>findall</a:t>
            </a:r>
            <a:r>
              <a:rPr lang="en-US" dirty="0" smtClean="0"/>
              <a:t>(pattern</a:t>
            </a:r>
            <a:r>
              <a:rPr lang="en-US" dirty="0" smtClean="0"/>
              <a:t>, string, flags=) -&gt; returns non overlapping matches of pattern in string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 = </a:t>
            </a:r>
            <a:r>
              <a:rPr lang="en-US" sz="3600" b="1" dirty="0" smtClean="0">
                <a:latin typeface="Consolas" pitchFamily="49" charset="0"/>
              </a:rPr>
              <a:t>"""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>He clasps the crag with crooked hands;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>Close to the sun in lonely lands,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err="1" smtClean="0">
                <a:latin typeface="Consolas" pitchFamily="49" charset="0"/>
              </a:rPr>
              <a:t>Ring'd</a:t>
            </a:r>
            <a:r>
              <a:rPr lang="en-US" sz="3600" b="1" dirty="0" smtClean="0">
                <a:latin typeface="Consolas" pitchFamily="49" charset="0"/>
              </a:rPr>
              <a:t> with the azure world, he stands.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/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>The wrinkled sea beneath him crawls;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>He watches from his mountain walls,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>And like a thunderbolt he falls.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>"""</a:t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b="1" dirty="0" smtClean="0">
                <a:latin typeface="Consolas" pitchFamily="49" charset="0"/>
              </a:rPr>
              <a:t/>
            </a:r>
            <a:br>
              <a:rPr lang="en-US" sz="3600" b="1" dirty="0" smtClean="0">
                <a:latin typeface="Consolas" pitchFamily="49" charset="0"/>
              </a:rPr>
            </a:br>
            <a:r>
              <a:rPr lang="en-US" sz="3600" dirty="0" err="1" smtClean="0">
                <a:latin typeface="Consolas" pitchFamily="49" charset="0"/>
              </a:rPr>
              <a:t>find_word</a:t>
            </a:r>
            <a:r>
              <a:rPr lang="en-US" sz="3600" dirty="0" smtClean="0">
                <a:latin typeface="Consolas" pitchFamily="49" charset="0"/>
              </a:rPr>
              <a:t> = </a:t>
            </a:r>
            <a:r>
              <a:rPr lang="en-US" sz="3600" dirty="0" err="1" smtClean="0">
                <a:latin typeface="Consolas" pitchFamily="49" charset="0"/>
              </a:rPr>
              <a:t>re.search</a:t>
            </a:r>
            <a:r>
              <a:rPr lang="en-US" sz="3600" dirty="0" smtClean="0">
                <a:latin typeface="Consolas" pitchFamily="49" charset="0"/>
              </a:rPr>
              <a:t>(</a:t>
            </a:r>
            <a:r>
              <a:rPr lang="en-US" sz="3600" b="1" dirty="0" smtClean="0">
                <a:latin typeface="Consolas" pitchFamily="49" charset="0"/>
              </a:rPr>
              <a:t>'azure'</a:t>
            </a:r>
            <a:r>
              <a:rPr lang="en-US" sz="3600" dirty="0" smtClean="0">
                <a:latin typeface="Consolas" pitchFamily="49" charset="0"/>
              </a:rPr>
              <a:t>, </a:t>
            </a: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)  </a:t>
            </a:r>
            <a:r>
              <a:rPr lang="en-US" sz="3600" i="1" dirty="0" smtClean="0">
                <a:latin typeface="Consolas" pitchFamily="49" charset="0"/>
              </a:rPr>
              <a:t># &lt;_</a:t>
            </a:r>
            <a:r>
              <a:rPr lang="en-US" sz="3600" i="1" dirty="0" err="1" smtClean="0">
                <a:latin typeface="Consolas" pitchFamily="49" charset="0"/>
              </a:rPr>
              <a:t>sre.SRE_Match</a:t>
            </a:r>
            <a:r>
              <a:rPr lang="en-US" sz="3600" i="1" dirty="0" smtClean="0">
                <a:latin typeface="Consolas" pitchFamily="49" charset="0"/>
              </a:rPr>
              <a:t> object; span=(92, 97), match='azure'&gt;</a:t>
            </a:r>
            <a:br>
              <a:rPr lang="en-US" sz="3600" i="1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>print(</a:t>
            </a:r>
            <a:r>
              <a:rPr lang="en-US" sz="3600" dirty="0" err="1" smtClean="0">
                <a:latin typeface="Consolas" pitchFamily="49" charset="0"/>
              </a:rPr>
              <a:t>find_word</a:t>
            </a:r>
            <a:r>
              <a:rPr lang="en-US" sz="3600" dirty="0" smtClean="0">
                <a:latin typeface="Consolas" pitchFamily="49" charset="0"/>
              </a:rPr>
              <a:t>)</a:t>
            </a:r>
            <a:br>
              <a:rPr lang="en-US" sz="3600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/>
            </a:r>
            <a:br>
              <a:rPr lang="en-US" sz="3600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>print(</a:t>
            </a:r>
            <a:r>
              <a:rPr lang="en-US" sz="3600" dirty="0" err="1" smtClean="0">
                <a:latin typeface="Consolas" pitchFamily="49" charset="0"/>
              </a:rPr>
              <a:t>re.match</a:t>
            </a:r>
            <a:r>
              <a:rPr lang="en-US" sz="3600" dirty="0" smtClean="0">
                <a:latin typeface="Consolas" pitchFamily="49" charset="0"/>
              </a:rPr>
              <a:t>(</a:t>
            </a:r>
            <a:r>
              <a:rPr lang="en-US" sz="3600" b="1" dirty="0" smtClean="0">
                <a:latin typeface="Consolas" pitchFamily="49" charset="0"/>
              </a:rPr>
              <a:t>'walls'</a:t>
            </a:r>
            <a:r>
              <a:rPr lang="en-US" sz="3600" dirty="0" smtClean="0">
                <a:latin typeface="Consolas" pitchFamily="49" charset="0"/>
              </a:rPr>
              <a:t>, </a:t>
            </a: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))  </a:t>
            </a:r>
            <a:r>
              <a:rPr lang="en-US" sz="3600" i="1" dirty="0" smtClean="0">
                <a:latin typeface="Consolas" pitchFamily="49" charset="0"/>
              </a:rPr>
              <a:t># None</a:t>
            </a:r>
            <a:br>
              <a:rPr lang="en-US" sz="3600" i="1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>print(</a:t>
            </a:r>
            <a:r>
              <a:rPr lang="en-US" sz="3600" dirty="0" err="1" smtClean="0">
                <a:latin typeface="Consolas" pitchFamily="49" charset="0"/>
              </a:rPr>
              <a:t>re.match</a:t>
            </a:r>
            <a:r>
              <a:rPr lang="en-US" sz="3600" dirty="0" smtClean="0">
                <a:latin typeface="Consolas" pitchFamily="49" charset="0"/>
              </a:rPr>
              <a:t>(</a:t>
            </a:r>
            <a:r>
              <a:rPr lang="en-US" sz="3600" b="1" dirty="0" smtClean="0">
                <a:latin typeface="Consolas" pitchFamily="49" charset="0"/>
              </a:rPr>
              <a:t>''</a:t>
            </a:r>
            <a:r>
              <a:rPr lang="en-US" sz="3600" dirty="0" smtClean="0">
                <a:latin typeface="Consolas" pitchFamily="49" charset="0"/>
              </a:rPr>
              <a:t>, </a:t>
            </a: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))  </a:t>
            </a:r>
            <a:r>
              <a:rPr lang="en-US" sz="3600" i="1" dirty="0" smtClean="0">
                <a:latin typeface="Consolas" pitchFamily="49" charset="0"/>
              </a:rPr>
              <a:t># &lt;_</a:t>
            </a:r>
            <a:r>
              <a:rPr lang="en-US" sz="3600" i="1" dirty="0" err="1" smtClean="0">
                <a:latin typeface="Consolas" pitchFamily="49" charset="0"/>
              </a:rPr>
              <a:t>sre.SRE_Match</a:t>
            </a:r>
            <a:r>
              <a:rPr lang="en-US" sz="3600" i="1" dirty="0" smtClean="0">
                <a:latin typeface="Consolas" pitchFamily="49" charset="0"/>
              </a:rPr>
              <a:t> object; span=(0, 0), match=''&gt;</a:t>
            </a:r>
            <a:br>
              <a:rPr lang="en-US" sz="3600" i="1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>print(</a:t>
            </a:r>
            <a:r>
              <a:rPr lang="en-US" sz="3600" dirty="0" err="1" smtClean="0">
                <a:latin typeface="Consolas" pitchFamily="49" charset="0"/>
              </a:rPr>
              <a:t>re.fullmatch</a:t>
            </a:r>
            <a:r>
              <a:rPr lang="en-US" sz="3600" dirty="0" smtClean="0">
                <a:latin typeface="Consolas" pitchFamily="49" charset="0"/>
              </a:rPr>
              <a:t>(</a:t>
            </a: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, </a:t>
            </a: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))  </a:t>
            </a:r>
            <a:r>
              <a:rPr lang="en-US" sz="3600" i="1" dirty="0" smtClean="0">
                <a:latin typeface="Consolas" pitchFamily="49" charset="0"/>
              </a:rPr>
              <a:t># &lt;_</a:t>
            </a:r>
            <a:r>
              <a:rPr lang="en-US" sz="3600" i="1" dirty="0" err="1" smtClean="0">
                <a:latin typeface="Consolas" pitchFamily="49" charset="0"/>
              </a:rPr>
              <a:t>sre.SRE_Match</a:t>
            </a:r>
            <a:r>
              <a:rPr lang="en-US" sz="3600" i="1" dirty="0" smtClean="0">
                <a:latin typeface="Consolas" pitchFamily="49" charset="0"/>
              </a:rPr>
              <a:t> object; span=(0, 227) ...&gt;</a:t>
            </a:r>
            <a:br>
              <a:rPr lang="en-US" sz="3600" i="1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>print(</a:t>
            </a:r>
            <a:r>
              <a:rPr lang="en-US" sz="3600" dirty="0" err="1" smtClean="0">
                <a:latin typeface="Consolas" pitchFamily="49" charset="0"/>
              </a:rPr>
              <a:t>re.split</a:t>
            </a:r>
            <a:r>
              <a:rPr lang="en-US" sz="3600" dirty="0" smtClean="0">
                <a:latin typeface="Consolas" pitchFamily="49" charset="0"/>
              </a:rPr>
              <a:t>(</a:t>
            </a:r>
            <a:r>
              <a:rPr lang="en-US" sz="3600" b="1" dirty="0" smtClean="0">
                <a:latin typeface="Consolas" pitchFamily="49" charset="0"/>
              </a:rPr>
              <a:t>';'</a:t>
            </a:r>
            <a:r>
              <a:rPr lang="en-US" sz="3600" dirty="0" smtClean="0">
                <a:latin typeface="Consolas" pitchFamily="49" charset="0"/>
              </a:rPr>
              <a:t>,</a:t>
            </a:r>
            <a:br>
              <a:rPr lang="en-US" sz="3600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>               </a:t>
            </a: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))  </a:t>
            </a:r>
            <a:r>
              <a:rPr lang="en-US" sz="3600" i="1" dirty="0" smtClean="0">
                <a:latin typeface="Consolas" pitchFamily="49" charset="0"/>
              </a:rPr>
              <a:t># ['\</a:t>
            </a:r>
            <a:r>
              <a:rPr lang="en-US" sz="3600" i="1" dirty="0" err="1" smtClean="0">
                <a:latin typeface="Consolas" pitchFamily="49" charset="0"/>
              </a:rPr>
              <a:t>nHe</a:t>
            </a:r>
            <a:r>
              <a:rPr lang="en-US" sz="3600" i="1" dirty="0" smtClean="0">
                <a:latin typeface="Consolas" pitchFamily="49" charset="0"/>
              </a:rPr>
              <a:t> clasps the crag with crooked hands', "\n\</a:t>
            </a:r>
            <a:r>
              <a:rPr lang="en-US" sz="3600" i="1" dirty="0" err="1" smtClean="0">
                <a:latin typeface="Consolas" pitchFamily="49" charset="0"/>
              </a:rPr>
              <a:t>nClose</a:t>
            </a:r>
            <a:r>
              <a:rPr lang="en-US" sz="3600" i="1" dirty="0" smtClean="0">
                <a:latin typeface="Consolas" pitchFamily="49" charset="0"/>
              </a:rPr>
              <a:t> to the sun in lonely lands...]</a:t>
            </a:r>
            <a:br>
              <a:rPr lang="en-US" sz="3600" i="1" dirty="0" smtClean="0">
                <a:latin typeface="Consolas" pitchFamily="49" charset="0"/>
              </a:rPr>
            </a:br>
            <a:r>
              <a:rPr lang="en-US" sz="3600" dirty="0" smtClean="0">
                <a:latin typeface="Consolas" pitchFamily="49" charset="0"/>
              </a:rPr>
              <a:t>print(</a:t>
            </a:r>
            <a:r>
              <a:rPr lang="en-US" sz="3600" dirty="0" err="1" smtClean="0">
                <a:latin typeface="Consolas" pitchFamily="49" charset="0"/>
              </a:rPr>
              <a:t>re.findall</a:t>
            </a:r>
            <a:r>
              <a:rPr lang="en-US" sz="3600" dirty="0" smtClean="0">
                <a:latin typeface="Consolas" pitchFamily="49" charset="0"/>
              </a:rPr>
              <a:t>(</a:t>
            </a:r>
            <a:r>
              <a:rPr lang="en-US" sz="3600" b="1" dirty="0" smtClean="0">
                <a:latin typeface="Consolas" pitchFamily="49" charset="0"/>
              </a:rPr>
              <a:t>'the'</a:t>
            </a:r>
            <a:r>
              <a:rPr lang="en-US" sz="3600" dirty="0" smtClean="0">
                <a:latin typeface="Consolas" pitchFamily="49" charset="0"/>
              </a:rPr>
              <a:t>, </a:t>
            </a:r>
            <a:r>
              <a:rPr lang="en-US" sz="3600" dirty="0" err="1" smtClean="0">
                <a:latin typeface="Consolas" pitchFamily="49" charset="0"/>
              </a:rPr>
              <a:t>the_eagle_poem</a:t>
            </a:r>
            <a:r>
              <a:rPr lang="en-US" sz="3600" dirty="0" smtClean="0">
                <a:latin typeface="Consolas" pitchFamily="49" charset="0"/>
              </a:rPr>
              <a:t>)) # ['the', 'the', 'the']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how the </a:t>
            </a:r>
            <a:r>
              <a:rPr lang="en-US" dirty="0" smtClean="0">
                <a:latin typeface="Consolas" pitchFamily="49" charset="0"/>
              </a:rPr>
              <a:t>match</a:t>
            </a:r>
            <a:r>
              <a:rPr lang="en-US" dirty="0" smtClean="0"/>
              <a:t> function didn’t return a match for the pattern that was actually in the string? The reason for this is because the pattern wasn’t in the beginning of the string</a:t>
            </a:r>
          </a:p>
          <a:p>
            <a:r>
              <a:rPr lang="en-US" dirty="0" smtClean="0"/>
              <a:t>Also, the </a:t>
            </a:r>
            <a:r>
              <a:rPr lang="en-US" dirty="0" err="1" smtClean="0">
                <a:latin typeface="Consolas" pitchFamily="49" charset="0"/>
              </a:rPr>
              <a:t>findall</a:t>
            </a:r>
            <a:r>
              <a:rPr lang="en-US" dirty="0" smtClean="0">
                <a:latin typeface="Consolas" pitchFamily="49" charset="0"/>
              </a:rPr>
              <a:t>() </a:t>
            </a:r>
            <a:r>
              <a:rPr lang="en-US" dirty="0" smtClean="0"/>
              <a:t>function returns  list that contains all of the matches that’s being searched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phrase </a:t>
            </a:r>
            <a:r>
              <a:rPr lang="en-US" sz="2200" dirty="0" smtClean="0">
                <a:latin typeface="Consolas" pitchFamily="49" charset="0"/>
              </a:rPr>
              <a:t>= </a:t>
            </a:r>
            <a:r>
              <a:rPr lang="en-US" sz="2200" b="1" dirty="0" smtClean="0">
                <a:latin typeface="Consolas" pitchFamily="49" charset="0"/>
              </a:rPr>
              <a:t>'</a:t>
            </a:r>
            <a:r>
              <a:rPr lang="en-US" sz="2200" b="1" dirty="0" err="1" smtClean="0">
                <a:latin typeface="Consolas" pitchFamily="49" charset="0"/>
              </a:rPr>
              <a:t>abcdefghijklmnopqrstuvwxyz</a:t>
            </a:r>
            <a:r>
              <a:rPr lang="en-US" sz="2200" b="1" dirty="0" smtClean="0">
                <a:latin typeface="Consolas" pitchFamily="49" charset="0"/>
              </a:rPr>
              <a:t>'</a:t>
            </a:r>
            <a:br>
              <a:rPr lang="en-US" sz="2200" b="1" dirty="0" smtClean="0">
                <a:latin typeface="Consolas" pitchFamily="49" charset="0"/>
              </a:rPr>
            </a:br>
            <a:r>
              <a:rPr lang="en-US" sz="2200" dirty="0" err="1" smtClean="0">
                <a:latin typeface="Consolas" pitchFamily="49" charset="0"/>
              </a:rPr>
              <a:t>capital_letters</a:t>
            </a:r>
            <a:r>
              <a:rPr lang="en-US" sz="2200" dirty="0" smtClean="0">
                <a:latin typeface="Consolas" pitchFamily="49" charset="0"/>
              </a:rPr>
              <a:t> = </a:t>
            </a:r>
            <a:r>
              <a:rPr lang="en-US" sz="2200" b="1" dirty="0" smtClean="0">
                <a:latin typeface="Consolas" pitchFamily="49" charset="0"/>
              </a:rPr>
              <a:t>'ABCDEFGHABCDEFGHABCDEFGH'</a:t>
            </a:r>
            <a:br>
              <a:rPr lang="en-US" sz="2200" b="1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print(</a:t>
            </a:r>
            <a:r>
              <a:rPr lang="en-US" sz="2200" b="1" dirty="0" smtClean="0">
                <a:latin typeface="Consolas" pitchFamily="49" charset="0"/>
              </a:rPr>
              <a:t>'Matching Characters'</a:t>
            </a:r>
            <a:r>
              <a:rPr lang="en-US" sz="2200" dirty="0" smtClean="0">
                <a:latin typeface="Consolas" pitchFamily="49" charset="0"/>
              </a:rPr>
              <a:t>)</a:t>
            </a:r>
            <a:br>
              <a:rPr lang="en-US" sz="2200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print(</a:t>
            </a:r>
            <a:r>
              <a:rPr lang="en-US" sz="2200" b="1" dirty="0" smtClean="0">
                <a:latin typeface="Consolas" pitchFamily="49" charset="0"/>
              </a:rPr>
              <a:t>'-------------------'</a:t>
            </a:r>
            <a:r>
              <a:rPr lang="en-US" sz="2200" dirty="0" smtClean="0">
                <a:latin typeface="Consolas" pitchFamily="49" charset="0"/>
              </a:rPr>
              <a:t>)</a:t>
            </a:r>
            <a:br>
              <a:rPr lang="en-US" sz="2200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print(</a:t>
            </a:r>
            <a:r>
              <a:rPr lang="en-US" sz="2200" dirty="0" err="1" smtClean="0">
                <a:latin typeface="Consolas" pitchFamily="49" charset="0"/>
              </a:rPr>
              <a:t>re.search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b="1" dirty="0" smtClean="0">
                <a:latin typeface="Consolas" pitchFamily="49" charset="0"/>
              </a:rPr>
              <a:t>'h'</a:t>
            </a:r>
            <a:r>
              <a:rPr lang="en-US" sz="2200" dirty="0" smtClean="0">
                <a:latin typeface="Consolas" pitchFamily="49" charset="0"/>
              </a:rPr>
              <a:t>, phrase))  </a:t>
            </a:r>
            <a:r>
              <a:rPr lang="en-US" sz="2200" i="1" dirty="0" smtClean="0">
                <a:latin typeface="Consolas" pitchFamily="49" charset="0"/>
              </a:rPr>
              <a:t># &lt;_</a:t>
            </a:r>
            <a:r>
              <a:rPr lang="en-US" sz="2200" i="1" dirty="0" err="1" smtClean="0">
                <a:latin typeface="Consolas" pitchFamily="49" charset="0"/>
              </a:rPr>
              <a:t>sre.SRE_Match</a:t>
            </a:r>
            <a:r>
              <a:rPr lang="en-US" sz="2200" i="1" dirty="0" smtClean="0">
                <a:latin typeface="Consolas" pitchFamily="49" charset="0"/>
              </a:rPr>
              <a:t> object; span=(7, 8), match='h'&gt;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print(</a:t>
            </a:r>
            <a:r>
              <a:rPr lang="en-US" sz="2200" dirty="0" err="1" smtClean="0">
                <a:latin typeface="Consolas" pitchFamily="49" charset="0"/>
              </a:rPr>
              <a:t>re.search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b="1" dirty="0" smtClean="0">
                <a:latin typeface="Consolas" pitchFamily="49" charset="0"/>
              </a:rPr>
              <a:t>'b'</a:t>
            </a:r>
            <a:r>
              <a:rPr lang="en-US" sz="2200" dirty="0" smtClean="0">
                <a:latin typeface="Consolas" pitchFamily="49" charset="0"/>
              </a:rPr>
              <a:t>, </a:t>
            </a:r>
            <a:r>
              <a:rPr lang="en-US" sz="2200" dirty="0" err="1" smtClean="0">
                <a:latin typeface="Consolas" pitchFamily="49" charset="0"/>
              </a:rPr>
              <a:t>capital_letters</a:t>
            </a:r>
            <a:r>
              <a:rPr lang="en-US" sz="2200" dirty="0" smtClean="0">
                <a:latin typeface="Consolas" pitchFamily="49" charset="0"/>
              </a:rPr>
              <a:t>))  </a:t>
            </a:r>
            <a:r>
              <a:rPr lang="en-US" sz="2200" i="1" dirty="0" smtClean="0">
                <a:latin typeface="Consolas" pitchFamily="49" charset="0"/>
              </a:rPr>
              <a:t># None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print(</a:t>
            </a:r>
            <a:r>
              <a:rPr lang="en-US" sz="2200" dirty="0" err="1" smtClean="0">
                <a:latin typeface="Consolas" pitchFamily="49" charset="0"/>
              </a:rPr>
              <a:t>re.search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b="1" dirty="0" smtClean="0">
                <a:latin typeface="Consolas" pitchFamily="49" charset="0"/>
              </a:rPr>
              <a:t>'b'</a:t>
            </a:r>
            <a:r>
              <a:rPr lang="en-US" sz="2200" dirty="0" smtClean="0">
                <a:latin typeface="Consolas" pitchFamily="49" charset="0"/>
              </a:rPr>
              <a:t>, </a:t>
            </a:r>
            <a:r>
              <a:rPr lang="en-US" sz="2200" dirty="0" err="1" smtClean="0">
                <a:latin typeface="Consolas" pitchFamily="49" charset="0"/>
              </a:rPr>
              <a:t>capital_letters</a:t>
            </a:r>
            <a:r>
              <a:rPr lang="en-US" sz="2200" dirty="0" smtClean="0">
                <a:latin typeface="Consolas" pitchFamily="49" charset="0"/>
              </a:rPr>
              <a:t>, </a:t>
            </a:r>
            <a:r>
              <a:rPr lang="en-US" sz="2200" dirty="0" err="1" smtClean="0">
                <a:latin typeface="Consolas" pitchFamily="49" charset="0"/>
              </a:rPr>
              <a:t>re.IGNORECASE</a:t>
            </a:r>
            <a:r>
              <a:rPr lang="en-US" sz="2200" dirty="0" smtClean="0">
                <a:latin typeface="Consolas" pitchFamily="49" charset="0"/>
              </a:rPr>
              <a:t>))  </a:t>
            </a:r>
            <a:r>
              <a:rPr lang="en-US" sz="2200" i="1" dirty="0" smtClean="0">
                <a:latin typeface="Consolas" pitchFamily="49" charset="0"/>
              </a:rPr>
              <a:t># &lt;_</a:t>
            </a:r>
            <a:r>
              <a:rPr lang="en-US" sz="2200" i="1" dirty="0" err="1" smtClean="0">
                <a:latin typeface="Consolas" pitchFamily="49" charset="0"/>
              </a:rPr>
              <a:t>sre.SRE_Match</a:t>
            </a:r>
            <a:r>
              <a:rPr lang="en-US" sz="2200" i="1" dirty="0" smtClean="0">
                <a:latin typeface="Consolas" pitchFamily="49" charset="0"/>
              </a:rPr>
              <a:t> object; span=(1, 2), match='B'&gt;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print(</a:t>
            </a:r>
            <a:r>
              <a:rPr lang="en-US" sz="2200" dirty="0" err="1" smtClean="0">
                <a:latin typeface="Consolas" pitchFamily="49" charset="0"/>
              </a:rPr>
              <a:t>re.findall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b="1" dirty="0" smtClean="0">
                <a:latin typeface="Consolas" pitchFamily="49" charset="0"/>
              </a:rPr>
              <a:t>'C'</a:t>
            </a:r>
            <a:r>
              <a:rPr lang="en-US" sz="2200" dirty="0" smtClean="0">
                <a:latin typeface="Consolas" pitchFamily="49" charset="0"/>
              </a:rPr>
              <a:t>, </a:t>
            </a:r>
            <a:r>
              <a:rPr lang="en-US" sz="2200" dirty="0" err="1" smtClean="0">
                <a:latin typeface="Consolas" pitchFamily="49" charset="0"/>
              </a:rPr>
              <a:t>capital_letters</a:t>
            </a:r>
            <a:r>
              <a:rPr lang="en-US" sz="2200" dirty="0" smtClean="0">
                <a:latin typeface="Consolas" pitchFamily="49" charset="0"/>
              </a:rPr>
              <a:t>))  </a:t>
            </a:r>
            <a:r>
              <a:rPr lang="en-US" sz="2200" i="1" dirty="0" smtClean="0">
                <a:latin typeface="Consolas" pitchFamily="49" charset="0"/>
              </a:rPr>
              <a:t># ['C', 'C', 'C']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new here to see except for the flag </a:t>
            </a:r>
            <a:r>
              <a:rPr lang="en-US" dirty="0" err="1" smtClean="0">
                <a:latin typeface="Consolas" pitchFamily="49" charset="0"/>
              </a:rPr>
              <a:t>re.IGNORECASE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alpha_pattern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= </a:t>
            </a:r>
            <a:r>
              <a:rPr lang="en-US" b="1" dirty="0" smtClean="0">
                <a:latin typeface="Consolas" pitchFamily="49" charset="0"/>
              </a:rPr>
              <a:t>'0123456789abcdefgh'</a:t>
            </a:r>
            <a:br>
              <a:rPr lang="en-US" b="1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/>
            </a:r>
            <a:br>
              <a:rPr lang="en-US" b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'5'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alpha_pattern</a:t>
            </a:r>
            <a:r>
              <a:rPr lang="en-US" dirty="0" smtClean="0">
                <a:latin typeface="Consolas" pitchFamily="49" charset="0"/>
              </a:rPr>
              <a:t>))  </a:t>
            </a:r>
            <a:r>
              <a:rPr lang="en-US" i="1" dirty="0" smtClean="0">
                <a:latin typeface="Consolas" pitchFamily="49" charset="0"/>
              </a:rPr>
              <a:t># &lt;_</a:t>
            </a:r>
            <a:r>
              <a:rPr lang="en-US" i="1" dirty="0" err="1" smtClean="0">
                <a:latin typeface="Consolas" pitchFamily="49" charset="0"/>
              </a:rPr>
              <a:t>sre.SRE_Match</a:t>
            </a:r>
            <a:r>
              <a:rPr lang="en-US" i="1" dirty="0" smtClean="0">
                <a:latin typeface="Consolas" pitchFamily="49" charset="0"/>
              </a:rPr>
              <a:t> object; span=(5, 6), match='5'&gt;</a:t>
            </a:r>
            <a:br>
              <a:rPr lang="en-US" i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'a'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alpha_pattern</a:t>
            </a:r>
            <a:r>
              <a:rPr lang="en-US" dirty="0" smtClean="0">
                <a:latin typeface="Consolas" pitchFamily="49" charset="0"/>
              </a:rPr>
              <a:t>))  </a:t>
            </a:r>
            <a:r>
              <a:rPr lang="en-US" i="1" dirty="0" smtClean="0">
                <a:latin typeface="Consolas" pitchFamily="49" charset="0"/>
              </a:rPr>
              <a:t># &lt;_</a:t>
            </a:r>
            <a:r>
              <a:rPr lang="en-US" i="1" dirty="0" err="1" smtClean="0">
                <a:latin typeface="Consolas" pitchFamily="49" charset="0"/>
              </a:rPr>
              <a:t>sre.SRE_Match</a:t>
            </a:r>
            <a:r>
              <a:rPr lang="en-US" i="1" dirty="0" smtClean="0">
                <a:latin typeface="Consolas" pitchFamily="49" charset="0"/>
              </a:rPr>
              <a:t> object; span=(10, 11), match='a'&gt;</a:t>
            </a:r>
            <a:br>
              <a:rPr lang="en-US" i="1" dirty="0" smtClean="0">
                <a:latin typeface="Consolas" pitchFamily="49" charset="0"/>
              </a:rPr>
            </a:br>
            <a:r>
              <a:rPr lang="en-US" i="1" dirty="0" smtClean="0">
                <a:latin typeface="Consolas" pitchFamily="49" charset="0"/>
              </a:rPr>
              <a:t/>
            </a:r>
            <a:br>
              <a:rPr lang="en-US" i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alpha_pattern_1 = </a:t>
            </a:r>
            <a:r>
              <a:rPr lang="en-US" b="1" dirty="0" smtClean="0">
                <a:latin typeface="Consolas" pitchFamily="49" charset="0"/>
              </a:rPr>
              <a:t>'[0-9][a-z]'  </a:t>
            </a:r>
            <a:r>
              <a:rPr lang="en-US" i="1" dirty="0" smtClean="0">
                <a:latin typeface="Consolas" pitchFamily="49" charset="0"/>
              </a:rPr>
              <a:t># any digit or lowercase letter</a:t>
            </a:r>
            <a:br>
              <a:rPr lang="en-US" i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re.match</a:t>
            </a:r>
            <a:r>
              <a:rPr lang="en-US" dirty="0" smtClean="0">
                <a:latin typeface="Consolas" pitchFamily="49" charset="0"/>
              </a:rPr>
              <a:t>(alpha_pattern_1, </a:t>
            </a:r>
            <a:r>
              <a:rPr lang="en-US" b="1" dirty="0" smtClean="0">
                <a:latin typeface="Consolas" pitchFamily="49" charset="0"/>
              </a:rPr>
              <a:t>'9'</a:t>
            </a:r>
            <a:r>
              <a:rPr lang="en-US" dirty="0" smtClean="0">
                <a:latin typeface="Consolas" pitchFamily="49" charset="0"/>
              </a:rPr>
              <a:t>))  </a:t>
            </a:r>
            <a:r>
              <a:rPr lang="en-US" i="1" dirty="0" smtClean="0">
                <a:latin typeface="Consolas" pitchFamily="49" charset="0"/>
              </a:rPr>
              <a:t># None</a:t>
            </a:r>
            <a:br>
              <a:rPr lang="en-US" i="1" dirty="0" smtClean="0">
                <a:latin typeface="Consolas" pitchFamily="49" charset="0"/>
              </a:rPr>
            </a:br>
            <a:r>
              <a:rPr lang="en-US" i="1" dirty="0" smtClean="0">
                <a:latin typeface="Consolas" pitchFamily="49" charset="0"/>
              </a:rPr>
              <a:t/>
            </a:r>
            <a:br>
              <a:rPr lang="en-US" i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'[a-z]'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'9920202022j22929'</a:t>
            </a:r>
            <a:r>
              <a:rPr lang="en-US" dirty="0" smtClean="0">
                <a:latin typeface="Consolas" pitchFamily="49" charset="0"/>
              </a:rPr>
              <a:t>))  </a:t>
            </a:r>
            <a:r>
              <a:rPr lang="en-US" i="1" dirty="0" smtClean="0">
                <a:latin typeface="Consolas" pitchFamily="49" charset="0"/>
              </a:rPr>
              <a:t># &lt;_</a:t>
            </a:r>
            <a:r>
              <a:rPr lang="en-US" i="1" dirty="0" err="1" smtClean="0">
                <a:latin typeface="Consolas" pitchFamily="49" charset="0"/>
              </a:rPr>
              <a:t>sre.SRE_Match</a:t>
            </a:r>
            <a:r>
              <a:rPr lang="en-US" i="1" dirty="0" smtClean="0">
                <a:latin typeface="Consolas" pitchFamily="49" charset="0"/>
              </a:rPr>
              <a:t> object; span=(10, 11), match='j'&gt;</a:t>
            </a:r>
            <a:br>
              <a:rPr lang="en-US" i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'[A-Z]'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'abcdefghijklmn83nOjsksZ'</a:t>
            </a:r>
            <a:r>
              <a:rPr lang="en-US" dirty="0" smtClean="0">
                <a:latin typeface="Consolas" pitchFamily="49" charset="0"/>
              </a:rPr>
              <a:t>))  </a:t>
            </a:r>
            <a:r>
              <a:rPr lang="en-US" i="1" dirty="0" smtClean="0">
                <a:latin typeface="Consolas" pitchFamily="49" charset="0"/>
              </a:rPr>
              <a:t># &lt;_</a:t>
            </a:r>
            <a:r>
              <a:rPr lang="en-US" i="1" dirty="0" err="1" smtClean="0">
                <a:latin typeface="Consolas" pitchFamily="49" charset="0"/>
              </a:rPr>
              <a:t>sre.SRE_Match</a:t>
            </a:r>
            <a:r>
              <a:rPr lang="en-US" i="1" dirty="0" smtClean="0">
                <a:latin typeface="Consolas" pitchFamily="49" charset="0"/>
              </a:rPr>
              <a:t> object; span=(17, 18), match='O'&gt;</a:t>
            </a:r>
            <a:br>
              <a:rPr lang="en-US" i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'[!@#$%^&amp;*()-+{}[]|\;"&lt;&gt;?'</a:t>
            </a:r>
            <a:r>
              <a:rPr lang="en-US" dirty="0" smtClean="0">
                <a:latin typeface="Consolas" pitchFamily="49" charset="0"/>
              </a:rPr>
              <a:t>,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b="1" dirty="0" smtClean="0">
                <a:latin typeface="Consolas" pitchFamily="49" charset="0"/>
              </a:rPr>
              <a:t>'zvgsggs272292hkOwuyeg%ss'</a:t>
            </a:r>
            <a:r>
              <a:rPr lang="en-US" dirty="0" smtClean="0">
                <a:latin typeface="Consolas" pitchFamily="49" charset="0"/>
              </a:rPr>
              <a:t>))  </a:t>
            </a:r>
            <a:r>
              <a:rPr lang="en-US" i="1" dirty="0" smtClean="0">
                <a:latin typeface="Consolas" pitchFamily="49" charset="0"/>
              </a:rPr>
              <a:t># &lt;_</a:t>
            </a:r>
            <a:r>
              <a:rPr lang="en-US" i="1" dirty="0" err="1" smtClean="0">
                <a:latin typeface="Consolas" pitchFamily="49" charset="0"/>
              </a:rPr>
              <a:t>sre.SRE_Match</a:t>
            </a:r>
            <a:r>
              <a:rPr lang="en-US" i="1" dirty="0" smtClean="0">
                <a:latin typeface="Consolas" pitchFamily="49" charset="0"/>
              </a:rPr>
              <a:t> object; span=(21, 22), match='%'&gt;</a:t>
            </a:r>
            <a:br>
              <a:rPr lang="en-US" i="1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'[a-</a:t>
            </a:r>
            <a:r>
              <a:rPr lang="en-US" b="1" dirty="0" err="1" smtClean="0">
                <a:latin typeface="Consolas" pitchFamily="49" charset="0"/>
              </a:rPr>
              <a:t>zA</a:t>
            </a:r>
            <a:r>
              <a:rPr lang="en-US" b="1" dirty="0" smtClean="0">
                <a:latin typeface="Consolas" pitchFamily="49" charset="0"/>
              </a:rPr>
              <a:t>-Z]'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'22838828289020932;/</a:t>
            </a:r>
            <a:r>
              <a:rPr lang="en-US" b="1" dirty="0" err="1" smtClean="0">
                <a:latin typeface="Consolas" pitchFamily="49" charset="0"/>
              </a:rPr>
              <a:t>asksk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))  </a:t>
            </a:r>
            <a:r>
              <a:rPr lang="en-US" i="1" dirty="0" smtClean="0">
                <a:latin typeface="Consolas" pitchFamily="49" charset="0"/>
              </a:rPr>
              <a:t># &lt;_</a:t>
            </a:r>
            <a:r>
              <a:rPr lang="en-US" i="1" dirty="0" err="1" smtClean="0">
                <a:latin typeface="Consolas" pitchFamily="49" charset="0"/>
              </a:rPr>
              <a:t>sre.SRE_Match</a:t>
            </a:r>
            <a:r>
              <a:rPr lang="en-US" i="1" dirty="0" smtClean="0">
                <a:latin typeface="Consolas" pitchFamily="49" charset="0"/>
              </a:rPr>
              <a:t> object; span=(19, 20), match='a'&gt;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about regular expressions</a:t>
            </a:r>
          </a:p>
          <a:p>
            <a:r>
              <a:rPr lang="en-US" dirty="0" smtClean="0"/>
              <a:t>Learn the various things you can do with them</a:t>
            </a:r>
          </a:p>
          <a:p>
            <a:r>
              <a:rPr lang="en-US" dirty="0" smtClean="0"/>
              <a:t>Work through a practical coding lab that showcases the power of regular expressions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Funny </a:t>
            </a:r>
            <a:r>
              <a:rPr lang="en-US" dirty="0" err="1" smtClean="0"/>
              <a:t>regex</a:t>
            </a:r>
            <a:r>
              <a:rPr lang="en-US" dirty="0" smtClean="0"/>
              <a:t> comic source: </a:t>
            </a:r>
            <a:r>
              <a:rPr lang="en-US" dirty="0" smtClean="0">
                <a:hlinkClick r:id="rId2"/>
              </a:rPr>
              <a:t>https://i.stack.imgur.com/MC2wS.png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Saying About 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when confronted with a problem, think “I know, I’ll use regular expressions.” Now they have two problems. </a:t>
            </a:r>
            <a:endParaRPr lang="en-US" dirty="0"/>
          </a:p>
          <a:p>
            <a:pPr lvl="1"/>
            <a:r>
              <a:rPr lang="en-US" dirty="0" smtClean="0"/>
              <a:t>Jamie </a:t>
            </a:r>
            <a:r>
              <a:rPr lang="en-US" dirty="0" err="1" smtClean="0"/>
              <a:t>Zawinski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</a:t>
            </a:r>
            <a:r>
              <a:rPr lang="en-US" dirty="0" err="1" smtClean="0"/>
              <a:t>regex</a:t>
            </a:r>
            <a:r>
              <a:rPr lang="en-US" dirty="0" smtClean="0"/>
              <a:t> Problems?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55521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Conundrum with 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technologies are extremely powerful yet many programmers don’t understand them well enough to exploit their usefulness</a:t>
            </a:r>
          </a:p>
          <a:p>
            <a:r>
              <a:rPr lang="en-US" dirty="0" smtClean="0"/>
              <a:t>Regular expressions, </a:t>
            </a:r>
            <a:r>
              <a:rPr lang="en-US" dirty="0" err="1" smtClean="0"/>
              <a:t>perl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and threading fall under this umbrella</a:t>
            </a:r>
          </a:p>
          <a:p>
            <a:r>
              <a:rPr lang="en-US" dirty="0" smtClean="0"/>
              <a:t>Regular expressions are extremely powerful for matching languages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worth the effort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</a:t>
            </a:r>
            <a:r>
              <a:rPr lang="en-US" dirty="0" smtClean="0"/>
              <a:t>a </a:t>
            </a:r>
            <a:r>
              <a:rPr lang="en-US" dirty="0" err="1" smtClean="0"/>
              <a:t>webapp</a:t>
            </a:r>
            <a:r>
              <a:rPr lang="en-US" dirty="0" smtClean="0"/>
              <a:t> and need to validate that the user is entering a valid email </a:t>
            </a:r>
            <a:r>
              <a:rPr lang="en-US" dirty="0" smtClean="0"/>
              <a:t>address?</a:t>
            </a:r>
            <a:endParaRPr lang="en-US" dirty="0" smtClean="0"/>
          </a:p>
          <a:p>
            <a:r>
              <a:rPr lang="en-US" dirty="0" smtClean="0"/>
              <a:t>Need to validate if the user password meets the criterion? </a:t>
            </a:r>
            <a:endParaRPr lang="en-US" dirty="0" smtClean="0"/>
          </a:p>
          <a:p>
            <a:r>
              <a:rPr lang="en-US" dirty="0" smtClean="0"/>
              <a:t>Need to replace certain characters within a block of text?</a:t>
            </a:r>
            <a:endParaRPr lang="en-US" dirty="0" smtClean="0"/>
          </a:p>
          <a:p>
            <a:r>
              <a:rPr lang="en-US" dirty="0" smtClean="0"/>
              <a:t>Need to do any type of pattern matching?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Exactly Are Regular Expressions?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regular expression (RE) specifies a set of strings that matches a pattern </a:t>
            </a:r>
          </a:p>
          <a:p>
            <a:r>
              <a:rPr lang="en-US" dirty="0" smtClean="0"/>
              <a:t>We’re going to start with super easy expressions, and then work our way to more complicated and practical examples</a:t>
            </a:r>
          </a:p>
          <a:p>
            <a:r>
              <a:rPr lang="en-US" dirty="0" smtClean="0"/>
              <a:t>The good news is, if you ever used a word document to search for a word, you’re close to understanding the power of regular expressions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Don’t Believe There’s a Good Way to Teach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syntax can look scary</a:t>
            </a:r>
          </a:p>
          <a:p>
            <a:r>
              <a:rPr lang="en-US" dirty="0" smtClean="0"/>
              <a:t>There’s a lot of jargon</a:t>
            </a:r>
          </a:p>
          <a:p>
            <a:r>
              <a:rPr lang="en-US" dirty="0" smtClean="0"/>
              <a:t>The syntax won’t make any sense</a:t>
            </a:r>
          </a:p>
          <a:p>
            <a:r>
              <a:rPr lang="en-US" dirty="0" smtClean="0"/>
              <a:t>So, I decided to teach </a:t>
            </a:r>
            <a:r>
              <a:rPr lang="en-US" dirty="0" err="1" smtClean="0"/>
              <a:t>regex</a:t>
            </a:r>
            <a:r>
              <a:rPr lang="en-US" dirty="0" smtClean="0"/>
              <a:t> by small examples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[1]: import re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[2]: phrase = """There's a </a:t>
            </a:r>
            <a:r>
              <a:rPr lang="en-US" dirty="0" err="1" smtClean="0">
                <a:latin typeface="Consolas" pitchFamily="49" charset="0"/>
              </a:rPr>
              <a:t>lotta</a:t>
            </a:r>
            <a:r>
              <a:rPr lang="en-US" dirty="0" smtClean="0">
                <a:latin typeface="Consolas" pitchFamily="49" charset="0"/>
              </a:rPr>
              <a:t> hear to learn there's a whole </a:t>
            </a:r>
            <a:r>
              <a:rPr lang="en-US" dirty="0" err="1" smtClean="0">
                <a:latin typeface="Consolas" pitchFamily="49" charset="0"/>
              </a:rPr>
              <a:t>lotta</a:t>
            </a:r>
            <a:r>
              <a:rPr lang="en-US" dirty="0" smtClean="0">
                <a:latin typeface="Consolas" pitchFamily="49" charset="0"/>
              </a:rPr>
              <a:t> here to 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...: earn and there's a whole </a:t>
            </a:r>
            <a:r>
              <a:rPr lang="en-US" dirty="0" err="1" smtClean="0">
                <a:latin typeface="Consolas" pitchFamily="49" charset="0"/>
              </a:rPr>
              <a:t>lotta</a:t>
            </a:r>
            <a:r>
              <a:rPr lang="en-US" dirty="0" smtClean="0">
                <a:latin typeface="Consolas" pitchFamily="49" charset="0"/>
              </a:rPr>
              <a:t> hear to </a:t>
            </a:r>
            <a:r>
              <a:rPr lang="en-US" dirty="0" err="1" smtClean="0">
                <a:latin typeface="Consolas" pitchFamily="49" charset="0"/>
              </a:rPr>
              <a:t>learnnnnnnnnnnnn</a:t>
            </a:r>
            <a:r>
              <a:rPr lang="en-US" dirty="0" smtClean="0">
                <a:latin typeface="Consolas" pitchFamily="49" charset="0"/>
              </a:rPr>
              <a:t>! But I yearn I go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...: </a:t>
            </a:r>
            <a:r>
              <a:rPr lang="en-US" dirty="0" err="1" smtClean="0">
                <a:latin typeface="Consolas" pitchFamily="49" charset="0"/>
              </a:rPr>
              <a:t>tta</a:t>
            </a:r>
            <a:r>
              <a:rPr lang="en-US" dirty="0" smtClean="0">
                <a:latin typeface="Consolas" pitchFamily="49" charset="0"/>
              </a:rPr>
              <a:t> learn!"""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[3]: </a:t>
            </a:r>
            <a:r>
              <a:rPr lang="en-US" dirty="0" err="1" smtClean="0">
                <a:latin typeface="Consolas" pitchFamily="49" charset="0"/>
              </a:rPr>
              <a:t>regex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re.compile</a:t>
            </a:r>
            <a:r>
              <a:rPr lang="en-US" dirty="0" smtClean="0">
                <a:latin typeface="Consolas" pitchFamily="49" charset="0"/>
              </a:rPr>
              <a:t>('lot')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[4]: </a:t>
            </a:r>
            <a:r>
              <a:rPr lang="en-US" dirty="0" err="1" smtClean="0">
                <a:latin typeface="Consolas" pitchFamily="49" charset="0"/>
              </a:rPr>
              <a:t>regex.search</a:t>
            </a:r>
            <a:r>
              <a:rPr lang="en-US" dirty="0" smtClean="0">
                <a:latin typeface="Consolas" pitchFamily="49" charset="0"/>
              </a:rPr>
              <a:t>(phrase)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Out[4]: &lt;</a:t>
            </a:r>
            <a:r>
              <a:rPr lang="en-US" dirty="0" err="1" smtClean="0">
                <a:latin typeface="Consolas" pitchFamily="49" charset="0"/>
              </a:rPr>
              <a:t>re.Match</a:t>
            </a:r>
            <a:r>
              <a:rPr lang="en-US" dirty="0" smtClean="0">
                <a:latin typeface="Consolas" pitchFamily="49" charset="0"/>
              </a:rPr>
              <a:t> object; span=(10, 13), match='lot'&gt;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590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Learn Regular Expressions in Python Through Examples </vt:lpstr>
      <vt:lpstr>Lesson Overview </vt:lpstr>
      <vt:lpstr>A Quick Saying About Regular Expressions </vt:lpstr>
      <vt:lpstr>Having regex Problems? </vt:lpstr>
      <vt:lpstr>The Conundrum with regular Expressions </vt:lpstr>
      <vt:lpstr>It’s worth the effort to learn</vt:lpstr>
      <vt:lpstr>What Exactly Are Regular Expressions? </vt:lpstr>
      <vt:lpstr>I Don’t Believe There’s a Good Way to Teach Them</vt:lpstr>
      <vt:lpstr>Example #1</vt:lpstr>
      <vt:lpstr>What’s exactly happening hear?</vt:lpstr>
      <vt:lpstr>Common regex functions in python </vt:lpstr>
      <vt:lpstr>Example # 2</vt:lpstr>
      <vt:lpstr>What’s Happening Here</vt:lpstr>
      <vt:lpstr>Example # 3</vt:lpstr>
      <vt:lpstr>What’s Happening Here</vt:lpstr>
      <vt:lpstr>Example # 4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Resources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46</cp:revision>
  <dcterms:created xsi:type="dcterms:W3CDTF">2020-05-18T03:45:53Z</dcterms:created>
  <dcterms:modified xsi:type="dcterms:W3CDTF">2020-05-21T05:11:10Z</dcterms:modified>
</cp:coreProperties>
</file>