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6" r:id="rId9"/>
    <p:sldId id="278" r:id="rId10"/>
    <p:sldId id="263" r:id="rId11"/>
    <p:sldId id="277"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68D97-218D-48BE-AB95-A35DDC14AB03}" type="datetimeFigureOut">
              <a:rPr lang="en-US" smtClean="0"/>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E16E6-6B55-49CA-8980-01B2571BEF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9E16E6-6B55-49CA-8980-01B2571BEFF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D1118C-BD9D-457C-9D6C-1DC2AB706E0A}" type="datetimeFigureOut">
              <a:rPr lang="en-US" smtClean="0"/>
              <a:pPr/>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1118C-BD9D-457C-9D6C-1DC2AB706E0A}"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1118C-BD9D-457C-9D6C-1DC2AB706E0A}" type="datetimeFigureOut">
              <a:rPr lang="en-US" smtClean="0"/>
              <a:pPr/>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1118C-BD9D-457C-9D6C-1DC2AB706E0A}" type="datetimeFigureOut">
              <a:rPr lang="en-US" smtClean="0"/>
              <a:pPr/>
              <a:t>5/21/2020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7D8A6-D981-4439-BBF0-852317305A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in Python</a:t>
            </a:r>
            <a:endParaRPr lang="en-US" dirty="0"/>
          </a:p>
        </p:txBody>
      </p:sp>
      <p:sp>
        <p:nvSpPr>
          <p:cNvPr id="3" name="Subtitle 2"/>
          <p:cNvSpPr>
            <a:spLocks noGrp="1"/>
          </p:cNvSpPr>
          <p:nvPr>
            <p:ph type="subTitle" idx="1"/>
          </p:nvPr>
        </p:nvSpPr>
        <p:spPr/>
        <p:txBody>
          <a:bodyPr/>
          <a:lstStyle/>
          <a:p>
            <a:r>
              <a:rPr lang="en-US" dirty="0" smtClean="0"/>
              <a:t>By Doug Purcell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By the Power of Inheritance…</a:t>
            </a:r>
            <a:endParaRPr lang="en-US" dirty="0"/>
          </a:p>
        </p:txBody>
      </p:sp>
      <p:sp>
        <p:nvSpPr>
          <p:cNvPr id="3" name="Content Placeholder 2"/>
          <p:cNvSpPr>
            <a:spLocks noGrp="1"/>
          </p:cNvSpPr>
          <p:nvPr>
            <p:ph idx="1"/>
          </p:nvPr>
        </p:nvSpPr>
        <p:spPr/>
        <p:txBody>
          <a:bodyPr/>
          <a:lstStyle/>
          <a:p>
            <a:r>
              <a:rPr lang="en-US" dirty="0" smtClean="0"/>
              <a:t>We can use all of the methods in the </a:t>
            </a:r>
            <a:r>
              <a:rPr lang="en-US" dirty="0" err="1" smtClean="0">
                <a:latin typeface="Consolas" pitchFamily="49" charset="0"/>
              </a:rPr>
              <a:t>TestCase</a:t>
            </a:r>
            <a:r>
              <a:rPr lang="en-US" dirty="0" smtClean="0"/>
              <a:t> class.</a:t>
            </a:r>
          </a:p>
          <a:p>
            <a:r>
              <a:rPr lang="en-US" dirty="0" smtClean="0"/>
              <a:t>To test this create a method called </a:t>
            </a:r>
            <a:r>
              <a:rPr lang="en-US" dirty="0" err="1" smtClean="0">
                <a:latin typeface="Consolas" pitchFamily="49" charset="0"/>
              </a:rPr>
              <a:t>test_empty</a:t>
            </a:r>
            <a:r>
              <a:rPr lang="en-US" dirty="0" smtClean="0"/>
              <a:t> and place the following in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This </a:t>
            </a:r>
            <a:endParaRPr lang="en-US" dirty="0"/>
          </a:p>
        </p:txBody>
      </p:sp>
      <p:sp>
        <p:nvSpPr>
          <p:cNvPr id="3" name="Content Placeholder 2"/>
          <p:cNvSpPr>
            <a:spLocks noGrp="1"/>
          </p:cNvSpPr>
          <p:nvPr>
            <p:ph idx="1"/>
          </p:nvPr>
        </p:nvSpPr>
        <p:spPr/>
        <p:txBody>
          <a:bodyPr/>
          <a:lstStyle/>
          <a:p>
            <a:pPr>
              <a:buNone/>
            </a:pPr>
            <a:r>
              <a:rPr lang="en-US" b="1" dirty="0" smtClean="0">
                <a:latin typeface="Consolas" pitchFamily="49" charset="0"/>
              </a:rPr>
              <a:t>def </a:t>
            </a:r>
            <a:r>
              <a:rPr lang="en-US" dirty="0" err="1" smtClean="0">
                <a:latin typeface="Consolas" pitchFamily="49" charset="0"/>
              </a:rPr>
              <a:t>test_emptylist</a:t>
            </a:r>
            <a:r>
              <a:rPr lang="en-US" dirty="0" smtClean="0">
                <a:latin typeface="Consolas" pitchFamily="49" charset="0"/>
              </a:rPr>
              <a:t>(self):</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self.assertEqual</a:t>
            </a:r>
            <a:r>
              <a:rPr lang="en-US" dirty="0" smtClean="0">
                <a:latin typeface="Consolas" pitchFamily="49" charset="0"/>
              </a:rPr>
              <a:t>([],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Inside of the </a:t>
            </a:r>
            <a:r>
              <a:rPr lang="en-US" dirty="0" err="1" smtClean="0">
                <a:latin typeface="Consolas" pitchFamily="49" charset="0"/>
              </a:rPr>
              <a:t>test_empty</a:t>
            </a:r>
            <a:r>
              <a:rPr lang="en-US" dirty="0" smtClean="0"/>
              <a:t> type the following </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s</a:t>
            </a:r>
            <a:r>
              <a:rPr lang="en-US" dirty="0" smtClean="0">
                <a:latin typeface="Consolas" pitchFamily="49" charset="0"/>
              </a:rPr>
              <a:t>elf</a:t>
            </a:r>
            <a:r>
              <a:rPr lang="en-US" dirty="0" smtClean="0"/>
              <a:t> followed by the dot notation</a:t>
            </a:r>
          </a:p>
          <a:p>
            <a:r>
              <a:rPr lang="en-US" dirty="0" smtClean="0"/>
              <a:t>What do you see?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Should see several assert methods in the </a:t>
            </a:r>
            <a:r>
              <a:rPr lang="en-US" dirty="0" err="1" smtClean="0">
                <a:latin typeface="Consolas" pitchFamily="49" charset="0"/>
              </a:rPr>
              <a:t>TestCase</a:t>
            </a:r>
            <a:r>
              <a:rPr lang="en-US" dirty="0" smtClean="0"/>
              <a:t> class </a:t>
            </a:r>
            <a:endParaRPr lang="en-US" dirty="0"/>
          </a:p>
        </p:txBody>
      </p:sp>
      <p:sp>
        <p:nvSpPr>
          <p:cNvPr id="3" name="Content Placeholder 2"/>
          <p:cNvSpPr>
            <a:spLocks noGrp="1"/>
          </p:cNvSpPr>
          <p:nvPr>
            <p:ph idx="1"/>
          </p:nvPr>
        </p:nvSpPr>
        <p:spPr>
          <a:xfrm>
            <a:off x="457200" y="1600200"/>
            <a:ext cx="8382000" cy="4953000"/>
          </a:xfrm>
        </p:spPr>
        <p:txBody>
          <a:bodyPr>
            <a:normAutofit fontScale="70000" lnSpcReduction="20000"/>
          </a:bodyPr>
          <a:lstStyle/>
          <a:p>
            <a:r>
              <a:rPr lang="en-US" dirty="0" err="1" smtClean="0">
                <a:latin typeface="Consolas" pitchFamily="49" charset="0"/>
              </a:rPr>
              <a:t>assertNotEqual</a:t>
            </a:r>
            <a:r>
              <a:rPr lang="en-US" dirty="0" smtClean="0">
                <a:latin typeface="Consolas" pitchFamily="49" charset="0"/>
              </a:rPr>
              <a:t>(a, b)</a:t>
            </a:r>
          </a:p>
          <a:p>
            <a:r>
              <a:rPr lang="en-US" dirty="0" err="1" smtClean="0">
                <a:latin typeface="Consolas" pitchFamily="49" charset="0"/>
              </a:rPr>
              <a:t>assertTrue</a:t>
            </a:r>
            <a:r>
              <a:rPr lang="en-US" dirty="0" smtClean="0">
                <a:latin typeface="Consolas" pitchFamily="49" charset="0"/>
              </a:rPr>
              <a:t>(x)</a:t>
            </a:r>
          </a:p>
          <a:p>
            <a:r>
              <a:rPr lang="en-US" dirty="0" err="1" smtClean="0">
                <a:latin typeface="Consolas" pitchFamily="49" charset="0"/>
              </a:rPr>
              <a:t>assertFalse</a:t>
            </a:r>
            <a:r>
              <a:rPr lang="en-US" dirty="0" smtClean="0">
                <a:latin typeface="Consolas" pitchFamily="49" charset="0"/>
              </a:rPr>
              <a:t>(x)</a:t>
            </a:r>
          </a:p>
          <a:p>
            <a:r>
              <a:rPr lang="en-US" dirty="0" err="1" smtClean="0">
                <a:latin typeface="Consolas" pitchFamily="49" charset="0"/>
              </a:rPr>
              <a:t>assertIs</a:t>
            </a:r>
            <a:r>
              <a:rPr lang="en-US" dirty="0" smtClean="0">
                <a:latin typeface="Consolas" pitchFamily="49" charset="0"/>
              </a:rPr>
              <a:t>(a, b)</a:t>
            </a:r>
          </a:p>
          <a:p>
            <a:r>
              <a:rPr lang="en-US" dirty="0" err="1" smtClean="0">
                <a:latin typeface="Consolas" pitchFamily="49" charset="0"/>
              </a:rPr>
              <a:t>assertIsNot</a:t>
            </a:r>
            <a:r>
              <a:rPr lang="en-US" dirty="0" smtClean="0">
                <a:latin typeface="Consolas" pitchFamily="49" charset="0"/>
              </a:rPr>
              <a:t>(a, b)</a:t>
            </a:r>
          </a:p>
          <a:p>
            <a:r>
              <a:rPr lang="en-US" dirty="0" err="1" smtClean="0">
                <a:latin typeface="Consolas" pitchFamily="49" charset="0"/>
              </a:rPr>
              <a:t>assertIsNone</a:t>
            </a:r>
            <a:r>
              <a:rPr lang="en-US" dirty="0" smtClean="0">
                <a:latin typeface="Consolas" pitchFamily="49" charset="0"/>
              </a:rPr>
              <a:t>(x)</a:t>
            </a:r>
          </a:p>
          <a:p>
            <a:r>
              <a:rPr lang="en-US" dirty="0" err="1" smtClean="0">
                <a:latin typeface="Consolas" pitchFamily="49" charset="0"/>
              </a:rPr>
              <a:t>assertIsNotNone</a:t>
            </a:r>
            <a:r>
              <a:rPr lang="en-US" dirty="0" smtClean="0">
                <a:latin typeface="Consolas" pitchFamily="49" charset="0"/>
              </a:rPr>
              <a:t>(x)</a:t>
            </a:r>
          </a:p>
          <a:p>
            <a:r>
              <a:rPr lang="en-US" dirty="0" err="1" smtClean="0">
                <a:latin typeface="Consolas" pitchFamily="49" charset="0"/>
              </a:rPr>
              <a:t>assertIn</a:t>
            </a:r>
            <a:r>
              <a:rPr lang="en-US" dirty="0" smtClean="0">
                <a:latin typeface="Consolas" pitchFamily="49" charset="0"/>
              </a:rPr>
              <a:t>(a, b)</a:t>
            </a:r>
          </a:p>
          <a:p>
            <a:r>
              <a:rPr lang="en-US" dirty="0" err="1" smtClean="0">
                <a:latin typeface="Consolas" pitchFamily="49" charset="0"/>
              </a:rPr>
              <a:t>assertNotIn</a:t>
            </a:r>
            <a:r>
              <a:rPr lang="en-US" dirty="0" smtClean="0">
                <a:latin typeface="Consolas" pitchFamily="49" charset="0"/>
              </a:rPr>
              <a:t>(a, b)</a:t>
            </a:r>
          </a:p>
          <a:p>
            <a:r>
              <a:rPr lang="en-US" dirty="0" err="1" smtClean="0">
                <a:latin typeface="Consolas" pitchFamily="49" charset="0"/>
              </a:rPr>
              <a:t>assertIsInstance</a:t>
            </a:r>
            <a:r>
              <a:rPr lang="en-US" dirty="0" smtClean="0">
                <a:latin typeface="Consolas" pitchFamily="49" charset="0"/>
              </a:rPr>
              <a:t>(a, b)</a:t>
            </a:r>
          </a:p>
          <a:p>
            <a:r>
              <a:rPr lang="en-US" dirty="0" err="1" smtClean="0">
                <a:latin typeface="Consolas" pitchFamily="49" charset="0"/>
              </a:rPr>
              <a:t>assertNotIsInstance</a:t>
            </a:r>
            <a:r>
              <a:rPr lang="en-US" dirty="0" smtClean="0">
                <a:latin typeface="Consolas" pitchFamily="49" charset="0"/>
              </a:rPr>
              <a:t>(a, b</a:t>
            </a:r>
            <a:r>
              <a:rPr lang="en-US" dirty="0" smtClean="0">
                <a:latin typeface="Consolas" pitchFamily="49" charset="0"/>
              </a:rPr>
              <a:t>)</a:t>
            </a:r>
          </a:p>
          <a:p>
            <a:pPr>
              <a:buNone/>
            </a:pPr>
            <a:endParaRPr lang="en-US" dirty="0" smtClean="0"/>
          </a:p>
          <a:p>
            <a:pPr>
              <a:buNone/>
            </a:pPr>
            <a:r>
              <a:rPr lang="en-US" dirty="0" smtClean="0"/>
              <a:t>Full list with details here: </a:t>
            </a:r>
            <a:r>
              <a:rPr lang="en-US" dirty="0" smtClean="0">
                <a:hlinkClick r:id="rId2"/>
              </a:rPr>
              <a:t>https</a:t>
            </a:r>
            <a:r>
              <a:rPr lang="en-US" dirty="0" smtClean="0">
                <a:hlinkClick r:id="rId2"/>
              </a:rPr>
              <a:t>://docs.python.org/3/library/unittest.html#unittest.TestCase.debug</a:t>
            </a:r>
            <a:endParaRPr lang="en-US"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Helpful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these assert methods to write code for our unit tests</a:t>
            </a:r>
          </a:p>
          <a:p>
            <a:r>
              <a:rPr lang="en-US" dirty="0" smtClean="0"/>
              <a:t>The goal is to write tests for all our functions so that we can test as many different scenarios as possible</a:t>
            </a:r>
          </a:p>
          <a:p>
            <a:r>
              <a:rPr lang="en-US" dirty="0" smtClean="0"/>
              <a:t>If a failure occurs then that indicates that something is wrong with the logic of our code</a:t>
            </a:r>
          </a:p>
          <a:p>
            <a:r>
              <a:rPr lang="en-US" dirty="0" smtClean="0"/>
              <a:t>The goal is to get 100% coverage, or to test every single function in our code and ensures it passes</a:t>
            </a:r>
          </a:p>
          <a:p>
            <a:r>
              <a:rPr lang="en-US" dirty="0" smtClean="0"/>
              <a:t>You have to understand what your functions do in order to write the appropriate tests. This is a great way to think about your code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Write a </a:t>
            </a:r>
            <a:r>
              <a:rPr lang="en-US" dirty="0" err="1" smtClean="0"/>
              <a:t>unitest</a:t>
            </a:r>
            <a:r>
              <a:rPr lang="en-US" dirty="0" smtClean="0"/>
              <a:t> to test the append method in a list</a:t>
            </a:r>
            <a:endParaRPr lang="en-US" dirty="0"/>
          </a:p>
        </p:txBody>
      </p:sp>
      <p:sp>
        <p:nvSpPr>
          <p:cNvPr id="3" name="Content Placeholder 2"/>
          <p:cNvSpPr>
            <a:spLocks noGrp="1"/>
          </p:cNvSpPr>
          <p:nvPr>
            <p:ph idx="1"/>
          </p:nvPr>
        </p:nvSpPr>
        <p:spPr/>
        <p:txBody>
          <a:bodyPr/>
          <a:lstStyle/>
          <a:p>
            <a:r>
              <a:rPr lang="en-US" dirty="0" smtClean="0"/>
              <a:t>Lists are </a:t>
            </a:r>
            <a:r>
              <a:rPr lang="en-US" dirty="0" err="1" smtClean="0"/>
              <a:t>mutuable</a:t>
            </a:r>
            <a:r>
              <a:rPr lang="en-US" dirty="0" smtClean="0"/>
              <a:t> data types that comes with several methods</a:t>
            </a:r>
          </a:p>
          <a:p>
            <a:r>
              <a:rPr lang="en-US" dirty="0" smtClean="0"/>
              <a:t>The append method allows us  to add an item to the end of the list</a:t>
            </a:r>
          </a:p>
          <a:p>
            <a:r>
              <a:rPr lang="en-US" dirty="0" smtClean="0"/>
              <a:t>If we want to write a unit test to ensure that this method works as advertised, how can we do that?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one approach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rPr>
              <a:t>def </a:t>
            </a:r>
            <a:r>
              <a:rPr lang="en-US" dirty="0" err="1" smtClean="0">
                <a:latin typeface="Consolas" pitchFamily="49" charset="0"/>
              </a:rPr>
              <a:t>test_count</a:t>
            </a:r>
            <a:r>
              <a:rPr lang="en-US" dirty="0" smtClean="0">
                <a:latin typeface="Consolas" pitchFamily="49" charset="0"/>
              </a:rPr>
              <a:t>(self):</a:t>
            </a:r>
            <a:br>
              <a:rPr lang="en-US" dirty="0" smtClean="0">
                <a:latin typeface="Consolas" pitchFamily="49" charset="0"/>
              </a:rPr>
            </a:br>
            <a:r>
              <a:rPr lang="en-US" dirty="0" smtClean="0">
                <a:latin typeface="Consolas" pitchFamily="49" charset="0"/>
              </a:rPr>
              <a:t>    </a:t>
            </a:r>
            <a:r>
              <a:rPr lang="en-US" i="1" dirty="0" smtClean="0">
                <a:latin typeface="Consolas" pitchFamily="49" charset="0"/>
              </a:rPr>
              <a:t>"""</a:t>
            </a:r>
            <a:br>
              <a:rPr lang="en-US" i="1" dirty="0" smtClean="0">
                <a:latin typeface="Consolas" pitchFamily="49" charset="0"/>
              </a:rPr>
            </a:br>
            <a:r>
              <a:rPr lang="en-US" i="1" dirty="0" smtClean="0">
                <a:latin typeface="Consolas" pitchFamily="49" charset="0"/>
              </a:rPr>
              <a:t>    </a:t>
            </a:r>
            <a:r>
              <a:rPr lang="en-US" b="1" dirty="0" smtClean="0">
                <a:latin typeface="Consolas" pitchFamily="49" charset="0"/>
              </a:rPr>
              <a:t>:return</a:t>
            </a:r>
            <a:r>
              <a:rPr lang="en-US" i="1" dirty="0" smtClean="0">
                <a:latin typeface="Consolas" pitchFamily="49" charset="0"/>
              </a:rPr>
              <a:t>: tests the count method in lists</a:t>
            </a:r>
            <a:br>
              <a:rPr lang="en-US" i="1" dirty="0" smtClean="0">
                <a:latin typeface="Consolas" pitchFamily="49" charset="0"/>
              </a:rPr>
            </a:br>
            <a:r>
              <a:rPr lang="en-US" i="1" dirty="0" smtClean="0">
                <a:latin typeface="Consolas" pitchFamily="49" charset="0"/>
              </a:rPr>
              <a:t>    """</a:t>
            </a:r>
            <a:br>
              <a:rPr lang="en-US" i="1" dirty="0" smtClean="0">
                <a:latin typeface="Consolas" pitchFamily="49" charset="0"/>
              </a:rPr>
            </a:br>
            <a:r>
              <a:rPr lang="en-US" i="1" dirty="0" smtClean="0">
                <a:latin typeface="Consolas" pitchFamily="49" charset="0"/>
              </a:rPr>
              <a:t>    </a:t>
            </a:r>
            <a:r>
              <a:rPr lang="en-US" dirty="0" smtClean="0">
                <a:latin typeface="Consolas" pitchFamily="49" charset="0"/>
              </a:rPr>
              <a:t>letters =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'b'</a:t>
            </a:r>
            <a:r>
              <a:rPr lang="en-US" dirty="0" smtClean="0">
                <a:latin typeface="Consolas" pitchFamily="49" charset="0"/>
              </a:rPr>
              <a:t>, </a:t>
            </a:r>
            <a:r>
              <a:rPr lang="en-US" b="1" dirty="0" smtClean="0">
                <a:latin typeface="Consolas" pitchFamily="49" charset="0"/>
              </a:rPr>
              <a:t>'b'</a:t>
            </a:r>
            <a:r>
              <a:rPr lang="en-US" dirty="0" smtClean="0">
                <a:latin typeface="Consolas" pitchFamily="49" charset="0"/>
              </a:rPr>
              <a:t>, </a:t>
            </a:r>
            <a:r>
              <a:rPr lang="en-US" b="1" dirty="0" smtClean="0">
                <a:latin typeface="Consolas" pitchFamily="49" charset="0"/>
              </a:rPr>
              <a:t>'c'</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vowels =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'e'</a:t>
            </a:r>
            <a:r>
              <a:rPr lang="en-US" dirty="0" smtClean="0">
                <a:latin typeface="Consolas" pitchFamily="49" charset="0"/>
              </a:rPr>
              <a:t>, </a:t>
            </a:r>
            <a:r>
              <a:rPr lang="en-US" b="1" dirty="0" smtClean="0">
                <a:latin typeface="Consolas" pitchFamily="49" charset="0"/>
              </a:rPr>
              <a:t>'</a:t>
            </a:r>
            <a:r>
              <a:rPr lang="en-US" b="1" dirty="0" err="1" smtClean="0">
                <a:latin typeface="Consolas" pitchFamily="49" charset="0"/>
              </a:rPr>
              <a:t>i</a:t>
            </a:r>
            <a:r>
              <a:rPr lang="en-US" b="1" dirty="0" smtClean="0">
                <a:latin typeface="Consolas" pitchFamily="49" charset="0"/>
              </a:rPr>
              <a:t>'</a:t>
            </a:r>
            <a:r>
              <a:rPr lang="en-US" dirty="0" smtClean="0">
                <a:latin typeface="Consolas" pitchFamily="49" charset="0"/>
              </a:rPr>
              <a:t>, </a:t>
            </a:r>
            <a:r>
              <a:rPr lang="en-US" b="1" dirty="0" smtClean="0">
                <a:latin typeface="Consolas" pitchFamily="49" charset="0"/>
              </a:rPr>
              <a:t>'o'</a:t>
            </a:r>
            <a:r>
              <a:rPr lang="en-US" dirty="0" smtClean="0">
                <a:latin typeface="Consolas" pitchFamily="49" charset="0"/>
              </a:rPr>
              <a:t>, </a:t>
            </a:r>
            <a:r>
              <a:rPr lang="en-US" b="1" dirty="0" smtClean="0">
                <a:latin typeface="Consolas" pitchFamily="49" charset="0"/>
              </a:rPr>
              <a:t>'u'</a:t>
            </a:r>
            <a:r>
              <a:rPr lang="en-US" dirty="0" smtClean="0">
                <a:latin typeface="Consolas" pitchFamily="49" charset="0"/>
              </a:rPr>
              <a:t>, </a:t>
            </a:r>
            <a:r>
              <a:rPr lang="en-US" b="1" dirty="0" smtClean="0">
                <a:latin typeface="Consolas" pitchFamily="49" charset="0"/>
              </a:rPr>
              <a:t>'y'</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self.assertGreater</a:t>
            </a:r>
            <a:r>
              <a:rPr lang="en-US" dirty="0" smtClean="0">
                <a:latin typeface="Consolas" pitchFamily="49" charset="0"/>
              </a:rPr>
              <a:t>(</a:t>
            </a:r>
            <a:r>
              <a:rPr lang="en-US" dirty="0" err="1" smtClean="0">
                <a:latin typeface="Consolas" pitchFamily="49" charset="0"/>
              </a:rPr>
              <a:t>len</a:t>
            </a:r>
            <a:r>
              <a:rPr lang="en-US" dirty="0" smtClean="0">
                <a:latin typeface="Consolas" pitchFamily="49" charset="0"/>
              </a:rPr>
              <a:t>(vowels), </a:t>
            </a:r>
            <a:r>
              <a:rPr lang="en-US" dirty="0" err="1" smtClean="0">
                <a:latin typeface="Consolas" pitchFamily="49" charset="0"/>
              </a:rPr>
              <a:t>len</a:t>
            </a:r>
            <a:r>
              <a:rPr lang="en-US" dirty="0" smtClean="0">
                <a:latin typeface="Consolas" pitchFamily="49" charset="0"/>
              </a:rPr>
              <a:t>(letters))</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self.assertEqual</a:t>
            </a:r>
            <a:r>
              <a:rPr lang="en-US" dirty="0" smtClean="0">
                <a:latin typeface="Consolas" pitchFamily="49" charset="0"/>
              </a:rPr>
              <a:t>(</a:t>
            </a:r>
            <a:r>
              <a:rPr lang="en-US" dirty="0" err="1" smtClean="0">
                <a:latin typeface="Consolas" pitchFamily="49" charset="0"/>
              </a:rPr>
              <a:t>letters.count</a:t>
            </a:r>
            <a:r>
              <a:rPr lang="en-US" dirty="0" smtClean="0">
                <a:latin typeface="Consolas" pitchFamily="49" charset="0"/>
              </a:rPr>
              <a:t>(</a:t>
            </a:r>
            <a:r>
              <a:rPr lang="en-US" b="1" dirty="0" smtClean="0">
                <a:latin typeface="Consolas" pitchFamily="49" charset="0"/>
              </a:rPr>
              <a:t>'a'</a:t>
            </a:r>
            <a:r>
              <a:rPr lang="en-US" dirty="0" smtClean="0">
                <a:latin typeface="Consolas" pitchFamily="49" charset="0"/>
              </a:rPr>
              <a:t>), 2)</a:t>
            </a:r>
            <a:endParaRPr lang="en-US" dirty="0">
              <a:latin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a unit test that tests if two lists are equal</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Consolas" pitchFamily="49" charset="0"/>
              </a:rPr>
              <a:t>def </a:t>
            </a:r>
            <a:r>
              <a:rPr lang="en-US" sz="2200" dirty="0" err="1" smtClean="0">
                <a:latin typeface="Consolas" pitchFamily="49" charset="0"/>
              </a:rPr>
              <a:t>test_equality</a:t>
            </a:r>
            <a:r>
              <a:rPr lang="en-US" sz="2200" dirty="0" smtClean="0">
                <a:latin typeface="Consolas" pitchFamily="49" charset="0"/>
              </a:rPr>
              <a:t>(self):</a:t>
            </a:r>
            <a:br>
              <a:rPr lang="en-US" sz="2200" dirty="0" smtClean="0">
                <a:latin typeface="Consolas" pitchFamily="49" charset="0"/>
              </a:rPr>
            </a:br>
            <a:r>
              <a:rPr lang="en-US" sz="2200" dirty="0" smtClean="0">
                <a:latin typeface="Consolas" pitchFamily="49" charset="0"/>
              </a:rPr>
              <a:t>    </a:t>
            </a:r>
            <a:r>
              <a:rPr lang="en-US" sz="2200" i="1" dirty="0" smtClean="0">
                <a:latin typeface="Consolas" pitchFamily="49" charset="0"/>
              </a:rPr>
              <a:t>"""</a:t>
            </a:r>
            <a:br>
              <a:rPr lang="en-US" sz="2200" i="1" dirty="0" smtClean="0">
                <a:latin typeface="Consolas" pitchFamily="49" charset="0"/>
              </a:rPr>
            </a:br>
            <a:r>
              <a:rPr lang="en-US" sz="2200" i="1" dirty="0" smtClean="0">
                <a:latin typeface="Consolas" pitchFamily="49" charset="0"/>
              </a:rPr>
              <a:t>    </a:t>
            </a:r>
            <a:r>
              <a:rPr lang="en-US" sz="2200" b="1" dirty="0" smtClean="0">
                <a:latin typeface="Consolas" pitchFamily="49" charset="0"/>
              </a:rPr>
              <a:t>:return</a:t>
            </a:r>
            <a:r>
              <a:rPr lang="en-US" sz="2200" i="1" dirty="0" smtClean="0">
                <a:latin typeface="Consolas" pitchFamily="49" charset="0"/>
              </a:rPr>
              <a:t>: tests to see if lists are</a:t>
            </a:r>
            <a:br>
              <a:rPr lang="en-US" sz="2200" i="1" dirty="0" smtClean="0">
                <a:latin typeface="Consolas" pitchFamily="49" charset="0"/>
              </a:rPr>
            </a:br>
            <a:r>
              <a:rPr lang="en-US" sz="2200" i="1" dirty="0" smtClean="0">
                <a:latin typeface="Consolas" pitchFamily="49" charset="0"/>
              </a:rPr>
              <a:t>    equal.</a:t>
            </a:r>
            <a:br>
              <a:rPr lang="en-US" sz="2200" i="1" dirty="0" smtClean="0">
                <a:latin typeface="Consolas" pitchFamily="49" charset="0"/>
              </a:rPr>
            </a:br>
            <a:r>
              <a:rPr lang="en-US" sz="2200" i="1" dirty="0" smtClean="0">
                <a:latin typeface="Consolas" pitchFamily="49" charset="0"/>
              </a:rPr>
              <a:t>    """</a:t>
            </a:r>
            <a:br>
              <a:rPr lang="en-US" sz="2200" i="1" dirty="0" smtClean="0">
                <a:latin typeface="Consolas" pitchFamily="49" charset="0"/>
              </a:rPr>
            </a:br>
            <a:r>
              <a:rPr lang="en-US" sz="2200" i="1" dirty="0" smtClean="0">
                <a:latin typeface="Consolas" pitchFamily="49" charset="0"/>
              </a:rPr>
              <a:t>    </a:t>
            </a:r>
            <a:r>
              <a:rPr lang="en-US" sz="2200" dirty="0" smtClean="0">
                <a:latin typeface="Consolas" pitchFamily="49" charset="0"/>
              </a:rPr>
              <a:t>letters =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vowels =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'e'</a:t>
            </a:r>
            <a:r>
              <a:rPr lang="en-US" sz="2200" dirty="0" smtClean="0">
                <a:latin typeface="Consolas" pitchFamily="49" charset="0"/>
              </a:rPr>
              <a:t>, </a:t>
            </a:r>
            <a:r>
              <a:rPr lang="en-US" sz="2200" b="1" dirty="0" smtClean="0">
                <a:latin typeface="Consolas" pitchFamily="49" charset="0"/>
              </a:rPr>
              <a:t>'</a:t>
            </a:r>
            <a:r>
              <a:rPr lang="en-US" sz="2200" b="1" dirty="0" err="1" smtClean="0">
                <a:latin typeface="Consolas" pitchFamily="49" charset="0"/>
              </a:rPr>
              <a:t>i</a:t>
            </a:r>
            <a:r>
              <a:rPr lang="en-US" sz="2200" b="1" dirty="0" smtClean="0">
                <a:latin typeface="Consolas" pitchFamily="49" charset="0"/>
              </a:rPr>
              <a:t>'</a:t>
            </a:r>
            <a:r>
              <a:rPr lang="en-US" sz="2200" dirty="0" smtClean="0">
                <a:latin typeface="Consolas" pitchFamily="49" charset="0"/>
              </a:rPr>
              <a:t>, </a:t>
            </a:r>
            <a:r>
              <a:rPr lang="en-US" sz="2200" b="1" dirty="0" smtClean="0">
                <a:latin typeface="Consolas" pitchFamily="49" charset="0"/>
              </a:rPr>
              <a:t>'o'</a:t>
            </a:r>
            <a:r>
              <a:rPr lang="en-US" sz="2200" dirty="0" smtClean="0">
                <a:latin typeface="Consolas" pitchFamily="49" charset="0"/>
              </a:rPr>
              <a:t>, </a:t>
            </a:r>
            <a:r>
              <a:rPr lang="en-US" sz="2200" b="1" dirty="0" smtClean="0">
                <a:latin typeface="Consolas" pitchFamily="49" charset="0"/>
              </a:rPr>
              <a:t>'u'</a:t>
            </a:r>
            <a:r>
              <a:rPr lang="en-US" sz="2200" dirty="0" smtClean="0">
                <a:latin typeface="Consolas" pitchFamily="49" charset="0"/>
              </a:rPr>
              <a:t>, </a:t>
            </a:r>
            <a:r>
              <a:rPr lang="en-US" sz="2200" b="1" dirty="0" smtClean="0">
                <a:latin typeface="Consolas" pitchFamily="49" charset="0"/>
              </a:rPr>
              <a:t>'y'</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'a'</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endParaRPr lang="en-US" sz="2200" dirty="0">
              <a:latin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Makes Perfect: Let’s </a:t>
            </a:r>
            <a:endParaRPr lang="en-US" dirty="0"/>
          </a:p>
        </p:txBody>
      </p:sp>
      <p:sp>
        <p:nvSpPr>
          <p:cNvPr id="3" name="Content Placeholder 2"/>
          <p:cNvSpPr>
            <a:spLocks noGrp="1"/>
          </p:cNvSpPr>
          <p:nvPr>
            <p:ph idx="1"/>
          </p:nvPr>
        </p:nvSpPr>
        <p:spPr>
          <a:xfrm>
            <a:off x="457200" y="1600200"/>
            <a:ext cx="8382000" cy="4953000"/>
          </a:xfrm>
        </p:spPr>
        <p:txBody>
          <a:bodyPr>
            <a:normAutofit fontScale="92500" lnSpcReduction="20000"/>
          </a:bodyPr>
          <a:lstStyle/>
          <a:p>
            <a:r>
              <a:rPr lang="en-US" dirty="0" smtClean="0"/>
              <a:t>Let’s write 6 more unit tests to </a:t>
            </a:r>
            <a:r>
              <a:rPr lang="en-US" dirty="0" err="1" smtClean="0"/>
              <a:t>tes</a:t>
            </a:r>
            <a:r>
              <a:rPr lang="en-US" dirty="0" smtClean="0"/>
              <a:t> the following methods for a list </a:t>
            </a:r>
          </a:p>
          <a:p>
            <a:pPr lvl="1"/>
            <a:r>
              <a:rPr lang="en-US" dirty="0" smtClean="0"/>
              <a:t>e</a:t>
            </a:r>
            <a:r>
              <a:rPr lang="en-US" dirty="0" smtClean="0"/>
              <a:t>xtend</a:t>
            </a:r>
          </a:p>
          <a:p>
            <a:pPr lvl="1"/>
            <a:r>
              <a:rPr lang="en-US" dirty="0" smtClean="0"/>
              <a:t>r</a:t>
            </a:r>
            <a:r>
              <a:rPr lang="en-US" dirty="0" smtClean="0"/>
              <a:t>emove</a:t>
            </a:r>
          </a:p>
          <a:p>
            <a:pPr lvl="1"/>
            <a:r>
              <a:rPr lang="en-US" dirty="0" smtClean="0"/>
              <a:t>s</a:t>
            </a:r>
            <a:r>
              <a:rPr lang="en-US" dirty="0" smtClean="0"/>
              <a:t>ort</a:t>
            </a:r>
          </a:p>
          <a:p>
            <a:pPr lvl="1"/>
            <a:r>
              <a:rPr lang="en-US" dirty="0" smtClean="0"/>
              <a:t>r</a:t>
            </a:r>
            <a:r>
              <a:rPr lang="en-US" dirty="0" smtClean="0"/>
              <a:t>everse</a:t>
            </a:r>
          </a:p>
          <a:p>
            <a:pPr lvl="1"/>
            <a:r>
              <a:rPr lang="en-US" dirty="0" smtClean="0"/>
              <a:t>i</a:t>
            </a:r>
            <a:r>
              <a:rPr lang="en-US" dirty="0" smtClean="0"/>
              <a:t>nsert </a:t>
            </a:r>
          </a:p>
          <a:p>
            <a:pPr lvl="1"/>
            <a:r>
              <a:rPr lang="en-US" dirty="0" smtClean="0"/>
              <a:t>p</a:t>
            </a:r>
            <a:r>
              <a:rPr lang="en-US" dirty="0" smtClean="0"/>
              <a:t>op</a:t>
            </a:r>
            <a:endParaRPr lang="en-US" dirty="0"/>
          </a:p>
          <a:p>
            <a:pPr lvl="1"/>
            <a:endParaRPr lang="en-US" dirty="0" smtClean="0"/>
          </a:p>
          <a:p>
            <a:pPr lvl="1">
              <a:buNone/>
            </a:pPr>
            <a:r>
              <a:rPr lang="en-US" b="1" dirty="0" smtClean="0"/>
              <a:t>	At the end we should have a total of 10 unit tests, and they should all pass. Let’s take 15 minutes to work on this individuality, I’m here to help on chat or voice anytime you need 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 </a:t>
            </a:r>
            <a:endParaRPr lang="en-US" dirty="0"/>
          </a:p>
        </p:txBody>
      </p:sp>
      <p:sp>
        <p:nvSpPr>
          <p:cNvPr id="3" name="Content Placeholder 2"/>
          <p:cNvSpPr>
            <a:spLocks noGrp="1"/>
          </p:cNvSpPr>
          <p:nvPr>
            <p:ph idx="1"/>
          </p:nvPr>
        </p:nvSpPr>
        <p:spPr>
          <a:xfrm>
            <a:off x="457200" y="1600200"/>
            <a:ext cx="8305800" cy="4724400"/>
          </a:xfrm>
        </p:spPr>
        <p:txBody>
          <a:bodyPr>
            <a:normAutofit/>
          </a:bodyPr>
          <a:lstStyle/>
          <a:p>
            <a:r>
              <a:rPr lang="en-US" dirty="0" smtClean="0"/>
              <a:t>Learn the practical business sense of why most software engineering teams write unit tests</a:t>
            </a:r>
          </a:p>
          <a:p>
            <a:r>
              <a:rPr lang="en-US" dirty="0" smtClean="0"/>
              <a:t>Discover why writing unit tests is an excellent way to learn how to code </a:t>
            </a:r>
          </a:p>
          <a:p>
            <a:r>
              <a:rPr lang="en-US" dirty="0" smtClean="0"/>
              <a:t>A quick overview of object oriented programming in python </a:t>
            </a:r>
          </a:p>
          <a:p>
            <a:r>
              <a:rPr lang="en-US" dirty="0" smtClean="0"/>
              <a:t>An overview of </a:t>
            </a:r>
            <a:r>
              <a:rPr lang="en-US" dirty="0" err="1" smtClean="0">
                <a:latin typeface="Consolas" pitchFamily="49" charset="0"/>
              </a:rPr>
              <a:t>unittest</a:t>
            </a:r>
            <a:r>
              <a:rPr lang="en-US" dirty="0" smtClean="0"/>
              <a:t> </a:t>
            </a:r>
          </a:p>
          <a:p>
            <a:r>
              <a:rPr lang="en-US" dirty="0" smtClean="0"/>
              <a:t>A lab to test your knowledge of unit testing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software engineering teams write unit tests </a:t>
            </a:r>
            <a:endParaRPr lang="en-US" dirty="0"/>
          </a:p>
        </p:txBody>
      </p:sp>
      <p:sp>
        <p:nvSpPr>
          <p:cNvPr id="3" name="Content Placeholder 2"/>
          <p:cNvSpPr>
            <a:spLocks noGrp="1"/>
          </p:cNvSpPr>
          <p:nvPr>
            <p:ph idx="1"/>
          </p:nvPr>
        </p:nvSpPr>
        <p:spPr/>
        <p:txBody>
          <a:bodyPr/>
          <a:lstStyle/>
          <a:p>
            <a:r>
              <a:rPr lang="en-US" dirty="0" smtClean="0"/>
              <a:t>Why? Just like manufacturers have a quality assurance team to test the integrity of their products before they put it into the market, software teams do as well</a:t>
            </a:r>
          </a:p>
          <a:p>
            <a:r>
              <a:rPr lang="en-US" dirty="0" smtClean="0"/>
              <a:t>Software can be very unstable. It doesn’t always do what we want which can be scary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was the pioneer in the testing industry</a:t>
            </a:r>
            <a:endParaRPr lang="en-US" dirty="0"/>
          </a:p>
        </p:txBody>
      </p:sp>
      <p:sp>
        <p:nvSpPr>
          <p:cNvPr id="3" name="Content Placeholder 2"/>
          <p:cNvSpPr>
            <a:spLocks noGrp="1"/>
          </p:cNvSpPr>
          <p:nvPr>
            <p:ph idx="1"/>
          </p:nvPr>
        </p:nvSpPr>
        <p:spPr/>
        <p:txBody>
          <a:bodyPr/>
          <a:lstStyle/>
          <a:p>
            <a:r>
              <a:rPr lang="en-US" dirty="0" smtClean="0"/>
              <a:t>This was a testing framework created for the Java programming language </a:t>
            </a:r>
          </a:p>
          <a:p>
            <a:r>
              <a:rPr lang="en-US" dirty="0" smtClean="0"/>
              <a:t>It was inspired many other testing frameworks </a:t>
            </a:r>
          </a:p>
          <a:p>
            <a:r>
              <a:rPr lang="en-US" dirty="0" smtClean="0"/>
              <a:t>The </a:t>
            </a:r>
            <a:r>
              <a:rPr lang="en-US" dirty="0" err="1" smtClean="0">
                <a:latin typeface="Consolas" pitchFamily="49" charset="0"/>
              </a:rPr>
              <a:t>unittest</a:t>
            </a:r>
            <a:r>
              <a:rPr lang="en-US" dirty="0" smtClean="0"/>
              <a:t> framework in python was inspired by </a:t>
            </a:r>
            <a:r>
              <a:rPr lang="en-US" dirty="0" err="1" smtClean="0"/>
              <a:t>Junit</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Understand  Classes </a:t>
            </a:r>
            <a:endParaRPr lang="en-US" dirty="0"/>
          </a:p>
        </p:txBody>
      </p:sp>
      <p:sp>
        <p:nvSpPr>
          <p:cNvPr id="3" name="Content Placeholder 2"/>
          <p:cNvSpPr>
            <a:spLocks noGrp="1"/>
          </p:cNvSpPr>
          <p:nvPr>
            <p:ph idx="1"/>
          </p:nvPr>
        </p:nvSpPr>
        <p:spPr/>
        <p:txBody>
          <a:bodyPr/>
          <a:lstStyle/>
          <a:p>
            <a:r>
              <a:rPr lang="en-US" dirty="0" smtClean="0"/>
              <a:t>Need a quick refresher on classes? </a:t>
            </a:r>
          </a:p>
          <a:p>
            <a:r>
              <a:rPr lang="en-US" dirty="0" smtClean="0"/>
              <a:t>Let’s model a simple </a:t>
            </a:r>
            <a:r>
              <a:rPr lang="en-US" dirty="0" err="1" smtClean="0"/>
              <a:t>LightBulb</a:t>
            </a:r>
            <a:endParaRPr lang="en-US" dirty="0" smtClean="0"/>
          </a:p>
          <a:p>
            <a:r>
              <a:rPr lang="en-US" dirty="0" smtClean="0"/>
              <a:t>Let’s review inheritance </a:t>
            </a:r>
            <a:r>
              <a:rPr lang="en-US" dirty="0" smtClean="0"/>
              <a:t>by modeling polygons or finite shapes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learn the setup for </a:t>
            </a:r>
            <a:r>
              <a:rPr lang="en-US" dirty="0" err="1" smtClean="0"/>
              <a:t>unittest</a:t>
            </a:r>
            <a:endParaRPr lang="en-US" dirty="0"/>
          </a:p>
        </p:txBody>
      </p:sp>
      <p:sp>
        <p:nvSpPr>
          <p:cNvPr id="3" name="Content Placeholder 2"/>
          <p:cNvSpPr>
            <a:spLocks noGrp="1"/>
          </p:cNvSpPr>
          <p:nvPr>
            <p:ph idx="1"/>
          </p:nvPr>
        </p:nvSpPr>
        <p:spPr>
          <a:xfrm>
            <a:off x="457200" y="1600200"/>
            <a:ext cx="8686800" cy="4800600"/>
          </a:xfrm>
        </p:spPr>
        <p:txBody>
          <a:bodyPr>
            <a:normAutofit fontScale="70000" lnSpcReduction="20000"/>
          </a:bodyPr>
          <a:lstStyle/>
          <a:p>
            <a:pPr>
              <a:buNone/>
            </a:pPr>
            <a:r>
              <a:rPr lang="en-US" dirty="0" smtClean="0">
                <a:latin typeface="Consolas" pitchFamily="49" charset="0"/>
              </a:rPr>
              <a:t>import </a:t>
            </a:r>
            <a:r>
              <a:rPr lang="en-US" dirty="0" err="1" smtClean="0">
                <a:latin typeface="Consolas" pitchFamily="49" charset="0"/>
              </a:rPr>
              <a:t>unittest</a:t>
            </a:r>
            <a:endParaRPr lang="en-US" dirty="0" smtClean="0">
              <a:latin typeface="Consolas" pitchFamily="49" charset="0"/>
            </a:endParaRPr>
          </a:p>
          <a:p>
            <a:pPr>
              <a:buNone/>
            </a:pPr>
            <a:endParaRPr lang="en-US" dirty="0" smtClean="0">
              <a:latin typeface="Consolas" pitchFamily="49" charset="0"/>
            </a:endParaRPr>
          </a:p>
          <a:p>
            <a:pPr>
              <a:buNone/>
            </a:pPr>
            <a:endParaRPr lang="en-US" dirty="0" smtClean="0">
              <a:latin typeface="Consolas" pitchFamily="49" charset="0"/>
            </a:endParaRPr>
          </a:p>
          <a:p>
            <a:pPr>
              <a:buNone/>
            </a:pPr>
            <a:r>
              <a:rPr lang="en-US" dirty="0" smtClean="0">
                <a:latin typeface="Consolas" pitchFamily="49" charset="0"/>
              </a:rPr>
              <a:t>class </a:t>
            </a:r>
            <a:r>
              <a:rPr lang="en-US" dirty="0" err="1" smtClean="0">
                <a:latin typeface="Consolas" pitchFamily="49" charset="0"/>
              </a:rPr>
              <a:t>TestDataStructures</a:t>
            </a:r>
            <a:r>
              <a:rPr lang="en-US" dirty="0" smtClean="0">
                <a:latin typeface="Consolas" pitchFamily="49" charset="0"/>
              </a:rPr>
              <a:t>(</a:t>
            </a:r>
            <a:r>
              <a:rPr lang="en-US" dirty="0" err="1" smtClean="0">
                <a:latin typeface="Consolas" pitchFamily="49" charset="0"/>
              </a:rPr>
              <a:t>unittest.TestCase</a:t>
            </a:r>
            <a:r>
              <a:rPr lang="en-US" dirty="0" smtClean="0">
                <a:latin typeface="Consolas" pitchFamily="49" charset="0"/>
              </a:rPr>
              <a:t>):</a:t>
            </a:r>
          </a:p>
          <a:p>
            <a:pPr>
              <a:buNone/>
            </a:pPr>
            <a:r>
              <a:rPr lang="en-US" dirty="0" smtClean="0">
                <a:latin typeface="Consolas" pitchFamily="49" charset="0"/>
              </a:rPr>
              <a:t>    """</a:t>
            </a:r>
          </a:p>
          <a:p>
            <a:pPr>
              <a:buNone/>
            </a:pPr>
            <a:r>
              <a:rPr lang="en-US" dirty="0" smtClean="0">
                <a:latin typeface="Consolas" pitchFamily="49" charset="0"/>
              </a:rPr>
              <a:t>    A class that tests the functionality of</a:t>
            </a:r>
          </a:p>
          <a:p>
            <a:pPr>
              <a:buNone/>
            </a:pPr>
            <a:r>
              <a:rPr lang="en-US" dirty="0" smtClean="0">
                <a:latin typeface="Consolas" pitchFamily="49" charset="0"/>
              </a:rPr>
              <a:t>    the </a:t>
            </a:r>
            <a:r>
              <a:rPr lang="en-US" dirty="0" err="1" smtClean="0">
                <a:latin typeface="Consolas" pitchFamily="49" charset="0"/>
              </a:rPr>
              <a:t>unittest</a:t>
            </a:r>
            <a:r>
              <a:rPr lang="en-US" dirty="0" smtClean="0">
                <a:latin typeface="Consolas" pitchFamily="49" charset="0"/>
              </a:rPr>
              <a:t> module in python. It accomplishes</a:t>
            </a:r>
          </a:p>
          <a:p>
            <a:pPr>
              <a:buNone/>
            </a:pPr>
            <a:r>
              <a:rPr lang="en-US" dirty="0" smtClean="0">
                <a:latin typeface="Consolas" pitchFamily="49" charset="0"/>
              </a:rPr>
              <a:t>    this by testing the various methods that can</a:t>
            </a:r>
          </a:p>
          <a:p>
            <a:pPr>
              <a:buNone/>
            </a:pPr>
            <a:r>
              <a:rPr lang="en-US" dirty="0" smtClean="0">
                <a:latin typeface="Consolas" pitchFamily="49" charset="0"/>
              </a:rPr>
              <a:t>    be called on data structures.</a:t>
            </a:r>
          </a:p>
          <a:p>
            <a:pPr>
              <a:buNone/>
            </a:pPr>
            <a:r>
              <a:rPr lang="en-US" dirty="0" smtClean="0">
                <a:latin typeface="Consolas" pitchFamily="49" charset="0"/>
              </a:rPr>
              <a:t>    """</a:t>
            </a:r>
          </a:p>
          <a:p>
            <a:pPr>
              <a:buNone/>
            </a:pPr>
            <a:endParaRPr lang="en-US" dirty="0" smtClean="0">
              <a:latin typeface="Consolas" pitchFamily="49" charset="0"/>
            </a:endParaRPr>
          </a:p>
          <a:p>
            <a:pPr>
              <a:buNone/>
            </a:pPr>
            <a:r>
              <a:rPr lang="en-US" dirty="0" smtClean="0">
                <a:latin typeface="Consolas" pitchFamily="49" charset="0"/>
              </a:rPr>
              <a:t>if __name__ == '__main__':</a:t>
            </a:r>
          </a:p>
          <a:p>
            <a:pPr>
              <a:buNone/>
            </a:pPr>
            <a:r>
              <a:rPr lang="en-US" dirty="0" smtClean="0">
                <a:latin typeface="Consolas" pitchFamily="49" charset="0"/>
              </a:rPr>
              <a:t>    </a:t>
            </a:r>
            <a:r>
              <a:rPr lang="en-US" dirty="0" err="1" smtClean="0">
                <a:latin typeface="Consolas" pitchFamily="49" charset="0"/>
              </a:rPr>
              <a:t>unittest.main</a:t>
            </a:r>
            <a:r>
              <a:rPr lang="en-US" dirty="0" smtClean="0">
                <a:latin typeface="Consolas" pitchFamily="49" charset="0"/>
              </a:rPr>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That Everyone Codes this</a:t>
            </a:r>
            <a:endParaRPr lang="en-US" dirty="0"/>
          </a:p>
        </p:txBody>
      </p:sp>
      <p:sp>
        <p:nvSpPr>
          <p:cNvPr id="3" name="Content Placeholder 2"/>
          <p:cNvSpPr>
            <a:spLocks noGrp="1"/>
          </p:cNvSpPr>
          <p:nvPr>
            <p:ph idx="1"/>
          </p:nvPr>
        </p:nvSpPr>
        <p:spPr>
          <a:xfrm>
            <a:off x="304800" y="1295400"/>
            <a:ext cx="8382000" cy="5257800"/>
          </a:xfrm>
        </p:spPr>
        <p:txBody>
          <a:bodyPr>
            <a:normAutofit lnSpcReduction="10000"/>
          </a:bodyPr>
          <a:lstStyle/>
          <a:p>
            <a:r>
              <a:rPr lang="en-US" sz="2500" dirty="0" smtClean="0">
                <a:latin typeface="+mj-lt"/>
              </a:rPr>
              <a:t>In </a:t>
            </a:r>
            <a:r>
              <a:rPr lang="en-US" sz="2500" dirty="0" err="1" smtClean="0">
                <a:latin typeface="+mj-lt"/>
              </a:rPr>
              <a:t>PyCharm</a:t>
            </a:r>
            <a:r>
              <a:rPr lang="en-US" sz="2500" dirty="0" smtClean="0">
                <a:latin typeface="+mj-lt"/>
              </a:rPr>
              <a:t> create  a new module and call it </a:t>
            </a:r>
            <a:r>
              <a:rPr lang="en-US" sz="2500" dirty="0" err="1" smtClean="0">
                <a:latin typeface="Consolas" pitchFamily="49" charset="0"/>
              </a:rPr>
              <a:t>test_datastructures</a:t>
            </a:r>
            <a:endParaRPr lang="en-US" sz="2500" dirty="0" smtClean="0">
              <a:latin typeface="Consolas" pitchFamily="49" charset="0"/>
            </a:endParaRPr>
          </a:p>
          <a:p>
            <a:r>
              <a:rPr lang="en-US" sz="2500" b="1" dirty="0" smtClean="0">
                <a:latin typeface="Consolas" pitchFamily="49" charset="0"/>
              </a:rPr>
              <a:t>i</a:t>
            </a:r>
            <a:r>
              <a:rPr lang="en-US" sz="2500" b="1" dirty="0" smtClean="0">
                <a:latin typeface="Consolas" pitchFamily="49" charset="0"/>
              </a:rPr>
              <a:t>mport </a:t>
            </a:r>
            <a:r>
              <a:rPr lang="en-US" sz="2500" b="1" dirty="0" err="1" smtClean="0">
                <a:latin typeface="Consolas" pitchFamily="49" charset="0"/>
              </a:rPr>
              <a:t>unittest</a:t>
            </a:r>
            <a:r>
              <a:rPr lang="en-US" sz="2500" dirty="0" smtClean="0"/>
              <a:t>: Import the </a:t>
            </a:r>
            <a:r>
              <a:rPr lang="en-US" sz="2500" dirty="0" err="1" smtClean="0"/>
              <a:t>builtin</a:t>
            </a:r>
            <a:r>
              <a:rPr lang="en-US" sz="2500" dirty="0" smtClean="0"/>
              <a:t> unit test framework in python</a:t>
            </a:r>
          </a:p>
          <a:p>
            <a:r>
              <a:rPr lang="en-US" sz="2500" b="1" dirty="0" smtClean="0">
                <a:latin typeface="Consolas" pitchFamily="49" charset="0"/>
              </a:rPr>
              <a:t>class </a:t>
            </a:r>
            <a:r>
              <a:rPr lang="en-US" sz="2500" b="1" dirty="0" err="1" smtClean="0">
                <a:latin typeface="Consolas" pitchFamily="49" charset="0"/>
              </a:rPr>
              <a:t>TestDataStructures</a:t>
            </a:r>
            <a:r>
              <a:rPr lang="en-US" sz="2500" b="1" dirty="0" smtClean="0">
                <a:latin typeface="Consolas" pitchFamily="49" charset="0"/>
              </a:rPr>
              <a:t>(</a:t>
            </a:r>
            <a:r>
              <a:rPr lang="en-US" sz="2500" b="1" dirty="0" err="1" smtClean="0">
                <a:latin typeface="Consolas" pitchFamily="49" charset="0"/>
              </a:rPr>
              <a:t>unittest.TestCase</a:t>
            </a:r>
            <a:r>
              <a:rPr lang="en-US" sz="2500" b="1" dirty="0" smtClean="0">
                <a:latin typeface="Consolas" pitchFamily="49" charset="0"/>
              </a:rPr>
              <a:t>): </a:t>
            </a:r>
            <a:r>
              <a:rPr lang="en-US" sz="2500" dirty="0" smtClean="0"/>
              <a:t>Create a class, and extend the </a:t>
            </a:r>
            <a:r>
              <a:rPr lang="en-US" sz="2500" dirty="0" err="1" smtClean="0"/>
              <a:t>unittest.TestCase</a:t>
            </a:r>
            <a:r>
              <a:rPr lang="en-US" sz="2500" dirty="0" smtClean="0"/>
              <a:t> class. Instances of </a:t>
            </a:r>
            <a:r>
              <a:rPr lang="en-US" sz="2500" dirty="0" err="1" smtClean="0"/>
              <a:t>unittest.TestCase</a:t>
            </a:r>
            <a:r>
              <a:rPr lang="en-US" sz="2500" dirty="0" smtClean="0"/>
              <a:t> represent logical test units in the </a:t>
            </a:r>
            <a:r>
              <a:rPr lang="en-US" sz="2500" dirty="0" err="1" smtClean="0"/>
              <a:t>unitest</a:t>
            </a:r>
            <a:r>
              <a:rPr lang="en-US" sz="2500" dirty="0" smtClean="0"/>
              <a:t> universe. This class is extended to be used as the base or super class, with specific tests being implemented by the concrete or subclasses.</a:t>
            </a:r>
          </a:p>
          <a:p>
            <a:r>
              <a:rPr lang="en-US" sz="2500" b="1" dirty="0" err="1" smtClean="0">
                <a:latin typeface="Consolas" pitchFamily="49" charset="0"/>
              </a:rPr>
              <a:t>u</a:t>
            </a:r>
            <a:r>
              <a:rPr lang="en-US" sz="2500" b="1" dirty="0" err="1" smtClean="0">
                <a:latin typeface="Consolas" pitchFamily="49" charset="0"/>
              </a:rPr>
              <a:t>nittest.main</a:t>
            </a:r>
            <a:r>
              <a:rPr lang="en-US" sz="2500" b="1" dirty="0" smtClean="0">
                <a:latin typeface="Consolas" pitchFamily="49" charset="0"/>
              </a:rPr>
              <a:t>(): </a:t>
            </a:r>
            <a:r>
              <a:rPr lang="en-US" sz="2500" dirty="0" smtClean="0"/>
              <a:t>A simple way to run the tests. The </a:t>
            </a:r>
            <a:r>
              <a:rPr lang="en-US" sz="2500" dirty="0" err="1" smtClean="0"/>
              <a:t>unittest.main</a:t>
            </a:r>
            <a:r>
              <a:rPr lang="en-US" sz="2500" dirty="0" smtClean="0"/>
              <a:t>() provides a command-line interface to test the script</a:t>
            </a:r>
          </a:p>
          <a:p>
            <a:endParaRPr lang="en-US" sz="2500"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Ahead</a:t>
            </a:r>
            <a:endParaRPr lang="en-US" dirty="0"/>
          </a:p>
        </p:txBody>
      </p:sp>
      <p:sp>
        <p:nvSpPr>
          <p:cNvPr id="3" name="Content Placeholder 2"/>
          <p:cNvSpPr>
            <a:spLocks noGrp="1"/>
          </p:cNvSpPr>
          <p:nvPr>
            <p:ph idx="1"/>
          </p:nvPr>
        </p:nvSpPr>
        <p:spPr/>
        <p:txBody>
          <a:bodyPr/>
          <a:lstStyle/>
          <a:p>
            <a:r>
              <a:rPr lang="en-US" dirty="0" smtClean="0"/>
              <a:t>Go ahead and run the program. What do you see?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Also Run </a:t>
            </a:r>
            <a:r>
              <a:rPr lang="en-US" dirty="0" err="1" smtClean="0">
                <a:latin typeface="Consolas" pitchFamily="49" charset="0"/>
              </a:rPr>
              <a:t>unittests</a:t>
            </a:r>
            <a:r>
              <a:rPr lang="en-US" dirty="0" smtClean="0"/>
              <a:t> via the command line </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 python </a:t>
            </a:r>
            <a:r>
              <a:rPr lang="en-US" dirty="0" smtClean="0">
                <a:latin typeface="Consolas" pitchFamily="49" charset="0"/>
              </a:rPr>
              <a:t>-m </a:t>
            </a:r>
            <a:r>
              <a:rPr lang="en-US" dirty="0" err="1" smtClean="0">
                <a:latin typeface="Consolas" pitchFamily="49" charset="0"/>
              </a:rPr>
              <a:t>test_datastructures</a:t>
            </a:r>
            <a:endParaRPr lang="en-US" dirty="0" smtClean="0">
              <a:latin typeface="Consolas" pitchFamily="49" charset="0"/>
            </a:endParaRPr>
          </a:p>
          <a:p>
            <a:r>
              <a:rPr lang="en-US" dirty="0" smtClean="0">
                <a:latin typeface="+mj-lt"/>
              </a:rPr>
              <a:t>This is useful if you want to run a batch of </a:t>
            </a:r>
            <a:r>
              <a:rPr lang="en-US" dirty="0" err="1" smtClean="0">
                <a:latin typeface="+mj-lt"/>
              </a:rPr>
              <a:t>unittests</a:t>
            </a:r>
            <a:r>
              <a:rPr lang="en-US" dirty="0" smtClean="0">
                <a:latin typeface="+mj-lt"/>
              </a:rPr>
              <a:t> at once </a:t>
            </a:r>
            <a:endParaRPr lang="en-US"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691</Words>
  <Application>Microsoft Office PowerPoint</Application>
  <PresentationFormat>On-screen Show (4:3)</PresentationFormat>
  <Paragraphs>93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Testing in Python</vt:lpstr>
      <vt:lpstr>Lesson Overview </vt:lpstr>
      <vt:lpstr>Most software engineering teams write unit tests </vt:lpstr>
      <vt:lpstr>Junit was the pioneer in the testing industry</vt:lpstr>
      <vt:lpstr>Need to Understand  Classes </vt:lpstr>
      <vt:lpstr>Now, let’s learn the setup for unittest</vt:lpstr>
      <vt:lpstr>Important That Everyone Codes this</vt:lpstr>
      <vt:lpstr>Go Ahead</vt:lpstr>
      <vt:lpstr>Can Also Run unittests via the command line </vt:lpstr>
      <vt:lpstr>By the Power of Inheritance…</vt:lpstr>
      <vt:lpstr>Add This </vt:lpstr>
      <vt:lpstr>Inside of the test_empty type the following </vt:lpstr>
      <vt:lpstr>Should see several assert methods in the TestCase class </vt:lpstr>
      <vt:lpstr>This is Helpful </vt:lpstr>
      <vt:lpstr>Let’s Write a unitest to test the append method in a list</vt:lpstr>
      <vt:lpstr>Here’s one approach </vt:lpstr>
      <vt:lpstr>How About a unit test that tests if two lists are equal</vt:lpstr>
      <vt:lpstr>Practice Makes Perfect: Let’s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47</cp:revision>
  <dcterms:created xsi:type="dcterms:W3CDTF">2020-05-18T03:48:32Z</dcterms:created>
  <dcterms:modified xsi:type="dcterms:W3CDTF">2020-05-21T15:19:17Z</dcterms:modified>
</cp:coreProperties>
</file>