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8" r:id="rId2"/>
  </p:sldMasterIdLst>
  <p:notesMasterIdLst>
    <p:notesMasterId r:id="rId4"/>
  </p:notesMasterIdLst>
  <p:sldIdLst>
    <p:sldId id="755" r:id="rId3"/>
  </p:sldIdLst>
  <p:sldSz cx="9144000" cy="6858000" type="screen4x3"/>
  <p:notesSz cx="7010400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F"/>
    <a:srgbClr val="005495"/>
    <a:srgbClr val="4699DE"/>
    <a:srgbClr val="519810"/>
    <a:srgbClr val="77787B"/>
    <a:srgbClr val="9ED600"/>
    <a:srgbClr val="983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7" autoAdjust="0"/>
    <p:restoredTop sz="99879" autoAdjust="0"/>
  </p:normalViewPr>
  <p:slideViewPr>
    <p:cSldViewPr snapToObjects="1">
      <p:cViewPr>
        <p:scale>
          <a:sx n="80" d="100"/>
          <a:sy n="80" d="100"/>
        </p:scale>
        <p:origin x="-514" y="82"/>
      </p:cViewPr>
      <p:guideLst>
        <p:guide orient="horz" pos="232"/>
        <p:guide pos="5579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 snapToObjects="1">
      <p:cViewPr varScale="1">
        <p:scale>
          <a:sx n="67" d="100"/>
          <a:sy n="67" d="100"/>
        </p:scale>
        <p:origin x="-2784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386" cy="46511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77" y="0"/>
            <a:ext cx="3038386" cy="46511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E05C88-B949-4567-8A48-E3CA57013710}" type="datetimeFigureOut">
              <a:rPr lang="en-US"/>
              <a:pPr>
                <a:defRPr/>
              </a:pPr>
              <a:t>6/2/2017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387"/>
            <a:ext cx="5608320" cy="4183083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797"/>
            <a:ext cx="3038386" cy="465118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77" y="8829797"/>
            <a:ext cx="3038386" cy="465118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FE10D4-0777-43F3-8273-0536ADBB59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6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114800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buSzPct val="130000"/>
              <a:buFont typeface="Wingdings" pitchFamily="2" charset="2"/>
              <a:buChar char="§"/>
              <a:defRPr sz="1600">
                <a:solidFill>
                  <a:schemeClr val="tx1"/>
                </a:solidFill>
              </a:defRPr>
            </a:lvl1pPr>
            <a:lvl2pPr>
              <a:buClrTx/>
              <a:defRPr sz="16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28600" y="1245762"/>
            <a:ext cx="4356326" cy="263149"/>
          </a:xfrm>
        </p:spPr>
        <p:txBody>
          <a:bodyPr anchor="b"/>
          <a:lstStyle>
            <a:lvl1pPr>
              <a:buClr>
                <a:srgbClr val="00549F"/>
              </a:buClr>
              <a:buNone/>
              <a:defRPr sz="1800" b="1"/>
            </a:lvl1pPr>
            <a:lvl2pPr>
              <a:buClr>
                <a:srgbClr val="00549F"/>
              </a:buClr>
              <a:defRPr sz="1200"/>
            </a:lvl2pPr>
            <a:lvl3pPr>
              <a:buClr>
                <a:srgbClr val="00549F"/>
              </a:buClr>
              <a:defRPr sz="1200"/>
            </a:lvl3pPr>
            <a:lvl4pPr>
              <a:buClr>
                <a:srgbClr val="00549F"/>
              </a:buClr>
              <a:defRPr sz="1000"/>
            </a:lvl4pPr>
            <a:lvl5pPr>
              <a:buClr>
                <a:srgbClr val="00549F"/>
              </a:buCl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54948"/>
            <a:ext cx="8686800" cy="3339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/>
          </p:cNvSpPr>
          <p:nvPr>
            <p:ph type="title"/>
          </p:nvPr>
        </p:nvSpPr>
        <p:spPr bwMode="auto">
          <a:xfrm>
            <a:off x="244475" y="179388"/>
            <a:ext cx="86502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44475" y="2092325"/>
            <a:ext cx="8640763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1875" y="6691313"/>
            <a:ext cx="265113" cy="138112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D486DC9-2146-4459-83E6-198C7350C7F7}" type="slidenum">
              <a:rPr lang="en-US" sz="9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latin typeface="+mn-lt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430588" y="6661150"/>
            <a:ext cx="2282825" cy="184150"/>
          </a:xfrm>
          <a:prstGeom prst="rect">
            <a:avLst/>
          </a:prstGeom>
          <a:ln>
            <a:noFill/>
          </a:ln>
        </p:spPr>
        <p:txBody>
          <a:bodyPr lIns="0" tIns="9144" rIns="0" bIns="9144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900"/>
              </a:spcBef>
              <a:buNone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Aft>
                <a:spcPts val="0"/>
              </a:spcAft>
              <a:buClr>
                <a:srgbClr val="00549F"/>
              </a:buClr>
              <a:buFont typeface="Wingdings" pitchFamily="2" charset="2"/>
              <a:buNone/>
              <a:defRPr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Confidential- For internal use only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rgbClr val="00549F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549F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549F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549F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549F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549F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549F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549F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549F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73050" indent="-273050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rgbClr val="00549F"/>
        </a:buClr>
        <a:buFont typeface="Wingdings" pitchFamily="2" charset="2"/>
        <a:buChar char="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7675" indent="-182563" algn="l" rtl="0" eaLnBrk="1" fontAlgn="base" hangingPunct="1">
        <a:lnSpc>
          <a:spcPct val="90000"/>
        </a:lnSpc>
        <a:spcBef>
          <a:spcPts val="900"/>
        </a:spcBef>
        <a:spcAft>
          <a:spcPct val="0"/>
        </a:spcAft>
        <a:buClr>
          <a:srgbClr val="00549F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18256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rgbClr val="00549F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12800" indent="-182563" algn="l" rtl="0" eaLnBrk="1" fontAlgn="base" hangingPunct="1">
        <a:lnSpc>
          <a:spcPct val="90000"/>
        </a:lnSpc>
        <a:spcBef>
          <a:spcPts val="200"/>
        </a:spcBef>
        <a:spcAft>
          <a:spcPct val="0"/>
        </a:spcAft>
        <a:buClr>
          <a:srgbClr val="00549F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87425" indent="-182563" algn="l" rtl="0" eaLnBrk="1" fontAlgn="base" hangingPunct="1">
        <a:lnSpc>
          <a:spcPct val="90000"/>
        </a:lnSpc>
        <a:spcBef>
          <a:spcPts val="100"/>
        </a:spcBef>
        <a:spcAft>
          <a:spcPct val="0"/>
        </a:spcAft>
        <a:buClr>
          <a:srgbClr val="00549F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/>
          </p:cNvSpPr>
          <p:nvPr>
            <p:ph type="title"/>
          </p:nvPr>
        </p:nvSpPr>
        <p:spPr bwMode="auto">
          <a:xfrm>
            <a:off x="244475" y="179388"/>
            <a:ext cx="86502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44475" y="2092325"/>
            <a:ext cx="8640763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1875" y="6691313"/>
            <a:ext cx="265113" cy="138112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ED8ABA7-18FE-43F7-9F84-1FD038A52988}" type="slidenum">
              <a:rPr lang="en-US" sz="900">
                <a:solidFill>
                  <a:srgbClr val="000000"/>
                </a:solidFill>
                <a:latin typeface="Arial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rgbClr val="00549F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549F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549F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549F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549F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549F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549F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549F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549F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73050" indent="-27305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rgbClr val="00549F"/>
        </a:buClr>
        <a:buFont typeface="Wingdings" pitchFamily="2" charset="2"/>
        <a:buChar char="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7675" indent="-182563" algn="l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00549F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182563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00549F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12800" indent="-182563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lr>
          <a:srgbClr val="00549F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87425" indent="-182563" algn="l" rtl="0" eaLnBrk="0" fontAlgn="base" hangingPunct="0">
        <a:lnSpc>
          <a:spcPct val="90000"/>
        </a:lnSpc>
        <a:spcBef>
          <a:spcPts val="100"/>
        </a:spcBef>
        <a:spcAft>
          <a:spcPct val="0"/>
        </a:spcAft>
        <a:buClr>
          <a:srgbClr val="00549F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93392"/>
              </p:ext>
            </p:extLst>
          </p:nvPr>
        </p:nvGraphicFramePr>
        <p:xfrm>
          <a:off x="228600" y="1676400"/>
          <a:ext cx="8686800" cy="3769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2184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[Buying Category</a:t>
                      </a:r>
                      <a:r>
                        <a:rPr lang="en-US" sz="1600" baseline="0" dirty="0" smtClean="0"/>
                        <a:t> Name]</a:t>
                      </a:r>
                      <a:endParaRPr 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Stakeholder Feedback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Restatement of the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Problem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Resolution to the Problem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Measure of Progress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[“Insert both formal and informal </a:t>
                      </a:r>
                      <a:r>
                        <a:rPr lang="en-US" sz="1050" dirty="0" smtClean="0"/>
                        <a:t>feedback regarding</a:t>
                      </a:r>
                      <a:r>
                        <a:rPr lang="en-US" sz="1050" baseline="0" dirty="0" smtClean="0"/>
                        <a:t> issues and opportunities</a:t>
                      </a:r>
                      <a:r>
                        <a:rPr lang="en-US" sz="1050" dirty="0" smtClean="0"/>
                        <a:t> from </a:t>
                      </a:r>
                      <a:r>
                        <a:rPr lang="en-US" sz="1050" dirty="0" smtClean="0"/>
                        <a:t>stakeholders”]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baseline="0" dirty="0" smtClean="0"/>
                        <a:t>[Use root cause analysis to restate procurement’s understanding of the underlying issues.]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05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05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dirty="0" smtClean="0"/>
                        <a:t>[List action steps that will resolve stakeholder issues and concerns]</a:t>
                      </a:r>
                      <a:endParaRPr lang="en-US" sz="105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dirty="0" smtClean="0"/>
                        <a:t>[insert</a:t>
                      </a:r>
                      <a:r>
                        <a:rPr lang="en-US" sz="1050" baseline="0" dirty="0" smtClean="0"/>
                        <a:t> direct quantifiable metrics to measure progress </a:t>
                      </a:r>
                      <a:r>
                        <a:rPr lang="en-US" sz="1050" baseline="0" dirty="0" smtClean="0"/>
                        <a:t>against action plans]</a:t>
                      </a:r>
                      <a:endParaRPr lang="en-US" sz="105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05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05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05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05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05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US" sz="105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05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05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05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05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05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05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05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1"/>
          </p:nvPr>
        </p:nvSpPr>
        <p:spPr>
          <a:xfrm>
            <a:off x="228600" y="1259612"/>
            <a:ext cx="4356326" cy="249299"/>
          </a:xfrm>
        </p:spPr>
        <p:txBody>
          <a:bodyPr/>
          <a:lstStyle/>
          <a:p>
            <a:r>
              <a:rPr lang="en-US" dirty="0" smtClean="0"/>
              <a:t>[Overall Desired Project Resolution]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[Project Name] Go Forward Assessment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6160&quot;&gt;&lt;version val=&quot;17948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1&quot;&gt;&lt;elem m_fUsage=&quot;4.46066870158635350000E+000&quot;&gt;&lt;m_ppcolschidx val=&quot;0&quot;/&gt;&lt;m_rgb r=&quot;0&quot; g=&quot;54&quot; b=&quot;9f&quot;/&gt;&lt;/elem&gt;&lt;elem m_fUsage=&quot;1.91378106085697670000E+000&quot;&gt;&lt;m_ppcolschidx val=&quot;0&quot;/&gt;&lt;m_rgb r=&quot;46&quot; g=&quot;35&quot; b=&quot;de&quot;/&gt;&lt;/elem&gt;&lt;elem m_fUsage=&quot;1.53899999999999990000E+000&quot;&gt;&lt;m_ppcolschidx val=&quot;0&quot;/&gt;&lt;m_rgb r=&quot;0&quot; g=&quot;3e&quot; b=&quot;75&quot;/&gt;&lt;/elem&gt;&lt;elem m_fUsage=&quot;9.00000000000000020000E-001&quot;&gt;&lt;m_ppcolschidx val=&quot;0&quot;/&gt;&lt;m_rgb r=&quot;0&quot; g=&quot;59&quot; b=&quot;aa&quot;/&gt;&lt;/elem&gt;&lt;elem m_fUsage=&quot;4.78296900000000140000E-001&quot;&gt;&lt;m_ppcolschidx val=&quot;0&quot;/&gt;&lt;m_rgb r=&quot;41&quot; g=&quot;c6&quot; b=&quot;e2&quot;/&gt;&lt;/elem&gt;&lt;elem m_fUsage=&quot;4.37868365288868410000E-001&quot;&gt;&lt;m_ppcolschidx val=&quot;0&quot;/&gt;&lt;m_rgb r=&quot;46&quot; g=&quot;99&quot; b=&quot;de&quot;/&gt;&lt;/elem&gt;&lt;elem m_fUsage=&quot;2.42087926070769150000E-001&quot;&gt;&lt;m_ppcolschidx val=&quot;0&quot;/&gt;&lt;m_rgb r=&quot;99&quot; g=&quot;cc&quot; b=&quot;0&quot;/&gt;&lt;/elem&gt;&lt;elem m_fUsage=&quot;1.42910039590093750000E-002&quot;&gt;&lt;m_ppcolschidx val=&quot;0&quot;/&gt;&lt;m_rgb r=&quot;51&quot; g=&quot;98&quot; b=&quot;10&quot;/&gt;&lt;/elem&gt;&lt;elem m_fUsage=&quot;1.99667811101603710000E-003&quot;&gt;&lt;m_ppcolschidx val=&quot;0&quot;/&gt;&lt;m_rgb r=&quot;bc&quot; g=&quot;3a&quot; b=&quot;81&quot;/&gt;&lt;/elem&gt;&lt;elem m_fUsage=&quot;1.79701029991443350000E-003&quot;&gt;&lt;m_ppcolschidx val=&quot;0&quot;/&gt;&lt;m_rgb r=&quot;82&quot; g=&quot;4b&quot; b=&quot;b0&quot;/&gt;&lt;/elem&gt;&lt;elem m_fUsage=&quot;1.61730926992299010000E-003&quot;&gt;&lt;m_ppcolschidx val=&quot;0&quot;/&gt;&lt;m_rgb r=&quot;82&quot; g=&quot;4b&quot; b=&quot;4c&quot;/&gt;&lt;/elem&gt;&lt;/m_vecMRU&gt;&lt;/m_mruColor&gt;&lt;m_agendatheme&gt;&lt;m_aagendaitemprops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1&quot;/&gt;&lt;m_nWeight val=&quot;6&quot;/&gt;&lt;m_col&gt;&lt;m_ppcolschidx val=&quot;2&quot;/&gt;&lt;/m_col&gt;&lt;m_msolinedashstyle val=&quot;1&quot;/&gt;&lt;m_msoarrowheadstyleBegin val=&quot;1&quot;/&gt;&lt;m_msoarrowheadstyleEnd val=&quot;1&quot;/&gt;&lt;/m_linestyle&gt;&lt;/elem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1&quot;/&gt;&lt;/m_font&gt;&lt;m_colFont&gt;&lt;m_ppcolschidx val=&quot;2&quot;/&gt;&lt;/m_colFont&gt;&lt;m_fill&gt;&lt;m_bVisible val=&quot;0&quot;/&gt;&lt;/m_fill&gt;&lt;m_linestyle&gt;&lt;m_bVisible val=&quot;1&quot;/&gt;&lt;m_nWeight val=&quot;6&quot;/&gt;&lt;m_col&gt;&lt;m_ppcolschidx val=&quot;2&quot;/&gt;&lt;/m_col&gt;&lt;m_msolinedashstyle val=&quot;1&quot;/&gt;&lt;m_msoarrowheadstyleBegin val=&quot;1&quot;/&gt;&lt;m_msoarrowheadstyleEnd val=&quot;1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0&quot;/&gt;&lt;/elem&gt;&lt;elem&gt;&lt;m_bVisible val=&quot;1&quot;/&gt;&lt;m_font&gt;&lt;m_bBold val=&quot;0&quot;/&gt;&lt;/m_font&gt;&lt;m_colFont&gt;&lt;m_ppcolschidx val=&quot;2&quot;/&gt;&lt;/m_colFont&gt;&lt;m_fill&gt;&lt;m_bVisible val=&quot;0&quot;/&gt;&lt;/m_fill&gt;&lt;m_linestyle&gt;&lt;m_bVisible val=&quot;0&quot;/&gt;&lt;/m_linestyle&gt;&lt;/elem&gt;&lt;elem&gt;&lt;m_bVisible val=&quot;0&quot;/&gt;&lt;/elem&gt;&lt;/m_aagendaitemprops&gt;&lt;m_linestyleTopBottomLine&gt;&lt;m_bVisible val=&quot;0&quot;/&gt;&lt;/m_linestyleTopBottomLine&gt;&lt;/m_agendatheme&gt;&lt;m_mapectfillschemeMRU&gt;&lt;key val=&quot;3&quot;/&gt;&lt;elem&gt;&lt;m_nPartnerID val=&quot;556&quot;/&gt;&lt;m_nIndex val=&quot;2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78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LHJJOHWKU6MraiI2ORy3A"/>
</p:tagLst>
</file>

<file path=ppt/theme/theme1.xml><?xml version="1.0" encoding="utf-8"?>
<a:theme xmlns:a="http://schemas.openxmlformats.org/drawingml/2006/main" name="DJM New Style">
  <a:themeElements>
    <a:clrScheme name="Custom 2">
      <a:dk1>
        <a:srgbClr val="000000"/>
      </a:dk1>
      <a:lt1>
        <a:srgbClr val="FFFFFF"/>
      </a:lt1>
      <a:dk2>
        <a:srgbClr val="4699DE"/>
      </a:dk2>
      <a:lt2>
        <a:srgbClr val="00549F"/>
      </a:lt2>
      <a:accent1>
        <a:srgbClr val="519810"/>
      </a:accent1>
      <a:accent2>
        <a:srgbClr val="99CC00"/>
      </a:accent2>
      <a:accent3>
        <a:srgbClr val="824BB0"/>
      </a:accent3>
      <a:accent4>
        <a:srgbClr val="00549F"/>
      </a:accent4>
      <a:accent5>
        <a:srgbClr val="983222"/>
      </a:accent5>
      <a:accent6>
        <a:srgbClr val="D52B1E"/>
      </a:accent6>
      <a:hlink>
        <a:srgbClr val="F48026"/>
      </a:hlink>
      <a:folHlink>
        <a:srgbClr val="FDC82F"/>
      </a:folHlink>
    </a:clrScheme>
    <a:fontScheme name="ATK2007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ap="rnd">
          <a:solidFill>
            <a:schemeClr val="tx1"/>
          </a:solidFill>
        </a:ln>
      </a:spPr>
      <a:bodyPr lIns="73152" tIns="73152" rIns="73152" bIns="73152" rtlCol="0" anchor="ctr">
        <a:noAutofit/>
      </a:bodyPr>
      <a:lstStyle>
        <a:defPPr algn="ctr">
          <a:lnSpc>
            <a:spcPct val="90000"/>
          </a:lnSpc>
          <a:spcBef>
            <a:spcPts val="900"/>
          </a:spcBef>
          <a:buClr>
            <a:schemeClr val="bg2"/>
          </a:buClr>
          <a:defRPr sz="14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2700" cap="rnd">
          <a:noFill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9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Blank">
  <a:themeElements>
    <a:clrScheme name="Custom 2">
      <a:dk1>
        <a:srgbClr val="000000"/>
      </a:dk1>
      <a:lt1>
        <a:srgbClr val="FFFFFF"/>
      </a:lt1>
      <a:dk2>
        <a:srgbClr val="4699DE"/>
      </a:dk2>
      <a:lt2>
        <a:srgbClr val="00549F"/>
      </a:lt2>
      <a:accent1>
        <a:srgbClr val="519810"/>
      </a:accent1>
      <a:accent2>
        <a:srgbClr val="99CC00"/>
      </a:accent2>
      <a:accent3>
        <a:srgbClr val="824BB0"/>
      </a:accent3>
      <a:accent4>
        <a:srgbClr val="00549F"/>
      </a:accent4>
      <a:accent5>
        <a:srgbClr val="983222"/>
      </a:accent5>
      <a:accent6>
        <a:srgbClr val="D52B1E"/>
      </a:accent6>
      <a:hlink>
        <a:srgbClr val="F48026"/>
      </a:hlink>
      <a:folHlink>
        <a:srgbClr val="FDC82F"/>
      </a:folHlink>
    </a:clrScheme>
    <a:fontScheme name="ATK2007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ap="rnd">
          <a:solidFill>
            <a:schemeClr val="tx1"/>
          </a:solidFill>
        </a:ln>
      </a:spPr>
      <a:bodyPr lIns="73152" tIns="73152" rIns="73152" bIns="73152" rtlCol="0" anchor="ctr">
        <a:noAutofit/>
      </a:bodyPr>
      <a:lstStyle>
        <a:defPPr algn="ctr">
          <a:lnSpc>
            <a:spcPct val="90000"/>
          </a:lnSpc>
          <a:spcBef>
            <a:spcPts val="900"/>
          </a:spcBef>
          <a:buClr>
            <a:schemeClr val="bg2"/>
          </a:buClr>
          <a:defRPr sz="14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2700" cap="rnd">
          <a:noFill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9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DJM New Style</Template>
  <TotalTime>0</TotalTime>
  <Words>83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DJM New Style</vt:lpstr>
      <vt:lpstr>1_Blank</vt:lpstr>
      <vt:lpstr>[Project Name] Go Forward Assessment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2017-06-02T12:47:52Z</dcterms:created>
  <dcterms:modified xsi:type="dcterms:W3CDTF">2017-06-02T15:19:59Z</dcterms:modified>
</cp:coreProperties>
</file>