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9" r:id="rId3"/>
    <p:sldId id="269" r:id="rId4"/>
    <p:sldId id="270" r:id="rId5"/>
    <p:sldId id="267" r:id="rId6"/>
    <p:sldId id="271" r:id="rId7"/>
    <p:sldId id="268" r:id="rId8"/>
    <p:sldId id="272" r:id="rId9"/>
    <p:sldId id="274" r:id="rId10"/>
    <p:sldId id="275" r:id="rId11"/>
    <p:sldId id="281" r:id="rId12"/>
    <p:sldId id="280" r:id="rId13"/>
    <p:sldId id="279" r:id="rId14"/>
    <p:sldId id="277" r:id="rId15"/>
    <p:sldId id="282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9924" autoAdjust="0"/>
  </p:normalViewPr>
  <p:slideViewPr>
    <p:cSldViewPr snapToGrid="0">
      <p:cViewPr varScale="1">
        <p:scale>
          <a:sx n="64" d="100"/>
          <a:sy n="64" d="100"/>
        </p:scale>
        <p:origin x="11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69364A-01CE-4A75-B4D4-E315ABC9539D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8E6D26-B4B7-4EF2-B38D-B70270111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521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Net Irrigation : </a:t>
            </a:r>
            <a:r>
              <a:rPr lang="ko-KR" altLang="en-US" dirty="0"/>
              <a:t>흙이 물을 얼마나 흡수 할 수 있는지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Application Efficiency of Drip : </a:t>
            </a:r>
            <a:r>
              <a:rPr lang="ko-KR" altLang="en-US" dirty="0"/>
              <a:t>흙을 뿌렸을 때 흙이 얼마나 물을 흡수 하는지 나타낸다</a:t>
            </a:r>
            <a:r>
              <a:rPr lang="en-US" altLang="ko-KR" dirty="0"/>
              <a:t>. </a:t>
            </a:r>
            <a:r>
              <a:rPr lang="ko-KR" altLang="en-US" dirty="0" err="1"/>
              <a:t>스프링쿨러마다</a:t>
            </a:r>
            <a:r>
              <a:rPr lang="ko-KR" altLang="en-US" dirty="0"/>
              <a:t> 달라진다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8E6D26-B4B7-4EF2-B38D-B7027011128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076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8E6D26-B4B7-4EF2-B38D-B7027011128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258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8208F4-BA5F-4AE2-824E-23DE0503E9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88A3337-C5EA-4372-99F4-BA6105F2B1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57459A-1998-4666-AEB4-AB294ECCD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EA543-6A21-4B09-9CF6-95AC48D98ECF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845918-0DBE-4468-848F-47A91A795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616AD9-4C5A-4AA3-940A-65BF1CB8D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9ED6C-50E2-4947-AAFF-DDCD725B3C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449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D50612-9367-4244-A776-BACC75CD3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323158-52B8-40F7-B112-5F6844EBA6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D2CCE6-96DF-4D7D-8554-1E8A9BC94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EA543-6A21-4B09-9CF6-95AC48D98ECF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8190FF-AB5E-4F61-AE91-9A98A3ED6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E88D63-6BE0-4CD2-B9D2-22D0C9301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9ED6C-50E2-4947-AAFF-DDCD725B3C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975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DBE1661-EA8E-4085-B38B-54072FF480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26659BC-1168-4FE1-81F1-237A7B9709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E6662B-8FA9-42B6-B00C-B03ACAB1B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EA543-6A21-4B09-9CF6-95AC48D98ECF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36AA64-E216-421C-9CED-C1B6C8309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D4DC93-2C99-4CBB-8DAA-DAC300A84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9ED6C-50E2-4947-AAFF-DDCD725B3C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085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399D1B-6EE8-4FA3-BD24-1787BDE28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416BD4-39B6-4642-A33D-286081B59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B1ADE1-8853-4DDA-ABC5-3135CAB7B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EA543-6A21-4B09-9CF6-95AC48D98ECF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D823CA-DB26-426C-8A48-5B4FFF46C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8FF8B9-BE90-429E-B13A-8194720B5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9ED6C-50E2-4947-AAFF-DDCD725B3C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3534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4339B8-494A-4B17-9266-76A97335F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B905B2-1526-4FF7-9CA0-7D330D726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0E5E23-DF5A-4909-819D-4A6FDD3DE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EA543-6A21-4B09-9CF6-95AC48D98ECF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23707A-BE52-41AC-825B-0A632989A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273E86-B84B-45AB-ABC2-068DFF749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9ED6C-50E2-4947-AAFF-DDCD725B3C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493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9FBA98-BBBE-4E29-86CD-A7FD16E3C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5586B0-2D03-47DB-87F9-50D0E7B43F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E30B4B6-BEC0-4C40-9AE1-9E163A3622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25F9B5-2AC3-4FF9-93D1-F5940E601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EA543-6A21-4B09-9CF6-95AC48D98ECF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5ED048-B48E-42E5-BAFA-0854E83D6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B37750-AC63-4F05-89E2-31FC0E9A1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9ED6C-50E2-4947-AAFF-DDCD725B3C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802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4330B3-73EB-4DF2-9974-83D05AB72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6496EF-F0B6-4A93-9A88-3F5098769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E894915-5BEF-4F99-A05F-13411441F5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B3D22A4-6071-4913-9FB9-302DEF641B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942E5FA-9D34-4253-A4B1-38DAEDCCCC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8E2830C-AA10-402D-A93D-05C994BE1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EA543-6A21-4B09-9CF6-95AC48D98ECF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539AE35-2230-4D1F-A748-ABD0AD10E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0C87D0D-124F-45C9-979A-E4354A5E1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9ED6C-50E2-4947-AAFF-DDCD725B3C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539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FC9443-793D-4251-8B19-A7C981B0E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AC5A373-FD10-4A76-A448-35BA68860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EA543-6A21-4B09-9CF6-95AC48D98ECF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A5B263C-0F72-4761-A87B-CCFCF8D7A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6895067-9E5D-4D00-B72E-510061AF7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9ED6C-50E2-4947-AAFF-DDCD725B3C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511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676EAA5-045B-4A51-B086-F860943AD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EA543-6A21-4B09-9CF6-95AC48D98ECF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44BA2BC-1671-456E-8770-61A4A4DE7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0CD924A-C54A-48CD-9EBE-6C348C7D3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9ED6C-50E2-4947-AAFF-DDCD725B3C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140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9AD16F-C105-4F26-A8C0-D2BF732C6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110ADE-898E-467E-B0B5-6D7E1F6E6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F017B8-1B3E-434C-8E44-2B3137E5C8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03EB14-E74A-488D-A404-6F7B9BA11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EA543-6A21-4B09-9CF6-95AC48D98ECF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7E7E9A-7FCF-49DB-812A-9D38E900C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0F9580-08E7-4F52-9C37-3633B3227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9ED6C-50E2-4947-AAFF-DDCD725B3C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7609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B0F9EC-0276-47A5-BD4B-F3B3CDFBD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C2EDBD5-2760-4181-8A6B-26C6CCA296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AACE388-452F-4B3E-AF56-EA828EC956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456D68-46B5-431A-9384-E1B20D414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EA543-6A21-4B09-9CF6-95AC48D98ECF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80BE81-47CA-4712-96B9-04DEB6BDD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66D292-1ABE-4B55-B080-4CD472E90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9ED6C-50E2-4947-AAFF-DDCD725B3C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12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7B0D446-43DA-4FD7-97A5-60FE161C8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3DC1E7-E35D-4ECB-822A-4F76C84837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5735F5-B352-4500-B131-F8F8311F8A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EA543-6A21-4B09-9CF6-95AC48D98ECF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DEBA5A-1FD1-4FAC-B0CD-533AD1A64F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13E2B-C424-4267-8E0B-2E9D2B7672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9ED6C-50E2-4947-AAFF-DDCD725B3C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0242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en.wikipedia.org/wiki/LPWAN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8B8157-D4F9-4547-8148-551F81A8FE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08905"/>
            <a:ext cx="9144000" cy="2387600"/>
          </a:xfrm>
        </p:spPr>
        <p:txBody>
          <a:bodyPr/>
          <a:lstStyle/>
          <a:p>
            <a:r>
              <a:rPr lang="en-US" altLang="ko-KR" dirty="0"/>
              <a:t>Irrigation System </a:t>
            </a:r>
            <a:br>
              <a:rPr lang="en-US" altLang="ko-KR" dirty="0"/>
            </a:br>
            <a:r>
              <a:rPr lang="en-US" altLang="ko-KR" dirty="0"/>
              <a:t>Using </a:t>
            </a:r>
            <a:r>
              <a:rPr lang="en-US" altLang="ko-KR" dirty="0" err="1"/>
              <a:t>LoRa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EA8B840-EE13-47E5-8564-F8491BF4CC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72496" y="4342817"/>
            <a:ext cx="7647008" cy="1655762"/>
          </a:xfrm>
        </p:spPr>
        <p:txBody>
          <a:bodyPr/>
          <a:lstStyle/>
          <a:p>
            <a:r>
              <a:rPr lang="en-US" altLang="ko-KR" dirty="0" err="1"/>
              <a:t>Myungwoo</a:t>
            </a:r>
            <a:r>
              <a:rPr lang="en-US" altLang="ko-KR" dirty="0"/>
              <a:t> Yang, </a:t>
            </a:r>
            <a:r>
              <a:rPr lang="en-US" altLang="ko-KR" dirty="0" err="1"/>
              <a:t>Subeen</a:t>
            </a:r>
            <a:r>
              <a:rPr lang="en-US" altLang="ko-KR" dirty="0"/>
              <a:t> </a:t>
            </a:r>
            <a:r>
              <a:rPr lang="en-US" altLang="ko-KR" dirty="0" err="1"/>
              <a:t>Jeong</a:t>
            </a:r>
            <a:r>
              <a:rPr lang="en-US" altLang="ko-KR" dirty="0"/>
              <a:t>, </a:t>
            </a:r>
            <a:r>
              <a:rPr lang="en-US" altLang="ko-KR" dirty="0" err="1"/>
              <a:t>Jeongjun</a:t>
            </a:r>
            <a:r>
              <a:rPr lang="en-US" altLang="ko-KR" dirty="0"/>
              <a:t> Lee</a:t>
            </a:r>
          </a:p>
          <a:p>
            <a:r>
              <a:rPr lang="en-US" altLang="ko-KR" dirty="0" err="1"/>
              <a:t>Chungnam</a:t>
            </a:r>
            <a:r>
              <a:rPr lang="en-US" altLang="ko-KR" dirty="0"/>
              <a:t> National University, Purdue University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3633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8A04C2-E7F7-4929-8F22-E2220E7CC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72" y="-162044"/>
            <a:ext cx="3553428" cy="1325563"/>
          </a:xfrm>
        </p:spPr>
        <p:txBody>
          <a:bodyPr/>
          <a:lstStyle/>
          <a:p>
            <a:r>
              <a:rPr lang="en-US" altLang="ko-KR" b="1" dirty="0"/>
              <a:t>Introduction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B4F7C0-2EA8-4EE3-8F32-653FD856E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802" y="950160"/>
            <a:ext cx="8847078" cy="510116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100" b="1" dirty="0"/>
          </a:p>
          <a:p>
            <a:endParaRPr lang="en-US" altLang="ko-KR" sz="400" dirty="0"/>
          </a:p>
          <a:p>
            <a:pPr marL="914400" lvl="1" indent="-457200">
              <a:buAutoNum type="arabicPeriod" startAt="2"/>
            </a:pPr>
            <a:r>
              <a:rPr lang="en-US" altLang="ko-KR" dirty="0"/>
              <a:t>MAD auto-irrigation algorithm</a:t>
            </a:r>
          </a:p>
          <a:p>
            <a:pPr marL="457200" lvl="1" indent="0">
              <a:buNone/>
            </a:pPr>
            <a:endParaRPr lang="en-US" altLang="ko-KR" sz="500" dirty="0"/>
          </a:p>
          <a:p>
            <a:pPr marL="457200" lvl="1" indent="0">
              <a:buNone/>
            </a:pPr>
            <a:r>
              <a:rPr lang="en-US" altLang="ko-KR" dirty="0"/>
              <a:t>	</a:t>
            </a:r>
            <a:r>
              <a:rPr lang="en-US" altLang="ko-KR" b="1" dirty="0"/>
              <a:t>Irrigation Set Time</a:t>
            </a:r>
            <a:endParaRPr lang="en-US" altLang="ko-KR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69B05F5-7244-4C75-872C-D8E6E8AC5AE9}"/>
              </a:ext>
            </a:extLst>
          </p:cNvPr>
          <p:cNvCxnSpPr>
            <a:cxnSpLocks/>
          </p:cNvCxnSpPr>
          <p:nvPr/>
        </p:nvCxnSpPr>
        <p:spPr>
          <a:xfrm>
            <a:off x="0" y="914401"/>
            <a:ext cx="506971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77249D7-4709-4ADB-94B7-31B80069BB23}"/>
                  </a:ext>
                </a:extLst>
              </p:cNvPr>
              <p:cNvSpPr txBox="1"/>
              <p:nvPr/>
            </p:nvSpPr>
            <p:spPr>
              <a:xfrm>
                <a:off x="1005898" y="2250280"/>
                <a:ext cx="8107622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Normal Onions Rooting Depth (ft): 1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MAD(%) for onions: 30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Net Irrigation = (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𝐴𝑊𝐶</m:t>
                        </m:r>
                      </m:e>
                    </m:nary>
                  </m:oMath>
                </a14:m>
                <a:r>
                  <a:rPr lang="en-US" altLang="ko-KR" dirty="0"/>
                  <a:t>) x MAD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Application Efficiency of Drip or Micro </a:t>
                </a:r>
                <a:r>
                  <a:rPr lang="en-US" altLang="ko-KR" dirty="0" err="1"/>
                  <a:t>Spinkler</a:t>
                </a:r>
                <a:r>
                  <a:rPr lang="en-US" altLang="ko-KR" dirty="0"/>
                  <a:t> (%) = 80~ 90%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Gross Application(GA) = Net Application / Application Efficiency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77249D7-4709-4ADB-94B7-31B80069BB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898" y="2250280"/>
                <a:ext cx="8107622" cy="2585323"/>
              </a:xfrm>
              <a:prstGeom prst="rect">
                <a:avLst/>
              </a:prstGeom>
              <a:blipFill>
                <a:blip r:embed="rId3"/>
                <a:stretch>
                  <a:fillRect t="-1179" b="-28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7548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8A04C2-E7F7-4929-8F22-E2220E7CC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72" y="-162044"/>
            <a:ext cx="3553428" cy="1325563"/>
          </a:xfrm>
        </p:spPr>
        <p:txBody>
          <a:bodyPr/>
          <a:lstStyle/>
          <a:p>
            <a:r>
              <a:rPr lang="en-US" altLang="ko-KR" b="1" dirty="0"/>
              <a:t>Introduction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B4F7C0-2EA8-4EE3-8F32-653FD856E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882" y="1042837"/>
            <a:ext cx="8847078" cy="510116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400" dirty="0"/>
          </a:p>
          <a:p>
            <a:pPr marL="914400" lvl="1" indent="-457200">
              <a:buAutoNum type="arabicPeriod" startAt="2"/>
            </a:pPr>
            <a:r>
              <a:rPr lang="en-US" altLang="ko-KR" dirty="0"/>
              <a:t>MAD auto-irrigation algorithm</a:t>
            </a:r>
          </a:p>
          <a:p>
            <a:pPr marL="457200" lvl="1" indent="0">
              <a:buNone/>
            </a:pPr>
            <a:endParaRPr lang="en-US" altLang="ko-KR" sz="500" dirty="0"/>
          </a:p>
          <a:p>
            <a:pPr marL="457200" lvl="1" indent="0">
              <a:buNone/>
            </a:pPr>
            <a:r>
              <a:rPr lang="en-US" altLang="ko-KR" b="1" dirty="0"/>
              <a:t>Irrigation Set Time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	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69B05F5-7244-4C75-872C-D8E6E8AC5AE9}"/>
              </a:ext>
            </a:extLst>
          </p:cNvPr>
          <p:cNvCxnSpPr>
            <a:cxnSpLocks/>
          </p:cNvCxnSpPr>
          <p:nvPr/>
        </p:nvCxnSpPr>
        <p:spPr>
          <a:xfrm>
            <a:off x="0" y="914401"/>
            <a:ext cx="506971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20EA1F9D-D99B-4065-8FD1-E612E14FB24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75C7B9"/>
              </a:clrFrom>
              <a:clrTo>
                <a:srgbClr val="75C7B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59648" y="2239964"/>
            <a:ext cx="4255381" cy="41600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4E66775-6FB3-43CD-9683-B3F04A552AC8}"/>
                  </a:ext>
                </a:extLst>
              </p:cNvPr>
              <p:cNvSpPr txBox="1"/>
              <p:nvPr/>
            </p:nvSpPr>
            <p:spPr>
              <a:xfrm>
                <a:off x="5389557" y="6399972"/>
                <a:ext cx="38154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[pic.1~2] How to calculate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𝐴𝑊𝐶</m:t>
                        </m:r>
                      </m:e>
                    </m:nary>
                  </m:oMath>
                </a14:m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4E66775-6FB3-43CD-9683-B3F04A552A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9557" y="6399972"/>
                <a:ext cx="3815403" cy="369332"/>
              </a:xfrm>
              <a:prstGeom prst="rect">
                <a:avLst/>
              </a:prstGeom>
              <a:blipFill>
                <a:blip r:embed="rId4"/>
                <a:stretch>
                  <a:fillRect l="-1278" t="-118333" r="-3195" b="-19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그림 17">
            <a:extLst>
              <a:ext uri="{FF2B5EF4-FFF2-40B4-BE49-F238E27FC236}">
                <a16:creationId xmlns:a16="http://schemas.microsoft.com/office/drawing/2014/main" id="{FEF7E2D6-E828-47A2-A8D3-F3C1667D297D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75C7B9"/>
              </a:clrFrom>
              <a:clrTo>
                <a:srgbClr val="75C7B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18341" y="2312320"/>
            <a:ext cx="6841307" cy="4087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805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8A04C2-E7F7-4929-8F22-E2220E7CC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72" y="-162044"/>
            <a:ext cx="3553428" cy="1325563"/>
          </a:xfrm>
        </p:spPr>
        <p:txBody>
          <a:bodyPr/>
          <a:lstStyle/>
          <a:p>
            <a:r>
              <a:rPr lang="en-US" altLang="ko-KR" b="1" dirty="0"/>
              <a:t>Introduction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B4F7C0-2EA8-4EE3-8F32-653FD856E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122" y="1163519"/>
            <a:ext cx="8623558" cy="510116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400" dirty="0"/>
          </a:p>
          <a:p>
            <a:pPr marL="914400" lvl="1" indent="-457200">
              <a:buAutoNum type="arabicPeriod" startAt="2"/>
            </a:pPr>
            <a:r>
              <a:rPr lang="en-US" altLang="ko-KR" dirty="0"/>
              <a:t>MAD auto-irrigation algorithm</a:t>
            </a:r>
          </a:p>
          <a:p>
            <a:pPr marL="457200" lvl="1" indent="0">
              <a:buNone/>
            </a:pPr>
            <a:endParaRPr lang="en-US" altLang="ko-KR" sz="500" dirty="0"/>
          </a:p>
          <a:p>
            <a:pPr marL="457200" lvl="1" indent="0">
              <a:buNone/>
            </a:pPr>
            <a:r>
              <a:rPr lang="en-US" altLang="ko-KR" b="1" dirty="0"/>
              <a:t>Irrigation Set Time</a:t>
            </a:r>
          </a:p>
          <a:p>
            <a:pPr marL="914400" lvl="2" indent="0">
              <a:buNone/>
            </a:pPr>
            <a:endParaRPr lang="en-US" altLang="ko-KR" dirty="0"/>
          </a:p>
          <a:p>
            <a:pPr lvl="2"/>
            <a:r>
              <a:rPr lang="en-US" altLang="ko-KR" sz="2200" dirty="0"/>
              <a:t>Where GA= Gross Application</a:t>
            </a:r>
          </a:p>
          <a:p>
            <a:pPr lvl="2"/>
            <a:endParaRPr lang="en-US" altLang="ko-KR" sz="2200" dirty="0"/>
          </a:p>
          <a:p>
            <a:pPr lvl="2"/>
            <a:r>
              <a:rPr lang="en-US" altLang="ko-KR" sz="2200" dirty="0"/>
              <a:t>A = Area, square feet</a:t>
            </a:r>
          </a:p>
          <a:p>
            <a:pPr lvl="2"/>
            <a:endParaRPr lang="en-US" altLang="ko-KR" sz="2200" dirty="0"/>
          </a:p>
          <a:p>
            <a:pPr lvl="2"/>
            <a:r>
              <a:rPr lang="en-US" altLang="ko-KR" sz="2200" dirty="0"/>
              <a:t>Q = Flow Rate per plant, gallons per hour</a:t>
            </a:r>
          </a:p>
          <a:p>
            <a:pPr lvl="2"/>
            <a:endParaRPr lang="en-US" altLang="ko-KR" sz="2200" dirty="0"/>
          </a:p>
          <a:p>
            <a:pPr lvl="2"/>
            <a:r>
              <a:rPr lang="en-US" altLang="ko-KR" sz="2200" dirty="0"/>
              <a:t>T = (GA x A) / 1.6 x Q</a:t>
            </a:r>
          </a:p>
          <a:p>
            <a:pPr lvl="2"/>
            <a:endParaRPr lang="en-US" altLang="ko-KR" sz="2200" dirty="0"/>
          </a:p>
          <a:p>
            <a:pPr lvl="2"/>
            <a:r>
              <a:rPr lang="en-US" altLang="ko-KR" sz="2200" dirty="0"/>
              <a:t>T is an irrigation set time.</a:t>
            </a:r>
          </a:p>
          <a:p>
            <a:pPr marL="914400" lvl="2" indent="0">
              <a:buNone/>
            </a:pPr>
            <a:r>
              <a:rPr lang="en-US" altLang="ko-KR" dirty="0"/>
              <a:t> 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69B05F5-7244-4C75-872C-D8E6E8AC5AE9}"/>
              </a:ext>
            </a:extLst>
          </p:cNvPr>
          <p:cNvCxnSpPr>
            <a:cxnSpLocks/>
          </p:cNvCxnSpPr>
          <p:nvPr/>
        </p:nvCxnSpPr>
        <p:spPr>
          <a:xfrm>
            <a:off x="0" y="914401"/>
            <a:ext cx="506971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8976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8A04C2-E7F7-4929-8F22-E2220E7CC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72" y="-162044"/>
            <a:ext cx="3553428" cy="1325563"/>
          </a:xfrm>
        </p:spPr>
        <p:txBody>
          <a:bodyPr/>
          <a:lstStyle/>
          <a:p>
            <a:r>
              <a:rPr lang="en-US" altLang="ko-KR" b="1" dirty="0"/>
              <a:t>Summary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B4F7C0-2EA8-4EE3-8F32-653FD856E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922" y="771647"/>
            <a:ext cx="9659878" cy="427383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r>
              <a:rPr lang="en-US" altLang="ko-KR" dirty="0"/>
              <a:t>We built an irrigation system with low power and long distance communication.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We built an irrigation system that uses less water then previous irrigation system.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69B05F5-7244-4C75-872C-D8E6E8AC5AE9}"/>
              </a:ext>
            </a:extLst>
          </p:cNvPr>
          <p:cNvCxnSpPr>
            <a:cxnSpLocks/>
          </p:cNvCxnSpPr>
          <p:nvPr/>
        </p:nvCxnSpPr>
        <p:spPr>
          <a:xfrm>
            <a:off x="0" y="914401"/>
            <a:ext cx="506971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17770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8A04C2-E7F7-4929-8F22-E2220E7CC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72" y="-162044"/>
            <a:ext cx="3553428" cy="1325563"/>
          </a:xfrm>
        </p:spPr>
        <p:txBody>
          <a:bodyPr/>
          <a:lstStyle/>
          <a:p>
            <a:r>
              <a:rPr lang="en-US" altLang="ko-KR" b="1" dirty="0"/>
              <a:t>Conclusion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B4F7C0-2EA8-4EE3-8F32-653FD856E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122" y="1163519"/>
            <a:ext cx="8430518" cy="5101161"/>
          </a:xfrm>
        </p:spPr>
        <p:txBody>
          <a:bodyPr>
            <a:normAutofit lnSpcReduction="10000"/>
          </a:bodyPr>
          <a:lstStyle/>
          <a:p>
            <a:r>
              <a:rPr lang="en-US" altLang="ko-KR" b="1" dirty="0"/>
              <a:t>Future Work:</a:t>
            </a:r>
            <a:endParaRPr lang="en-US" altLang="ko-KR" sz="100" b="1" dirty="0"/>
          </a:p>
          <a:p>
            <a:endParaRPr lang="en-US" altLang="ko-KR" sz="400" dirty="0"/>
          </a:p>
          <a:p>
            <a:pPr marL="914400" lvl="1" indent="-457200">
              <a:buAutoNum type="arabicPeriod"/>
            </a:pPr>
            <a:r>
              <a:rPr lang="en-US" altLang="ko-KR" dirty="0"/>
              <a:t>Use Weather API</a:t>
            </a:r>
          </a:p>
          <a:p>
            <a:pPr marL="457200" lvl="1" indent="0">
              <a:buNone/>
            </a:pPr>
            <a:endParaRPr lang="en-US" altLang="ko-KR" dirty="0"/>
          </a:p>
          <a:p>
            <a:pPr lvl="2"/>
            <a:r>
              <a:rPr lang="en-US" altLang="ko-KR" dirty="0"/>
              <a:t>We will use weather </a:t>
            </a:r>
            <a:r>
              <a:rPr lang="en-US" altLang="ko-KR" dirty="0" err="1"/>
              <a:t>api</a:t>
            </a:r>
            <a:r>
              <a:rPr lang="en-US" altLang="ko-KR" dirty="0"/>
              <a:t> for prediction of rains. This is helpful for reducing water usage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914400" lvl="1" indent="-457200">
              <a:buAutoNum type="arabicPeriod" startAt="2"/>
            </a:pPr>
            <a:r>
              <a:rPr lang="en-US" altLang="ko-KR" dirty="0"/>
              <a:t>Collect Data</a:t>
            </a:r>
          </a:p>
          <a:p>
            <a:pPr marL="457200" lvl="1" indent="0">
              <a:buNone/>
            </a:pPr>
            <a:endParaRPr lang="en-US" altLang="ko-KR" dirty="0"/>
          </a:p>
          <a:p>
            <a:pPr lvl="2"/>
            <a:r>
              <a:rPr lang="en-US" altLang="ko-KR" dirty="0"/>
              <a:t>We</a:t>
            </a:r>
            <a:r>
              <a:rPr lang="ko-KR" altLang="en-US" dirty="0"/>
              <a:t> </a:t>
            </a:r>
            <a:r>
              <a:rPr lang="en-US" altLang="ko-KR" dirty="0"/>
              <a:t>want to grow crops and collect data. This data will be used our paper and tell us how good our system is.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	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69B05F5-7244-4C75-872C-D8E6E8AC5AE9}"/>
              </a:ext>
            </a:extLst>
          </p:cNvPr>
          <p:cNvCxnSpPr>
            <a:cxnSpLocks/>
          </p:cNvCxnSpPr>
          <p:nvPr/>
        </p:nvCxnSpPr>
        <p:spPr>
          <a:xfrm>
            <a:off x="0" y="914401"/>
            <a:ext cx="506971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01596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7866BEFB-876D-48E3-A0BA-CFD1FF235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87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6600" dirty="0"/>
              <a:t>Thank you</a:t>
            </a:r>
            <a:endParaRPr lang="ko-KR" altLang="en-US" sz="6600" dirty="0"/>
          </a:p>
        </p:txBody>
      </p:sp>
    </p:spTree>
    <p:extLst>
      <p:ext uri="{BB962C8B-B14F-4D97-AF65-F5344CB8AC3E}">
        <p14:creationId xmlns:p14="http://schemas.microsoft.com/office/powerpoint/2010/main" val="221542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8A04C2-E7F7-4929-8F22-E2220E7CC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72" y="-162044"/>
            <a:ext cx="3553428" cy="1325563"/>
          </a:xfrm>
        </p:spPr>
        <p:txBody>
          <a:bodyPr/>
          <a:lstStyle/>
          <a:p>
            <a:r>
              <a:rPr lang="en-US" altLang="ko-KR" b="1" dirty="0"/>
              <a:t>Introduction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B4F7C0-2EA8-4EE3-8F32-653FD856E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122" y="1163519"/>
            <a:ext cx="6051148" cy="5101161"/>
          </a:xfrm>
        </p:spPr>
        <p:txBody>
          <a:bodyPr>
            <a:normAutofit/>
          </a:bodyPr>
          <a:lstStyle/>
          <a:p>
            <a:r>
              <a:rPr lang="en-US" altLang="ko-KR" b="1" dirty="0"/>
              <a:t>What is problem?</a:t>
            </a:r>
          </a:p>
          <a:p>
            <a:pPr marL="0" indent="0">
              <a:buNone/>
            </a:pPr>
            <a:endParaRPr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ko-KR" dirty="0"/>
              <a:t>Drought</a:t>
            </a:r>
          </a:p>
          <a:p>
            <a:pPr marL="457200" lvl="1" indent="0">
              <a:buNone/>
            </a:pPr>
            <a:endParaRPr lang="en-US" altLang="ko-KR" dirty="0"/>
          </a:p>
          <a:p>
            <a:pPr lvl="2"/>
            <a:r>
              <a:rPr lang="en-US" altLang="ko-KR" dirty="0"/>
              <a:t>There is a severe drought in the western United States.</a:t>
            </a:r>
          </a:p>
          <a:p>
            <a:pPr marL="971550" lvl="1" indent="-514350">
              <a:buFont typeface="+mj-lt"/>
              <a:buAutoNum type="arabicPeriod"/>
            </a:pPr>
            <a:endParaRPr lang="en-US" altLang="ko-KR" b="1" dirty="0"/>
          </a:p>
          <a:p>
            <a:pPr marL="914400" lvl="1" indent="-457200">
              <a:buAutoNum type="arabicPeriod" startAt="2"/>
            </a:pPr>
            <a:r>
              <a:rPr lang="en-US" altLang="ko-KR" dirty="0"/>
              <a:t>Water usage rate</a:t>
            </a:r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Most automatic irrigation systems use more water than is necessary.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69B05F5-7244-4C75-872C-D8E6E8AC5AE9}"/>
              </a:ext>
            </a:extLst>
          </p:cNvPr>
          <p:cNvCxnSpPr>
            <a:cxnSpLocks/>
          </p:cNvCxnSpPr>
          <p:nvPr/>
        </p:nvCxnSpPr>
        <p:spPr>
          <a:xfrm>
            <a:off x="0" y="914401"/>
            <a:ext cx="506971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3D4F24C3-7D4F-4827-B450-CCF99847B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1270" y="1334698"/>
            <a:ext cx="5640730" cy="5523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928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8A04C2-E7F7-4929-8F22-E2220E7CC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72" y="-162044"/>
            <a:ext cx="3553428" cy="1325563"/>
          </a:xfrm>
        </p:spPr>
        <p:txBody>
          <a:bodyPr/>
          <a:lstStyle/>
          <a:p>
            <a:r>
              <a:rPr lang="en-US" altLang="ko-KR" b="1" dirty="0"/>
              <a:t>Introduction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B4F7C0-2EA8-4EE3-8F32-653FD856E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122" y="1163519"/>
            <a:ext cx="10122158" cy="5101161"/>
          </a:xfrm>
        </p:spPr>
        <p:txBody>
          <a:bodyPr>
            <a:normAutofit/>
          </a:bodyPr>
          <a:lstStyle/>
          <a:p>
            <a:r>
              <a:rPr lang="en-US" altLang="ko-KR" b="1" dirty="0"/>
              <a:t>Important of method</a:t>
            </a:r>
          </a:p>
          <a:p>
            <a:pPr marL="0" indent="0">
              <a:buNone/>
            </a:pPr>
            <a:endParaRPr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ko-KR" dirty="0"/>
              <a:t>Low Power</a:t>
            </a:r>
          </a:p>
          <a:p>
            <a:pPr marL="457200" lvl="1" indent="0">
              <a:buNone/>
            </a:pPr>
            <a:endParaRPr lang="en-US" altLang="ko-KR" dirty="0"/>
          </a:p>
          <a:p>
            <a:pPr lvl="2"/>
            <a:r>
              <a:rPr lang="en-US" altLang="ko-KR" dirty="0"/>
              <a:t>Most of the time, the farm is difficult to provide electronic power, </a:t>
            </a:r>
          </a:p>
          <a:p>
            <a:pPr marL="914400" lvl="2" indent="0">
              <a:buNone/>
            </a:pPr>
            <a:r>
              <a:rPr lang="en-US" altLang="ko-KR" dirty="0"/>
              <a:t>   our system have to require low power.</a:t>
            </a:r>
          </a:p>
          <a:p>
            <a:pPr marL="914400" lvl="2" indent="0">
              <a:buNone/>
            </a:pPr>
            <a:endParaRPr lang="en-US" altLang="ko-KR" dirty="0"/>
          </a:p>
          <a:p>
            <a:pPr marL="914400" lvl="1" indent="-457200">
              <a:buFont typeface="Arial" panose="020B0604020202020204" pitchFamily="34" charset="0"/>
              <a:buAutoNum type="arabicPeriod" startAt="2"/>
            </a:pPr>
            <a:r>
              <a:rPr lang="en-US" altLang="ko-KR" dirty="0"/>
              <a:t>Water usage rate</a:t>
            </a:r>
          </a:p>
          <a:p>
            <a:pPr marL="457200" lvl="1" indent="0">
              <a:buNone/>
            </a:pPr>
            <a:endParaRPr lang="en-US" altLang="ko-KR" dirty="0"/>
          </a:p>
          <a:p>
            <a:pPr lvl="2"/>
            <a:r>
              <a:rPr lang="en-US" altLang="ko-KR" dirty="0"/>
              <a:t>As the farm grows bigger, Reducing water usage has great economic benefits.</a:t>
            </a:r>
          </a:p>
          <a:p>
            <a:pPr marL="914400" lvl="1" indent="-457200">
              <a:buAutoNum type="arabicPeriod" startAt="2"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914400" lvl="2" indent="0">
              <a:buNone/>
            </a:pPr>
            <a:endParaRPr lang="en-US" altLang="ko-KR" dirty="0"/>
          </a:p>
          <a:p>
            <a:pPr marL="914400" lvl="2" indent="0">
              <a:buNone/>
            </a:pPr>
            <a:endParaRPr lang="en-US" altLang="ko-KR" dirty="0"/>
          </a:p>
          <a:p>
            <a:pPr lvl="2"/>
            <a:endParaRPr lang="en-US" altLang="ko-KR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69B05F5-7244-4C75-872C-D8E6E8AC5AE9}"/>
              </a:ext>
            </a:extLst>
          </p:cNvPr>
          <p:cNvCxnSpPr>
            <a:cxnSpLocks/>
          </p:cNvCxnSpPr>
          <p:nvPr/>
        </p:nvCxnSpPr>
        <p:spPr>
          <a:xfrm>
            <a:off x="0" y="914401"/>
            <a:ext cx="506971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6578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8A04C2-E7F7-4929-8F22-E2220E7CC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72" y="-162044"/>
            <a:ext cx="3553428" cy="1325563"/>
          </a:xfrm>
        </p:spPr>
        <p:txBody>
          <a:bodyPr/>
          <a:lstStyle/>
          <a:p>
            <a:r>
              <a:rPr lang="en-US" altLang="ko-KR" b="1" dirty="0"/>
              <a:t>Introduction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B4F7C0-2EA8-4EE3-8F32-653FD856E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122" y="1163519"/>
            <a:ext cx="7719318" cy="5101161"/>
          </a:xfrm>
        </p:spPr>
        <p:txBody>
          <a:bodyPr>
            <a:normAutofit/>
          </a:bodyPr>
          <a:lstStyle/>
          <a:p>
            <a:r>
              <a:rPr lang="en-US" altLang="ko-KR" b="1" dirty="0"/>
              <a:t>Our method</a:t>
            </a:r>
          </a:p>
          <a:p>
            <a:pPr marL="0" indent="0">
              <a:buNone/>
            </a:pPr>
            <a:endParaRPr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ko-KR" dirty="0" err="1"/>
              <a:t>LoRa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2"/>
            <a:r>
              <a:rPr lang="en-US" altLang="ko-KR" dirty="0"/>
              <a:t>low-power wide-area network technology</a:t>
            </a:r>
          </a:p>
          <a:p>
            <a:pPr lvl="2"/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	</a:t>
            </a:r>
            <a:endParaRPr lang="en-US" altLang="ko-KR" b="1" dirty="0"/>
          </a:p>
          <a:p>
            <a:pPr marL="914400" lvl="1" indent="-457200">
              <a:buAutoNum type="arabicPeriod" startAt="2"/>
            </a:pPr>
            <a:r>
              <a:rPr lang="en-US" altLang="ko-KR" dirty="0"/>
              <a:t>MAD auto-irrigation algorithm</a:t>
            </a:r>
          </a:p>
          <a:p>
            <a:pPr marL="457200" lvl="1" indent="0">
              <a:buNone/>
            </a:pPr>
            <a:endParaRPr lang="en-US" altLang="ko-KR" dirty="0"/>
          </a:p>
          <a:p>
            <a:pPr lvl="2"/>
            <a:r>
              <a:rPr lang="en-US" altLang="ko-KR" dirty="0"/>
              <a:t>Algorithms to reduce water usage	</a:t>
            </a:r>
          </a:p>
          <a:p>
            <a:pPr marL="914400" lvl="2" indent="0">
              <a:buNone/>
            </a:pPr>
            <a:endParaRPr lang="en-US" altLang="ko-KR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69B05F5-7244-4C75-872C-D8E6E8AC5AE9}"/>
              </a:ext>
            </a:extLst>
          </p:cNvPr>
          <p:cNvCxnSpPr>
            <a:cxnSpLocks/>
          </p:cNvCxnSpPr>
          <p:nvPr/>
        </p:nvCxnSpPr>
        <p:spPr>
          <a:xfrm>
            <a:off x="0" y="914401"/>
            <a:ext cx="506971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9269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8A04C2-E7F7-4929-8F22-E2220E7CC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72" y="-162044"/>
            <a:ext cx="3553428" cy="1325563"/>
          </a:xfrm>
        </p:spPr>
        <p:txBody>
          <a:bodyPr/>
          <a:lstStyle/>
          <a:p>
            <a:r>
              <a:rPr lang="en-US" altLang="ko-KR" b="1" dirty="0"/>
              <a:t>Introduction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B4F7C0-2EA8-4EE3-8F32-653FD856E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644" y="1068648"/>
            <a:ext cx="10857236" cy="5101161"/>
          </a:xfrm>
        </p:spPr>
        <p:txBody>
          <a:bodyPr>
            <a:normAutofit/>
          </a:bodyPr>
          <a:lstStyle/>
          <a:p>
            <a:pPr marL="971550" lvl="1" indent="-514350">
              <a:buFont typeface="+mj-lt"/>
              <a:buAutoNum type="arabicPeriod"/>
            </a:pPr>
            <a:r>
              <a:rPr lang="en-US" altLang="ko-KR" dirty="0" err="1"/>
              <a:t>LoRa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2"/>
            <a:r>
              <a:rPr lang="en-US" altLang="ko-KR" b="1" dirty="0" err="1"/>
              <a:t>LoRa</a:t>
            </a:r>
            <a:r>
              <a:rPr lang="en-US" altLang="ko-KR" dirty="0"/>
              <a:t> (</a:t>
            </a:r>
            <a:r>
              <a:rPr lang="en-US" altLang="ko-KR" b="1" dirty="0"/>
              <a:t>Lo</a:t>
            </a:r>
            <a:r>
              <a:rPr lang="en-US" altLang="ko-KR" dirty="0"/>
              <a:t>ng </a:t>
            </a:r>
            <a:r>
              <a:rPr lang="en-US" altLang="ko-KR" b="1" dirty="0"/>
              <a:t>Ra</a:t>
            </a:r>
            <a:r>
              <a:rPr lang="en-US" altLang="ko-KR" dirty="0"/>
              <a:t>nge) is a low-power wide-area network (</a:t>
            </a:r>
            <a:r>
              <a:rPr lang="en-US" altLang="ko-KR" b="1" dirty="0">
                <a:hlinkClick r:id="rId2" tooltip="LPWAN"/>
              </a:rPr>
              <a:t>LPWAN</a:t>
            </a:r>
            <a:r>
              <a:rPr lang="en-US" altLang="ko-KR" dirty="0"/>
              <a:t>) technology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69B05F5-7244-4C75-872C-D8E6E8AC5AE9}"/>
              </a:ext>
            </a:extLst>
          </p:cNvPr>
          <p:cNvCxnSpPr>
            <a:cxnSpLocks/>
          </p:cNvCxnSpPr>
          <p:nvPr/>
        </p:nvCxnSpPr>
        <p:spPr>
          <a:xfrm>
            <a:off x="0" y="914401"/>
            <a:ext cx="506971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F6CAC667-ED19-46C1-9EDF-A581410184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7419" y="2550160"/>
            <a:ext cx="9277162" cy="391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769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8A04C2-E7F7-4929-8F22-E2220E7CC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72" y="-162044"/>
            <a:ext cx="3553428" cy="1325563"/>
          </a:xfrm>
        </p:spPr>
        <p:txBody>
          <a:bodyPr/>
          <a:lstStyle/>
          <a:p>
            <a:r>
              <a:rPr lang="en-US" altLang="ko-KR" b="1" dirty="0"/>
              <a:t>Introduction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B4F7C0-2EA8-4EE3-8F32-653FD856E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644" y="1068649"/>
            <a:ext cx="11690355" cy="76575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800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ko-KR" dirty="0"/>
              <a:t>Auto irrigation system – with </a:t>
            </a:r>
            <a:r>
              <a:rPr lang="en-US" altLang="ko-KR" dirty="0" err="1"/>
              <a:t>LoRa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69B05F5-7244-4C75-872C-D8E6E8AC5AE9}"/>
              </a:ext>
            </a:extLst>
          </p:cNvPr>
          <p:cNvCxnSpPr>
            <a:cxnSpLocks/>
          </p:cNvCxnSpPr>
          <p:nvPr/>
        </p:nvCxnSpPr>
        <p:spPr>
          <a:xfrm>
            <a:off x="0" y="914401"/>
            <a:ext cx="506971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7D36DC00-9528-44DD-8679-22E9D63EA3CA}"/>
              </a:ext>
            </a:extLst>
          </p:cNvPr>
          <p:cNvGrpSpPr/>
          <p:nvPr/>
        </p:nvGrpSpPr>
        <p:grpSpPr>
          <a:xfrm>
            <a:off x="721360" y="1685502"/>
            <a:ext cx="10897875" cy="5009938"/>
            <a:chOff x="462078" y="2005028"/>
            <a:chExt cx="9592298" cy="396583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1E0C658-59E4-429F-BC87-7AC43C47C1CD}"/>
                </a:ext>
              </a:extLst>
            </p:cNvPr>
            <p:cNvSpPr txBox="1"/>
            <p:nvPr/>
          </p:nvSpPr>
          <p:spPr>
            <a:xfrm>
              <a:off x="462078" y="4445668"/>
              <a:ext cx="2536271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/>
                <a:t>Data Sensing</a:t>
              </a:r>
            </a:p>
            <a:p>
              <a:pPr algn="ctr"/>
              <a:r>
                <a:rPr lang="en-US" altLang="ko-KR" sz="1100" dirty="0"/>
                <a:t>Humidity, soil moisture, temperature</a:t>
              </a:r>
              <a:endParaRPr lang="ko-KR" altLang="en-US" sz="1100" dirty="0"/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1272BA09-9083-47AA-B494-4B8F2EE3FC1F}"/>
                </a:ext>
              </a:extLst>
            </p:cNvPr>
            <p:cNvGrpSpPr/>
            <p:nvPr/>
          </p:nvGrpSpPr>
          <p:grpSpPr>
            <a:xfrm>
              <a:off x="575662" y="2005028"/>
              <a:ext cx="9478714" cy="3965836"/>
              <a:chOff x="575662" y="2005028"/>
              <a:chExt cx="9478714" cy="3965836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223E7B4D-B41F-4364-8EC0-D455FD3B5813}"/>
                  </a:ext>
                </a:extLst>
              </p:cNvPr>
              <p:cNvSpPr/>
              <p:nvPr/>
            </p:nvSpPr>
            <p:spPr>
              <a:xfrm>
                <a:off x="1090571" y="3251025"/>
                <a:ext cx="1407086" cy="929080"/>
              </a:xfrm>
              <a:prstGeom prst="rect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End Node</a:t>
                </a:r>
              </a:p>
              <a:p>
                <a:pPr algn="ctr"/>
                <a:r>
                  <a:rPr lang="en-US" altLang="ko-KR" sz="1100" dirty="0">
                    <a:solidFill>
                      <a:schemeClr val="tx1"/>
                    </a:solidFill>
                  </a:rPr>
                  <a:t>(</a:t>
                </a:r>
                <a:r>
                  <a:rPr lang="en-US" altLang="ko-KR" sz="1050" dirty="0" err="1">
                    <a:solidFill>
                      <a:schemeClr val="tx1"/>
                    </a:solidFill>
                  </a:rPr>
                  <a:t>LoRa</a:t>
                </a:r>
                <a:r>
                  <a:rPr lang="en-US" altLang="ko-KR" sz="1050" dirty="0">
                    <a:solidFill>
                      <a:schemeClr val="tx1"/>
                    </a:solidFill>
                  </a:rPr>
                  <a:t> Shield &amp; Bee</a:t>
                </a:r>
                <a:r>
                  <a:rPr lang="en-US" altLang="ko-KR" sz="1100" dirty="0">
                    <a:solidFill>
                      <a:schemeClr val="tx1"/>
                    </a:solidFill>
                  </a:rPr>
                  <a:t>)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BC6E6FCD-FC39-4DC6-A051-AEC56F5C78AB}"/>
                  </a:ext>
                </a:extLst>
              </p:cNvPr>
              <p:cNvSpPr/>
              <p:nvPr/>
            </p:nvSpPr>
            <p:spPr>
              <a:xfrm>
                <a:off x="3226502" y="3251025"/>
                <a:ext cx="1407086" cy="929080"/>
              </a:xfrm>
              <a:prstGeom prst="rect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err="1">
                    <a:solidFill>
                      <a:schemeClr val="tx1"/>
                    </a:solidFill>
                  </a:rPr>
                  <a:t>LoRa</a:t>
                </a:r>
                <a:r>
                  <a:rPr lang="en-US" altLang="ko-KR" sz="1400" dirty="0">
                    <a:solidFill>
                      <a:schemeClr val="tx1"/>
                    </a:solidFill>
                  </a:rPr>
                  <a:t> Gateway</a:t>
                </a:r>
              </a:p>
            </p:txBody>
          </p:sp>
          <p:pic>
            <p:nvPicPr>
              <p:cNvPr id="11" name="그림 10" descr="전자기기, 회로이(가) 표시된 사진&#10;&#10;자동 생성된 설명">
                <a:extLst>
                  <a:ext uri="{FF2B5EF4-FFF2-40B4-BE49-F238E27FC236}">
                    <a16:creationId xmlns:a16="http://schemas.microsoft.com/office/drawing/2014/main" id="{B023FF47-48B3-466A-B319-C9CD22BEDB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5662" y="2350183"/>
                <a:ext cx="1303853" cy="1303853"/>
              </a:xfrm>
              <a:prstGeom prst="rect">
                <a:avLst/>
              </a:prstGeom>
            </p:spPr>
          </p:pic>
          <p:pic>
            <p:nvPicPr>
              <p:cNvPr id="12" name="그림 11" descr="전자기기이(가) 표시된 사진&#10;&#10;자동 생성된 설명">
                <a:extLst>
                  <a:ext uri="{FF2B5EF4-FFF2-40B4-BE49-F238E27FC236}">
                    <a16:creationId xmlns:a16="http://schemas.microsoft.com/office/drawing/2014/main" id="{F207896D-5232-48EE-BF95-3E60A36610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13708" y="2773020"/>
                <a:ext cx="1407086" cy="938058"/>
              </a:xfrm>
              <a:prstGeom prst="rect">
                <a:avLst/>
              </a:prstGeom>
            </p:spPr>
          </p:pic>
          <p:sp>
            <p:nvSpPr>
              <p:cNvPr id="13" name="구름 12">
                <a:extLst>
                  <a:ext uri="{FF2B5EF4-FFF2-40B4-BE49-F238E27FC236}">
                    <a16:creationId xmlns:a16="http://schemas.microsoft.com/office/drawing/2014/main" id="{C5C6BC21-551F-44B5-9E1A-5D13E7E7F0F8}"/>
                  </a:ext>
                </a:extLst>
              </p:cNvPr>
              <p:cNvSpPr/>
              <p:nvPr/>
            </p:nvSpPr>
            <p:spPr>
              <a:xfrm>
                <a:off x="5362433" y="3180011"/>
                <a:ext cx="1589715" cy="1071108"/>
              </a:xfrm>
              <a:prstGeom prst="cloud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Internet</a:t>
                </a:r>
                <a:endParaRPr lang="ko-KR" alt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원통형 13">
                <a:extLst>
                  <a:ext uri="{FF2B5EF4-FFF2-40B4-BE49-F238E27FC236}">
                    <a16:creationId xmlns:a16="http://schemas.microsoft.com/office/drawing/2014/main" id="{A091B22E-90C8-4A09-99AC-E79CEAF58BB1}"/>
                  </a:ext>
                </a:extLst>
              </p:cNvPr>
              <p:cNvSpPr/>
              <p:nvPr/>
            </p:nvSpPr>
            <p:spPr>
              <a:xfrm>
                <a:off x="8317370" y="4180105"/>
                <a:ext cx="1407086" cy="1326219"/>
              </a:xfrm>
              <a:prstGeom prst="can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2400" dirty="0">
                    <a:solidFill>
                      <a:schemeClr val="tx1"/>
                    </a:solidFill>
                  </a:rPr>
                  <a:t>Server</a:t>
                </a:r>
                <a:endParaRPr lang="ko-KR" altLang="en-US" sz="2400" dirty="0" err="1">
                  <a:solidFill>
                    <a:schemeClr val="tx1"/>
                  </a:solidFill>
                </a:endParaRPr>
              </a:p>
            </p:txBody>
          </p:sp>
          <p:pic>
            <p:nvPicPr>
              <p:cNvPr id="15" name="그림 14">
                <a:extLst>
                  <a:ext uri="{FF2B5EF4-FFF2-40B4-BE49-F238E27FC236}">
                    <a16:creationId xmlns:a16="http://schemas.microsoft.com/office/drawing/2014/main" id="{56DBD96F-FDEC-4559-B868-469913542A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87451" y="2445458"/>
                <a:ext cx="2066925" cy="838200"/>
              </a:xfrm>
              <a:prstGeom prst="rect">
                <a:avLst/>
              </a:prstGeom>
            </p:spPr>
          </p:pic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73C8B205-CA4D-46A7-96F0-40C5FA60ECF1}"/>
                  </a:ext>
                </a:extLst>
              </p:cNvPr>
              <p:cNvCxnSpPr>
                <a:stCxn id="9" idx="3"/>
              </p:cNvCxnSpPr>
              <p:nvPr/>
            </p:nvCxnSpPr>
            <p:spPr>
              <a:xfrm flipV="1">
                <a:off x="2497657" y="3711078"/>
                <a:ext cx="728845" cy="4487"/>
              </a:xfrm>
              <a:prstGeom prst="line">
                <a:avLst/>
              </a:prstGeom>
              <a:ln w="571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341A121C-DE49-4E52-9CBB-7F7EF781A3CF}"/>
                  </a:ext>
                </a:extLst>
              </p:cNvPr>
              <p:cNvCxnSpPr/>
              <p:nvPr/>
            </p:nvCxnSpPr>
            <p:spPr>
              <a:xfrm flipV="1">
                <a:off x="4633588" y="3711078"/>
                <a:ext cx="728845" cy="4487"/>
              </a:xfrm>
              <a:prstGeom prst="line">
                <a:avLst/>
              </a:prstGeom>
              <a:ln w="571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F79D8B03-3472-4B36-B745-D4F13560AB8D}"/>
                  </a:ext>
                </a:extLst>
              </p:cNvPr>
              <p:cNvCxnSpPr>
                <a:cxnSpLocks/>
                <a:stCxn id="13" idx="0"/>
                <a:endCxn id="15" idx="1"/>
              </p:cNvCxnSpPr>
              <p:nvPr/>
            </p:nvCxnSpPr>
            <p:spPr>
              <a:xfrm flipV="1">
                <a:off x="6950823" y="2864558"/>
                <a:ext cx="1036628" cy="851007"/>
              </a:xfrm>
              <a:prstGeom prst="line">
                <a:avLst/>
              </a:prstGeom>
              <a:ln w="571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A298D651-5F3E-490A-8889-B8FA685F2799}"/>
                  </a:ext>
                </a:extLst>
              </p:cNvPr>
              <p:cNvCxnSpPr>
                <a:cxnSpLocks/>
                <a:stCxn id="13" idx="0"/>
                <a:endCxn id="14" idx="2"/>
              </p:cNvCxnSpPr>
              <p:nvPr/>
            </p:nvCxnSpPr>
            <p:spPr>
              <a:xfrm>
                <a:off x="6950823" y="3715565"/>
                <a:ext cx="1366547" cy="1127650"/>
              </a:xfrm>
              <a:prstGeom prst="line">
                <a:avLst/>
              </a:prstGeom>
              <a:ln w="571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2B24DB27-3C30-4021-99FC-8040F9BC4059}"/>
                  </a:ext>
                </a:extLst>
              </p:cNvPr>
              <p:cNvCxnSpPr>
                <a:cxnSpLocks/>
                <a:stCxn id="14" idx="1"/>
                <a:endCxn id="15" idx="2"/>
              </p:cNvCxnSpPr>
              <p:nvPr/>
            </p:nvCxnSpPr>
            <p:spPr>
              <a:xfrm flipV="1">
                <a:off x="9020913" y="3283658"/>
                <a:ext cx="1" cy="896447"/>
              </a:xfrm>
              <a:prstGeom prst="line">
                <a:avLst/>
              </a:prstGeom>
              <a:ln w="571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C1FA501-8A3C-4D72-94F3-E4EAE7E8AC8E}"/>
                  </a:ext>
                </a:extLst>
              </p:cNvPr>
              <p:cNvSpPr txBox="1"/>
              <p:nvPr/>
            </p:nvSpPr>
            <p:spPr>
              <a:xfrm>
                <a:off x="3214004" y="4445668"/>
                <a:ext cx="1613583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dirty="0"/>
                  <a:t>Connect between</a:t>
                </a:r>
              </a:p>
              <a:p>
                <a:pPr algn="ctr"/>
                <a:r>
                  <a:rPr lang="en-US" altLang="ko-KR" sz="1100" dirty="0" err="1"/>
                  <a:t>LoRa</a:t>
                </a:r>
                <a:r>
                  <a:rPr lang="en-US" altLang="ko-KR" sz="1100" dirty="0"/>
                  <a:t> and Internet</a:t>
                </a:r>
                <a:endParaRPr lang="ko-KR" altLang="en-US" sz="1100" dirty="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B3EE930-CCCD-4AE7-BF15-659DCD10C6E7}"/>
                  </a:ext>
                </a:extLst>
              </p:cNvPr>
              <p:cNvSpPr txBox="1"/>
              <p:nvPr/>
            </p:nvSpPr>
            <p:spPr>
              <a:xfrm>
                <a:off x="8405135" y="2005028"/>
                <a:ext cx="12315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/>
                  <a:t>Save Data</a:t>
                </a:r>
                <a:endParaRPr lang="ko-KR" altLang="en-US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2E02D98-C87C-44CA-8DCE-2AB4E3B7C21D}"/>
                  </a:ext>
                </a:extLst>
              </p:cNvPr>
              <p:cNvSpPr txBox="1"/>
              <p:nvPr/>
            </p:nvSpPr>
            <p:spPr>
              <a:xfrm>
                <a:off x="1348537" y="5027678"/>
                <a:ext cx="763351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dirty="0"/>
                  <a:t>Action</a:t>
                </a:r>
              </a:p>
              <a:p>
                <a:pPr algn="ctr"/>
                <a:r>
                  <a:rPr lang="en-US" altLang="ko-KR" sz="1100" dirty="0"/>
                  <a:t>irrigation</a:t>
                </a:r>
                <a:endParaRPr lang="ko-KR" altLang="en-US" sz="1100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D2D0391-CF60-4FCA-863B-E423DB226A1E}"/>
                  </a:ext>
                </a:extLst>
              </p:cNvPr>
              <p:cNvSpPr txBox="1"/>
              <p:nvPr/>
            </p:nvSpPr>
            <p:spPr>
              <a:xfrm>
                <a:off x="8168791" y="5601532"/>
                <a:ext cx="17042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/>
                  <a:t>Control Action</a:t>
                </a:r>
                <a:endParaRPr lang="ko-KR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31564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8A04C2-E7F7-4929-8F22-E2220E7CC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72" y="-162044"/>
            <a:ext cx="3553428" cy="1325563"/>
          </a:xfrm>
        </p:spPr>
        <p:txBody>
          <a:bodyPr/>
          <a:lstStyle/>
          <a:p>
            <a:r>
              <a:rPr lang="en-US" altLang="ko-KR" b="1" dirty="0"/>
              <a:t>Introduction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B4F7C0-2EA8-4EE3-8F32-653FD856E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122" y="1163519"/>
            <a:ext cx="10025638" cy="510116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100" b="1" dirty="0"/>
          </a:p>
          <a:p>
            <a:endParaRPr lang="en-US" altLang="ko-KR" sz="400" dirty="0"/>
          </a:p>
          <a:p>
            <a:pPr marL="914400" lvl="1" indent="-457200">
              <a:buAutoNum type="arabicPeriod" startAt="2"/>
            </a:pPr>
            <a:r>
              <a:rPr lang="en-US" altLang="ko-KR" dirty="0"/>
              <a:t>MAD auto-irrigation algorithm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	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69B05F5-7244-4C75-872C-D8E6E8AC5AE9}"/>
              </a:ext>
            </a:extLst>
          </p:cNvPr>
          <p:cNvCxnSpPr>
            <a:cxnSpLocks/>
          </p:cNvCxnSpPr>
          <p:nvPr/>
        </p:nvCxnSpPr>
        <p:spPr>
          <a:xfrm>
            <a:off x="0" y="914401"/>
            <a:ext cx="506971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E1B1CBED-CC7D-473C-9220-EC20567BDD32}"/>
              </a:ext>
            </a:extLst>
          </p:cNvPr>
          <p:cNvSpPr/>
          <p:nvPr/>
        </p:nvSpPr>
        <p:spPr>
          <a:xfrm>
            <a:off x="1046480" y="2626698"/>
            <a:ext cx="921512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Management allowable depletion(MAD) specifies the maximum amount of soil water the irrigation manager chooses to allow the crop to extract from the active rooting zone between irrigations. </a:t>
            </a:r>
          </a:p>
          <a:p>
            <a:pPr lvl="1"/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Only a portion of the available water holding capacity is easily used by the crop before crop water stress develops. </a:t>
            </a:r>
          </a:p>
        </p:txBody>
      </p:sp>
    </p:spTree>
    <p:extLst>
      <p:ext uri="{BB962C8B-B14F-4D97-AF65-F5344CB8AC3E}">
        <p14:creationId xmlns:p14="http://schemas.microsoft.com/office/powerpoint/2010/main" val="808823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8A04C2-E7F7-4929-8F22-E2220E7CC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72" y="-162044"/>
            <a:ext cx="3553428" cy="1325563"/>
          </a:xfrm>
        </p:spPr>
        <p:txBody>
          <a:bodyPr/>
          <a:lstStyle/>
          <a:p>
            <a:r>
              <a:rPr lang="en-US" altLang="ko-KR" b="1" dirty="0"/>
              <a:t>Introduction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B4F7C0-2EA8-4EE3-8F32-653FD856E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122" y="1163519"/>
            <a:ext cx="6051148" cy="510116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100" b="1" dirty="0"/>
          </a:p>
          <a:p>
            <a:endParaRPr lang="en-US" altLang="ko-KR" sz="400" dirty="0"/>
          </a:p>
          <a:p>
            <a:pPr marL="914400" lvl="1" indent="-457200">
              <a:buAutoNum type="arabicPeriod" startAt="2"/>
            </a:pPr>
            <a:r>
              <a:rPr lang="en-US" altLang="ko-KR" dirty="0"/>
              <a:t>MAD auto-irrigation algorithm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	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69B05F5-7244-4C75-872C-D8E6E8AC5AE9}"/>
              </a:ext>
            </a:extLst>
          </p:cNvPr>
          <p:cNvCxnSpPr>
            <a:cxnSpLocks/>
          </p:cNvCxnSpPr>
          <p:nvPr/>
        </p:nvCxnSpPr>
        <p:spPr>
          <a:xfrm>
            <a:off x="0" y="914401"/>
            <a:ext cx="506971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8452013C-7FD2-4491-A254-7A956297B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800" y="2239964"/>
            <a:ext cx="8717280" cy="4273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618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8A04C2-E7F7-4929-8F22-E2220E7CC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72" y="-162044"/>
            <a:ext cx="3553428" cy="1325563"/>
          </a:xfrm>
        </p:spPr>
        <p:txBody>
          <a:bodyPr/>
          <a:lstStyle/>
          <a:p>
            <a:r>
              <a:rPr lang="en-US" altLang="ko-KR" b="1" dirty="0"/>
              <a:t>Introduction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B4F7C0-2EA8-4EE3-8F32-653FD856E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122" y="1163519"/>
            <a:ext cx="6051148" cy="510116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100" b="1" dirty="0"/>
          </a:p>
          <a:p>
            <a:endParaRPr lang="en-US" altLang="ko-KR" sz="400" dirty="0"/>
          </a:p>
          <a:p>
            <a:pPr marL="914400" lvl="1" indent="-457200">
              <a:buAutoNum type="arabicPeriod" startAt="2"/>
            </a:pPr>
            <a:r>
              <a:rPr lang="en-US" altLang="ko-KR" dirty="0"/>
              <a:t>MAD auto-irrigation algorithm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	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69B05F5-7244-4C75-872C-D8E6E8AC5AE9}"/>
              </a:ext>
            </a:extLst>
          </p:cNvPr>
          <p:cNvCxnSpPr>
            <a:cxnSpLocks/>
          </p:cNvCxnSpPr>
          <p:nvPr/>
        </p:nvCxnSpPr>
        <p:spPr>
          <a:xfrm>
            <a:off x="0" y="914401"/>
            <a:ext cx="506971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4B6556F5-72E2-4426-BC87-1F571FBD600F}"/>
              </a:ext>
            </a:extLst>
          </p:cNvPr>
          <p:cNvSpPr/>
          <p:nvPr/>
        </p:nvSpPr>
        <p:spPr>
          <a:xfrm>
            <a:off x="1296621" y="2986743"/>
            <a:ext cx="1594991" cy="10972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AWS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다이아몬드 6">
            <a:extLst>
              <a:ext uri="{FF2B5EF4-FFF2-40B4-BE49-F238E27FC236}">
                <a16:creationId xmlns:a16="http://schemas.microsoft.com/office/drawing/2014/main" id="{83975A13-C2AB-42AF-BFE1-9686A935ED51}"/>
              </a:ext>
            </a:extLst>
          </p:cNvPr>
          <p:cNvSpPr/>
          <p:nvPr/>
        </p:nvSpPr>
        <p:spPr>
          <a:xfrm>
            <a:off x="5069711" y="2422859"/>
            <a:ext cx="2479040" cy="2225048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MAD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4036759-AB1A-49E1-B2F4-76D9939484A2}"/>
              </a:ext>
            </a:extLst>
          </p:cNvPr>
          <p:cNvSpPr/>
          <p:nvPr/>
        </p:nvSpPr>
        <p:spPr>
          <a:xfrm>
            <a:off x="9912301" y="2986743"/>
            <a:ext cx="1594991" cy="10972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Irrigation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Condition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86AE3A-09FB-4A61-80BF-9B43145F81F7}"/>
              </a:ext>
            </a:extLst>
          </p:cNvPr>
          <p:cNvSpPr txBox="1"/>
          <p:nvPr/>
        </p:nvSpPr>
        <p:spPr>
          <a:xfrm>
            <a:off x="1753756" y="2617411"/>
            <a:ext cx="822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Input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F9A4FB-8980-49B9-BA61-DC69DA6E5323}"/>
              </a:ext>
            </a:extLst>
          </p:cNvPr>
          <p:cNvSpPr txBox="1"/>
          <p:nvPr/>
        </p:nvSpPr>
        <p:spPr>
          <a:xfrm>
            <a:off x="10257675" y="2617411"/>
            <a:ext cx="942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Output</a:t>
            </a:r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5348147-5B4F-40FD-AFF4-E90B24FD56F8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2891612" y="3535383"/>
            <a:ext cx="21780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6FB0E08-7932-4D86-A433-BD9DE7B9A8D0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7548751" y="3535383"/>
            <a:ext cx="2363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46F2F22-2C70-4424-B357-97E2065CA39F}"/>
              </a:ext>
            </a:extLst>
          </p:cNvPr>
          <p:cNvSpPr txBox="1"/>
          <p:nvPr/>
        </p:nvSpPr>
        <p:spPr>
          <a:xfrm>
            <a:off x="1296621" y="5294371"/>
            <a:ext cx="6333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AWS : </a:t>
            </a:r>
            <a:r>
              <a:rPr lang="en-US" altLang="ko-KR" dirty="0"/>
              <a:t>Amount of Water Stored in the active zone of soil 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18144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804</TotalTime>
  <Words>403</Words>
  <Application>Microsoft Office PowerPoint</Application>
  <PresentationFormat>와이드스크린</PresentationFormat>
  <Paragraphs>168</Paragraphs>
  <Slides>15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맑은 고딕</vt:lpstr>
      <vt:lpstr>Arial</vt:lpstr>
      <vt:lpstr>Cambria Math</vt:lpstr>
      <vt:lpstr>Office 테마</vt:lpstr>
      <vt:lpstr>Irrigation System  Using LoRa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Summary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Irrigation System  Using LoRa</dc:title>
  <dc:creator>양 명우</dc:creator>
  <cp:lastModifiedBy>정준 이</cp:lastModifiedBy>
  <cp:revision>26</cp:revision>
  <dcterms:created xsi:type="dcterms:W3CDTF">2020-01-28T18:31:07Z</dcterms:created>
  <dcterms:modified xsi:type="dcterms:W3CDTF">2020-01-31T20:43:00Z</dcterms:modified>
</cp:coreProperties>
</file>